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Lst>
  <p:notesMasterIdLst>
    <p:notesMasterId r:id="rId10"/>
  </p:notesMasterIdLst>
  <p:sldIdLst>
    <p:sldId id="300" r:id="rId6"/>
    <p:sldId id="319" r:id="rId7"/>
    <p:sldId id="330" r:id="rId8"/>
    <p:sldId id="32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7C085A-8797-7DAA-EEB9-BE02CA36A3EF}" name="Madison, Joshua - FPAC-NRCS, WA" initials="MW" userId="S::joshua.m.madison@usda.gov::2f99879b-7c0d-4c16-b331-aa404bf1a1cb" providerId="AD"/>
  <p188:author id="{9E0F138F-A11E-B8C3-662B-64491ED4EB53}" name="Evans, Robert - FPAC-NRCS, WA" initials="RE" userId="S::robert.d.evans@usda.gov::fe15c069-6112-4bcf-9748-e686079227c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C6C55"/>
    <a:srgbClr val="003DA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661" autoAdjust="0"/>
  </p:normalViewPr>
  <p:slideViewPr>
    <p:cSldViewPr snapToGrid="0">
      <p:cViewPr varScale="1">
        <p:scale>
          <a:sx n="103" d="100"/>
          <a:sy n="103" d="100"/>
        </p:scale>
        <p:origin x="876" y="312"/>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Bride, Peter - FPAC-NRCS, WA" userId="c8554e80-5d4b-49b1-90dc-5c771626b148" providerId="ADAL" clId="{9E2872D0-63AB-4CAA-A6E4-DB6C8724EE52}"/>
    <pc:docChg chg="delSld">
      <pc:chgData name="McBride, Peter - FPAC-NRCS, WA" userId="c8554e80-5d4b-49b1-90dc-5c771626b148" providerId="ADAL" clId="{9E2872D0-63AB-4CAA-A6E4-DB6C8724EE52}" dt="2026-08-10T21:38:23.227" v="0" actId="2696"/>
      <pc:docMkLst>
        <pc:docMk/>
      </pc:docMkLst>
      <pc:sldChg chg="del">
        <pc:chgData name="McBride, Peter - FPAC-NRCS, WA" userId="c8554e80-5d4b-49b1-90dc-5c771626b148" providerId="ADAL" clId="{9E2872D0-63AB-4CAA-A6E4-DB6C8724EE52}" dt="2026-08-10T21:38:23.227" v="0" actId="2696"/>
        <pc:sldMkLst>
          <pc:docMk/>
          <pc:sldMk cId="1597118095" sldId="310"/>
        </pc:sldMkLst>
      </pc:sldChg>
      <pc:sldChg chg="del">
        <pc:chgData name="McBride, Peter - FPAC-NRCS, WA" userId="c8554e80-5d4b-49b1-90dc-5c771626b148" providerId="ADAL" clId="{9E2872D0-63AB-4CAA-A6E4-DB6C8724EE52}" dt="2026-08-10T21:38:23.227" v="0" actId="2696"/>
        <pc:sldMkLst>
          <pc:docMk/>
          <pc:sldMk cId="948079721" sldId="315"/>
        </pc:sldMkLst>
      </pc:sldChg>
      <pc:sldChg chg="del">
        <pc:chgData name="McBride, Peter - FPAC-NRCS, WA" userId="c8554e80-5d4b-49b1-90dc-5c771626b148" providerId="ADAL" clId="{9E2872D0-63AB-4CAA-A6E4-DB6C8724EE52}" dt="2026-08-10T21:38:23.227" v="0" actId="2696"/>
        <pc:sldMkLst>
          <pc:docMk/>
          <pc:sldMk cId="2829728460" sldId="321"/>
        </pc:sldMkLst>
      </pc:sldChg>
      <pc:sldChg chg="del">
        <pc:chgData name="McBride, Peter - FPAC-NRCS, WA" userId="c8554e80-5d4b-49b1-90dc-5c771626b148" providerId="ADAL" clId="{9E2872D0-63AB-4CAA-A6E4-DB6C8724EE52}" dt="2026-08-10T21:38:23.227" v="0" actId="2696"/>
        <pc:sldMkLst>
          <pc:docMk/>
          <pc:sldMk cId="1378867020" sldId="325"/>
        </pc:sldMkLst>
      </pc:sldChg>
      <pc:sldChg chg="del">
        <pc:chgData name="McBride, Peter - FPAC-NRCS, WA" userId="c8554e80-5d4b-49b1-90dc-5c771626b148" providerId="ADAL" clId="{9E2872D0-63AB-4CAA-A6E4-DB6C8724EE52}" dt="2026-08-10T21:38:23.227" v="0" actId="2696"/>
        <pc:sldMkLst>
          <pc:docMk/>
          <pc:sldMk cId="2884923912" sldId="326"/>
        </pc:sldMkLst>
      </pc:sldChg>
      <pc:sldChg chg="del">
        <pc:chgData name="McBride, Peter - FPAC-NRCS, WA" userId="c8554e80-5d4b-49b1-90dc-5c771626b148" providerId="ADAL" clId="{9E2872D0-63AB-4CAA-A6E4-DB6C8724EE52}" dt="2026-08-10T21:38:23.227" v="0" actId="2696"/>
        <pc:sldMkLst>
          <pc:docMk/>
          <pc:sldMk cId="920516553" sldId="327"/>
        </pc:sldMkLst>
      </pc:sldChg>
      <pc:sldChg chg="del">
        <pc:chgData name="McBride, Peter - FPAC-NRCS, WA" userId="c8554e80-5d4b-49b1-90dc-5c771626b148" providerId="ADAL" clId="{9E2872D0-63AB-4CAA-A6E4-DB6C8724EE52}" dt="2026-08-10T21:38:23.227" v="0" actId="2696"/>
        <pc:sldMkLst>
          <pc:docMk/>
          <pc:sldMk cId="3652084334" sldId="329"/>
        </pc:sldMkLst>
      </pc:sldChg>
      <pc:sldChg chg="del">
        <pc:chgData name="McBride, Peter - FPAC-NRCS, WA" userId="c8554e80-5d4b-49b1-90dc-5c771626b148" providerId="ADAL" clId="{9E2872D0-63AB-4CAA-A6E4-DB6C8724EE52}" dt="2026-08-10T21:38:23.227" v="0" actId="2696"/>
        <pc:sldMkLst>
          <pc:docMk/>
          <pc:sldMk cId="1866637589" sldId="331"/>
        </pc:sldMkLst>
      </pc:sldChg>
      <pc:sldChg chg="del">
        <pc:chgData name="McBride, Peter - FPAC-NRCS, WA" userId="c8554e80-5d4b-49b1-90dc-5c771626b148" providerId="ADAL" clId="{9E2872D0-63AB-4CAA-A6E4-DB6C8724EE52}" dt="2026-08-10T21:38:23.227" v="0" actId="2696"/>
        <pc:sldMkLst>
          <pc:docMk/>
          <pc:sldMk cId="1148745076" sldId="33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398E6C-E8E6-41F6-BFBB-17118DB4009A}" type="datetimeFigureOut">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B52D19-95DF-47E2-A9C1-1E4984D20AF5}" type="slidenum">
              <a:t>‹#›</a:t>
            </a:fld>
            <a:endParaRPr lang="en-US"/>
          </a:p>
        </p:txBody>
      </p:sp>
    </p:spTree>
    <p:extLst>
      <p:ext uri="{BB962C8B-B14F-4D97-AF65-F5344CB8AC3E}">
        <p14:creationId xmlns:p14="http://schemas.microsoft.com/office/powerpoint/2010/main" val="886156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wildlife action plans (SWAPs) and the priority species and habitats they identify are recognized by NRCS as foundational information for many of our wildlife practices. Washington’s 2025 SWAP provides us updated information on the state’s priority species (or species of greatest conservation need – SGCNs) and the conservation issues affecting them.</a:t>
            </a:r>
          </a:p>
        </p:txBody>
      </p:sp>
      <p:sp>
        <p:nvSpPr>
          <p:cNvPr id="4" name="Slide Number Placeholder 3"/>
          <p:cNvSpPr>
            <a:spLocks noGrp="1"/>
          </p:cNvSpPr>
          <p:nvPr>
            <p:ph type="sldNum" sz="quarter" idx="5"/>
          </p:nvPr>
        </p:nvSpPr>
        <p:spPr/>
        <p:txBody>
          <a:bodyPr/>
          <a:lstStyle/>
          <a:p>
            <a:fld id="{99B52D19-95DF-47E2-A9C1-1E4984D20AF5}" type="slidenum">
              <a:rPr lang="en-US" smtClean="0"/>
              <a:t>1</a:t>
            </a:fld>
            <a:endParaRPr lang="en-US"/>
          </a:p>
        </p:txBody>
      </p:sp>
    </p:spTree>
    <p:extLst>
      <p:ext uri="{BB962C8B-B14F-4D97-AF65-F5344CB8AC3E}">
        <p14:creationId xmlns:p14="http://schemas.microsoft.com/office/powerpoint/2010/main" val="3678264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While developing the 2025 SWAP, WDFW has assembled and organized a large amount of information on priority habitats and species, central among which are updated lists of Species of Greatest Conservation Need (SGCNs), which include 254 animal species and 127 plant species statewide. This information is available through WDFW’s SWAP webpage in several formats, including a lengthy pdf document as well as 21 associated tables. Much of this information is organized by individual species, or by groups of related species.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99B52D19-95DF-47E2-A9C1-1E4984D20AF5}" type="slidenum">
              <a:rPr lang="en-US" smtClean="0"/>
              <a:t>2</a:t>
            </a:fld>
            <a:endParaRPr lang="en-US"/>
          </a:p>
        </p:txBody>
      </p:sp>
    </p:spTree>
    <p:extLst>
      <p:ext uri="{BB962C8B-B14F-4D97-AF65-F5344CB8AC3E}">
        <p14:creationId xmlns:p14="http://schemas.microsoft.com/office/powerpoint/2010/main" val="38444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The SWAP does break out and provide lists of plant and animal SGCNs by ecoregions (9 across Washington State). While these lists are regionally and ecologically coherent sets, the ecoregion boundaries differ markedly from those of our field offices - each of which covers parts of several ecoregions. Use of the (full) SGCN lists for ecoregions at the field office scale will tend to include some extraneous species from outside that work area., so the available SGCN information is not particularly well-aligned for efficient use at the scale of our field offices.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so we are interested in working further with the SWAP data to make this valuable information easier for our field offices to use. </a:t>
            </a:r>
          </a:p>
          <a:p>
            <a:endParaRPr lang="en-US" dirty="0"/>
          </a:p>
        </p:txBody>
      </p:sp>
      <p:sp>
        <p:nvSpPr>
          <p:cNvPr id="4" name="Slide Number Placeholder 3"/>
          <p:cNvSpPr>
            <a:spLocks noGrp="1"/>
          </p:cNvSpPr>
          <p:nvPr>
            <p:ph type="sldNum" sz="quarter" idx="5"/>
          </p:nvPr>
        </p:nvSpPr>
        <p:spPr/>
        <p:txBody>
          <a:bodyPr/>
          <a:lstStyle/>
          <a:p>
            <a:fld id="{99B52D19-95DF-47E2-A9C1-1E4984D20AF5}" type="slidenum">
              <a:rPr lang="en-US" smtClean="0"/>
              <a:t>3</a:t>
            </a:fld>
            <a:endParaRPr lang="en-US"/>
          </a:p>
        </p:txBody>
      </p:sp>
    </p:spTree>
    <p:extLst>
      <p:ext uri="{BB962C8B-B14F-4D97-AF65-F5344CB8AC3E}">
        <p14:creationId xmlns:p14="http://schemas.microsoft.com/office/powerpoint/2010/main" val="459231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EBCFD-62B4-03A5-831A-71412EAAC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826EF7-307B-21C0-8530-38EC1E0556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3866C-4654-B9F7-1C1F-AFD3B156EE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With these limitations in mind, some reconfiguration and further working of the available SGCN information can make it more efficient and better-aligned for our field planners to utilize, which should support more use of our updated SWAP.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A workgroup comprised of several members of our STAC Wildlife subcommittee and Pheasants Forever biologists have initiated this work, starting with the Palouse Team area (Spokane and Whitman counites) as our pilot project. First, we developed an SGCN list for that two-county areas by compiling expected SGCN distributions by watersheds (HUC10 scale), which is available in the SWAP’s tabular data. Next, for that list of Palouse-area SGCNs we will be reviewing and summarizing the SWAP’s extensive information for each SGCN on habitat associations, conservation issues or threats, and general types of conservation actions recommended to address those threats. Where SWAP information identifies needed conservation actions that align well with NRCS conservation tools, our workgroup will try to identify and list specific practices or enhancement activities that may be likely options to address the SGCN’s particular conservation needs.</a:t>
            </a:r>
          </a:p>
          <a:p>
            <a:pPr marL="0" indent="0">
              <a:buFont typeface="Arial"/>
              <a:buNone/>
            </a:pPr>
            <a:endParaRPr lang="en-US" dirty="0">
              <a:ea typeface="Calibri"/>
              <a:cs typeface="Calibri"/>
            </a:endParaRPr>
          </a:p>
          <a:p>
            <a:pPr marL="0" indent="0">
              <a:buFont typeface="Arial"/>
              <a:buNone/>
            </a:pPr>
            <a:r>
              <a:rPr lang="en-US" dirty="0">
                <a:ea typeface="Calibri"/>
                <a:cs typeface="Calibri"/>
              </a:rPr>
              <a:t>Some of the identified threats, such as those relating to siting of energy projects or regulation of major reservoir levels, may not be ones that NRCS can typically address. Conversely, when habitat loss or degradation are the principal factors impacting a particular SGCN, NRCS may be well-equipped to support a variety of potential solutions for producers interested in these conservation opportunities. Our goal is to do the background review and synthesis work to provide the field office with information facilitating identification and implementation of voluntary conservation activities that support SGCNs when there are opportunities to do so.</a:t>
            </a:r>
          </a:p>
          <a:p>
            <a:pPr marL="0" indent="0">
              <a:buFont typeface="Arial"/>
              <a:buNone/>
            </a:pPr>
            <a:endParaRPr lang="en-US" dirty="0">
              <a:ea typeface="Calibri"/>
              <a:cs typeface="Calibri"/>
            </a:endParaRPr>
          </a:p>
          <a:p>
            <a:pPr marL="0" indent="0">
              <a:buFont typeface="Arial"/>
              <a:buNone/>
            </a:pPr>
            <a:r>
              <a:rPr lang="en-US" dirty="0">
                <a:ea typeface="Calibri"/>
                <a:cs typeface="Calibri"/>
              </a:rPr>
              <a:t>Finalize after discussion with Palouse team staff; report to Wildlife subcommittee in October and then STAC.</a:t>
            </a:r>
          </a:p>
          <a:p>
            <a:endParaRPr lang="en-US" dirty="0"/>
          </a:p>
        </p:txBody>
      </p:sp>
      <p:sp>
        <p:nvSpPr>
          <p:cNvPr id="4" name="Slide Number Placeholder 3">
            <a:extLst>
              <a:ext uri="{FF2B5EF4-FFF2-40B4-BE49-F238E27FC236}">
                <a16:creationId xmlns:a16="http://schemas.microsoft.com/office/drawing/2014/main" id="{61D51660-B479-C21E-DEC9-15825B79E98D}"/>
              </a:ext>
            </a:extLst>
          </p:cNvPr>
          <p:cNvSpPr>
            <a:spLocks noGrp="1"/>
          </p:cNvSpPr>
          <p:nvPr>
            <p:ph type="sldNum" sz="quarter" idx="5"/>
          </p:nvPr>
        </p:nvSpPr>
        <p:spPr/>
        <p:txBody>
          <a:bodyPr/>
          <a:lstStyle/>
          <a:p>
            <a:fld id="{99B52D19-95DF-47E2-A9C1-1E4984D20AF5}" type="slidenum">
              <a:rPr lang="en-US" smtClean="0"/>
              <a:t>4</a:t>
            </a:fld>
            <a:endParaRPr lang="en-US"/>
          </a:p>
        </p:txBody>
      </p:sp>
    </p:spTree>
    <p:extLst>
      <p:ext uri="{BB962C8B-B14F-4D97-AF65-F5344CB8AC3E}">
        <p14:creationId xmlns:p14="http://schemas.microsoft.com/office/powerpoint/2010/main" val="1482954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sp>
        <p:nvSpPr>
          <p:cNvPr id="7" name="Picture Main">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a:p>
        </p:txBody>
      </p:sp>
      <p:sp>
        <p:nvSpPr>
          <p:cNvPr id="8" name="Picture - Up Left">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a:p>
        </p:txBody>
      </p:sp>
      <p:sp>
        <p:nvSpPr>
          <p:cNvPr id="9" name="Picture - Up Right">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a:p>
        </p:txBody>
      </p:sp>
      <p:sp>
        <p:nvSpPr>
          <p:cNvPr id="10" name="Picture - Lower">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561219"/>
            <a:ext cx="7843168" cy="1296781"/>
          </a:xfrm>
          <a:prstGeom prst="rect">
            <a:avLst/>
          </a:prstGeom>
        </p:spPr>
        <p:txBody>
          <a:bodyPr anchor="ct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6" name="Halfdrop">
            <a:extLst>
              <a:ext uri="{FF2B5EF4-FFF2-40B4-BE49-F238E27FC236}">
                <a16:creationId xmlns:a16="http://schemas.microsoft.com/office/drawing/2014/main" id="{D969F1F3-BE5B-4349-F004-468DF140BD21}"/>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a:solidFill>
                  <a:schemeClr val="tx1">
                    <a:alpha val="0"/>
                  </a:schemeClr>
                </a:solidFill>
              </a:defRPr>
            </a:lvl1pPr>
          </a:lstStyle>
          <a:p>
            <a:pPr lvl="0"/>
            <a:r>
              <a:rPr lang="en-US"/>
              <a:t> t</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sp>
        <p:nvSpPr>
          <p:cNvPr id="4" name="Text Placeholder 3">
            <a:extLst>
              <a:ext uri="{FF2B5EF4-FFF2-40B4-BE49-F238E27FC236}">
                <a16:creationId xmlns:a16="http://schemas.microsoft.com/office/drawing/2014/main" id="{F539A7FB-19CC-8B1D-2B6D-B4AC93E0CDE8}"/>
              </a:ext>
            </a:extLst>
          </p:cNvPr>
          <p:cNvSpPr>
            <a:spLocks noGrp="1"/>
          </p:cNvSpPr>
          <p:nvPr>
            <p:ph type="body" sz="quarter" idx="14" hasCustomPrompt="1"/>
          </p:nvPr>
        </p:nvSpPr>
        <p:spPr>
          <a:xfrm>
            <a:off x="322996" y="1255713"/>
            <a:ext cx="5709503" cy="4113212"/>
          </a:xfrm>
          <a:prstGeom prst="rect">
            <a:avLst/>
          </a:prstGeom>
        </p:spPr>
        <p:txBody>
          <a:bodyPr anchor="ctr"/>
          <a:lstStyle>
            <a:lvl1pPr marL="0" indent="0">
              <a:buNone/>
              <a:defRPr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a:t>Section Title</a:t>
            </a:r>
          </a:p>
        </p:txBody>
      </p:sp>
      <p:sp>
        <p:nvSpPr>
          <p:cNvPr id="6" name="Halfdrop">
            <a:extLst>
              <a:ext uri="{FF2B5EF4-FFF2-40B4-BE49-F238E27FC236}">
                <a16:creationId xmlns:a16="http://schemas.microsoft.com/office/drawing/2014/main" id="{94E4A680-26C2-059D-D798-9BADFB1C3299}"/>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a:solidFill>
                  <a:schemeClr val="tx1">
                    <a:alpha val="0"/>
                  </a:schemeClr>
                </a:solidFill>
              </a:defRPr>
            </a:lvl1pPr>
          </a:lstStyle>
          <a:p>
            <a:pPr lvl="0"/>
            <a:r>
              <a:rPr lang="en-US"/>
              <a:t> t</a:t>
            </a:r>
          </a:p>
        </p:txBody>
      </p:sp>
    </p:spTree>
    <p:extLst>
      <p:ext uri="{BB962C8B-B14F-4D97-AF65-F5344CB8AC3E}">
        <p14:creationId xmlns:p14="http://schemas.microsoft.com/office/powerpoint/2010/main" val="312857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No Photos">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One Photo">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Two Photos">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Three Photos">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4"/>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pixnio.com/fauna-animals/fishes/salmon-fish-pictures/fish-saockeye-salmon-spawn-underwater" TargetMode="External"/><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9" descr="A bee on a yellow flower&#10;&#10;Description automatically generated">
            <a:extLst>
              <a:ext uri="{FF2B5EF4-FFF2-40B4-BE49-F238E27FC236}">
                <a16:creationId xmlns:a16="http://schemas.microsoft.com/office/drawing/2014/main" id="{FBBC9531-3A9B-1726-EBC4-15A6632079E8}"/>
              </a:ext>
            </a:extLst>
          </p:cNvPr>
          <p:cNvPicPr>
            <a:picLocks noChangeAspect="1"/>
          </p:cNvPicPr>
          <p:nvPr/>
        </p:nvPicPr>
        <p:blipFill rotWithShape="1">
          <a:blip r:embed="rId3"/>
          <a:srcRect l="4428" r="4428"/>
          <a:stretch/>
        </p:blipFill>
        <p:spPr>
          <a:xfrm flipH="1">
            <a:off x="6053420" y="3391767"/>
            <a:ext cx="6134031" cy="2001850"/>
          </a:xfrm>
          <a:prstGeom prst="rect">
            <a:avLst/>
          </a:prstGeom>
        </p:spPr>
      </p:pic>
      <p:sp>
        <p:nvSpPr>
          <p:cNvPr id="4" name="Picture Placeholder 3">
            <a:extLst>
              <a:ext uri="{FF2B5EF4-FFF2-40B4-BE49-F238E27FC236}">
                <a16:creationId xmlns:a16="http://schemas.microsoft.com/office/drawing/2014/main" id="{9A6C0740-3799-CB90-2CCC-B3881D6FDA2D}"/>
              </a:ext>
            </a:extLst>
          </p:cNvPr>
          <p:cNvSpPr>
            <a:spLocks noGrp="1"/>
          </p:cNvSpPr>
          <p:nvPr>
            <p:ph type="pic" sz="quarter" idx="13"/>
          </p:nvPr>
        </p:nvSpPr>
        <p:spPr>
          <a:xfrm>
            <a:off x="6280570" y="3455870"/>
            <a:ext cx="5759860" cy="1873645"/>
          </a:xfrm>
        </p:spPr>
        <p:txBody>
          <a:bodyPr/>
          <a:lstStyle/>
          <a:p>
            <a:endParaRPr lang="en-US"/>
          </a:p>
        </p:txBody>
      </p:sp>
      <p:pic>
        <p:nvPicPr>
          <p:cNvPr id="12" name="Picture Placeholder 11">
            <a:extLst>
              <a:ext uri="{FF2B5EF4-FFF2-40B4-BE49-F238E27FC236}">
                <a16:creationId xmlns:a16="http://schemas.microsoft.com/office/drawing/2014/main" id="{A5CF4A16-2DF5-40D3-2D74-9CBA7C9B2931}"/>
              </a:ext>
            </a:extLst>
          </p:cNvPr>
          <p:cNvPicPr>
            <a:picLocks noGrp="1" noChangeAspect="1"/>
          </p:cNvPicPr>
          <p:nvPr>
            <p:ph type="pic" sz="quarter" idx="12"/>
          </p:nvPr>
        </p:nvPicPr>
        <p:blipFill>
          <a:blip r:embed="rId4"/>
          <a:srcRect t="2476" b="2476"/>
          <a:stretch/>
        </p:blipFill>
        <p:spPr>
          <a:xfrm>
            <a:off x="9220090" y="1175702"/>
            <a:ext cx="2971910" cy="2118537"/>
          </a:xfrm>
        </p:spPr>
      </p:pic>
      <p:pic>
        <p:nvPicPr>
          <p:cNvPr id="18" name="Picture Placeholder 17">
            <a:extLst>
              <a:ext uri="{FF2B5EF4-FFF2-40B4-BE49-F238E27FC236}">
                <a16:creationId xmlns:a16="http://schemas.microsoft.com/office/drawing/2014/main" id="{C94D8659-AC0A-F652-8DFA-33566F4F385F}"/>
              </a:ext>
            </a:extLst>
          </p:cNvPr>
          <p:cNvPicPr>
            <a:picLocks noGrp="1" noChangeAspect="1"/>
          </p:cNvPicPr>
          <p:nvPr>
            <p:ph type="pic" sz="quarter" idx="10"/>
          </p:nvPr>
        </p:nvPicPr>
        <p:blipFill>
          <a:blip r:embed="rId5">
            <a:extLst>
              <a:ext uri="{837473B0-CC2E-450A-ABE3-18F120FF3D39}">
                <a1611:picAttrSrcUrl xmlns:a1611="http://schemas.microsoft.com/office/drawing/2016/11/main" r:id="rId6"/>
              </a:ext>
            </a:extLst>
          </a:blip>
          <a:srcRect l="1113" r="1113"/>
          <a:stretch/>
        </p:blipFill>
        <p:spPr>
          <a:xfrm>
            <a:off x="6074453" y="1183133"/>
            <a:ext cx="3107080" cy="2118538"/>
          </a:xfrm>
        </p:spPr>
      </p:pic>
      <p:sp>
        <p:nvSpPr>
          <p:cNvPr id="9" name="Content Placeholder 8">
            <a:extLst>
              <a:ext uri="{FF2B5EF4-FFF2-40B4-BE49-F238E27FC236}">
                <a16:creationId xmlns:a16="http://schemas.microsoft.com/office/drawing/2014/main" id="{A4DED952-8B74-884F-8A22-4EC70805401D}"/>
              </a:ext>
            </a:extLst>
          </p:cNvPr>
          <p:cNvSpPr>
            <a:spLocks noGrp="1"/>
          </p:cNvSpPr>
          <p:nvPr>
            <p:ph sz="quarter" idx="14"/>
          </p:nvPr>
        </p:nvSpPr>
        <p:spPr>
          <a:xfrm>
            <a:off x="118334" y="5531408"/>
            <a:ext cx="8111266" cy="1296781"/>
          </a:xfrm>
        </p:spPr>
        <p:txBody>
          <a:bodyPr/>
          <a:lstStyle/>
          <a:p>
            <a:r>
              <a:rPr lang="en-US" dirty="0"/>
              <a:t>2025 State Wildlife Action Plan: new NRCS conservation opportunities?</a:t>
            </a:r>
          </a:p>
        </p:txBody>
      </p:sp>
      <p:sp>
        <p:nvSpPr>
          <p:cNvPr id="10" name="Text Placeholder 9">
            <a:extLst>
              <a:ext uri="{FF2B5EF4-FFF2-40B4-BE49-F238E27FC236}">
                <a16:creationId xmlns:a16="http://schemas.microsoft.com/office/drawing/2014/main" id="{AAFD3D2A-35E1-C68F-59D0-94E3CF7A6228}"/>
              </a:ext>
            </a:extLst>
          </p:cNvPr>
          <p:cNvSpPr>
            <a:spLocks noGrp="1" noRot="1" noMove="1" noResize="1" noEditPoints="1" noAdjustHandles="1" noChangeArrowheads="1" noChangeShapeType="1"/>
          </p:cNvSpPr>
          <p:nvPr>
            <p:ph type="body" sz="quarter" idx="15"/>
          </p:nvPr>
        </p:nvSpPr>
        <p:spPr/>
        <p:txBody>
          <a:bodyPr/>
          <a:lstStyle/>
          <a:p>
            <a:endParaRPr lang="en-US" dirty="0"/>
          </a:p>
        </p:txBody>
      </p:sp>
      <p:pic>
        <p:nvPicPr>
          <p:cNvPr id="8" name="Picture Placeholder 7">
            <a:extLst>
              <a:ext uri="{FF2B5EF4-FFF2-40B4-BE49-F238E27FC236}">
                <a16:creationId xmlns:a16="http://schemas.microsoft.com/office/drawing/2014/main" id="{C65CB45C-1412-9FF4-7740-292986BABC4F}"/>
              </a:ext>
            </a:extLst>
          </p:cNvPr>
          <p:cNvPicPr>
            <a:picLocks noGrp="1" noChangeAspect="1"/>
          </p:cNvPicPr>
          <p:nvPr>
            <p:ph type="pic" sz="quarter" idx="11"/>
          </p:nvPr>
        </p:nvPicPr>
        <p:blipFill>
          <a:blip r:embed="rId7"/>
          <a:srcRect t="2980" b="2980"/>
          <a:stretch>
            <a:fillRect/>
          </a:stretch>
        </p:blipFill>
        <p:spPr>
          <a:xfrm>
            <a:off x="0" y="1168269"/>
            <a:ext cx="5989357" cy="4225348"/>
          </a:xfrm>
          <a:prstGeom prst="rect">
            <a:avLst/>
          </a:prstGeom>
        </p:spPr>
      </p:pic>
    </p:spTree>
    <p:extLst>
      <p:ext uri="{BB962C8B-B14F-4D97-AF65-F5344CB8AC3E}">
        <p14:creationId xmlns:p14="http://schemas.microsoft.com/office/powerpoint/2010/main" val="1779238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037A05-1F23-CD57-FB67-158AC758A880}"/>
              </a:ext>
            </a:extLst>
          </p:cNvPr>
          <p:cNvSpPr>
            <a:spLocks noGrp="1"/>
          </p:cNvSpPr>
          <p:nvPr>
            <p:ph type="body" sz="quarter" idx="11"/>
          </p:nvPr>
        </p:nvSpPr>
        <p:spPr>
          <a:xfrm>
            <a:off x="129092" y="832703"/>
            <a:ext cx="7885355" cy="1171723"/>
          </a:xfrm>
        </p:spPr>
        <p:txBody>
          <a:bodyPr/>
          <a:lstStyle/>
          <a:p>
            <a:r>
              <a:rPr lang="en-US" dirty="0"/>
              <a:t>State Wildlife Action Plan (SWAP) for Washington</a:t>
            </a:r>
          </a:p>
        </p:txBody>
      </p:sp>
      <p:sp>
        <p:nvSpPr>
          <p:cNvPr id="3" name="Content Placeholder 2">
            <a:extLst>
              <a:ext uri="{FF2B5EF4-FFF2-40B4-BE49-F238E27FC236}">
                <a16:creationId xmlns:a16="http://schemas.microsoft.com/office/drawing/2014/main" id="{EFA52A00-B3B7-10CC-3EFA-BD7495517066}"/>
              </a:ext>
            </a:extLst>
          </p:cNvPr>
          <p:cNvSpPr>
            <a:spLocks noGrp="1"/>
          </p:cNvSpPr>
          <p:nvPr>
            <p:ph sz="quarter" idx="10"/>
          </p:nvPr>
        </p:nvSpPr>
        <p:spPr>
          <a:xfrm>
            <a:off x="325084" y="2004427"/>
            <a:ext cx="7689364" cy="4224252"/>
          </a:xfrm>
        </p:spPr>
        <p:txBody>
          <a:bodyPr/>
          <a:lstStyle/>
          <a:p>
            <a:pPr marL="0" indent="0">
              <a:buNone/>
            </a:pPr>
            <a:r>
              <a:rPr lang="en-US" dirty="0"/>
              <a:t>Provides updated information on species of greatest conservation need (SGCN)</a:t>
            </a:r>
          </a:p>
          <a:p>
            <a:pPr lvl="1"/>
            <a:endParaRPr lang="en-US" dirty="0"/>
          </a:p>
          <a:p>
            <a:pPr lvl="1"/>
            <a:r>
              <a:rPr lang="en-US" dirty="0"/>
              <a:t>Includes information on their habitat needs, threats affecting them, and conservation actions (general) that may help them</a:t>
            </a:r>
          </a:p>
          <a:p>
            <a:pPr marL="457200" lvl="1" indent="0">
              <a:buNone/>
            </a:pPr>
            <a:endParaRPr lang="en-US" dirty="0"/>
          </a:p>
          <a:p>
            <a:pPr lvl="1"/>
            <a:r>
              <a:rPr lang="en-US" dirty="0"/>
              <a:t>SGCN information is </a:t>
            </a:r>
            <a:r>
              <a:rPr lang="en-US" dirty="0">
                <a:solidFill>
                  <a:srgbClr val="E7E6E6">
                    <a:lumMod val="10000"/>
                  </a:srgbClr>
                </a:solidFill>
              </a:rPr>
              <a:t>v</a:t>
            </a:r>
            <a:r>
              <a:rPr kumimoji="0" lang="en-US" b="0" i="0" u="none" strike="noStrike" kern="1200" cap="none" spc="0" normalizeH="0" baseline="0" noProof="0" dirty="0" err="1">
                <a:ln>
                  <a:noFill/>
                </a:ln>
                <a:solidFill>
                  <a:srgbClr val="E7E6E6">
                    <a:lumMod val="10000"/>
                  </a:srgbClr>
                </a:solidFill>
                <a:effectLst/>
                <a:uLnTx/>
                <a:uFillTx/>
                <a:latin typeface="Montserrat" panose="00000500000000000000" pitchFamily="50" charset="0"/>
                <a:ea typeface="Open Sans" panose="020B0606030504020204" pitchFamily="34" charset="0"/>
                <a:cs typeface="Open Sans" panose="020B0606030504020204" pitchFamily="34" charset="0"/>
              </a:rPr>
              <a:t>aluable</a:t>
            </a:r>
            <a:r>
              <a:rPr kumimoji="0" lang="en-US" b="0" i="0" u="none" strike="noStrike" kern="1200" cap="none" spc="0" normalizeH="0" baseline="0" noProof="0" dirty="0">
                <a:ln>
                  <a:noFill/>
                </a:ln>
                <a:solidFill>
                  <a:srgbClr val="E7E6E6">
                    <a:lumMod val="10000"/>
                  </a:srgbClr>
                </a:solidFill>
                <a:effectLst/>
                <a:uLnTx/>
                <a:uFillTx/>
                <a:latin typeface="Montserrat" panose="00000500000000000000" pitchFamily="50" charset="0"/>
                <a:ea typeface="Open Sans" panose="020B0606030504020204" pitchFamily="34" charset="0"/>
                <a:cs typeface="Open Sans" panose="020B0606030504020204" pitchFamily="34" charset="0"/>
              </a:rPr>
              <a:t> </a:t>
            </a:r>
            <a:r>
              <a:rPr lang="en-US" dirty="0"/>
              <a:t>for NRCS conservation planning, but available formats are complex for immediate local use</a:t>
            </a:r>
          </a:p>
        </p:txBody>
      </p:sp>
      <p:pic>
        <p:nvPicPr>
          <p:cNvPr id="36" name="Picture Placeholder 35">
            <a:extLst>
              <a:ext uri="{FF2B5EF4-FFF2-40B4-BE49-F238E27FC236}">
                <a16:creationId xmlns:a16="http://schemas.microsoft.com/office/drawing/2014/main" id="{6A0E03E6-B5FA-F3E6-4984-97AF682F2AC3}"/>
              </a:ext>
            </a:extLst>
          </p:cNvPr>
          <p:cNvPicPr>
            <a:picLocks noGrp="1" noChangeAspect="1"/>
          </p:cNvPicPr>
          <p:nvPr>
            <p:ph type="pic" sz="quarter" idx="13"/>
          </p:nvPr>
        </p:nvPicPr>
        <p:blipFill>
          <a:blip r:embed="rId3"/>
          <a:srcRect l="-1282" t="-1815" r="-1282" b="-1815"/>
          <a:stretch>
            <a:fillRect/>
          </a:stretch>
        </p:blipFill>
        <p:spPr>
          <a:xfrm>
            <a:off x="8209317" y="915465"/>
            <a:ext cx="3657600" cy="5211762"/>
          </a:xfrm>
          <a:prstGeom prst="rect">
            <a:avLst/>
          </a:prstGeom>
          <a:solidFill>
            <a:srgbClr val="545859">
              <a:lumMod val="20000"/>
              <a:lumOff val="80000"/>
            </a:srgbClr>
          </a:solidFill>
        </p:spPr>
      </p:pic>
    </p:spTree>
    <p:extLst>
      <p:ext uri="{BB962C8B-B14F-4D97-AF65-F5344CB8AC3E}">
        <p14:creationId xmlns:p14="http://schemas.microsoft.com/office/powerpoint/2010/main" val="1180181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22DA9A-8D31-DC44-77CF-D2390B24F10D}"/>
              </a:ext>
            </a:extLst>
          </p:cNvPr>
          <p:cNvSpPr>
            <a:spLocks noGrp="1"/>
          </p:cNvSpPr>
          <p:nvPr>
            <p:ph type="body" sz="quarter" idx="11"/>
          </p:nvPr>
        </p:nvSpPr>
        <p:spPr/>
        <p:txBody>
          <a:bodyPr/>
          <a:lstStyle/>
          <a:p>
            <a:r>
              <a:rPr lang="en-US" dirty="0"/>
              <a:t>SWAP provides SGCN lists by ecoregions</a:t>
            </a:r>
          </a:p>
        </p:txBody>
      </p:sp>
      <p:pic>
        <p:nvPicPr>
          <p:cNvPr id="4" name="Content Placeholder 5">
            <a:extLst>
              <a:ext uri="{FF2B5EF4-FFF2-40B4-BE49-F238E27FC236}">
                <a16:creationId xmlns:a16="http://schemas.microsoft.com/office/drawing/2014/main" id="{FD101E15-77E0-10D9-B684-1FED16FA9FE9}"/>
              </a:ext>
            </a:extLst>
          </p:cNvPr>
          <p:cNvPicPr>
            <a:picLocks noGrp="1" noChangeAspect="1"/>
          </p:cNvPicPr>
          <p:nvPr>
            <p:ph sz="quarter" idx="10"/>
          </p:nvPr>
        </p:nvPicPr>
        <p:blipFill>
          <a:blip r:embed="rId3"/>
          <a:stretch>
            <a:fillRect/>
          </a:stretch>
        </p:blipFill>
        <p:spPr>
          <a:xfrm>
            <a:off x="4725067" y="1518384"/>
            <a:ext cx="7084682" cy="4506912"/>
          </a:xfrm>
          <a:prstGeom prst="rect">
            <a:avLst/>
          </a:prstGeom>
        </p:spPr>
      </p:pic>
      <p:sp>
        <p:nvSpPr>
          <p:cNvPr id="5" name="TextBox 4">
            <a:extLst>
              <a:ext uri="{FF2B5EF4-FFF2-40B4-BE49-F238E27FC236}">
                <a16:creationId xmlns:a16="http://schemas.microsoft.com/office/drawing/2014/main" id="{0FB3B784-49E1-7F37-B1C3-AD7112A88990}"/>
              </a:ext>
            </a:extLst>
          </p:cNvPr>
          <p:cNvSpPr txBox="1"/>
          <p:nvPr/>
        </p:nvSpPr>
        <p:spPr>
          <a:xfrm>
            <a:off x="447869" y="1518384"/>
            <a:ext cx="4277198" cy="3108543"/>
          </a:xfrm>
          <a:prstGeom prst="rect">
            <a:avLst/>
          </a:prstGeom>
          <a:noFill/>
        </p:spPr>
        <p:txBody>
          <a:bodyPr wrap="square" rtlCol="0">
            <a:spAutoFit/>
          </a:bodyPr>
          <a:lstStyle/>
          <a:p>
            <a:r>
              <a:rPr lang="en-US" sz="2800" dirty="0">
                <a:latin typeface="Montserrat" pitchFamily="2" charset="0"/>
              </a:rPr>
              <a:t>NRCS field office areas (several counties each) differ from these ecoregions, so each field office work area includes parts of several ecoregions</a:t>
            </a:r>
          </a:p>
        </p:txBody>
      </p:sp>
    </p:spTree>
    <p:extLst>
      <p:ext uri="{BB962C8B-B14F-4D97-AF65-F5344CB8AC3E}">
        <p14:creationId xmlns:p14="http://schemas.microsoft.com/office/powerpoint/2010/main" val="1943905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4DB03-6063-D897-9AE5-04B3E0EF31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04689E-4D4F-03A4-4213-4BE83D5C4C22}"/>
              </a:ext>
            </a:extLst>
          </p:cNvPr>
          <p:cNvSpPr>
            <a:spLocks noGrp="1"/>
          </p:cNvSpPr>
          <p:nvPr>
            <p:ph type="body" sz="quarter" idx="11"/>
          </p:nvPr>
        </p:nvSpPr>
        <p:spPr/>
        <p:txBody>
          <a:bodyPr/>
          <a:lstStyle/>
          <a:p>
            <a:r>
              <a:rPr lang="en-US" dirty="0"/>
              <a:t>Reworking available SGCN data to align with and facilitate NRCS field use</a:t>
            </a:r>
          </a:p>
        </p:txBody>
      </p:sp>
      <p:sp>
        <p:nvSpPr>
          <p:cNvPr id="3" name="Content Placeholder 2">
            <a:extLst>
              <a:ext uri="{FF2B5EF4-FFF2-40B4-BE49-F238E27FC236}">
                <a16:creationId xmlns:a16="http://schemas.microsoft.com/office/drawing/2014/main" id="{A3FC2A8E-7393-510D-B981-8A76D76DDF2E}"/>
              </a:ext>
            </a:extLst>
          </p:cNvPr>
          <p:cNvSpPr>
            <a:spLocks noGrp="1"/>
          </p:cNvSpPr>
          <p:nvPr>
            <p:ph sz="quarter" idx="10"/>
          </p:nvPr>
        </p:nvSpPr>
        <p:spPr>
          <a:xfrm>
            <a:off x="505434" y="2001133"/>
            <a:ext cx="11381766" cy="4506191"/>
          </a:xfrm>
        </p:spPr>
        <p:txBody>
          <a:bodyPr/>
          <a:lstStyle/>
          <a:p>
            <a:pPr marL="0" indent="0">
              <a:buNone/>
            </a:pPr>
            <a:r>
              <a:rPr lang="en-US" dirty="0"/>
              <a:t>Wildlife subcommittee workgroup reviewing and tailoring SGCN lists to field office area:</a:t>
            </a:r>
          </a:p>
          <a:p>
            <a:pPr lvl="1"/>
            <a:r>
              <a:rPr lang="en-US" dirty="0"/>
              <a:t>Initial project: Palouse Team (Spokane and Whitman counties)</a:t>
            </a:r>
          </a:p>
          <a:p>
            <a:pPr lvl="1"/>
            <a:r>
              <a:rPr lang="en-US" dirty="0"/>
              <a:t>Use statewide watershed-scale (HUC10) distribution data for SGCNs to develop SGCN list for a Team area.</a:t>
            </a:r>
          </a:p>
          <a:p>
            <a:pPr lvl="1"/>
            <a:r>
              <a:rPr lang="en-US" dirty="0"/>
              <a:t>Review and synthesize SGCN information on habitat needs, threats, and general conservation actions needed</a:t>
            </a:r>
          </a:p>
          <a:p>
            <a:pPr lvl="1"/>
            <a:r>
              <a:rPr lang="en-US" dirty="0"/>
              <a:t>Where appropriate identify specific practices or other NRCS conservation actions that are likely means to address SGCN’s needs</a:t>
            </a:r>
          </a:p>
        </p:txBody>
      </p:sp>
    </p:spTree>
    <p:extLst>
      <p:ext uri="{BB962C8B-B14F-4D97-AF65-F5344CB8AC3E}">
        <p14:creationId xmlns:p14="http://schemas.microsoft.com/office/powerpoint/2010/main" val="3231532636"/>
      </p:ext>
    </p:extLst>
  </p:cSld>
  <p:clrMapOvr>
    <a:masterClrMapping/>
  </p:clrMapOvr>
</p:sld>
</file>

<file path=ppt/theme/theme1.xml><?xml version="1.0" encoding="utf-8"?>
<a:theme xmlns:a="http://schemas.openxmlformats.org/drawingml/2006/main" name="Title Pages">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Pages">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f72f7ec-cd58-4f41-9e93-ef3d03908682">
      <Terms xmlns="http://schemas.microsoft.com/office/infopath/2007/PartnerControls"/>
    </lcf76f155ced4ddcb4097134ff3c332f>
    <TaxCatchAll xmlns="73fb875a-8af9-4255-b008-0995492d31cd" xsi:nil="true"/>
    <Notes xmlns="bf72f7ec-cd58-4f41-9e93-ef3d0390868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F99038FD3F9140883261A107901B1B" ma:contentTypeVersion="18" ma:contentTypeDescription="Create a new document." ma:contentTypeScope="" ma:versionID="483b277beb53e61fff424e28a5a24917">
  <xsd:schema xmlns:xsd="http://www.w3.org/2001/XMLSchema" xmlns:xs="http://www.w3.org/2001/XMLSchema" xmlns:p="http://schemas.microsoft.com/office/2006/metadata/properties" xmlns:ns2="bf72f7ec-cd58-4f41-9e93-ef3d03908682" xmlns:ns3="ff54f65f-5900-4f3a-8a8f-36c4ef76e5b6" xmlns:ns4="73fb875a-8af9-4255-b008-0995492d31cd" targetNamespace="http://schemas.microsoft.com/office/2006/metadata/properties" ma:root="true" ma:fieldsID="1b23b4c1d9bc70f352ca3f8abbaebedb" ns2:_="" ns3:_="" ns4:_="">
    <xsd:import namespace="bf72f7ec-cd58-4f41-9e93-ef3d03908682"/>
    <xsd:import namespace="ff54f65f-5900-4f3a-8a8f-36c4ef76e5b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LengthInSeconds" minOccurs="0"/>
                <xsd:element ref="ns2:lcf76f155ced4ddcb4097134ff3c332f" minOccurs="0"/>
                <xsd:element ref="ns4:TaxCatchAll" minOccurs="0"/>
                <xsd:element ref="ns2:MediaServiceLocation"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2f7ec-cd58-4f41-9e93-ef3d039086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Notes" ma:index="24" nillable="true" ma:displayName="Notes" ma:format="Dropdown" ma:internalName="Notes">
      <xsd:simpleType>
        <xsd:restriction base="dms:Text">
          <xsd:maxLength value="255"/>
        </xsd:restrictio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10a5e0-732d-4221-b6a2-115a9d432891}" ma:internalName="TaxCatchAll" ma:showField="CatchAllData" ma:web="ff54f65f-5900-4f3a-8a8f-36c4ef76e5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73fb875a-8af9-4255-b008-0995492d31cd"/>
    <ds:schemaRef ds:uri="bf72f7ec-cd58-4f41-9e93-ef3d03908682"/>
    <ds:schemaRef ds:uri="ff54f65f-5900-4f3a-8a8f-36c4ef76e5b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EFD4DC8-1A22-433E-AE43-CF529EE3AADE}"/>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emplate>Office Theme</Template>
  <TotalTime>1248</TotalTime>
  <Words>780</Words>
  <Application>Microsoft Office PowerPoint</Application>
  <PresentationFormat>Widescreen</PresentationFormat>
  <Paragraphs>32</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Arial</vt:lpstr>
      <vt:lpstr>Calibri</vt:lpstr>
      <vt:lpstr>Montserrat</vt:lpstr>
      <vt:lpstr>Open Sans</vt:lpstr>
      <vt:lpstr>Wingdings</vt:lpstr>
      <vt:lpstr>Title Pages</vt:lpstr>
      <vt:lpstr>Content Pages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McBride, Peter - FPAC-NRCS, WA</cp:lastModifiedBy>
  <cp:revision>159</cp:revision>
  <dcterms:created xsi:type="dcterms:W3CDTF">2019-04-23T15:10:02Z</dcterms:created>
  <dcterms:modified xsi:type="dcterms:W3CDTF">2026-08-10T21:38:29Z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0x010100A2F99038FD3F9140883261A107901B1B</vt:lpwstr>
  </property>
  <property fmtid="{D5CDD505-2E9C-101B-9397-08002B2CF9AE}" pid="3" name="MediaServiceImageTags">
    <vt:lpwstr/>
  </property>
</Properties>
</file>