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65" r:id="rId5"/>
    <p:sldMasterId id="2147483672" r:id="rId6"/>
    <p:sldMasterId id="2147483677" r:id="rId7"/>
    <p:sldMasterId id="2147483680" r:id="rId8"/>
  </p:sldMasterIdLst>
  <p:notesMasterIdLst>
    <p:notesMasterId r:id="rId31"/>
  </p:notesMasterIdLst>
  <p:sldIdLst>
    <p:sldId id="2146847721" r:id="rId9"/>
    <p:sldId id="2146847902" r:id="rId10"/>
    <p:sldId id="2146847779" r:id="rId11"/>
    <p:sldId id="2146847789" r:id="rId12"/>
    <p:sldId id="2146847888" r:id="rId13"/>
    <p:sldId id="2146847780" r:id="rId14"/>
    <p:sldId id="2146847889" r:id="rId15"/>
    <p:sldId id="2146847794" r:id="rId16"/>
    <p:sldId id="2146847791" r:id="rId17"/>
    <p:sldId id="2146847903" r:id="rId18"/>
    <p:sldId id="2146847891" r:id="rId19"/>
    <p:sldId id="2146847904" r:id="rId20"/>
    <p:sldId id="2146847893" r:id="rId21"/>
    <p:sldId id="2146847894" r:id="rId22"/>
    <p:sldId id="2146847895" r:id="rId23"/>
    <p:sldId id="2146847905" r:id="rId24"/>
    <p:sldId id="2146847906" r:id="rId25"/>
    <p:sldId id="2146847907" r:id="rId26"/>
    <p:sldId id="2146847899" r:id="rId27"/>
    <p:sldId id="2146847908" r:id="rId28"/>
    <p:sldId id="2146847901" r:id="rId29"/>
    <p:sldId id="2146847775"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567B"/>
    <a:srgbClr val="0B4235"/>
    <a:srgbClr val="B8C0BE"/>
    <a:srgbClr val="0C6C55"/>
    <a:srgbClr val="4F90C8"/>
    <a:srgbClr val="4E90C7"/>
    <a:srgbClr val="A5BA28"/>
    <a:srgbClr val="658D1B"/>
    <a:srgbClr val="407C1F"/>
    <a:srgbClr val="63A9C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B2270F-524E-4EDB-8C48-21E02325450F}" v="4" dt="2026-08-04T19:33:07.469"/>
    <p1510:client id="{F0755170-A6AE-45B0-814A-663B9C3EE4EF}" v="6" dt="2026-08-04T17:26:05.0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76" autoAdjust="0"/>
    <p:restoredTop sz="87409" autoAdjust="0"/>
  </p:normalViewPr>
  <p:slideViewPr>
    <p:cSldViewPr snapToGrid="0">
      <p:cViewPr varScale="1">
        <p:scale>
          <a:sx n="106" d="100"/>
          <a:sy n="106" d="100"/>
        </p:scale>
        <p:origin x="1194" y="48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microsoft.com/office/2016/11/relationships/changesInfo" Target="changesInfos/changesInfo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e, David - FPAC-NRCS, WA" userId="0923a089-1aeb-45b8-bbc8-7f7d9d6e965c" providerId="ADAL" clId="{625972BC-CE69-4BD6-9AB0-92BD3303D9AC}"/>
    <pc:docChg chg="undo custSel addSld modSld">
      <pc:chgData name="Rose, David - FPAC-NRCS, WA" userId="0923a089-1aeb-45b8-bbc8-7f7d9d6e965c" providerId="ADAL" clId="{625972BC-CE69-4BD6-9AB0-92BD3303D9AC}" dt="2026-08-04T19:33:25.642" v="237" actId="2711"/>
      <pc:docMkLst>
        <pc:docMk/>
      </pc:docMkLst>
      <pc:sldChg chg="modSp add mod">
        <pc:chgData name="Rose, David - FPAC-NRCS, WA" userId="0923a089-1aeb-45b8-bbc8-7f7d9d6e965c" providerId="ADAL" clId="{625972BC-CE69-4BD6-9AB0-92BD3303D9AC}" dt="2026-08-04T19:30:04.820" v="216" actId="255"/>
        <pc:sldMkLst>
          <pc:docMk/>
          <pc:sldMk cId="4095656088" sldId="2146847899"/>
        </pc:sldMkLst>
        <pc:spChg chg="mod">
          <ac:chgData name="Rose, David - FPAC-NRCS, WA" userId="0923a089-1aeb-45b8-bbc8-7f7d9d6e965c" providerId="ADAL" clId="{625972BC-CE69-4BD6-9AB0-92BD3303D9AC}" dt="2026-08-04T19:30:04.820" v="216" actId="255"/>
          <ac:spMkLst>
            <pc:docMk/>
            <pc:sldMk cId="4095656088" sldId="2146847899"/>
            <ac:spMk id="3" creationId="{03205577-6159-1FB9-9C6E-A5080448F641}"/>
          </ac:spMkLst>
        </pc:spChg>
        <pc:spChg chg="mod">
          <ac:chgData name="Rose, David - FPAC-NRCS, WA" userId="0923a089-1aeb-45b8-bbc8-7f7d9d6e965c" providerId="ADAL" clId="{625972BC-CE69-4BD6-9AB0-92BD3303D9AC}" dt="2026-08-04T19:25:35.852" v="20" actId="20577"/>
          <ac:spMkLst>
            <pc:docMk/>
            <pc:sldMk cId="4095656088" sldId="2146847899"/>
            <ac:spMk id="5" creationId="{9A0063BD-0DEF-A4B4-201D-4A8B2F55CE20}"/>
          </ac:spMkLst>
        </pc:spChg>
      </pc:sldChg>
      <pc:sldChg chg="modSp add mod">
        <pc:chgData name="Rose, David - FPAC-NRCS, WA" userId="0923a089-1aeb-45b8-bbc8-7f7d9d6e965c" providerId="ADAL" clId="{625972BC-CE69-4BD6-9AB0-92BD3303D9AC}" dt="2026-08-04T19:30:16.794" v="217" actId="255"/>
        <pc:sldMkLst>
          <pc:docMk/>
          <pc:sldMk cId="2350020902" sldId="2146847900"/>
        </pc:sldMkLst>
        <pc:spChg chg="mod">
          <ac:chgData name="Rose, David - FPAC-NRCS, WA" userId="0923a089-1aeb-45b8-bbc8-7f7d9d6e965c" providerId="ADAL" clId="{625972BC-CE69-4BD6-9AB0-92BD3303D9AC}" dt="2026-08-04T19:30:16.794" v="217" actId="255"/>
          <ac:spMkLst>
            <pc:docMk/>
            <pc:sldMk cId="2350020902" sldId="2146847900"/>
            <ac:spMk id="3" creationId="{A80E71D1-0322-1621-842F-D02F2DF73CA0}"/>
          </ac:spMkLst>
        </pc:spChg>
      </pc:sldChg>
      <pc:sldChg chg="addSp delSp modSp add mod">
        <pc:chgData name="Rose, David - FPAC-NRCS, WA" userId="0923a089-1aeb-45b8-bbc8-7f7d9d6e965c" providerId="ADAL" clId="{625972BC-CE69-4BD6-9AB0-92BD3303D9AC}" dt="2026-08-04T19:33:25.642" v="237" actId="2711"/>
        <pc:sldMkLst>
          <pc:docMk/>
          <pc:sldMk cId="2345810041" sldId="2146847901"/>
        </pc:sldMkLst>
        <pc:spChg chg="del">
          <ac:chgData name="Rose, David - FPAC-NRCS, WA" userId="0923a089-1aeb-45b8-bbc8-7f7d9d6e965c" providerId="ADAL" clId="{625972BC-CE69-4BD6-9AB0-92BD3303D9AC}" dt="2026-08-04T19:30:39.471" v="219" actId="478"/>
          <ac:spMkLst>
            <pc:docMk/>
            <pc:sldMk cId="2345810041" sldId="2146847901"/>
            <ac:spMk id="3" creationId="{7C5F74A4-DE9F-D078-9B62-2E8D4E4AC390}"/>
          </ac:spMkLst>
        </pc:spChg>
        <pc:spChg chg="add mod">
          <ac:chgData name="Rose, David - FPAC-NRCS, WA" userId="0923a089-1aeb-45b8-bbc8-7f7d9d6e965c" providerId="ADAL" clId="{625972BC-CE69-4BD6-9AB0-92BD3303D9AC}" dt="2026-08-04T19:33:25.642" v="237" actId="2711"/>
          <ac:spMkLst>
            <pc:docMk/>
            <pc:sldMk cId="2345810041" sldId="2146847901"/>
            <ac:spMk id="4" creationId="{3F215D5B-DE33-E1EA-8A9C-C68A4526790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DD078D-EA2C-408B-9D82-E2EB2B5958A1}"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5196C7-BE45-469D-85B1-FF5B3F2CA56D}" type="slidenum">
              <a:rPr lang="en-US" smtClean="0"/>
              <a:t>‹#›</a:t>
            </a:fld>
            <a:endParaRPr lang="en-US"/>
          </a:p>
        </p:txBody>
      </p:sp>
    </p:spTree>
    <p:extLst>
      <p:ext uri="{BB962C8B-B14F-4D97-AF65-F5344CB8AC3E}">
        <p14:creationId xmlns:p14="http://schemas.microsoft.com/office/powerpoint/2010/main" val="2054359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CB78A-693D-F3B1-1ECC-81C3D5D5B0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793650-6202-06E1-10EC-33A22B1062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3A5ABC-D42E-013A-DC56-5C9775D879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CCE9A0-22A9-7FEA-9D07-2AF86C9543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3135C6-1BA0-4901-9F52-10E2C381C9C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551444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14321-F6B4-EFE5-DD76-1960BEF43B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AA26F5-0287-5D60-8571-D11F9B9E57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FC9704-CCB7-85C3-D3EC-105EDA1A0D0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5DC3DBC-B316-DA32-5DFA-2B467E5F01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17C584-4C1F-42E4-88A7-7DE05FFECDE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0572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E6280-24F2-B6CC-6B66-8591F8D940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D4CD91-7A79-5AB6-D86D-EA4ED5F680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2AC828-0065-FF9A-4CFA-3592E6280CF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7F2F20-DCED-C08F-6FA3-561D8B0D8FD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17C584-4C1F-42E4-88A7-7DE05FFECDE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460733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6A764-042A-CEFD-66AD-456A1E3C5A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9B0F0A-4C3A-D1F1-05D6-61CB4D132E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52FA24-8121-4478-F1C8-6C859F8939F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69279B-09C2-61E3-D79B-0BC7BB5761C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17C584-4C1F-42E4-88A7-7DE05FFECDE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82155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96499-0F27-3B98-609B-CE6D8F4130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DB1430-0EF1-D5C8-DACC-6DBE8ED119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1D766E-1178-A56F-284B-1B8A7F0ADFF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175D2A0-3A08-083A-35DD-7683EBED879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17C584-4C1F-42E4-88A7-7DE05FFECDE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80203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6657F-0D57-A5BC-E690-9FF2E8C202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E6F003-FAF3-9BAD-E4CD-E29DD2EC7E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F0D7EC-8594-C1EC-0712-0750D021942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71456BB-FA05-DE97-4F94-1BEE2E4B05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17C584-4C1F-42E4-88A7-7DE05FFECDE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33729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05246-20A5-D660-785E-6ECE827A2F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9BB6A6-71F8-74DB-C1B6-767687F10B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AB71F2-9D91-7885-10F7-758196E398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A99499-4A80-3842-6FA1-159BB186DC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17C584-4C1F-42E4-88A7-7DE05FFECDE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395140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7E5FC-07AC-6946-701F-98CD8FB40E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F3662D-D8C0-8396-E7E3-B1A64A5F7F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560CC6-53B0-3823-6CA2-FA91188DA02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8059F8-9EBC-6E3D-FCDE-5D66D17DBEA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17C584-4C1F-42E4-88A7-7DE05FFECDE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71649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1ED21-09F0-DE61-1EF5-6BE120B3EE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8BD293-1FB9-8D22-99E7-2A7A523F79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914E6B-2B6C-0F66-6B37-DC722C84537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18C28E-3AA1-C671-B813-88406C2A82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17C584-4C1F-42E4-88A7-7DE05FFECDE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455817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D1E5F-C46D-1FE5-38A5-9393DCBE2B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366238-3910-A952-63C4-56A0F949B0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35155E-77D3-A794-2152-5D14A8E320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DD1EFA5-F53B-A670-1AF7-30FB84B5BA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17C584-4C1F-42E4-88A7-7DE05FFECDE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130479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C6986-26B0-2246-CD58-7FAC7D306E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EB1681-5E47-99FD-CD5C-2D863FF9FE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A0DCCE-D82F-B0F2-49AA-36004F50712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58993B-B03E-955F-92DF-72858571DB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3135C6-1BA0-4901-9F52-10E2C381C9C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79577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Assessment is key word, assess all land units and client determines where to implement new conservation practices.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17C584-4C1F-42E4-88A7-7DE05FFECDE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49627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5196C7-BE45-469D-85B1-FF5B3F2CA56D}" type="slidenum">
              <a:rPr lang="en-US" smtClean="0"/>
              <a:t>5</a:t>
            </a:fld>
            <a:endParaRPr lang="en-US"/>
          </a:p>
        </p:txBody>
      </p:sp>
    </p:spTree>
    <p:extLst>
      <p:ext uri="{BB962C8B-B14F-4D97-AF65-F5344CB8AC3E}">
        <p14:creationId xmlns:p14="http://schemas.microsoft.com/office/powerpoint/2010/main" val="2812805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17C584-4C1F-42E4-88A7-7DE05FFECDE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79890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9217E-2A19-B6FB-3143-C70AB2B3E6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014D42-8325-A2BD-FF48-79708600E7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CFFAA2-9071-C0C4-5953-E66A9CB51E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3C2D82-A2A3-B0FF-EA84-F6E4865AA7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17C584-4C1F-42E4-88A7-7DE05FFECDE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1242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5196C7-BE45-469D-85B1-FF5B3F2CA56D}" type="slidenum">
              <a:rPr lang="en-US" smtClean="0"/>
              <a:t>8</a:t>
            </a:fld>
            <a:endParaRPr lang="en-US"/>
          </a:p>
        </p:txBody>
      </p:sp>
    </p:spTree>
    <p:extLst>
      <p:ext uri="{BB962C8B-B14F-4D97-AF65-F5344CB8AC3E}">
        <p14:creationId xmlns:p14="http://schemas.microsoft.com/office/powerpoint/2010/main" val="2072046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20D5E-D326-A79D-420A-06A01E026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A7F73F-A78A-97FF-D58E-8CD6382270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AE1CC1-5EB6-6C7F-6EBD-CC83320535D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7F6203E-23AD-1CCA-D004-D7EAAEBBB54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17C584-4C1F-42E4-88A7-7DE05FFECDE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5034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44E85-7D03-F32A-4EF2-1336CBCF77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6E95CB-DDDF-E942-BEDC-B36947F560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A632B2-F79F-8742-A6BF-782CD0CD740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CB58027-D5AD-1A84-01C4-F0BD902D11B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17C584-4C1F-42E4-88A7-7DE05FFECDE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18568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4C480-8168-BA54-584B-2EB0856E6D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D04E46-5785-96DE-E41D-E9C22DFB91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285E3-22E6-0B33-DD46-8573C459DB1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16485A3-ECC8-C93D-9C3E-28108D7CBB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17C584-4C1F-42E4-88A7-7DE05FFECDE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37777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0" y="1255271"/>
            <a:ext cx="6032876"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2">
            <a:extLst>
              <a:ext uri="{FF2B5EF4-FFF2-40B4-BE49-F238E27FC236}">
                <a16:creationId xmlns:a16="http://schemas.microsoft.com/office/drawing/2014/main" id="{097CE488-345B-4087-B356-7841365FD68C}"/>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3">
            <a:extLst>
              <a:ext uri="{FF2B5EF4-FFF2-40B4-BE49-F238E27FC236}">
                <a16:creationId xmlns:a16="http://schemas.microsoft.com/office/drawing/2014/main" id="{83A83115-0EE0-4DD7-9EE2-BAE89C704D0C}"/>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4">
            <a:extLst>
              <a:ext uri="{FF2B5EF4-FFF2-40B4-BE49-F238E27FC236}">
                <a16:creationId xmlns:a16="http://schemas.microsoft.com/office/drawing/2014/main" id="{46266056-6F28-4FC4-A607-F9B804CA0388}"/>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0" y="1255713"/>
            <a:ext cx="6032500" cy="4113212"/>
          </a:xfrm>
          <a:prstGeom prst="rect">
            <a:avLst/>
          </a:prstGeom>
        </p:spPr>
        <p:txBody>
          <a:bodyPr anchor="ctr"/>
          <a:lstStyle>
            <a:lvl1pPr marL="0" indent="0" algn="ctr">
              <a:buNone/>
              <a:defRPr/>
            </a:lvl1pPr>
          </a:lstStyle>
          <a:p>
            <a:endParaRPr lang="en-US"/>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6225172" y="1255271"/>
            <a:ext cx="2902596" cy="2047712"/>
          </a:xfrm>
          <a:prstGeom prst="rect">
            <a:avLst/>
          </a:prstGeom>
        </p:spPr>
        <p:txBody>
          <a:bodyPr anchor="ctr"/>
          <a:lstStyle>
            <a:lvl1pPr marL="0" indent="0" algn="ctr">
              <a:buNone/>
              <a:defRPr/>
            </a:lvl1pPr>
          </a:lstStyle>
          <a:p>
            <a:endParaRPr lang="en-US"/>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9320064" y="1255714"/>
            <a:ext cx="2871936" cy="2047270"/>
          </a:xfrm>
          <a:prstGeom prst="rect">
            <a:avLst/>
          </a:prstGeom>
        </p:spPr>
        <p:txBody>
          <a:bodyPr anchor="ctr"/>
          <a:lstStyle>
            <a:lvl1pPr marL="0" indent="0" algn="ctr">
              <a:buNone/>
              <a:defRPr/>
            </a:lvl1pPr>
          </a:lstStyle>
          <a:p>
            <a:endParaRPr lang="en-US"/>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6225172" y="3495279"/>
            <a:ext cx="5966828" cy="1873645"/>
          </a:xfrm>
          <a:prstGeom prst="rect">
            <a:avLst/>
          </a:prstGeom>
        </p:spPr>
        <p:txBody>
          <a:bodyPr anchor="ctr"/>
          <a:lstStyle>
            <a:lvl1pPr marL="0" indent="0" algn="ctr">
              <a:buNone/>
              <a:defRPr/>
            </a:lvl1pPr>
          </a:lstStyle>
          <a:p>
            <a:endParaRPr lang="en-US"/>
          </a:p>
        </p:txBody>
      </p:sp>
      <p:pic>
        <p:nvPicPr>
          <p:cNvPr id="6" name="Picture 5">
            <a:extLst>
              <a:ext uri="{FF2B5EF4-FFF2-40B4-BE49-F238E27FC236}">
                <a16:creationId xmlns:a16="http://schemas.microsoft.com/office/drawing/2014/main" id="{354F71E9-9FA8-CFEF-4D22-AD8DC8769CA7}"/>
              </a:ext>
              <a:ext uri="{C183D7F6-B498-43B3-948B-1728B52AA6E4}">
                <adec:decorative xmlns:adec="http://schemas.microsoft.com/office/drawing/2017/decorative" val="1"/>
              </a:ext>
            </a:extLst>
          </p:cNvPr>
          <p:cNvPicPr>
            <a:picLocks noChangeAspect="1"/>
          </p:cNvPicPr>
          <p:nvPr userDrawn="1"/>
        </p:nvPicPr>
        <p:blipFill rotWithShape="1">
          <a:blip r:embed="rId2"/>
          <a:srcRect l="10" r="50000"/>
          <a:stretch/>
        </p:blipFill>
        <p:spPr>
          <a:xfrm>
            <a:off x="10463393" y="1554638"/>
            <a:ext cx="1728609" cy="3496689"/>
          </a:xfrm>
          <a:prstGeom prst="rect">
            <a:avLst/>
          </a:prstGeom>
        </p:spPr>
      </p:pic>
      <p:sp>
        <p:nvSpPr>
          <p:cNvPr id="12" name="Rectangle 11">
            <a:extLst>
              <a:ext uri="{FF2B5EF4-FFF2-40B4-BE49-F238E27FC236}">
                <a16:creationId xmlns:a16="http://schemas.microsoft.com/office/drawing/2014/main" id="{8F05DAED-AD65-E64F-DE5E-5DE0AFFDAAC2}"/>
              </a:ext>
            </a:extLst>
          </p:cNvPr>
          <p:cNvSpPr/>
          <p:nvPr userDrawn="1"/>
        </p:nvSpPr>
        <p:spPr>
          <a:xfrm>
            <a:off x="7495554" y="5956399"/>
            <a:ext cx="4582839" cy="839833"/>
          </a:xfrm>
          <a:prstGeom prst="rect">
            <a:avLst/>
          </a:prstGeom>
          <a:solidFill>
            <a:srgbClr val="7142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4409833"/>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5271"/>
            <a:ext cx="6032876"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209011" y="1255271"/>
            <a:ext cx="5530431" cy="4114207"/>
          </a:xfrm>
          <a:prstGeom prst="rect">
            <a:avLst/>
          </a:prstGeom>
        </p:spPr>
        <p:txBody>
          <a:bodyPr anchor="ctr" anchorCtr="0"/>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a:t>Divider Slide Title</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3">
            <a:extLst>
              <a:ext uri="{FF2B5EF4-FFF2-40B4-BE49-F238E27FC236}">
                <a16:creationId xmlns:a16="http://schemas.microsoft.com/office/drawing/2014/main" id="{DE393653-42EA-4CD1-9134-AC75DD79569F}"/>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4">
            <a:extLst>
              <a:ext uri="{FF2B5EF4-FFF2-40B4-BE49-F238E27FC236}">
                <a16:creationId xmlns:a16="http://schemas.microsoft.com/office/drawing/2014/main" id="{50B14B5B-CD68-4361-95C8-B6A835F8AE1F}"/>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6225173" y="1255826"/>
            <a:ext cx="2902596" cy="2047712"/>
          </a:xfrm>
          <a:prstGeom prst="rect">
            <a:avLst/>
          </a:prstGeom>
        </p:spPr>
        <p:txBody>
          <a:bodyPr anchor="ctr"/>
          <a:lstStyle>
            <a:lvl1pPr marL="0" indent="0" algn="ctr">
              <a:buNone/>
              <a:defRPr/>
            </a:lvl1pPr>
          </a:lstStyle>
          <a:p>
            <a:endParaRPr lang="en-US"/>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9320065" y="1256269"/>
            <a:ext cx="2871936" cy="2047271"/>
          </a:xfrm>
          <a:prstGeom prst="rect">
            <a:avLst/>
          </a:prstGeom>
        </p:spPr>
        <p:txBody>
          <a:bodyPr anchor="ctr"/>
          <a:lstStyle>
            <a:lvl1pPr marL="0" indent="0" algn="ctr">
              <a:buNone/>
              <a:defRPr/>
            </a:lvl1pPr>
          </a:lstStyle>
          <a:p>
            <a:endParaRPr lang="en-US"/>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6225173" y="3495834"/>
            <a:ext cx="5966828" cy="1873645"/>
          </a:xfrm>
          <a:prstGeom prst="rect">
            <a:avLst/>
          </a:prstGeom>
        </p:spPr>
        <p:txBody>
          <a:bodyPr anchor="ctr"/>
          <a:lstStyle>
            <a:lvl1pPr marL="0" indent="0" algn="ctr">
              <a:buNone/>
              <a:defRPr/>
            </a:lvl1pPr>
          </a:lstStyle>
          <a:p>
            <a:endParaRPr lang="en-US"/>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l="10" r="50000"/>
          <a:stretch/>
        </p:blipFill>
        <p:spPr>
          <a:xfrm>
            <a:off x="10463393" y="1554638"/>
            <a:ext cx="1728609" cy="3496689"/>
          </a:xfrm>
          <a:prstGeom prst="rect">
            <a:avLst/>
          </a:prstGeom>
        </p:spPr>
      </p:pic>
    </p:spTree>
    <p:extLst>
      <p:ext uri="{BB962C8B-B14F-4D97-AF65-F5344CB8AC3E}">
        <p14:creationId xmlns:p14="http://schemas.microsoft.com/office/powerpoint/2010/main" val="1851677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0" y="1255271"/>
            <a:ext cx="6032876"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2">
            <a:extLst>
              <a:ext uri="{FF2B5EF4-FFF2-40B4-BE49-F238E27FC236}">
                <a16:creationId xmlns:a16="http://schemas.microsoft.com/office/drawing/2014/main" id="{097CE488-345B-4087-B356-7841365FD68C}"/>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3">
            <a:extLst>
              <a:ext uri="{FF2B5EF4-FFF2-40B4-BE49-F238E27FC236}">
                <a16:creationId xmlns:a16="http://schemas.microsoft.com/office/drawing/2014/main" id="{83A83115-0EE0-4DD7-9EE2-BAE89C704D0C}"/>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4">
            <a:extLst>
              <a:ext uri="{FF2B5EF4-FFF2-40B4-BE49-F238E27FC236}">
                <a16:creationId xmlns:a16="http://schemas.microsoft.com/office/drawing/2014/main" id="{46266056-6F28-4FC4-A607-F9B804CA0388}"/>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0" y="1255713"/>
            <a:ext cx="6032500" cy="4113212"/>
          </a:xfrm>
          <a:prstGeom prst="rect">
            <a:avLst/>
          </a:prstGeom>
        </p:spPr>
        <p:txBody>
          <a:bodyPr anchor="ctr"/>
          <a:lstStyle>
            <a:lvl1pPr marL="0" indent="0" algn="ctr">
              <a:buNone/>
              <a:defRPr/>
            </a:lvl1pPr>
          </a:lstStyle>
          <a:p>
            <a:endParaRPr lang="en-US"/>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6225172" y="1255271"/>
            <a:ext cx="2902596" cy="2047712"/>
          </a:xfrm>
          <a:prstGeom prst="rect">
            <a:avLst/>
          </a:prstGeom>
        </p:spPr>
        <p:txBody>
          <a:bodyPr anchor="ctr"/>
          <a:lstStyle>
            <a:lvl1pPr marL="0" indent="0" algn="ctr">
              <a:buNone/>
              <a:defRPr/>
            </a:lvl1pPr>
          </a:lstStyle>
          <a:p>
            <a:endParaRPr lang="en-US"/>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9320064" y="1255714"/>
            <a:ext cx="2871936" cy="2047270"/>
          </a:xfrm>
          <a:prstGeom prst="rect">
            <a:avLst/>
          </a:prstGeom>
        </p:spPr>
        <p:txBody>
          <a:bodyPr anchor="ctr"/>
          <a:lstStyle>
            <a:lvl1pPr marL="0" indent="0" algn="ctr">
              <a:buNone/>
              <a:defRPr/>
            </a:lvl1pPr>
          </a:lstStyle>
          <a:p>
            <a:endParaRPr lang="en-US"/>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6225172" y="3495279"/>
            <a:ext cx="5966828" cy="1873645"/>
          </a:xfrm>
          <a:prstGeom prst="rect">
            <a:avLst/>
          </a:prstGeom>
        </p:spPr>
        <p:txBody>
          <a:bodyPr anchor="ctr"/>
          <a:lstStyle>
            <a:lvl1pPr marL="0" indent="0" algn="ctr">
              <a:buNone/>
              <a:defRPr/>
            </a:lvl1pPr>
          </a:lstStyle>
          <a:p>
            <a:endParaRPr lang="en-US"/>
          </a:p>
        </p:txBody>
      </p:sp>
      <p:pic>
        <p:nvPicPr>
          <p:cNvPr id="6" name="Picture 5">
            <a:extLst>
              <a:ext uri="{FF2B5EF4-FFF2-40B4-BE49-F238E27FC236}">
                <a16:creationId xmlns:a16="http://schemas.microsoft.com/office/drawing/2014/main" id="{354F71E9-9FA8-CFEF-4D22-AD8DC8769CA7}"/>
              </a:ext>
              <a:ext uri="{C183D7F6-B498-43B3-948B-1728B52AA6E4}">
                <adec:decorative xmlns:adec="http://schemas.microsoft.com/office/drawing/2017/decorative" val="1"/>
              </a:ext>
            </a:extLst>
          </p:cNvPr>
          <p:cNvPicPr>
            <a:picLocks noChangeAspect="1"/>
          </p:cNvPicPr>
          <p:nvPr userDrawn="1"/>
        </p:nvPicPr>
        <p:blipFill rotWithShape="1">
          <a:blip r:embed="rId2"/>
          <a:srcRect l="10" r="50000"/>
          <a:stretch/>
        </p:blipFill>
        <p:spPr>
          <a:xfrm>
            <a:off x="10463393" y="1554638"/>
            <a:ext cx="1728609" cy="3496689"/>
          </a:xfrm>
          <a:prstGeom prst="rect">
            <a:avLst/>
          </a:prstGeom>
        </p:spPr>
      </p:pic>
      <p:sp>
        <p:nvSpPr>
          <p:cNvPr id="12" name="Rectangle 11">
            <a:extLst>
              <a:ext uri="{FF2B5EF4-FFF2-40B4-BE49-F238E27FC236}">
                <a16:creationId xmlns:a16="http://schemas.microsoft.com/office/drawing/2014/main" id="{8F05DAED-AD65-E64F-DE5E-5DE0AFFDAAC2}"/>
              </a:ext>
            </a:extLst>
          </p:cNvPr>
          <p:cNvSpPr/>
          <p:nvPr userDrawn="1"/>
        </p:nvSpPr>
        <p:spPr>
          <a:xfrm>
            <a:off x="7495554" y="5956399"/>
            <a:ext cx="4582839" cy="839833"/>
          </a:xfrm>
          <a:prstGeom prst="rect">
            <a:avLst/>
          </a:prstGeom>
          <a:solidFill>
            <a:srgbClr val="7142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389794"/>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0089094"/>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F8A70739-026E-4B9F-A8C5-8058205D0AA7}"/>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3">
            <a:extLst>
              <a:ext uri="{FF2B5EF4-FFF2-40B4-BE49-F238E27FC236}">
                <a16:creationId xmlns:a16="http://schemas.microsoft.com/office/drawing/2014/main" id="{DE393653-42EA-4CD1-9134-AC75DD79569F}"/>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4">
            <a:extLst>
              <a:ext uri="{FF2B5EF4-FFF2-40B4-BE49-F238E27FC236}">
                <a16:creationId xmlns:a16="http://schemas.microsoft.com/office/drawing/2014/main" id="{50B14B5B-CD68-4361-95C8-B6A835F8AE1F}"/>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6225173" y="1255826"/>
            <a:ext cx="2902596" cy="2047712"/>
          </a:xfrm>
          <a:prstGeom prst="rect">
            <a:avLst/>
          </a:prstGeom>
        </p:spPr>
        <p:txBody>
          <a:bodyPr anchor="ctr"/>
          <a:lstStyle>
            <a:lvl1pPr marL="0" indent="0" algn="ctr">
              <a:buNone/>
              <a:defRPr/>
            </a:lvl1pPr>
          </a:lstStyle>
          <a:p>
            <a:endParaRPr lang="en-US"/>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9320065" y="1256269"/>
            <a:ext cx="2871936" cy="2047271"/>
          </a:xfrm>
          <a:prstGeom prst="rect">
            <a:avLst/>
          </a:prstGeom>
        </p:spPr>
        <p:txBody>
          <a:bodyPr anchor="ctr"/>
          <a:lstStyle>
            <a:lvl1pPr marL="0" indent="0" algn="ctr">
              <a:buNone/>
              <a:defRPr/>
            </a:lvl1pPr>
          </a:lstStyle>
          <a:p>
            <a:endParaRPr lang="en-US"/>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6225173" y="3495834"/>
            <a:ext cx="5966828" cy="1873645"/>
          </a:xfrm>
          <a:prstGeom prst="rect">
            <a:avLst/>
          </a:prstGeom>
        </p:spPr>
        <p:txBody>
          <a:bodyPr anchor="ctr"/>
          <a:lstStyle>
            <a:lvl1pPr marL="0" indent="0" algn="ctr">
              <a:buNone/>
              <a:defRPr/>
            </a:lvl1pPr>
          </a:lstStyle>
          <a:p>
            <a:endParaRPr lang="en-US"/>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l="10" r="50000"/>
          <a:stretch/>
        </p:blipFill>
        <p:spPr>
          <a:xfrm>
            <a:off x="10463393" y="1554638"/>
            <a:ext cx="1728609" cy="3496689"/>
          </a:xfrm>
          <a:prstGeom prst="rect">
            <a:avLst/>
          </a:prstGeom>
        </p:spPr>
      </p:pic>
    </p:spTree>
    <p:extLst>
      <p:ext uri="{BB962C8B-B14F-4D97-AF65-F5344CB8AC3E}">
        <p14:creationId xmlns:p14="http://schemas.microsoft.com/office/powerpoint/2010/main" val="5385009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5271"/>
            <a:ext cx="6032876"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209011" y="1255271"/>
            <a:ext cx="5530431" cy="4114207"/>
          </a:xfrm>
          <a:prstGeom prst="rect">
            <a:avLst/>
          </a:prstGeom>
        </p:spPr>
        <p:txBody>
          <a:bodyPr anchor="ctr" anchorCtr="0"/>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a:t>Divider Slide Title</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3">
            <a:extLst>
              <a:ext uri="{FF2B5EF4-FFF2-40B4-BE49-F238E27FC236}">
                <a16:creationId xmlns:a16="http://schemas.microsoft.com/office/drawing/2014/main" id="{DE393653-42EA-4CD1-9134-AC75DD79569F}"/>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4">
            <a:extLst>
              <a:ext uri="{FF2B5EF4-FFF2-40B4-BE49-F238E27FC236}">
                <a16:creationId xmlns:a16="http://schemas.microsoft.com/office/drawing/2014/main" id="{50B14B5B-CD68-4361-95C8-B6A835F8AE1F}"/>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6225173" y="1255826"/>
            <a:ext cx="2902596" cy="2047712"/>
          </a:xfrm>
          <a:prstGeom prst="rect">
            <a:avLst/>
          </a:prstGeom>
        </p:spPr>
        <p:txBody>
          <a:bodyPr anchor="ctr"/>
          <a:lstStyle>
            <a:lvl1pPr marL="0" indent="0" algn="ctr">
              <a:buNone/>
              <a:defRPr/>
            </a:lvl1pPr>
          </a:lstStyle>
          <a:p>
            <a:endParaRPr lang="en-US"/>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9320065" y="1256269"/>
            <a:ext cx="2871936" cy="2047271"/>
          </a:xfrm>
          <a:prstGeom prst="rect">
            <a:avLst/>
          </a:prstGeom>
        </p:spPr>
        <p:txBody>
          <a:bodyPr anchor="ctr"/>
          <a:lstStyle>
            <a:lvl1pPr marL="0" indent="0" algn="ctr">
              <a:buNone/>
              <a:defRPr/>
            </a:lvl1pPr>
          </a:lstStyle>
          <a:p>
            <a:endParaRPr lang="en-US"/>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6225173" y="3495834"/>
            <a:ext cx="5966828" cy="1873645"/>
          </a:xfrm>
          <a:prstGeom prst="rect">
            <a:avLst/>
          </a:prstGeom>
        </p:spPr>
        <p:txBody>
          <a:bodyPr anchor="ctr"/>
          <a:lstStyle>
            <a:lvl1pPr marL="0" indent="0" algn="ctr">
              <a:buNone/>
              <a:defRPr/>
            </a:lvl1pPr>
          </a:lstStyle>
          <a:p>
            <a:endParaRPr lang="en-US"/>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l="10" r="50000"/>
          <a:stretch/>
        </p:blipFill>
        <p:spPr>
          <a:xfrm>
            <a:off x="10463393" y="1554638"/>
            <a:ext cx="1728609" cy="3496689"/>
          </a:xfrm>
          <a:prstGeom prst="rect">
            <a:avLst/>
          </a:prstGeom>
        </p:spPr>
      </p:pic>
    </p:spTree>
    <p:extLst>
      <p:ext uri="{BB962C8B-B14F-4D97-AF65-F5344CB8AC3E}">
        <p14:creationId xmlns:p14="http://schemas.microsoft.com/office/powerpoint/2010/main" val="18908788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esentation Title">
    <p:spTree>
      <p:nvGrpSpPr>
        <p:cNvPr id="1" name=""/>
        <p:cNvGrpSpPr/>
        <p:nvPr/>
      </p:nvGrpSpPr>
      <p:grpSpPr>
        <a:xfrm>
          <a:off x="0" y="0"/>
          <a:ext cx="0" cy="0"/>
          <a:chOff x="0" y="0"/>
          <a:chExt cx="0" cy="0"/>
        </a:xfrm>
      </p:grpSpPr>
      <p:sp>
        <p:nvSpPr>
          <p:cNvPr id="7" name="Picture Main">
            <a:extLst>
              <a:ext uri="{FF2B5EF4-FFF2-40B4-BE49-F238E27FC236}">
                <a16:creationId xmlns:a16="http://schemas.microsoft.com/office/drawing/2014/main" id="{C97D9E10-36DF-43A3-9452-DE4CDD54F665}"/>
              </a:ext>
            </a:extLst>
          </p:cNvPr>
          <p:cNvSpPr>
            <a:spLocks noGrp="1"/>
          </p:cNvSpPr>
          <p:nvPr>
            <p:ph type="pic" sz="quarter" idx="10"/>
          </p:nvPr>
        </p:nvSpPr>
        <p:spPr>
          <a:xfrm>
            <a:off x="0" y="1255713"/>
            <a:ext cx="6032500" cy="4113212"/>
          </a:xfrm>
          <a:prstGeom prst="rect">
            <a:avLst/>
          </a:prstGeom>
        </p:spPr>
        <p:txBody>
          <a:bodyPr anchor="ctr"/>
          <a:lstStyle>
            <a:lvl1pPr marL="0" indent="0" algn="ctr">
              <a:buNone/>
              <a:defRPr/>
            </a:lvl1pPr>
          </a:lstStyle>
          <a:p>
            <a:endParaRPr lang="en-US"/>
          </a:p>
        </p:txBody>
      </p:sp>
      <p:sp>
        <p:nvSpPr>
          <p:cNvPr id="8" name="Picture - Up Left">
            <a:extLst>
              <a:ext uri="{FF2B5EF4-FFF2-40B4-BE49-F238E27FC236}">
                <a16:creationId xmlns:a16="http://schemas.microsoft.com/office/drawing/2014/main" id="{CCE8192B-B4FF-4B3E-A295-05E256A8B953}"/>
              </a:ext>
            </a:extLst>
          </p:cNvPr>
          <p:cNvSpPr>
            <a:spLocks noGrp="1"/>
          </p:cNvSpPr>
          <p:nvPr>
            <p:ph type="pic" sz="quarter" idx="11"/>
          </p:nvPr>
        </p:nvSpPr>
        <p:spPr>
          <a:xfrm>
            <a:off x="6225172" y="1255271"/>
            <a:ext cx="2902596" cy="2047712"/>
          </a:xfrm>
          <a:prstGeom prst="rect">
            <a:avLst/>
          </a:prstGeom>
        </p:spPr>
        <p:txBody>
          <a:bodyPr anchor="ctr"/>
          <a:lstStyle>
            <a:lvl1pPr marL="0" indent="0" algn="ctr">
              <a:buNone/>
              <a:defRPr/>
            </a:lvl1pPr>
          </a:lstStyle>
          <a:p>
            <a:endParaRPr lang="en-US"/>
          </a:p>
        </p:txBody>
      </p:sp>
      <p:sp>
        <p:nvSpPr>
          <p:cNvPr id="9" name="Picture - Up Right">
            <a:extLst>
              <a:ext uri="{FF2B5EF4-FFF2-40B4-BE49-F238E27FC236}">
                <a16:creationId xmlns:a16="http://schemas.microsoft.com/office/drawing/2014/main" id="{095BC4A1-8F6A-474B-A40F-E9BC331AA982}"/>
              </a:ext>
            </a:extLst>
          </p:cNvPr>
          <p:cNvSpPr>
            <a:spLocks noGrp="1"/>
          </p:cNvSpPr>
          <p:nvPr>
            <p:ph type="pic" sz="quarter" idx="12"/>
          </p:nvPr>
        </p:nvSpPr>
        <p:spPr>
          <a:xfrm>
            <a:off x="9320064" y="1255714"/>
            <a:ext cx="2871936" cy="2047270"/>
          </a:xfrm>
          <a:prstGeom prst="rect">
            <a:avLst/>
          </a:prstGeom>
        </p:spPr>
        <p:txBody>
          <a:bodyPr anchor="ctr"/>
          <a:lstStyle>
            <a:lvl1pPr marL="0" indent="0" algn="ctr">
              <a:buNone/>
              <a:defRPr/>
            </a:lvl1pPr>
          </a:lstStyle>
          <a:p>
            <a:endParaRPr lang="en-US"/>
          </a:p>
        </p:txBody>
      </p:sp>
      <p:sp>
        <p:nvSpPr>
          <p:cNvPr id="10" name="Picture - Lower">
            <a:extLst>
              <a:ext uri="{FF2B5EF4-FFF2-40B4-BE49-F238E27FC236}">
                <a16:creationId xmlns:a16="http://schemas.microsoft.com/office/drawing/2014/main" id="{FB2332BB-BA4A-47D7-A477-91535F93F46C}"/>
              </a:ext>
            </a:extLst>
          </p:cNvPr>
          <p:cNvSpPr>
            <a:spLocks noGrp="1"/>
          </p:cNvSpPr>
          <p:nvPr>
            <p:ph type="pic" sz="quarter" idx="13"/>
          </p:nvPr>
        </p:nvSpPr>
        <p:spPr>
          <a:xfrm>
            <a:off x="6225172" y="3495279"/>
            <a:ext cx="5966828" cy="1873645"/>
          </a:xfrm>
          <a:prstGeom prst="rect">
            <a:avLst/>
          </a:prstGeom>
        </p:spPr>
        <p:txBody>
          <a:bodyPr anchor="ctr"/>
          <a:lstStyle>
            <a:lvl1pPr marL="0" indent="0" algn="ctr">
              <a:buNone/>
              <a:defRPr/>
            </a:lvl1pPr>
          </a:lstStyle>
          <a:p>
            <a:endParaRPr lang="en-US"/>
          </a:p>
        </p:txBody>
      </p:sp>
      <p:sp>
        <p:nvSpPr>
          <p:cNvPr id="15" name="Title Placeholder">
            <a:extLst>
              <a:ext uri="{FF2B5EF4-FFF2-40B4-BE49-F238E27FC236}">
                <a16:creationId xmlns:a16="http://schemas.microsoft.com/office/drawing/2014/main" id="{53A51CD8-641B-4C4C-8732-51F14D4214BD}"/>
              </a:ext>
            </a:extLst>
          </p:cNvPr>
          <p:cNvSpPr>
            <a:spLocks noGrp="1"/>
          </p:cNvSpPr>
          <p:nvPr>
            <p:ph sz="quarter" idx="14" hasCustomPrompt="1"/>
          </p:nvPr>
        </p:nvSpPr>
        <p:spPr>
          <a:xfrm>
            <a:off x="209011" y="5561219"/>
            <a:ext cx="7843168" cy="1296781"/>
          </a:xfrm>
          <a:prstGeom prst="rect">
            <a:avLst/>
          </a:prstGeom>
        </p:spPr>
        <p:txBody>
          <a:bodyPr anchor="ctr"/>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a:t>Title of Presentation</a:t>
            </a:r>
          </a:p>
        </p:txBody>
      </p:sp>
      <p:sp>
        <p:nvSpPr>
          <p:cNvPr id="6" name="Halfdrop">
            <a:extLst>
              <a:ext uri="{FF2B5EF4-FFF2-40B4-BE49-F238E27FC236}">
                <a16:creationId xmlns:a16="http://schemas.microsoft.com/office/drawing/2014/main" id="{D969F1F3-BE5B-4349-F004-468DF140BD21}"/>
              </a:ext>
              <a:ext uri="{C183D7F6-B498-43B3-948B-1728B52AA6E4}">
                <adec:decorative xmlns:adec="http://schemas.microsoft.com/office/drawing/2017/decorative" val="1"/>
              </a:ext>
            </a:extLst>
          </p:cNvPr>
          <p:cNvSpPr>
            <a:spLocks noGrp="1"/>
          </p:cNvSpPr>
          <p:nvPr>
            <p:ph type="body" sz="quarter" idx="15" hasCustomPrompt="1"/>
          </p:nvPr>
        </p:nvSpPr>
        <p:spPr>
          <a:xfrm>
            <a:off x="9931021" y="1078173"/>
            <a:ext cx="2256430" cy="4453720"/>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marL="0" indent="0">
              <a:buNone/>
              <a:defRPr>
                <a:solidFill>
                  <a:schemeClr val="tx1">
                    <a:alpha val="0"/>
                  </a:schemeClr>
                </a:solidFill>
              </a:defRPr>
            </a:lvl1pPr>
          </a:lstStyle>
          <a:p>
            <a:pPr lvl="0"/>
            <a:r>
              <a:rPr lang="en-US"/>
              <a:t> t</a:t>
            </a:r>
          </a:p>
        </p:txBody>
      </p:sp>
    </p:spTree>
    <p:extLst>
      <p:ext uri="{BB962C8B-B14F-4D97-AF65-F5344CB8AC3E}">
        <p14:creationId xmlns:p14="http://schemas.microsoft.com/office/powerpoint/2010/main" val="189539395"/>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5271"/>
            <a:ext cx="6032876"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2">
            <a:extLst>
              <a:ext uri="{FF2B5EF4-FFF2-40B4-BE49-F238E27FC236}">
                <a16:creationId xmlns:a16="http://schemas.microsoft.com/office/drawing/2014/main" id="{F8A70739-026E-4B9F-A8C5-8058205D0AA7}"/>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3">
            <a:extLst>
              <a:ext uri="{FF2B5EF4-FFF2-40B4-BE49-F238E27FC236}">
                <a16:creationId xmlns:a16="http://schemas.microsoft.com/office/drawing/2014/main" id="{DE393653-42EA-4CD1-9134-AC75DD79569F}"/>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4">
            <a:extLst>
              <a:ext uri="{FF2B5EF4-FFF2-40B4-BE49-F238E27FC236}">
                <a16:creationId xmlns:a16="http://schemas.microsoft.com/office/drawing/2014/main" id="{50B14B5B-CD68-4361-95C8-B6A835F8AE1F}"/>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6225173" y="1255826"/>
            <a:ext cx="2902596" cy="2047712"/>
          </a:xfrm>
          <a:prstGeom prst="rect">
            <a:avLst/>
          </a:prstGeom>
        </p:spPr>
        <p:txBody>
          <a:bodyPr anchor="ctr"/>
          <a:lstStyle>
            <a:lvl1pPr marL="0" indent="0" algn="ctr">
              <a:buNone/>
              <a:defRPr/>
            </a:lvl1pPr>
          </a:lstStyle>
          <a:p>
            <a:endParaRPr lang="en-US"/>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9320065" y="1256269"/>
            <a:ext cx="2871936" cy="2047271"/>
          </a:xfrm>
          <a:prstGeom prst="rect">
            <a:avLst/>
          </a:prstGeom>
        </p:spPr>
        <p:txBody>
          <a:bodyPr anchor="ctr"/>
          <a:lstStyle>
            <a:lvl1pPr marL="0" indent="0" algn="ctr">
              <a:buNone/>
              <a:defRPr/>
            </a:lvl1pPr>
          </a:lstStyle>
          <a:p>
            <a:endParaRPr lang="en-US"/>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6225173" y="3495834"/>
            <a:ext cx="5966828" cy="1873645"/>
          </a:xfrm>
          <a:prstGeom prst="rect">
            <a:avLst/>
          </a:prstGeom>
        </p:spPr>
        <p:txBody>
          <a:bodyPr anchor="ctr"/>
          <a:lstStyle>
            <a:lvl1pPr marL="0" indent="0" algn="ctr">
              <a:buNone/>
              <a:defRPr/>
            </a:lvl1pPr>
          </a:lstStyle>
          <a:p>
            <a:endParaRPr lang="en-US"/>
          </a:p>
        </p:txBody>
      </p:sp>
      <p:sp>
        <p:nvSpPr>
          <p:cNvPr id="4" name="Text Placeholder 3">
            <a:extLst>
              <a:ext uri="{FF2B5EF4-FFF2-40B4-BE49-F238E27FC236}">
                <a16:creationId xmlns:a16="http://schemas.microsoft.com/office/drawing/2014/main" id="{F539A7FB-19CC-8B1D-2B6D-B4AC93E0CDE8}"/>
              </a:ext>
            </a:extLst>
          </p:cNvPr>
          <p:cNvSpPr>
            <a:spLocks noGrp="1"/>
          </p:cNvSpPr>
          <p:nvPr>
            <p:ph type="body" sz="quarter" idx="14" hasCustomPrompt="1"/>
          </p:nvPr>
        </p:nvSpPr>
        <p:spPr>
          <a:xfrm>
            <a:off x="322996" y="1255713"/>
            <a:ext cx="5709503" cy="4113212"/>
          </a:xfrm>
          <a:prstGeom prst="rect">
            <a:avLst/>
          </a:prstGeom>
        </p:spPr>
        <p:txBody>
          <a:bodyPr anchor="ctr"/>
          <a:lstStyle>
            <a:lvl1pPr marL="0" indent="0">
              <a:buNone/>
              <a:defRPr b="1">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a:t>Section Title</a:t>
            </a:r>
          </a:p>
        </p:txBody>
      </p:sp>
      <p:sp>
        <p:nvSpPr>
          <p:cNvPr id="6" name="Halfdrop">
            <a:extLst>
              <a:ext uri="{FF2B5EF4-FFF2-40B4-BE49-F238E27FC236}">
                <a16:creationId xmlns:a16="http://schemas.microsoft.com/office/drawing/2014/main" id="{94E4A680-26C2-059D-D798-9BADFB1C3299}"/>
              </a:ext>
              <a:ext uri="{C183D7F6-B498-43B3-948B-1728B52AA6E4}">
                <adec:decorative xmlns:adec="http://schemas.microsoft.com/office/drawing/2017/decorative" val="1"/>
              </a:ext>
            </a:extLst>
          </p:cNvPr>
          <p:cNvSpPr>
            <a:spLocks noGrp="1"/>
          </p:cNvSpPr>
          <p:nvPr>
            <p:ph type="body" sz="quarter" idx="15" hasCustomPrompt="1"/>
          </p:nvPr>
        </p:nvSpPr>
        <p:spPr>
          <a:xfrm>
            <a:off x="9931021" y="1078173"/>
            <a:ext cx="2256430" cy="4453720"/>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marL="0" indent="0">
              <a:buNone/>
              <a:defRPr>
                <a:solidFill>
                  <a:schemeClr val="tx1">
                    <a:alpha val="0"/>
                  </a:schemeClr>
                </a:solidFill>
              </a:defRPr>
            </a:lvl1pPr>
          </a:lstStyle>
          <a:p>
            <a:pPr lvl="0"/>
            <a:r>
              <a:rPr lang="en-US"/>
              <a:t> t</a:t>
            </a:r>
          </a:p>
        </p:txBody>
      </p:sp>
    </p:spTree>
    <p:extLst>
      <p:ext uri="{BB962C8B-B14F-4D97-AF65-F5344CB8AC3E}">
        <p14:creationId xmlns:p14="http://schemas.microsoft.com/office/powerpoint/2010/main" val="269182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 No Photos">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96776" y="832704"/>
            <a:ext cx="11690424"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505434" y="1627908"/>
            <a:ext cx="11381766"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43469"/>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 One Photo">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9576122" y="914400"/>
            <a:ext cx="2311078"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9576122" y="914400"/>
            <a:ext cx="2311078" cy="5219699"/>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1859126027"/>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 Two Photos">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13" name="Content Placeholder">
            <a:extLst>
              <a:ext uri="{FF2B5EF4-FFF2-40B4-BE49-F238E27FC236}">
                <a16:creationId xmlns:a16="http://schemas.microsoft.com/office/drawing/2014/main" id="{D9DF2AE3-157A-4EBA-BBDC-2629388C382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9576122" y="914400"/>
            <a:ext cx="2311078"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9576122" y="914399"/>
            <a:ext cx="2311078" cy="2509020"/>
          </a:xfrm>
          <a:prstGeom prst="rect">
            <a:avLst/>
          </a:prstGeom>
        </p:spPr>
        <p:txBody>
          <a:bodyPr anchor="ctr"/>
          <a:lstStyle>
            <a:lvl1pPr marL="0" indent="0" algn="ctr">
              <a:buNone/>
              <a:defRPr/>
            </a:lvl1pPr>
          </a:lstStyle>
          <a:p>
            <a:endParaRPr lang="en-US"/>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9576122" y="3615159"/>
            <a:ext cx="2311078"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9576122" y="3615159"/>
            <a:ext cx="2311078" cy="2518941"/>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300457312"/>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953946"/>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 Three Photos">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14" name="Content Placeholder">
            <a:extLst>
              <a:ext uri="{FF2B5EF4-FFF2-40B4-BE49-F238E27FC236}">
                <a16:creationId xmlns:a16="http://schemas.microsoft.com/office/drawing/2014/main" id="{D169AAC0-7FCA-410B-B4C3-56626F67906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9576122" y="914400"/>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9576119" y="914400"/>
            <a:ext cx="2311077" cy="1607519"/>
          </a:xfrm>
          <a:prstGeom prst="rect">
            <a:avLst/>
          </a:prstGeom>
        </p:spPr>
        <p:txBody>
          <a:bodyPr anchor="ctr"/>
          <a:lstStyle>
            <a:lvl1pPr marL="0" indent="0" algn="ctr">
              <a:buNone/>
              <a:defRPr/>
            </a:lvl1pPr>
          </a:lstStyle>
          <a:p>
            <a:endParaRPr lang="en-US"/>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9576121" y="2717074"/>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9576118" y="2713658"/>
            <a:ext cx="2311077" cy="1607519"/>
          </a:xfrm>
          <a:prstGeom prst="rect">
            <a:avLst/>
          </a:prstGeom>
        </p:spPr>
        <p:txBody>
          <a:bodyPr anchor="ctr"/>
          <a:lstStyle>
            <a:lvl1pPr marL="0" indent="0" algn="ctr">
              <a:buNone/>
              <a:defRPr/>
            </a:lvl1pPr>
          </a:lstStyle>
          <a:p>
            <a:endParaRPr lang="en-US"/>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9576122" y="4523165"/>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9576117" y="4524872"/>
            <a:ext cx="2311077" cy="1607519"/>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378858170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F8A70739-026E-4B9F-A8C5-8058205D0AA7}"/>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3">
            <a:extLst>
              <a:ext uri="{FF2B5EF4-FFF2-40B4-BE49-F238E27FC236}">
                <a16:creationId xmlns:a16="http://schemas.microsoft.com/office/drawing/2014/main" id="{DE393653-42EA-4CD1-9134-AC75DD79569F}"/>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4">
            <a:extLst>
              <a:ext uri="{FF2B5EF4-FFF2-40B4-BE49-F238E27FC236}">
                <a16:creationId xmlns:a16="http://schemas.microsoft.com/office/drawing/2014/main" id="{50B14B5B-CD68-4361-95C8-B6A835F8AE1F}"/>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6225173" y="1255826"/>
            <a:ext cx="2902596" cy="2047712"/>
          </a:xfrm>
          <a:prstGeom prst="rect">
            <a:avLst/>
          </a:prstGeom>
        </p:spPr>
        <p:txBody>
          <a:bodyPr anchor="ctr"/>
          <a:lstStyle>
            <a:lvl1pPr marL="0" indent="0" algn="ctr">
              <a:buNone/>
              <a:defRPr/>
            </a:lvl1pPr>
          </a:lstStyle>
          <a:p>
            <a:endParaRPr lang="en-US"/>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9320065" y="1256269"/>
            <a:ext cx="2871936" cy="2047271"/>
          </a:xfrm>
          <a:prstGeom prst="rect">
            <a:avLst/>
          </a:prstGeom>
        </p:spPr>
        <p:txBody>
          <a:bodyPr anchor="ctr"/>
          <a:lstStyle>
            <a:lvl1pPr marL="0" indent="0" algn="ctr">
              <a:buNone/>
              <a:defRPr/>
            </a:lvl1pPr>
          </a:lstStyle>
          <a:p>
            <a:endParaRPr lang="en-US"/>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6225173" y="3495834"/>
            <a:ext cx="5966828" cy="1873645"/>
          </a:xfrm>
          <a:prstGeom prst="rect">
            <a:avLst/>
          </a:prstGeom>
        </p:spPr>
        <p:txBody>
          <a:bodyPr anchor="ctr"/>
          <a:lstStyle>
            <a:lvl1pPr marL="0" indent="0" algn="ctr">
              <a:buNone/>
              <a:defRPr/>
            </a:lvl1pPr>
          </a:lstStyle>
          <a:p>
            <a:endParaRPr lang="en-US"/>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l="10" r="50000"/>
          <a:stretch/>
        </p:blipFill>
        <p:spPr>
          <a:xfrm>
            <a:off x="10463393" y="1554638"/>
            <a:ext cx="1728609" cy="3496689"/>
          </a:xfrm>
          <a:prstGeom prst="rect">
            <a:avLst/>
          </a:prstGeom>
        </p:spPr>
      </p:pic>
    </p:spTree>
    <p:extLst>
      <p:ext uri="{BB962C8B-B14F-4D97-AF65-F5344CB8AC3E}">
        <p14:creationId xmlns:p14="http://schemas.microsoft.com/office/powerpoint/2010/main" val="1067393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5271"/>
            <a:ext cx="6032876"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209011" y="1255271"/>
            <a:ext cx="5530431" cy="4114207"/>
          </a:xfrm>
          <a:prstGeom prst="rect">
            <a:avLst/>
          </a:prstGeom>
        </p:spPr>
        <p:txBody>
          <a:bodyPr anchor="ctr" anchorCtr="0"/>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a:t>Divider Slide Title</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3">
            <a:extLst>
              <a:ext uri="{FF2B5EF4-FFF2-40B4-BE49-F238E27FC236}">
                <a16:creationId xmlns:a16="http://schemas.microsoft.com/office/drawing/2014/main" id="{DE393653-42EA-4CD1-9134-AC75DD79569F}"/>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4">
            <a:extLst>
              <a:ext uri="{FF2B5EF4-FFF2-40B4-BE49-F238E27FC236}">
                <a16:creationId xmlns:a16="http://schemas.microsoft.com/office/drawing/2014/main" id="{50B14B5B-CD68-4361-95C8-B6A835F8AE1F}"/>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6225173" y="1255826"/>
            <a:ext cx="2902596" cy="2047712"/>
          </a:xfrm>
          <a:prstGeom prst="rect">
            <a:avLst/>
          </a:prstGeom>
        </p:spPr>
        <p:txBody>
          <a:bodyPr anchor="ctr"/>
          <a:lstStyle>
            <a:lvl1pPr marL="0" indent="0" algn="ctr">
              <a:buNone/>
              <a:defRPr/>
            </a:lvl1pPr>
          </a:lstStyle>
          <a:p>
            <a:endParaRPr lang="en-US"/>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9320065" y="1256269"/>
            <a:ext cx="2871936" cy="2047271"/>
          </a:xfrm>
          <a:prstGeom prst="rect">
            <a:avLst/>
          </a:prstGeom>
        </p:spPr>
        <p:txBody>
          <a:bodyPr anchor="ctr"/>
          <a:lstStyle>
            <a:lvl1pPr marL="0" indent="0" algn="ctr">
              <a:buNone/>
              <a:defRPr/>
            </a:lvl1pPr>
          </a:lstStyle>
          <a:p>
            <a:endParaRPr lang="en-US"/>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6225173" y="3495834"/>
            <a:ext cx="5966828" cy="1873645"/>
          </a:xfrm>
          <a:prstGeom prst="rect">
            <a:avLst/>
          </a:prstGeom>
        </p:spPr>
        <p:txBody>
          <a:bodyPr anchor="ctr"/>
          <a:lstStyle>
            <a:lvl1pPr marL="0" indent="0" algn="ctr">
              <a:buNone/>
              <a:defRPr/>
            </a:lvl1pPr>
          </a:lstStyle>
          <a:p>
            <a:endParaRPr lang="en-US"/>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l="10" r="50000"/>
          <a:stretch/>
        </p:blipFill>
        <p:spPr>
          <a:xfrm>
            <a:off x="10463393" y="1554638"/>
            <a:ext cx="1728609" cy="3496689"/>
          </a:xfrm>
          <a:prstGeom prst="rect">
            <a:avLst/>
          </a:prstGeom>
        </p:spPr>
      </p:pic>
    </p:spTree>
    <p:extLst>
      <p:ext uri="{BB962C8B-B14F-4D97-AF65-F5344CB8AC3E}">
        <p14:creationId xmlns:p14="http://schemas.microsoft.com/office/powerpoint/2010/main" val="3104431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96776" y="832704"/>
            <a:ext cx="11690424"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505434" y="1627908"/>
            <a:ext cx="11381766"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3089488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9576122" y="914400"/>
            <a:ext cx="2311078"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9576122" y="914400"/>
            <a:ext cx="2311078" cy="5219699"/>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3979532751"/>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13" name="Content Placeholder">
            <a:extLst>
              <a:ext uri="{FF2B5EF4-FFF2-40B4-BE49-F238E27FC236}">
                <a16:creationId xmlns:a16="http://schemas.microsoft.com/office/drawing/2014/main" id="{D9DF2AE3-157A-4EBA-BBDC-2629388C382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9576122" y="914400"/>
            <a:ext cx="2311078"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9576122" y="914399"/>
            <a:ext cx="2311078" cy="2509020"/>
          </a:xfrm>
          <a:prstGeom prst="rect">
            <a:avLst/>
          </a:prstGeom>
        </p:spPr>
        <p:txBody>
          <a:bodyPr anchor="ctr"/>
          <a:lstStyle>
            <a:lvl1pPr marL="0" indent="0" algn="ctr">
              <a:buNone/>
              <a:defRPr/>
            </a:lvl1pPr>
          </a:lstStyle>
          <a:p>
            <a:endParaRPr lang="en-US"/>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9576122" y="3615159"/>
            <a:ext cx="2311078"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9576122" y="3615159"/>
            <a:ext cx="2311078" cy="2518941"/>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285950744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14" name="Content Placeholder">
            <a:extLst>
              <a:ext uri="{FF2B5EF4-FFF2-40B4-BE49-F238E27FC236}">
                <a16:creationId xmlns:a16="http://schemas.microsoft.com/office/drawing/2014/main" id="{D169AAC0-7FCA-410B-B4C3-56626F67906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9576122" y="914400"/>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9576119" y="914400"/>
            <a:ext cx="2311077" cy="1607519"/>
          </a:xfrm>
          <a:prstGeom prst="rect">
            <a:avLst/>
          </a:prstGeom>
        </p:spPr>
        <p:txBody>
          <a:bodyPr anchor="ctr"/>
          <a:lstStyle>
            <a:lvl1pPr marL="0" indent="0" algn="ctr">
              <a:buNone/>
              <a:defRPr/>
            </a:lvl1pPr>
          </a:lstStyle>
          <a:p>
            <a:endParaRPr lang="en-US"/>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9576121" y="2717074"/>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9576118" y="2713658"/>
            <a:ext cx="2311077" cy="1607519"/>
          </a:xfrm>
          <a:prstGeom prst="rect">
            <a:avLst/>
          </a:prstGeom>
        </p:spPr>
        <p:txBody>
          <a:bodyPr anchor="ctr"/>
          <a:lstStyle>
            <a:lvl1pPr marL="0" indent="0" algn="ctr">
              <a:buNone/>
              <a:defRPr/>
            </a:lvl1pPr>
          </a:lstStyle>
          <a:p>
            <a:endParaRPr lang="en-US"/>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9576122" y="4523165"/>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9576117" y="4524872"/>
            <a:ext cx="2311077" cy="1607519"/>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2393041877"/>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219272A-714B-4394-91B3-C883D28F4F8C}" type="slidenum">
              <a:rPr lang="en-US" smtClean="0"/>
              <a:t>‹#›</a:t>
            </a:fld>
            <a:endParaRPr lang="en-US"/>
          </a:p>
        </p:txBody>
      </p:sp>
    </p:spTree>
    <p:extLst>
      <p:ext uri="{BB962C8B-B14F-4D97-AF65-F5344CB8AC3E}">
        <p14:creationId xmlns:p14="http://schemas.microsoft.com/office/powerpoint/2010/main" val="23768618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7.xml"/><Relationship Id="rId7"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1.png"/><Relationship Id="rId5" Type="http://schemas.openxmlformats.org/officeDocument/2006/relationships/theme" Target="../theme/theme5.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10604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5562149"/>
            <a:ext cx="12190476" cy="129585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7495555" y="6146507"/>
            <a:ext cx="4490841" cy="492443"/>
          </a:xfrm>
          <a:prstGeom prst="rect">
            <a:avLst/>
          </a:prstGeom>
          <a:noFill/>
        </p:spPr>
        <p:txBody>
          <a:bodyPr wrap="square" rtlCol="0">
            <a:spAutoFit/>
          </a:bodyPr>
          <a:lstStyle/>
          <a:p>
            <a:pPr algn="r"/>
            <a:r>
              <a:rPr lang="en-US" sz="1400" b="1">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a:p>
            <a:pPr algn="r"/>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7" name="Picture 6">
            <a:extLst>
              <a:ext uri="{FF2B5EF4-FFF2-40B4-BE49-F238E27FC236}">
                <a16:creationId xmlns:a16="http://schemas.microsoft.com/office/drawing/2014/main" id="{0B1C69E8-C370-43D8-81AA-AB0119E4CD31}"/>
              </a:ext>
            </a:extLst>
          </p:cNvPr>
          <p:cNvPicPr>
            <a:picLocks noChangeAspect="1"/>
          </p:cNvPicPr>
          <p:nvPr userDrawn="1"/>
        </p:nvPicPr>
        <p:blipFill>
          <a:blip r:embed="rId6"/>
          <a:stretch>
            <a:fillRect/>
          </a:stretch>
        </p:blipFill>
        <p:spPr>
          <a:xfrm>
            <a:off x="304799" y="304800"/>
            <a:ext cx="5313687" cy="506913"/>
          </a:xfrm>
          <a:prstGeom prst="rect">
            <a:avLst/>
          </a:prstGeom>
        </p:spPr>
      </p:pic>
    </p:spTree>
    <p:extLst>
      <p:ext uri="{BB962C8B-B14F-4D97-AF65-F5344CB8AC3E}">
        <p14:creationId xmlns:p14="http://schemas.microsoft.com/office/powerpoint/2010/main" val="32255697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p15:clr>
            <a:srgbClr val="F26B43"/>
          </p15:clr>
        </p15:guide>
        <p15:guide id="2" pos="7488">
          <p15:clr>
            <a:srgbClr val="F26B43"/>
          </p15:clr>
        </p15:guide>
        <p15:guide id="3" orient="horz" pos="192">
          <p15:clr>
            <a:srgbClr val="F26B43"/>
          </p15:clr>
        </p15:guide>
        <p15:guide id="4" orient="horz" pos="412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6114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6428112"/>
            <a:ext cx="12190476" cy="43078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PAC">
            <a:extLst>
              <a:ext uri="{FF2B5EF4-FFF2-40B4-BE49-F238E27FC236}">
                <a16:creationId xmlns:a16="http://schemas.microsoft.com/office/drawing/2014/main" id="{A120AAA3-22BC-47BA-AC64-814C7BCD486A}"/>
              </a:ext>
            </a:extLst>
          </p:cNvPr>
          <p:cNvSpPr txBox="1"/>
          <p:nvPr userDrawn="1"/>
        </p:nvSpPr>
        <p:spPr>
          <a:xfrm>
            <a:off x="205605" y="6507179"/>
            <a:ext cx="4490841" cy="276999"/>
          </a:xfrm>
          <a:prstGeom prst="rect">
            <a:avLst/>
          </a:prstGeom>
          <a:noFill/>
        </p:spPr>
        <p:txBody>
          <a:bodyPr wrap="square" rtlCol="0">
            <a:spAutoFit/>
          </a:bodyPr>
          <a:lstStyle/>
          <a:p>
            <a:pPr algn="l"/>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p:txBody>
      </p:sp>
      <p:sp>
        <p:nvSpPr>
          <p:cNvPr id="6" name="FSA|NRCS|RMA|BC">
            <a:extLst>
              <a:ext uri="{FF2B5EF4-FFF2-40B4-BE49-F238E27FC236}">
                <a16:creationId xmlns:a16="http://schemas.microsoft.com/office/drawing/2014/main" id="{DA92B40F-55B6-4C69-A7EB-3AD64D641DAE}"/>
              </a:ext>
            </a:extLst>
          </p:cNvPr>
          <p:cNvSpPr txBox="1"/>
          <p:nvPr userDrawn="1"/>
        </p:nvSpPr>
        <p:spPr>
          <a:xfrm>
            <a:off x="7495554" y="6514437"/>
            <a:ext cx="4490841" cy="276999"/>
          </a:xfrm>
          <a:prstGeom prst="rect">
            <a:avLst/>
          </a:prstGeom>
          <a:noFill/>
        </p:spPr>
        <p:txBody>
          <a:bodyPr wrap="square" rtlCol="0">
            <a:spAutoFit/>
          </a:bodyPr>
          <a:lstStyle/>
          <a:p>
            <a:pPr algn="r"/>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NRCS</a:t>
            </a:r>
          </a:p>
        </p:txBody>
      </p:sp>
      <p:pic>
        <p:nvPicPr>
          <p:cNvPr id="10" name="Picture 9">
            <a:extLst>
              <a:ext uri="{FF2B5EF4-FFF2-40B4-BE49-F238E27FC236}">
                <a16:creationId xmlns:a16="http://schemas.microsoft.com/office/drawing/2014/main" id="{C2FF451D-0E9A-41EB-AA9E-A3356E666B6E}"/>
              </a:ext>
            </a:extLst>
          </p:cNvPr>
          <p:cNvPicPr>
            <a:picLocks noChangeAspect="1"/>
          </p:cNvPicPr>
          <p:nvPr userDrawn="1"/>
        </p:nvPicPr>
        <p:blipFill>
          <a:blip r:embed="rId8"/>
          <a:stretch>
            <a:fillRect/>
          </a:stretch>
        </p:blipFill>
        <p:spPr>
          <a:xfrm>
            <a:off x="298788" y="152400"/>
            <a:ext cx="3016523" cy="287769"/>
          </a:xfrm>
          <a:prstGeom prst="rect">
            <a:avLst/>
          </a:prstGeom>
        </p:spPr>
      </p:pic>
    </p:spTree>
    <p:extLst>
      <p:ext uri="{BB962C8B-B14F-4D97-AF65-F5344CB8AC3E}">
        <p14:creationId xmlns:p14="http://schemas.microsoft.com/office/powerpoint/2010/main" val="152850551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p15:clr>
            <a:srgbClr val="F26B43"/>
          </p15:clr>
        </p15:guide>
        <p15:guide id="2" pos="7488">
          <p15:clr>
            <a:srgbClr val="F26B43"/>
          </p15:clr>
        </p15:guide>
        <p15:guide id="3" orient="horz" pos="96">
          <p15:clr>
            <a:srgbClr val="F26B43"/>
          </p15:clr>
        </p15:guide>
        <p15:guide id="4" orient="horz" pos="4224">
          <p15:clr>
            <a:srgbClr val="F26B43"/>
          </p15:clr>
        </p15:guide>
        <p15:guide id="5" pos="384">
          <p15:clr>
            <a:srgbClr val="F26B43"/>
          </p15:clr>
        </p15:guide>
        <p15:guide id="6" orient="horz" pos="768">
          <p15:clr>
            <a:srgbClr val="F26B43"/>
          </p15:clr>
        </p15:guide>
        <p15:guide id="7" pos="7296">
          <p15:clr>
            <a:srgbClr val="F26B43"/>
          </p15:clr>
        </p15:guide>
        <p15:guide id="8" orient="horz" pos="3672">
          <p15:clr>
            <a:srgbClr val="F26B43"/>
          </p15:clr>
        </p15:guide>
        <p15:guide id="9" orient="horz" pos="576">
          <p15:clr>
            <a:srgbClr val="F26B43"/>
          </p15:clr>
        </p15:guide>
        <p15:guide id="10" orient="horz" pos="386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10604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5562149"/>
            <a:ext cx="12190476" cy="129585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7495555" y="6146507"/>
            <a:ext cx="4490841" cy="492443"/>
          </a:xfrm>
          <a:prstGeom prst="rect">
            <a:avLst/>
          </a:prstGeom>
          <a:noFill/>
        </p:spPr>
        <p:txBody>
          <a:bodyPr wrap="square" rtlCol="0">
            <a:spAutoFit/>
          </a:bodyPr>
          <a:lstStyle/>
          <a:p>
            <a:pPr algn="r"/>
            <a:r>
              <a:rPr lang="en-US" sz="1400" b="1">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a:p>
            <a:pPr algn="r"/>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7" name="Picture 6">
            <a:extLst>
              <a:ext uri="{FF2B5EF4-FFF2-40B4-BE49-F238E27FC236}">
                <a16:creationId xmlns:a16="http://schemas.microsoft.com/office/drawing/2014/main" id="{0B1C69E8-C370-43D8-81AA-AB0119E4CD31}"/>
              </a:ext>
            </a:extLst>
          </p:cNvPr>
          <p:cNvPicPr>
            <a:picLocks noChangeAspect="1"/>
          </p:cNvPicPr>
          <p:nvPr userDrawn="1"/>
        </p:nvPicPr>
        <p:blipFill>
          <a:blip r:embed="rId6"/>
          <a:stretch>
            <a:fillRect/>
          </a:stretch>
        </p:blipFill>
        <p:spPr>
          <a:xfrm>
            <a:off x="304799" y="304800"/>
            <a:ext cx="5313687" cy="506913"/>
          </a:xfrm>
          <a:prstGeom prst="rect">
            <a:avLst/>
          </a:prstGeom>
        </p:spPr>
      </p:pic>
    </p:spTree>
    <p:extLst>
      <p:ext uri="{BB962C8B-B14F-4D97-AF65-F5344CB8AC3E}">
        <p14:creationId xmlns:p14="http://schemas.microsoft.com/office/powerpoint/2010/main" val="8885006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p15:clr>
            <a:srgbClr val="F26B43"/>
          </p15:clr>
        </p15:guide>
        <p15:guide id="2" pos="7488">
          <p15:clr>
            <a:srgbClr val="F26B43"/>
          </p15:clr>
        </p15:guide>
        <p15:guide id="3" orient="horz" pos="192">
          <p15:clr>
            <a:srgbClr val="F26B43"/>
          </p15:clr>
        </p15:guide>
        <p15:guide id="4" orient="horz" pos="412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10604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5562149"/>
            <a:ext cx="12190476" cy="129585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7495555" y="6146507"/>
            <a:ext cx="4490841" cy="492443"/>
          </a:xfrm>
          <a:prstGeom prst="rect">
            <a:avLst/>
          </a:prstGeom>
          <a:noFill/>
        </p:spPr>
        <p:txBody>
          <a:bodyPr wrap="square" rtlCol="0">
            <a:spAutoFit/>
          </a:bodyPr>
          <a:lstStyle/>
          <a:p>
            <a:pPr algn="r"/>
            <a:r>
              <a:rPr lang="en-US" sz="1400" b="1">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a:p>
            <a:pPr algn="r"/>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7" name="Picture 6">
            <a:extLst>
              <a:ext uri="{FF2B5EF4-FFF2-40B4-BE49-F238E27FC236}">
                <a16:creationId xmlns:a16="http://schemas.microsoft.com/office/drawing/2014/main" id="{0B1C69E8-C370-43D8-81AA-AB0119E4CD31}"/>
              </a:ext>
            </a:extLst>
          </p:cNvPr>
          <p:cNvPicPr>
            <a:picLocks noChangeAspect="1"/>
          </p:cNvPicPr>
          <p:nvPr userDrawn="1"/>
        </p:nvPicPr>
        <p:blipFill>
          <a:blip r:embed="rId4"/>
          <a:stretch>
            <a:fillRect/>
          </a:stretch>
        </p:blipFill>
        <p:spPr>
          <a:xfrm>
            <a:off x="304799" y="304800"/>
            <a:ext cx="5313687" cy="506913"/>
          </a:xfrm>
          <a:prstGeom prst="rect">
            <a:avLst/>
          </a:prstGeom>
        </p:spPr>
      </p:pic>
    </p:spTree>
    <p:extLst>
      <p:ext uri="{BB962C8B-B14F-4D97-AF65-F5344CB8AC3E}">
        <p14:creationId xmlns:p14="http://schemas.microsoft.com/office/powerpoint/2010/main" val="101319644"/>
      </p:ext>
    </p:extLst>
  </p:cSld>
  <p:clrMap bg1="lt1" tx1="dk1" bg2="lt2" tx2="dk2" accent1="accent1" accent2="accent2" accent3="accent3" accent4="accent4" accent5="accent5" accent6="accent6" hlink="hlink" folHlink="folHlink"/>
  <p:sldLayoutIdLst>
    <p:sldLayoutId id="2147483678" r:id="rId1"/>
    <p:sldLayoutId id="214748367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p15:clr>
            <a:srgbClr val="F26B43"/>
          </p15:clr>
        </p15:guide>
        <p15:guide id="2" pos="7488">
          <p15:clr>
            <a:srgbClr val="F26B43"/>
          </p15:clr>
        </p15:guide>
        <p15:guide id="3" orient="horz" pos="192">
          <p15:clr>
            <a:srgbClr val="F26B43"/>
          </p15:clr>
        </p15:guide>
        <p15:guide id="4" orient="horz" pos="412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6114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6428112"/>
            <a:ext cx="12190476" cy="43078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PAC">
            <a:extLst>
              <a:ext uri="{FF2B5EF4-FFF2-40B4-BE49-F238E27FC236}">
                <a16:creationId xmlns:a16="http://schemas.microsoft.com/office/drawing/2014/main" id="{A120AAA3-22BC-47BA-AC64-814C7BCD486A}"/>
              </a:ext>
            </a:extLst>
          </p:cNvPr>
          <p:cNvSpPr txBox="1"/>
          <p:nvPr userDrawn="1"/>
        </p:nvSpPr>
        <p:spPr>
          <a:xfrm>
            <a:off x="205605" y="6507179"/>
            <a:ext cx="4490841" cy="276999"/>
          </a:xfrm>
          <a:prstGeom prst="rect">
            <a:avLst/>
          </a:prstGeom>
          <a:noFill/>
        </p:spPr>
        <p:txBody>
          <a:bodyPr wrap="square" rtlCol="0">
            <a:spAutoFit/>
          </a:bodyPr>
          <a:lstStyle/>
          <a:p>
            <a:pPr algn="l"/>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p:txBody>
      </p:sp>
      <p:sp>
        <p:nvSpPr>
          <p:cNvPr id="6" name="FSA|NRCS|RMA|BC">
            <a:extLst>
              <a:ext uri="{FF2B5EF4-FFF2-40B4-BE49-F238E27FC236}">
                <a16:creationId xmlns:a16="http://schemas.microsoft.com/office/drawing/2014/main" id="{DA92B40F-55B6-4C69-A7EB-3AD64D641DAE}"/>
              </a:ext>
            </a:extLst>
          </p:cNvPr>
          <p:cNvSpPr txBox="1"/>
          <p:nvPr userDrawn="1"/>
        </p:nvSpPr>
        <p:spPr>
          <a:xfrm>
            <a:off x="7495554" y="6514437"/>
            <a:ext cx="4490841" cy="276999"/>
          </a:xfrm>
          <a:prstGeom prst="rect">
            <a:avLst/>
          </a:prstGeom>
          <a:noFill/>
        </p:spPr>
        <p:txBody>
          <a:bodyPr wrap="square" rtlCol="0">
            <a:spAutoFit/>
          </a:bodyPr>
          <a:lstStyle/>
          <a:p>
            <a:pPr algn="r"/>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10" name="Picture 9">
            <a:extLst>
              <a:ext uri="{FF2B5EF4-FFF2-40B4-BE49-F238E27FC236}">
                <a16:creationId xmlns:a16="http://schemas.microsoft.com/office/drawing/2014/main" id="{C2FF451D-0E9A-41EB-AA9E-A3356E666B6E}"/>
              </a:ext>
            </a:extLst>
          </p:cNvPr>
          <p:cNvPicPr>
            <a:picLocks noChangeAspect="1"/>
          </p:cNvPicPr>
          <p:nvPr userDrawn="1"/>
        </p:nvPicPr>
        <p:blipFill>
          <a:blip r:embed="rId6"/>
          <a:stretch>
            <a:fillRect/>
          </a:stretch>
        </p:blipFill>
        <p:spPr>
          <a:xfrm>
            <a:off x="298788" y="152400"/>
            <a:ext cx="3016523" cy="287769"/>
          </a:xfrm>
          <a:prstGeom prst="rect">
            <a:avLst/>
          </a:prstGeom>
        </p:spPr>
      </p:pic>
    </p:spTree>
    <p:extLst>
      <p:ext uri="{BB962C8B-B14F-4D97-AF65-F5344CB8AC3E}">
        <p14:creationId xmlns:p14="http://schemas.microsoft.com/office/powerpoint/2010/main" val="297581330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p15:clr>
            <a:srgbClr val="F26B43"/>
          </p15:clr>
        </p15:guide>
        <p15:guide id="2" pos="7488">
          <p15:clr>
            <a:srgbClr val="F26B43"/>
          </p15:clr>
        </p15:guide>
        <p15:guide id="3" orient="horz" pos="96">
          <p15:clr>
            <a:srgbClr val="F26B43"/>
          </p15:clr>
        </p15:guide>
        <p15:guide id="4" orient="horz" pos="4224">
          <p15:clr>
            <a:srgbClr val="F26B43"/>
          </p15:clr>
        </p15:guide>
        <p15:guide id="5" pos="384">
          <p15:clr>
            <a:srgbClr val="F26B43"/>
          </p15:clr>
        </p15:guide>
        <p15:guide id="6" orient="horz" pos="768">
          <p15:clr>
            <a:srgbClr val="F26B43"/>
          </p15:clr>
        </p15:guide>
        <p15:guide id="7" pos="7296">
          <p15:clr>
            <a:srgbClr val="F26B43"/>
          </p15:clr>
        </p15:guide>
        <p15:guide id="8" orient="horz" pos="3672">
          <p15:clr>
            <a:srgbClr val="F26B43"/>
          </p15:clr>
        </p15:guide>
        <p15:guide id="9" orient="horz" pos="576">
          <p15:clr>
            <a:srgbClr val="F26B43"/>
          </p15:clr>
        </p15:guide>
        <p15:guide id="10" orient="horz" pos="3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jpeg"/><Relationship Id="rId7"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23.jpe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nrcs.usda.gov/sites/default/files/2026-01/FY26-CEMA-216-Soil-Health-Test-01-26.pdf" TargetMode="External"/><Relationship Id="rId1" Type="http://schemas.openxmlformats.org/officeDocument/2006/relationships/slideLayout" Target="../slideLayouts/slideLayout9.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7A3B3-4C84-DC28-5F01-22E163C81953}"/>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EC42C6E-F67D-B302-5730-E2A8F715B636}"/>
              </a:ext>
            </a:extLst>
          </p:cNvPr>
          <p:cNvSpPr>
            <a:spLocks noGrp="1"/>
          </p:cNvSpPr>
          <p:nvPr>
            <p:ph sz="quarter" idx="14"/>
          </p:nvPr>
        </p:nvSpPr>
        <p:spPr>
          <a:xfrm>
            <a:off x="209011" y="1255271"/>
            <a:ext cx="5757817" cy="4114207"/>
          </a:xfrm>
        </p:spPr>
        <p:txBody>
          <a:bodyPr/>
          <a:lstStyle/>
          <a:p>
            <a:endParaRPr lang="en-US" dirty="0"/>
          </a:p>
          <a:p>
            <a:endParaRPr lang="en-US" dirty="0"/>
          </a:p>
        </p:txBody>
      </p:sp>
      <p:sp>
        <p:nvSpPr>
          <p:cNvPr id="7" name="Picture Placeholder 6">
            <a:extLst>
              <a:ext uri="{FF2B5EF4-FFF2-40B4-BE49-F238E27FC236}">
                <a16:creationId xmlns:a16="http://schemas.microsoft.com/office/drawing/2014/main" id="{16275C5B-0FE6-6F6B-B940-1D76825A29B5}"/>
              </a:ext>
            </a:extLst>
          </p:cNvPr>
          <p:cNvSpPr>
            <a:spLocks noGrp="1"/>
          </p:cNvSpPr>
          <p:nvPr>
            <p:ph type="pic" sz="quarter" idx="11"/>
          </p:nvPr>
        </p:nvSpPr>
        <p:spPr/>
        <p:txBody>
          <a:bodyPr/>
          <a:lstStyle/>
          <a:p>
            <a:endParaRPr lang="en-US" dirty="0"/>
          </a:p>
        </p:txBody>
      </p:sp>
      <p:pic>
        <p:nvPicPr>
          <p:cNvPr id="3" name="Picture Placeholder 13">
            <a:extLst>
              <a:ext uri="{FF2B5EF4-FFF2-40B4-BE49-F238E27FC236}">
                <a16:creationId xmlns:a16="http://schemas.microsoft.com/office/drawing/2014/main" id="{E9B17550-5C7A-32F8-C017-7A43BC25FC79}"/>
              </a:ext>
            </a:extLst>
          </p:cNvPr>
          <p:cNvPicPr>
            <a:picLocks noChangeAspect="1"/>
          </p:cNvPicPr>
          <p:nvPr/>
        </p:nvPicPr>
        <p:blipFill rotWithShape="1">
          <a:blip r:embed="rId3"/>
          <a:srcRect l="146" r="146"/>
          <a:stretch/>
        </p:blipFill>
        <p:spPr>
          <a:xfrm>
            <a:off x="6225172" y="1255270"/>
            <a:ext cx="2902596" cy="2047712"/>
          </a:xfrm>
          <a:prstGeom prst="rect">
            <a:avLst/>
          </a:prstGeom>
        </p:spPr>
      </p:pic>
      <p:pic>
        <p:nvPicPr>
          <p:cNvPr id="4" name="Picture Placeholder 15">
            <a:extLst>
              <a:ext uri="{FF2B5EF4-FFF2-40B4-BE49-F238E27FC236}">
                <a16:creationId xmlns:a16="http://schemas.microsoft.com/office/drawing/2014/main" id="{15559865-D46A-7CE9-F0B2-D35ADCC6B811}"/>
              </a:ext>
            </a:extLst>
          </p:cNvPr>
          <p:cNvPicPr>
            <a:picLocks noChangeAspect="1"/>
          </p:cNvPicPr>
          <p:nvPr/>
        </p:nvPicPr>
        <p:blipFill>
          <a:blip r:embed="rId4"/>
          <a:srcRect t="58" b="58"/>
          <a:stretch/>
        </p:blipFill>
        <p:spPr>
          <a:xfrm>
            <a:off x="9320065" y="1273855"/>
            <a:ext cx="2871936" cy="2047270"/>
          </a:xfrm>
          <a:prstGeom prst="rect">
            <a:avLst/>
          </a:prstGeom>
        </p:spPr>
      </p:pic>
      <p:pic>
        <p:nvPicPr>
          <p:cNvPr id="5" name="Picture Placeholder 17">
            <a:extLst>
              <a:ext uri="{FF2B5EF4-FFF2-40B4-BE49-F238E27FC236}">
                <a16:creationId xmlns:a16="http://schemas.microsoft.com/office/drawing/2014/main" id="{9E3BE3D0-B628-7826-9DCE-509D6296C955}"/>
              </a:ext>
            </a:extLst>
          </p:cNvPr>
          <p:cNvPicPr>
            <a:picLocks noChangeAspect="1"/>
          </p:cNvPicPr>
          <p:nvPr/>
        </p:nvPicPr>
        <p:blipFill rotWithShape="1">
          <a:blip r:embed="rId5"/>
          <a:srcRect t="95" b="95"/>
          <a:stretch/>
        </p:blipFill>
        <p:spPr>
          <a:xfrm>
            <a:off x="6225171" y="3495279"/>
            <a:ext cx="5966828" cy="1873645"/>
          </a:xfrm>
          <a:prstGeom prst="rect">
            <a:avLst/>
          </a:prstGeom>
        </p:spPr>
      </p:pic>
      <p:pic>
        <p:nvPicPr>
          <p:cNvPr id="6" name="NRCS Raindrop" descr="NRCS Raindrop Graphic">
            <a:extLst>
              <a:ext uri="{FF2B5EF4-FFF2-40B4-BE49-F238E27FC236}">
                <a16:creationId xmlns:a16="http://schemas.microsoft.com/office/drawing/2014/main" id="{858B77FE-5837-3495-5C8E-58267A8A0E70}"/>
              </a:ext>
            </a:extLst>
          </p:cNvPr>
          <p:cNvPicPr>
            <a:picLocks noChangeAspect="1"/>
          </p:cNvPicPr>
          <p:nvPr/>
        </p:nvPicPr>
        <p:blipFill rotWithShape="1">
          <a:blip r:embed="rId6"/>
          <a:srcRect r="50000"/>
          <a:stretch/>
        </p:blipFill>
        <p:spPr>
          <a:xfrm>
            <a:off x="10463393" y="1554638"/>
            <a:ext cx="1728609" cy="3496689"/>
          </a:xfrm>
          <a:prstGeom prst="rect">
            <a:avLst/>
          </a:prstGeom>
        </p:spPr>
      </p:pic>
      <p:sp>
        <p:nvSpPr>
          <p:cNvPr id="8" name="TextBox 7">
            <a:extLst>
              <a:ext uri="{FF2B5EF4-FFF2-40B4-BE49-F238E27FC236}">
                <a16:creationId xmlns:a16="http://schemas.microsoft.com/office/drawing/2014/main" id="{D31D50CC-7065-E535-9145-BAAD704CC5BE}"/>
              </a:ext>
            </a:extLst>
          </p:cNvPr>
          <p:cNvSpPr txBox="1"/>
          <p:nvPr/>
        </p:nvSpPr>
        <p:spPr>
          <a:xfrm>
            <a:off x="557079" y="5815364"/>
            <a:ext cx="7482525" cy="917174"/>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white"/>
                </a:solidFill>
                <a:effectLst/>
                <a:uLnTx/>
                <a:uFillTx/>
                <a:latin typeface="Montserrat Black" pitchFamily="2" charset="0"/>
                <a:ea typeface="Open Sans" panose="020B0606030504020204" pitchFamily="34" charset="0"/>
                <a:cs typeface="Open Sans" panose="020B0606030504020204" pitchFamily="34" charset="0"/>
              </a:rPr>
              <a:t>David F. Rose</a:t>
            </a:r>
          </a:p>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i="1" dirty="0">
                <a:solidFill>
                  <a:prstClr val="white"/>
                </a:solidFill>
                <a:latin typeface="Montserrat"/>
                <a:ea typeface="Open Sans" panose="020B0606030504020204" pitchFamily="34" charset="0"/>
                <a:cs typeface="Open Sans" panose="020B0606030504020204" pitchFamily="34" charset="0"/>
              </a:rPr>
              <a:t>NRCS-WA Acting State Resource Conservationist</a:t>
            </a:r>
            <a:endParaRPr kumimoji="0" lang="en-US" b="0" i="1" u="none" strike="noStrike" kern="1200" cap="none" spc="0" normalizeH="0" baseline="0" noProof="0" dirty="0">
              <a:ln>
                <a:noFill/>
              </a:ln>
              <a:solidFill>
                <a:prstClr val="white"/>
              </a:solidFill>
              <a:effectLst/>
              <a:uLnTx/>
              <a:uFillTx/>
              <a:latin typeface="Montserrat"/>
              <a:ea typeface="Open Sans" panose="020B0606030504020204" pitchFamily="34" charset="0"/>
              <a:cs typeface="Open Sans" panose="020B0606030504020204" pitchFamily="34" charset="0"/>
            </a:endParaRPr>
          </a:p>
        </p:txBody>
      </p:sp>
      <p:pic>
        <p:nvPicPr>
          <p:cNvPr id="11" name="Picture 10">
            <a:extLst>
              <a:ext uri="{FF2B5EF4-FFF2-40B4-BE49-F238E27FC236}">
                <a16:creationId xmlns:a16="http://schemas.microsoft.com/office/drawing/2014/main" id="{116D1BCA-DDB8-93A2-7E95-AEC250E8361B}"/>
              </a:ext>
            </a:extLst>
          </p:cNvPr>
          <p:cNvPicPr>
            <a:picLocks noChangeAspect="1"/>
          </p:cNvPicPr>
          <p:nvPr/>
        </p:nvPicPr>
        <p:blipFill>
          <a:blip r:embed="rId7"/>
          <a:stretch>
            <a:fillRect/>
          </a:stretch>
        </p:blipFill>
        <p:spPr>
          <a:xfrm>
            <a:off x="16715" y="1958761"/>
            <a:ext cx="5854714" cy="1964938"/>
          </a:xfrm>
          <a:prstGeom prst="rect">
            <a:avLst/>
          </a:prstGeom>
        </p:spPr>
      </p:pic>
    </p:spTree>
    <p:extLst>
      <p:ext uri="{BB962C8B-B14F-4D97-AF65-F5344CB8AC3E}">
        <p14:creationId xmlns:p14="http://schemas.microsoft.com/office/powerpoint/2010/main" val="2498239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8329C-62A7-1E9F-0B18-2E4FA9648FF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9D7F0B0-9B8A-8AFB-0FA5-B847A1F2FC0D}"/>
              </a:ext>
            </a:extLst>
          </p:cNvPr>
          <p:cNvSpPr txBox="1"/>
          <p:nvPr/>
        </p:nvSpPr>
        <p:spPr>
          <a:xfrm>
            <a:off x="472650" y="832186"/>
            <a:ext cx="11695823"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dirty="0">
                <a:solidFill>
                  <a:srgbClr val="19567B"/>
                </a:solidFill>
                <a:latin typeface="Montserrat Black" pitchFamily="2" charset="0"/>
              </a:rPr>
              <a:t>Regenerative Agriculture </a:t>
            </a:r>
          </a:p>
          <a:p>
            <a:r>
              <a:rPr lang="en-US" sz="5400" dirty="0">
                <a:solidFill>
                  <a:srgbClr val="19567B"/>
                </a:solidFill>
                <a:latin typeface="Montserrat Black" pitchFamily="2" charset="0"/>
              </a:rPr>
              <a:t>Strategy Plan</a:t>
            </a:r>
          </a:p>
        </p:txBody>
      </p:sp>
      <p:sp>
        <p:nvSpPr>
          <p:cNvPr id="4" name="TextBox 3">
            <a:extLst>
              <a:ext uri="{FF2B5EF4-FFF2-40B4-BE49-F238E27FC236}">
                <a16:creationId xmlns:a16="http://schemas.microsoft.com/office/drawing/2014/main" id="{22BFEE70-A749-6F48-8E62-5BB521A3299A}"/>
              </a:ext>
            </a:extLst>
          </p:cNvPr>
          <p:cNvSpPr txBox="1"/>
          <p:nvPr/>
        </p:nvSpPr>
        <p:spPr>
          <a:xfrm>
            <a:off x="552261" y="2862512"/>
            <a:ext cx="11009013" cy="3051605"/>
          </a:xfrm>
          <a:prstGeom prst="rect">
            <a:avLst/>
          </a:prstGeom>
          <a:noFill/>
        </p:spPr>
        <p:txBody>
          <a:bodyPr wrap="square">
            <a:spAutoFit/>
          </a:bodyPr>
          <a:lstStyle/>
          <a:p>
            <a:pPr marL="0" marR="0">
              <a:lnSpc>
                <a:spcPct val="115000"/>
              </a:lnSpc>
              <a:spcBef>
                <a:spcPts val="1800"/>
              </a:spcBef>
              <a:spcAft>
                <a:spcPts val="400"/>
              </a:spcAft>
              <a:buNone/>
            </a:pPr>
            <a:r>
              <a:rPr lang="en-US" sz="3200" kern="100" dirty="0">
                <a:solidFill>
                  <a:srgbClr val="0F4761"/>
                </a:solidFill>
                <a:effectLst/>
                <a:latin typeface="Montserrat Black" pitchFamily="2" charset="0"/>
                <a:ea typeface="Yu Gothic Light" panose="020B0300000000000000" pitchFamily="34" charset="-128"/>
                <a:cs typeface="Times New Roman" panose="02020603050405020304" pitchFamily="18" charset="0"/>
              </a:rPr>
              <a:t>1.	Vision</a:t>
            </a:r>
          </a:p>
          <a:p>
            <a:pPr marL="457200" marR="0">
              <a:lnSpc>
                <a:spcPct val="115000"/>
              </a:lnSpc>
              <a:spcAft>
                <a:spcPts val="800"/>
              </a:spcAft>
              <a:buNone/>
            </a:pPr>
            <a:r>
              <a:rPr lang="en-US" sz="2000" kern="100" dirty="0">
                <a:solidFill>
                  <a:srgbClr val="000000"/>
                </a:solidFill>
                <a:effectLst/>
                <a:latin typeface="Montserrat" pitchFamily="2" charset="0"/>
                <a:ea typeface="Yu Mincho" panose="02020400000000000000" pitchFamily="18" charset="-128"/>
                <a:cs typeface="Arial" panose="020B0604020202020204" pitchFamily="34" charset="0"/>
              </a:rPr>
              <a:t>NRCS-WA boosts Washington’s working lands by promoting regenerative agriculture to enhance soil, water quality, natural vitality, and lasting resilience. </a:t>
            </a:r>
            <a:endParaRPr lang="en-US" sz="2000" kern="100" dirty="0">
              <a:effectLst/>
              <a:latin typeface="Montserrat" pitchFamily="2" charset="0"/>
              <a:ea typeface="Yu Mincho" panose="02020400000000000000" pitchFamily="18" charset="-128"/>
              <a:cs typeface="Arial" panose="020B0604020202020204" pitchFamily="34" charset="0"/>
            </a:endParaRPr>
          </a:p>
          <a:p>
            <a:pPr marL="0" marR="0">
              <a:lnSpc>
                <a:spcPct val="115000"/>
              </a:lnSpc>
              <a:spcBef>
                <a:spcPts val="1800"/>
              </a:spcBef>
              <a:spcAft>
                <a:spcPts val="400"/>
              </a:spcAft>
              <a:buNone/>
            </a:pPr>
            <a:r>
              <a:rPr lang="en-US" sz="3200" kern="100" dirty="0">
                <a:solidFill>
                  <a:srgbClr val="0F4761"/>
                </a:solidFill>
                <a:effectLst/>
                <a:latin typeface="Montserrat Black" pitchFamily="2" charset="0"/>
                <a:ea typeface="Yu Gothic Light" panose="020B0300000000000000" pitchFamily="34" charset="-128"/>
                <a:cs typeface="Times New Roman" panose="02020603050405020304" pitchFamily="18" charset="0"/>
              </a:rPr>
              <a:t>2.	Mission</a:t>
            </a:r>
          </a:p>
          <a:p>
            <a:pPr marL="457200" marR="0">
              <a:lnSpc>
                <a:spcPct val="115000"/>
              </a:lnSpc>
              <a:spcAft>
                <a:spcPts val="800"/>
              </a:spcAft>
              <a:buNone/>
            </a:pPr>
            <a:r>
              <a:rPr lang="en-US" sz="2000" kern="100" dirty="0">
                <a:solidFill>
                  <a:srgbClr val="000000"/>
                </a:solidFill>
                <a:effectLst/>
                <a:latin typeface="Montserrat" pitchFamily="2" charset="0"/>
                <a:ea typeface="Yu Mincho" panose="02020400000000000000" pitchFamily="18" charset="-128"/>
                <a:cs typeface="Arial" panose="020B0604020202020204" pitchFamily="34" charset="0"/>
              </a:rPr>
              <a:t>Assist producers to enhance environmental results and increase farm profitability through comprehensive regenerative conservation plans for the entire farm. </a:t>
            </a:r>
            <a:endParaRPr lang="en-US" sz="2000" kern="100" dirty="0">
              <a:effectLst/>
              <a:latin typeface="Montserrat" pitchFamily="2" charset="0"/>
              <a:ea typeface="Yu Mincho" panose="02020400000000000000" pitchFamily="18" charset="-128"/>
              <a:cs typeface="Arial" panose="020B0604020202020204" pitchFamily="34" charset="0"/>
            </a:endParaRPr>
          </a:p>
        </p:txBody>
      </p:sp>
    </p:spTree>
    <p:extLst>
      <p:ext uri="{BB962C8B-B14F-4D97-AF65-F5344CB8AC3E}">
        <p14:creationId xmlns:p14="http://schemas.microsoft.com/office/powerpoint/2010/main" val="4264124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A5EC3-30B4-10D0-23CF-7B0E5987576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8224750-A644-0677-8F91-C48D2AF2AB43}"/>
              </a:ext>
            </a:extLst>
          </p:cNvPr>
          <p:cNvSpPr txBox="1"/>
          <p:nvPr/>
        </p:nvSpPr>
        <p:spPr>
          <a:xfrm>
            <a:off x="472650" y="1706298"/>
            <a:ext cx="11079572" cy="4627292"/>
          </a:xfrm>
          <a:prstGeom prst="rect">
            <a:avLst/>
          </a:prstGeom>
          <a:noFill/>
        </p:spPr>
        <p:txBody>
          <a:bodyPr wrap="square">
            <a:spAutoFit/>
          </a:bodyPr>
          <a:lstStyle/>
          <a:p>
            <a:pPr marR="0">
              <a:lnSpc>
                <a:spcPct val="115000"/>
              </a:lnSpc>
              <a:buNone/>
            </a:pPr>
            <a:r>
              <a:rPr lang="en-US" sz="3200" kern="100" dirty="0">
                <a:solidFill>
                  <a:srgbClr val="0F4761"/>
                </a:solidFill>
                <a:effectLst/>
                <a:latin typeface="Montserrat Black" pitchFamily="2" charset="0"/>
                <a:ea typeface="Yu Gothic Light" panose="020B0300000000000000" pitchFamily="34" charset="-128"/>
                <a:cs typeface="Times New Roman" panose="02020603050405020304" pitchFamily="18" charset="0"/>
              </a:rPr>
              <a:t>3.	Strategic Goals</a:t>
            </a:r>
          </a:p>
          <a:p>
            <a:pPr marL="461963" marR="0">
              <a:lnSpc>
                <a:spcPct val="115000"/>
              </a:lnSpc>
              <a:spcBef>
                <a:spcPts val="600"/>
              </a:spcBef>
              <a:buNone/>
            </a:pPr>
            <a:r>
              <a:rPr lang="en-US" sz="2000" b="1" kern="100" dirty="0">
                <a:solidFill>
                  <a:srgbClr val="0F4761"/>
                </a:solidFill>
                <a:effectLst/>
                <a:latin typeface="Montserrat" pitchFamily="2" charset="0"/>
                <a:ea typeface="Yu Gothic Light" panose="020B0300000000000000" pitchFamily="34" charset="-128"/>
                <a:cs typeface="Times New Roman" panose="02020603050405020304" pitchFamily="18" charset="0"/>
              </a:rPr>
              <a:t>Goal 1 — Expand Regenerative Agricultural Planning Throughout Washington</a:t>
            </a:r>
          </a:p>
          <a:p>
            <a:pPr marL="461963" marR="0">
              <a:lnSpc>
                <a:spcPct val="115000"/>
              </a:lnSpc>
              <a:buNone/>
            </a:pPr>
            <a:r>
              <a:rPr lang="en-US" sz="1600" kern="100" dirty="0">
                <a:effectLst/>
                <a:latin typeface="Montserrat" pitchFamily="2" charset="0"/>
                <a:ea typeface="Yu Mincho" panose="02020400000000000000" pitchFamily="18" charset="-128"/>
                <a:cs typeface="Arial" panose="020B0604020202020204" pitchFamily="34" charset="0"/>
              </a:rPr>
              <a:t>Increase the proportion of NRCS assessments that meet regenerative agriculture criteria: 25% in FY26, 50% in FY27, 75% in FY28, 100% by 2030.</a:t>
            </a:r>
          </a:p>
          <a:p>
            <a:pPr marL="461963" marR="0">
              <a:lnSpc>
                <a:spcPct val="115000"/>
              </a:lnSpc>
              <a:spcBef>
                <a:spcPts val="600"/>
              </a:spcBef>
              <a:buNone/>
            </a:pPr>
            <a:r>
              <a:rPr lang="en-US" sz="2000" b="1" kern="100" dirty="0">
                <a:solidFill>
                  <a:srgbClr val="0F4761"/>
                </a:solidFill>
                <a:effectLst/>
                <a:latin typeface="Montserrat" pitchFamily="2" charset="0"/>
                <a:ea typeface="Yu Gothic Light" panose="020B0300000000000000" pitchFamily="34" charset="-128"/>
                <a:cs typeface="Times New Roman" panose="02020603050405020304" pitchFamily="18" charset="0"/>
              </a:rPr>
              <a:t>Goal 2 — Strengthen Soil Health Outcomes</a:t>
            </a:r>
          </a:p>
          <a:p>
            <a:pPr marL="461963" marR="0">
              <a:lnSpc>
                <a:spcPct val="115000"/>
              </a:lnSpc>
              <a:buNone/>
            </a:pPr>
            <a:r>
              <a:rPr lang="en-US" sz="1600" kern="100" dirty="0">
                <a:effectLst/>
                <a:latin typeface="Montserrat" pitchFamily="2" charset="0"/>
                <a:ea typeface="Yu Mincho" panose="02020400000000000000" pitchFamily="18" charset="-128"/>
                <a:cs typeface="Arial" panose="020B0604020202020204" pitchFamily="34" charset="0"/>
              </a:rPr>
              <a:t>Use whole farm assessments and promote CEMA 216 soil health testing for producers to track changes in soil function over 5-year contracts. </a:t>
            </a:r>
          </a:p>
          <a:p>
            <a:pPr marL="461963" marR="0">
              <a:lnSpc>
                <a:spcPct val="115000"/>
              </a:lnSpc>
              <a:spcBef>
                <a:spcPts val="600"/>
              </a:spcBef>
              <a:buNone/>
            </a:pPr>
            <a:r>
              <a:rPr lang="en-US" sz="2000" b="1" kern="100" dirty="0">
                <a:solidFill>
                  <a:srgbClr val="0F4761"/>
                </a:solidFill>
                <a:effectLst/>
                <a:latin typeface="Montserrat" pitchFamily="2" charset="0"/>
                <a:ea typeface="Yu Gothic Light" panose="020B0300000000000000" pitchFamily="34" charset="-128"/>
                <a:cs typeface="Times New Roman" panose="02020603050405020304" pitchFamily="18" charset="0"/>
              </a:rPr>
              <a:t>Goal 3 — Increase Producer Access &amp; Participation</a:t>
            </a:r>
          </a:p>
          <a:p>
            <a:pPr marL="461963" marR="0">
              <a:lnSpc>
                <a:spcPct val="115000"/>
              </a:lnSpc>
              <a:buNone/>
            </a:pPr>
            <a:r>
              <a:rPr lang="en-US" sz="1600" kern="100" dirty="0">
                <a:effectLst/>
                <a:latin typeface="Montserrat" pitchFamily="2" charset="0"/>
                <a:ea typeface="Yu Mincho" panose="02020400000000000000" pitchFamily="18" charset="-128"/>
                <a:cs typeface="Arial" panose="020B0604020202020204" pitchFamily="34" charset="0"/>
              </a:rPr>
              <a:t>Simplify program applications, reduce barriers to program participation, including connecting producers with Qualified Individuals (QI) and Technical Service Providers (TSP).</a:t>
            </a:r>
          </a:p>
          <a:p>
            <a:pPr marL="461963" marR="0">
              <a:lnSpc>
                <a:spcPct val="115000"/>
              </a:lnSpc>
              <a:spcBef>
                <a:spcPts val="600"/>
              </a:spcBef>
              <a:buNone/>
            </a:pPr>
            <a:r>
              <a:rPr lang="en-US" sz="2000" b="1" kern="100" dirty="0">
                <a:solidFill>
                  <a:srgbClr val="0F4761"/>
                </a:solidFill>
                <a:effectLst/>
                <a:latin typeface="Montserrat" pitchFamily="2" charset="0"/>
                <a:ea typeface="Yu Gothic Light" panose="020B0300000000000000" pitchFamily="34" charset="-128"/>
                <a:cs typeface="Times New Roman" panose="02020603050405020304" pitchFamily="18" charset="0"/>
              </a:rPr>
              <a:t>Goal 4 — Build Partnerships with Tribes &amp; Local Organizations</a:t>
            </a:r>
          </a:p>
          <a:p>
            <a:pPr marL="461963" marR="0">
              <a:lnSpc>
                <a:spcPct val="115000"/>
              </a:lnSpc>
              <a:buNone/>
            </a:pPr>
            <a:r>
              <a:rPr lang="en-US" sz="1600" kern="100" dirty="0">
                <a:effectLst/>
                <a:latin typeface="Montserrat" pitchFamily="2" charset="0"/>
                <a:ea typeface="Yu Mincho" panose="02020400000000000000" pitchFamily="18" charset="-128"/>
                <a:cs typeface="Arial" panose="020B0604020202020204" pitchFamily="34" charset="0"/>
              </a:rPr>
              <a:t>Expand collaboration on regenerative agriculture with Tribes, Conservation Districts, Coalition for Organic &amp; Regenerative Agriculture (CORA), and other partners across Washington.</a:t>
            </a:r>
          </a:p>
        </p:txBody>
      </p:sp>
      <p:sp>
        <p:nvSpPr>
          <p:cNvPr id="3" name="TextBox 2">
            <a:extLst>
              <a:ext uri="{FF2B5EF4-FFF2-40B4-BE49-F238E27FC236}">
                <a16:creationId xmlns:a16="http://schemas.microsoft.com/office/drawing/2014/main" id="{360B4BB0-5EDF-CB80-D7C6-15FDC88521A7}"/>
              </a:ext>
            </a:extLst>
          </p:cNvPr>
          <p:cNvSpPr txBox="1"/>
          <p:nvPr/>
        </p:nvSpPr>
        <p:spPr>
          <a:xfrm>
            <a:off x="472650" y="832186"/>
            <a:ext cx="1169582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19567B"/>
                </a:solidFill>
                <a:latin typeface="Montserrat Black" pitchFamily="2" charset="0"/>
              </a:rPr>
              <a:t>Regenerative Agriculture Strategy Plan</a:t>
            </a:r>
          </a:p>
        </p:txBody>
      </p:sp>
    </p:spTree>
    <p:extLst>
      <p:ext uri="{BB962C8B-B14F-4D97-AF65-F5344CB8AC3E}">
        <p14:creationId xmlns:p14="http://schemas.microsoft.com/office/powerpoint/2010/main" val="25270304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C1D94-77AF-479C-7B42-999EC17EE9D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B488E87-C073-023D-1244-CF7DF44D22B1}"/>
              </a:ext>
            </a:extLst>
          </p:cNvPr>
          <p:cNvSpPr txBox="1"/>
          <p:nvPr/>
        </p:nvSpPr>
        <p:spPr>
          <a:xfrm>
            <a:off x="472650" y="832186"/>
            <a:ext cx="1169582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19567B"/>
                </a:solidFill>
                <a:latin typeface="Montserrat Black" pitchFamily="2" charset="0"/>
              </a:rPr>
              <a:t>Regenerative Agriculture Strategy Plan</a:t>
            </a:r>
          </a:p>
        </p:txBody>
      </p:sp>
      <p:sp>
        <p:nvSpPr>
          <p:cNvPr id="5" name="TextBox 4">
            <a:extLst>
              <a:ext uri="{FF2B5EF4-FFF2-40B4-BE49-F238E27FC236}">
                <a16:creationId xmlns:a16="http://schemas.microsoft.com/office/drawing/2014/main" id="{60F64E12-389C-54CC-D857-A1E09619131D}"/>
              </a:ext>
            </a:extLst>
          </p:cNvPr>
          <p:cNvSpPr txBox="1"/>
          <p:nvPr/>
        </p:nvSpPr>
        <p:spPr>
          <a:xfrm>
            <a:off x="391885" y="1686747"/>
            <a:ext cx="11408229" cy="4485715"/>
          </a:xfrm>
          <a:prstGeom prst="rect">
            <a:avLst/>
          </a:prstGeom>
          <a:noFill/>
        </p:spPr>
        <p:txBody>
          <a:bodyPr wrap="square">
            <a:spAutoFit/>
          </a:bodyPr>
          <a:lstStyle/>
          <a:p>
            <a:pPr marR="0">
              <a:lnSpc>
                <a:spcPct val="115000"/>
              </a:lnSpc>
              <a:buNone/>
            </a:pPr>
            <a:r>
              <a:rPr lang="en-US" sz="2400" kern="100" dirty="0">
                <a:solidFill>
                  <a:srgbClr val="0F4761"/>
                </a:solidFill>
                <a:effectLst/>
                <a:latin typeface="Montserrat Black" pitchFamily="2" charset="0"/>
                <a:ea typeface="Yu Gothic Light" panose="020B0300000000000000" pitchFamily="34" charset="-128"/>
                <a:cs typeface="Times New Roman" panose="02020603050405020304" pitchFamily="18" charset="0"/>
              </a:rPr>
              <a:t>4.	Objectives &amp; Supporting Activities</a:t>
            </a:r>
            <a:br>
              <a:rPr lang="en-US" sz="2400" b="1" kern="100" dirty="0">
                <a:solidFill>
                  <a:srgbClr val="0F4761"/>
                </a:solidFill>
                <a:effectLst/>
                <a:latin typeface="Montserrat" pitchFamily="2" charset="0"/>
                <a:ea typeface="Yu Gothic Light" panose="020B0300000000000000" pitchFamily="34" charset="-128"/>
                <a:cs typeface="Times New Roman" panose="02020603050405020304" pitchFamily="18" charset="0"/>
              </a:rPr>
            </a:br>
            <a:r>
              <a:rPr lang="en-US" sz="1600" i="1" kern="100" dirty="0">
                <a:solidFill>
                  <a:srgbClr val="0F4761"/>
                </a:solidFill>
                <a:effectLst/>
                <a:latin typeface="Montserrat Light" pitchFamily="2" charset="0"/>
                <a:ea typeface="Yu Gothic Light" panose="020B0300000000000000" pitchFamily="34" charset="-128"/>
                <a:cs typeface="Times New Roman" panose="02020603050405020304" pitchFamily="18" charset="0"/>
              </a:rPr>
              <a:t>These objectives support the above goals.</a:t>
            </a:r>
          </a:p>
          <a:p>
            <a:pPr marL="461963" marR="0">
              <a:lnSpc>
                <a:spcPct val="115000"/>
              </a:lnSpc>
              <a:spcBef>
                <a:spcPts val="600"/>
              </a:spcBef>
              <a:buNone/>
            </a:pPr>
            <a:r>
              <a:rPr lang="en-US" sz="2000" kern="100" dirty="0">
                <a:solidFill>
                  <a:srgbClr val="0F4761"/>
                </a:solidFill>
                <a:effectLst/>
                <a:latin typeface="Montserrat Black" pitchFamily="2" charset="0"/>
                <a:ea typeface="Yu Gothic Light" panose="020B0300000000000000" pitchFamily="34" charset="-128"/>
                <a:cs typeface="Times New Roman" panose="02020603050405020304" pitchFamily="18" charset="0"/>
              </a:rPr>
              <a:t>Objective A — Build Staff &amp; Partner Capacity</a:t>
            </a:r>
          </a:p>
          <a:p>
            <a:pPr marL="461963" marR="0">
              <a:lnSpc>
                <a:spcPct val="115000"/>
              </a:lnSpc>
              <a:buNone/>
            </a:pPr>
            <a:r>
              <a:rPr lang="en-US" sz="1600" kern="100" dirty="0">
                <a:effectLst/>
                <a:latin typeface="Montserrat" pitchFamily="2" charset="0"/>
                <a:ea typeface="Yu Mincho" panose="02020400000000000000" pitchFamily="18" charset="-128"/>
                <a:cs typeface="Arial" panose="020B0604020202020204" pitchFamily="34" charset="0"/>
              </a:rPr>
              <a:t>Provide training on regenerative practices and whole farm planning; update RPP guidance and tools. Continue efforts to build QI/TSP networks.</a:t>
            </a:r>
          </a:p>
          <a:p>
            <a:pPr marL="461963" marR="0">
              <a:lnSpc>
                <a:spcPct val="115000"/>
              </a:lnSpc>
              <a:spcBef>
                <a:spcPts val="600"/>
              </a:spcBef>
              <a:buNone/>
            </a:pPr>
            <a:r>
              <a:rPr lang="en-US" sz="2000" kern="100" dirty="0">
                <a:solidFill>
                  <a:srgbClr val="0F4761"/>
                </a:solidFill>
                <a:effectLst/>
                <a:latin typeface="Montserrat Black" pitchFamily="2" charset="0"/>
                <a:ea typeface="Yu Gothic Light" panose="020B0300000000000000" pitchFamily="34" charset="-128"/>
                <a:cs typeface="Times New Roman" panose="02020603050405020304" pitchFamily="18" charset="0"/>
              </a:rPr>
              <a:t>Objective B — Improve Communication &amp; Outreach</a:t>
            </a:r>
          </a:p>
          <a:p>
            <a:pPr marL="461963" marR="0">
              <a:lnSpc>
                <a:spcPct val="115000"/>
              </a:lnSpc>
              <a:buNone/>
            </a:pPr>
            <a:r>
              <a:rPr lang="en-US" sz="1600" kern="100" dirty="0">
                <a:effectLst/>
                <a:latin typeface="Montserrat" pitchFamily="2" charset="0"/>
                <a:ea typeface="Yu Mincho" panose="02020400000000000000" pitchFamily="18" charset="-128"/>
                <a:cs typeface="Arial" panose="020B0604020202020204" pitchFamily="34" charset="0"/>
              </a:rPr>
              <a:t>Share success stories, newsletters, webinars, and promote QI/TSP availability with partners and the public.</a:t>
            </a:r>
          </a:p>
          <a:p>
            <a:pPr marL="461963" marR="0">
              <a:lnSpc>
                <a:spcPct val="115000"/>
              </a:lnSpc>
              <a:spcBef>
                <a:spcPts val="600"/>
              </a:spcBef>
              <a:buNone/>
            </a:pPr>
            <a:r>
              <a:rPr lang="en-US" sz="2000" kern="100" dirty="0">
                <a:solidFill>
                  <a:srgbClr val="0F4761"/>
                </a:solidFill>
                <a:effectLst/>
                <a:latin typeface="Montserrat Black" pitchFamily="2" charset="0"/>
                <a:ea typeface="Yu Gothic Light" panose="020B0300000000000000" pitchFamily="34" charset="-128"/>
                <a:cs typeface="Times New Roman" panose="02020603050405020304" pitchFamily="18" charset="0"/>
              </a:rPr>
              <a:t>Objective C — Enhance Program Delivery</a:t>
            </a:r>
          </a:p>
          <a:p>
            <a:pPr marL="461963" marR="0">
              <a:lnSpc>
                <a:spcPct val="115000"/>
              </a:lnSpc>
              <a:buNone/>
            </a:pPr>
            <a:r>
              <a:rPr lang="en-US" sz="1600" kern="100" dirty="0">
                <a:effectLst/>
                <a:latin typeface="Montserrat" pitchFamily="2" charset="0"/>
                <a:ea typeface="Yu Mincho" panose="02020400000000000000" pitchFamily="18" charset="-128"/>
                <a:cs typeface="Arial" panose="020B0604020202020204" pitchFamily="34" charset="0"/>
              </a:rPr>
              <a:t>Integrate soil health and regenerative agriculture fundamentals into conservation planning and practice implementation requirements (IR’s). </a:t>
            </a:r>
          </a:p>
          <a:p>
            <a:pPr marL="461963" marR="0">
              <a:lnSpc>
                <a:spcPct val="115000"/>
              </a:lnSpc>
              <a:spcBef>
                <a:spcPts val="600"/>
              </a:spcBef>
              <a:buNone/>
            </a:pPr>
            <a:r>
              <a:rPr lang="en-US" sz="2000" kern="100" dirty="0">
                <a:solidFill>
                  <a:srgbClr val="0F4761"/>
                </a:solidFill>
                <a:effectLst/>
                <a:latin typeface="Montserrat Black" pitchFamily="2" charset="0"/>
                <a:ea typeface="Yu Gothic Light" panose="020B0300000000000000" pitchFamily="34" charset="-128"/>
                <a:cs typeface="Times New Roman" panose="02020603050405020304" pitchFamily="18" charset="0"/>
              </a:rPr>
              <a:t>Objective D — Support Whole Farm Adoption</a:t>
            </a:r>
          </a:p>
          <a:p>
            <a:pPr marL="461963" marR="0">
              <a:lnSpc>
                <a:spcPct val="115000"/>
              </a:lnSpc>
              <a:buNone/>
            </a:pPr>
            <a:r>
              <a:rPr lang="en-US" sz="1600" kern="100" dirty="0">
                <a:effectLst/>
                <a:latin typeface="Montserrat" pitchFamily="2" charset="0"/>
                <a:ea typeface="Yu Mincho" panose="02020400000000000000" pitchFamily="18" charset="-128"/>
                <a:cs typeface="Arial" panose="020B0604020202020204" pitchFamily="34" charset="0"/>
              </a:rPr>
              <a:t>Conduct whole farm assessments for all regenerative agriculture focused EQIP/CSP applications and encourage adoption of primary regenerative practices.</a:t>
            </a:r>
          </a:p>
        </p:txBody>
      </p:sp>
    </p:spTree>
    <p:extLst>
      <p:ext uri="{BB962C8B-B14F-4D97-AF65-F5344CB8AC3E}">
        <p14:creationId xmlns:p14="http://schemas.microsoft.com/office/powerpoint/2010/main" val="2331271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F5D24-0300-EAE9-899B-53DA04E730F0}"/>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B3173E8-A62D-96B8-B5E8-A9080A71F576}"/>
              </a:ext>
            </a:extLst>
          </p:cNvPr>
          <p:cNvGraphicFramePr>
            <a:graphicFrameLocks noGrp="1"/>
          </p:cNvGraphicFramePr>
          <p:nvPr>
            <p:extLst>
              <p:ext uri="{D42A27DB-BD31-4B8C-83A1-F6EECF244321}">
                <p14:modId xmlns:p14="http://schemas.microsoft.com/office/powerpoint/2010/main" val="3665519404"/>
              </p:ext>
            </p:extLst>
          </p:nvPr>
        </p:nvGraphicFramePr>
        <p:xfrm>
          <a:off x="827313" y="3222304"/>
          <a:ext cx="9764488" cy="3027067"/>
        </p:xfrm>
        <a:graphic>
          <a:graphicData uri="http://schemas.openxmlformats.org/drawingml/2006/table">
            <a:tbl>
              <a:tblPr firstRow="1" firstCol="1" bandRow="1">
                <a:tableStyleId>{5C22544A-7EE6-4342-B048-85BDC9FD1C3A}</a:tableStyleId>
              </a:tblPr>
              <a:tblGrid>
                <a:gridCol w="4882244">
                  <a:extLst>
                    <a:ext uri="{9D8B030D-6E8A-4147-A177-3AD203B41FA5}">
                      <a16:colId xmlns:a16="http://schemas.microsoft.com/office/drawing/2014/main" val="3421918747"/>
                    </a:ext>
                  </a:extLst>
                </a:gridCol>
                <a:gridCol w="4882244">
                  <a:extLst>
                    <a:ext uri="{9D8B030D-6E8A-4147-A177-3AD203B41FA5}">
                      <a16:colId xmlns:a16="http://schemas.microsoft.com/office/drawing/2014/main" val="1939697167"/>
                    </a:ext>
                  </a:extLst>
                </a:gridCol>
              </a:tblGrid>
              <a:tr h="372110">
                <a:tc>
                  <a:txBody>
                    <a:bodyPr/>
                    <a:lstStyle/>
                    <a:p>
                      <a:pPr marL="0" marR="0">
                        <a:lnSpc>
                          <a:spcPct val="115000"/>
                        </a:lnSpc>
                        <a:spcAft>
                          <a:spcPts val="800"/>
                        </a:spcAft>
                        <a:buNone/>
                      </a:pPr>
                      <a:r>
                        <a:rPr lang="en-US" sz="1200" kern="100" dirty="0">
                          <a:effectLst/>
                        </a:rPr>
                        <a:t>Conservation Crop Rotation (328)</a:t>
                      </a:r>
                      <a:endParaRPr lang="en-US" sz="1200" kern="100" dirty="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nchor="ctr">
                    <a:solidFill>
                      <a:srgbClr val="0B4235"/>
                    </a:solidFill>
                  </a:tcPr>
                </a:tc>
                <a:tc>
                  <a:txBody>
                    <a:bodyPr/>
                    <a:lstStyle/>
                    <a:p>
                      <a:pPr marL="0" marR="0">
                        <a:lnSpc>
                          <a:spcPct val="115000"/>
                        </a:lnSpc>
                        <a:spcAft>
                          <a:spcPts val="800"/>
                        </a:spcAft>
                        <a:buNone/>
                      </a:pPr>
                      <a:r>
                        <a:rPr lang="en-US" sz="1200" kern="100" dirty="0">
                          <a:effectLst/>
                        </a:rPr>
                        <a:t>Mulching (484)</a:t>
                      </a:r>
                      <a:endParaRPr lang="en-US" sz="1200" kern="100" dirty="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nchor="ctr">
                    <a:solidFill>
                      <a:srgbClr val="0B4235"/>
                    </a:solidFill>
                  </a:tcPr>
                </a:tc>
                <a:extLst>
                  <a:ext uri="{0D108BD9-81ED-4DB2-BD59-A6C34878D82A}">
                    <a16:rowId xmlns:a16="http://schemas.microsoft.com/office/drawing/2014/main" val="2252559065"/>
                  </a:ext>
                </a:extLst>
              </a:tr>
              <a:tr h="372110">
                <a:tc>
                  <a:txBody>
                    <a:bodyPr/>
                    <a:lstStyle/>
                    <a:p>
                      <a:pPr marL="0" marR="0">
                        <a:lnSpc>
                          <a:spcPct val="115000"/>
                        </a:lnSpc>
                        <a:spcAft>
                          <a:spcPts val="800"/>
                        </a:spcAft>
                        <a:buNone/>
                      </a:pPr>
                      <a:r>
                        <a:rPr lang="en-US" sz="1200" kern="100" dirty="0">
                          <a:effectLst/>
                        </a:rPr>
                        <a:t>Contour Farming (330)</a:t>
                      </a:r>
                      <a:endParaRPr lang="en-US" sz="1200" kern="100" dirty="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nchor="ctr">
                    <a:solidFill>
                      <a:srgbClr val="0B4235"/>
                    </a:solidFill>
                  </a:tcPr>
                </a:tc>
                <a:tc>
                  <a:txBody>
                    <a:bodyPr/>
                    <a:lstStyle/>
                    <a:p>
                      <a:pPr marL="0" marR="0">
                        <a:lnSpc>
                          <a:spcPct val="115000"/>
                        </a:lnSpc>
                        <a:spcAft>
                          <a:spcPts val="800"/>
                        </a:spcAft>
                        <a:buNone/>
                      </a:pPr>
                      <a:r>
                        <a:rPr lang="en-US" sz="1200" kern="100">
                          <a:effectLst/>
                        </a:rPr>
                        <a:t>Nutrient Management (590)</a:t>
                      </a:r>
                      <a:endParaRPr lang="en-US" sz="1200" kern="1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nchor="ctr"/>
                </a:tc>
                <a:extLst>
                  <a:ext uri="{0D108BD9-81ED-4DB2-BD59-A6C34878D82A}">
                    <a16:rowId xmlns:a16="http://schemas.microsoft.com/office/drawing/2014/main" val="1112546833"/>
                  </a:ext>
                </a:extLst>
              </a:tr>
              <a:tr h="372110">
                <a:tc>
                  <a:txBody>
                    <a:bodyPr/>
                    <a:lstStyle/>
                    <a:p>
                      <a:pPr marL="0" marR="0">
                        <a:lnSpc>
                          <a:spcPct val="115000"/>
                        </a:lnSpc>
                        <a:spcAft>
                          <a:spcPts val="800"/>
                        </a:spcAft>
                        <a:buNone/>
                      </a:pPr>
                      <a:r>
                        <a:rPr lang="en-US" sz="1200" kern="100" dirty="0">
                          <a:effectLst/>
                        </a:rPr>
                        <a:t>Contour Orchard and Other Perennial Crop (331)</a:t>
                      </a:r>
                      <a:endParaRPr lang="en-US" sz="1200" kern="100" dirty="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nchor="ctr">
                    <a:solidFill>
                      <a:srgbClr val="0B4235"/>
                    </a:solidFill>
                  </a:tcPr>
                </a:tc>
                <a:tc>
                  <a:txBody>
                    <a:bodyPr/>
                    <a:lstStyle/>
                    <a:p>
                      <a:pPr marL="0" marR="0">
                        <a:lnSpc>
                          <a:spcPct val="115000"/>
                        </a:lnSpc>
                        <a:spcAft>
                          <a:spcPts val="800"/>
                        </a:spcAft>
                        <a:buNone/>
                      </a:pPr>
                      <a:r>
                        <a:rPr lang="en-US" sz="1200" kern="100">
                          <a:effectLst/>
                        </a:rPr>
                        <a:t>Pest Management Conservation System (595)</a:t>
                      </a:r>
                      <a:endParaRPr lang="en-US" sz="1200" kern="1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nchor="ctr"/>
                </a:tc>
                <a:extLst>
                  <a:ext uri="{0D108BD9-81ED-4DB2-BD59-A6C34878D82A}">
                    <a16:rowId xmlns:a16="http://schemas.microsoft.com/office/drawing/2014/main" val="2398082392"/>
                  </a:ext>
                </a:extLst>
              </a:tr>
              <a:tr h="372110">
                <a:tc>
                  <a:txBody>
                    <a:bodyPr/>
                    <a:lstStyle/>
                    <a:p>
                      <a:pPr marL="0" marR="0">
                        <a:lnSpc>
                          <a:spcPct val="115000"/>
                        </a:lnSpc>
                        <a:spcAft>
                          <a:spcPts val="800"/>
                        </a:spcAft>
                        <a:buNone/>
                      </a:pPr>
                      <a:r>
                        <a:rPr lang="en-US" sz="1200" kern="100" dirty="0">
                          <a:effectLst/>
                        </a:rPr>
                        <a:t>Cover Crop (340)</a:t>
                      </a:r>
                      <a:endParaRPr lang="en-US" sz="1200" kern="100" dirty="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nchor="ctr">
                    <a:solidFill>
                      <a:srgbClr val="0B4235"/>
                    </a:solidFill>
                  </a:tcPr>
                </a:tc>
                <a:tc>
                  <a:txBody>
                    <a:bodyPr/>
                    <a:lstStyle/>
                    <a:p>
                      <a:pPr marL="0" marR="0">
                        <a:lnSpc>
                          <a:spcPct val="115000"/>
                        </a:lnSpc>
                        <a:spcAft>
                          <a:spcPts val="800"/>
                        </a:spcAft>
                        <a:buNone/>
                      </a:pPr>
                      <a:r>
                        <a:rPr lang="en-US" sz="1200" kern="100">
                          <a:effectLst/>
                        </a:rPr>
                        <a:t>Grazing Management (528)</a:t>
                      </a:r>
                      <a:endParaRPr lang="en-US" sz="1200" kern="1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nchor="ctr"/>
                </a:tc>
                <a:extLst>
                  <a:ext uri="{0D108BD9-81ED-4DB2-BD59-A6C34878D82A}">
                    <a16:rowId xmlns:a16="http://schemas.microsoft.com/office/drawing/2014/main" val="2393500933"/>
                  </a:ext>
                </a:extLst>
              </a:tr>
              <a:tr h="422297">
                <a:tc>
                  <a:txBody>
                    <a:bodyPr/>
                    <a:lstStyle/>
                    <a:p>
                      <a:pPr marL="0" marR="0">
                        <a:lnSpc>
                          <a:spcPct val="115000"/>
                        </a:lnSpc>
                        <a:spcAft>
                          <a:spcPts val="800"/>
                        </a:spcAft>
                        <a:buNone/>
                      </a:pPr>
                      <a:r>
                        <a:rPr lang="en-US" sz="1200" kern="100" dirty="0">
                          <a:effectLst/>
                        </a:rPr>
                        <a:t>Drainage Water Management (554)</a:t>
                      </a:r>
                      <a:endParaRPr lang="en-US" sz="1200" kern="100" dirty="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nchor="ctr">
                    <a:solidFill>
                      <a:srgbClr val="0B4235"/>
                    </a:solidFill>
                  </a:tcPr>
                </a:tc>
                <a:tc>
                  <a:txBody>
                    <a:bodyPr/>
                    <a:lstStyle/>
                    <a:p>
                      <a:pPr marL="0" marR="0">
                        <a:lnSpc>
                          <a:spcPct val="115000"/>
                        </a:lnSpc>
                        <a:spcAft>
                          <a:spcPts val="800"/>
                        </a:spcAft>
                        <a:buNone/>
                      </a:pPr>
                      <a:r>
                        <a:rPr lang="en-US" sz="1200" kern="100">
                          <a:effectLst/>
                        </a:rPr>
                        <a:t>Residue and Tillage Management, No Till (329)</a:t>
                      </a:r>
                      <a:endParaRPr lang="en-US" sz="1200" kern="10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nchor="ctr"/>
                </a:tc>
                <a:extLst>
                  <a:ext uri="{0D108BD9-81ED-4DB2-BD59-A6C34878D82A}">
                    <a16:rowId xmlns:a16="http://schemas.microsoft.com/office/drawing/2014/main" val="2464496887"/>
                  </a:ext>
                </a:extLst>
              </a:tr>
              <a:tr h="372110">
                <a:tc>
                  <a:txBody>
                    <a:bodyPr/>
                    <a:lstStyle/>
                    <a:p>
                      <a:pPr marL="0" marR="0">
                        <a:lnSpc>
                          <a:spcPct val="115000"/>
                        </a:lnSpc>
                        <a:spcAft>
                          <a:spcPts val="800"/>
                        </a:spcAft>
                        <a:buNone/>
                      </a:pPr>
                      <a:r>
                        <a:rPr lang="en-US" sz="1200" kern="100" dirty="0">
                          <a:effectLst/>
                        </a:rPr>
                        <a:t>Forage Harvest Management (511)</a:t>
                      </a:r>
                      <a:endParaRPr lang="en-US" sz="1200" kern="100" dirty="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nchor="ctr">
                    <a:solidFill>
                      <a:srgbClr val="0B4235"/>
                    </a:solidFill>
                  </a:tcPr>
                </a:tc>
                <a:tc>
                  <a:txBody>
                    <a:bodyPr/>
                    <a:lstStyle/>
                    <a:p>
                      <a:pPr marL="0" marR="0">
                        <a:lnSpc>
                          <a:spcPct val="115000"/>
                        </a:lnSpc>
                        <a:spcAft>
                          <a:spcPts val="800"/>
                        </a:spcAft>
                        <a:buNone/>
                      </a:pPr>
                      <a:r>
                        <a:rPr lang="en-US" sz="1200" kern="100" dirty="0">
                          <a:effectLst/>
                        </a:rPr>
                        <a:t>Residue and Tillage Management, Reduced (345)</a:t>
                      </a:r>
                      <a:endParaRPr lang="en-US" sz="1200" kern="100" dirty="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nchor="ctr"/>
                </a:tc>
                <a:extLst>
                  <a:ext uri="{0D108BD9-81ED-4DB2-BD59-A6C34878D82A}">
                    <a16:rowId xmlns:a16="http://schemas.microsoft.com/office/drawing/2014/main" val="2681187835"/>
                  </a:ext>
                </a:extLst>
              </a:tr>
              <a:tr h="372110">
                <a:tc>
                  <a:txBody>
                    <a:bodyPr/>
                    <a:lstStyle/>
                    <a:p>
                      <a:pPr marL="0" marR="0">
                        <a:lnSpc>
                          <a:spcPct val="115000"/>
                        </a:lnSpc>
                        <a:spcAft>
                          <a:spcPts val="800"/>
                        </a:spcAft>
                        <a:buNone/>
                      </a:pPr>
                      <a:r>
                        <a:rPr lang="en-US" sz="1200" kern="100" dirty="0">
                          <a:effectLst/>
                        </a:rPr>
                        <a:t>Forest Stand Improvement (666)</a:t>
                      </a:r>
                      <a:endParaRPr lang="en-US" sz="1200" kern="100" dirty="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nchor="ctr">
                    <a:solidFill>
                      <a:srgbClr val="0B4235"/>
                    </a:solidFill>
                  </a:tcPr>
                </a:tc>
                <a:tc>
                  <a:txBody>
                    <a:bodyPr/>
                    <a:lstStyle/>
                    <a:p>
                      <a:pPr marL="0" marR="0">
                        <a:lnSpc>
                          <a:spcPct val="115000"/>
                        </a:lnSpc>
                        <a:spcAft>
                          <a:spcPts val="800"/>
                        </a:spcAft>
                        <a:buNone/>
                      </a:pPr>
                      <a:r>
                        <a:rPr lang="en-US" sz="1200" kern="100" dirty="0" err="1">
                          <a:effectLst/>
                        </a:rPr>
                        <a:t>Stripcropping</a:t>
                      </a:r>
                      <a:r>
                        <a:rPr lang="en-US" sz="1200" kern="100" dirty="0">
                          <a:effectLst/>
                        </a:rPr>
                        <a:t> (585)</a:t>
                      </a:r>
                      <a:endParaRPr lang="en-US" sz="1200" kern="100" dirty="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nchor="ctr"/>
                </a:tc>
                <a:extLst>
                  <a:ext uri="{0D108BD9-81ED-4DB2-BD59-A6C34878D82A}">
                    <a16:rowId xmlns:a16="http://schemas.microsoft.com/office/drawing/2014/main" val="2280911938"/>
                  </a:ext>
                </a:extLst>
              </a:tr>
              <a:tr h="372110">
                <a:tc>
                  <a:txBody>
                    <a:bodyPr/>
                    <a:lstStyle/>
                    <a:p>
                      <a:pPr marL="0" marR="0">
                        <a:lnSpc>
                          <a:spcPct val="115000"/>
                        </a:lnSpc>
                        <a:spcAft>
                          <a:spcPts val="800"/>
                        </a:spcAft>
                        <a:buNone/>
                      </a:pPr>
                      <a:r>
                        <a:rPr lang="en-US" sz="1200" kern="100" dirty="0">
                          <a:effectLst/>
                        </a:rPr>
                        <a:t>Irrigation Water Management (449)</a:t>
                      </a:r>
                      <a:endParaRPr lang="en-US" sz="1200" kern="100" dirty="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nchor="ctr">
                    <a:solidFill>
                      <a:srgbClr val="0B4235"/>
                    </a:solidFill>
                  </a:tcPr>
                </a:tc>
                <a:tc>
                  <a:txBody>
                    <a:bodyPr/>
                    <a:lstStyle/>
                    <a:p>
                      <a:pPr marL="0" marR="0">
                        <a:lnSpc>
                          <a:spcPct val="115000"/>
                        </a:lnSpc>
                        <a:spcAft>
                          <a:spcPts val="800"/>
                        </a:spcAft>
                        <a:buNone/>
                      </a:pPr>
                      <a:r>
                        <a:rPr lang="en-US" sz="1200" kern="100" dirty="0">
                          <a:effectLst/>
                        </a:rPr>
                        <a:t> </a:t>
                      </a:r>
                      <a:endParaRPr lang="en-US" sz="1200" kern="100" dirty="0">
                        <a:effectLst/>
                        <a:latin typeface="Aptos" panose="020B0004020202020204" pitchFamily="34" charset="0"/>
                        <a:ea typeface="Yu Mincho" panose="02020400000000000000" pitchFamily="18" charset="-128"/>
                        <a:cs typeface="Arial" panose="020B0604020202020204" pitchFamily="34" charset="0"/>
                      </a:endParaRPr>
                    </a:p>
                  </a:txBody>
                  <a:tcPr marL="68580" marR="68580" marT="0" marB="0" anchor="ctr"/>
                </a:tc>
                <a:extLst>
                  <a:ext uri="{0D108BD9-81ED-4DB2-BD59-A6C34878D82A}">
                    <a16:rowId xmlns:a16="http://schemas.microsoft.com/office/drawing/2014/main" val="3733974207"/>
                  </a:ext>
                </a:extLst>
              </a:tr>
            </a:tbl>
          </a:graphicData>
        </a:graphic>
      </p:graphicFrame>
      <p:sp>
        <p:nvSpPr>
          <p:cNvPr id="6" name="TextBox 5">
            <a:extLst>
              <a:ext uri="{FF2B5EF4-FFF2-40B4-BE49-F238E27FC236}">
                <a16:creationId xmlns:a16="http://schemas.microsoft.com/office/drawing/2014/main" id="{D8DFF66D-29F1-477D-CBB5-319F3821811B}"/>
              </a:ext>
            </a:extLst>
          </p:cNvPr>
          <p:cNvSpPr txBox="1"/>
          <p:nvPr/>
        </p:nvSpPr>
        <p:spPr>
          <a:xfrm>
            <a:off x="472650" y="1623373"/>
            <a:ext cx="10896600" cy="1433919"/>
          </a:xfrm>
          <a:prstGeom prst="rect">
            <a:avLst/>
          </a:prstGeom>
          <a:noFill/>
        </p:spPr>
        <p:txBody>
          <a:bodyPr wrap="square">
            <a:spAutoFit/>
          </a:bodyPr>
          <a:lstStyle/>
          <a:p>
            <a:pPr marL="0" marR="0">
              <a:lnSpc>
                <a:spcPct val="115000"/>
              </a:lnSpc>
              <a:spcBef>
                <a:spcPts val="1800"/>
              </a:spcBef>
              <a:spcAft>
                <a:spcPts val="400"/>
              </a:spcAft>
              <a:buNone/>
            </a:pPr>
            <a:r>
              <a:rPr lang="en-US" sz="3200" kern="100" dirty="0">
                <a:solidFill>
                  <a:srgbClr val="0F4761"/>
                </a:solidFill>
                <a:effectLst/>
                <a:latin typeface="Montserrat Black" pitchFamily="2" charset="0"/>
                <a:ea typeface="Yu Gothic Light" panose="020B0300000000000000" pitchFamily="34" charset="-128"/>
                <a:cs typeface="Times New Roman" panose="02020603050405020304" pitchFamily="18" charset="0"/>
              </a:rPr>
              <a:t>5.	Primary Regenerative Practices to Promote</a:t>
            </a:r>
          </a:p>
          <a:p>
            <a:pPr marL="457200" marR="0">
              <a:lnSpc>
                <a:spcPct val="115000"/>
              </a:lnSpc>
              <a:spcAft>
                <a:spcPts val="800"/>
              </a:spcAft>
              <a:buNone/>
            </a:pPr>
            <a:r>
              <a:rPr lang="en-US" sz="1800" kern="100" dirty="0">
                <a:effectLst/>
                <a:latin typeface="Montserrat" pitchFamily="2" charset="0"/>
                <a:ea typeface="Yu Mincho" panose="02020400000000000000" pitchFamily="18" charset="-128"/>
                <a:cs typeface="Arial" panose="020B0604020202020204" pitchFamily="34" charset="0"/>
              </a:rPr>
              <a:t>Emphasize the primary conservation practices, which include: </a:t>
            </a:r>
          </a:p>
          <a:p>
            <a:pPr marL="457200" marR="0">
              <a:lnSpc>
                <a:spcPct val="115000"/>
              </a:lnSpc>
              <a:spcAft>
                <a:spcPts val="800"/>
              </a:spcAft>
              <a:buNone/>
            </a:pPr>
            <a:r>
              <a:rPr lang="en-US" sz="1800" kern="100" dirty="0">
                <a:effectLst/>
                <a:latin typeface="Montserrat" pitchFamily="2" charset="0"/>
                <a:ea typeface="Yu Mincho" panose="02020400000000000000" pitchFamily="18" charset="-128"/>
                <a:cs typeface="Arial" panose="020B0604020202020204" pitchFamily="34" charset="0"/>
              </a:rPr>
              <a:t>Practices may be added or removed; this plan will be updated as needed. </a:t>
            </a:r>
          </a:p>
        </p:txBody>
      </p:sp>
      <p:sp>
        <p:nvSpPr>
          <p:cNvPr id="4" name="TextBox 3">
            <a:extLst>
              <a:ext uri="{FF2B5EF4-FFF2-40B4-BE49-F238E27FC236}">
                <a16:creationId xmlns:a16="http://schemas.microsoft.com/office/drawing/2014/main" id="{EC4CEDD6-605C-3846-EF39-C5C819BB495D}"/>
              </a:ext>
            </a:extLst>
          </p:cNvPr>
          <p:cNvSpPr txBox="1"/>
          <p:nvPr/>
        </p:nvSpPr>
        <p:spPr>
          <a:xfrm>
            <a:off x="472650" y="832186"/>
            <a:ext cx="1169582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19567B"/>
                </a:solidFill>
                <a:latin typeface="Montserrat Black" pitchFamily="2" charset="0"/>
              </a:rPr>
              <a:t>Regenerative Agriculture Strategy Plan</a:t>
            </a:r>
          </a:p>
        </p:txBody>
      </p:sp>
    </p:spTree>
    <p:extLst>
      <p:ext uri="{BB962C8B-B14F-4D97-AF65-F5344CB8AC3E}">
        <p14:creationId xmlns:p14="http://schemas.microsoft.com/office/powerpoint/2010/main" val="1324119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0CF1C-7205-DD0C-71D2-D2DFE27570B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DDCDA97-9F44-DCEC-ABFE-C4E8E4D0787F}"/>
              </a:ext>
            </a:extLst>
          </p:cNvPr>
          <p:cNvSpPr txBox="1"/>
          <p:nvPr/>
        </p:nvSpPr>
        <p:spPr>
          <a:xfrm>
            <a:off x="625051" y="1693987"/>
            <a:ext cx="10918371" cy="4331827"/>
          </a:xfrm>
          <a:prstGeom prst="rect">
            <a:avLst/>
          </a:prstGeom>
          <a:noFill/>
        </p:spPr>
        <p:txBody>
          <a:bodyPr wrap="square">
            <a:spAutoFit/>
          </a:bodyPr>
          <a:lstStyle/>
          <a:p>
            <a:pPr marR="0">
              <a:lnSpc>
                <a:spcPct val="115000"/>
              </a:lnSpc>
              <a:spcBef>
                <a:spcPts val="600"/>
              </a:spcBef>
              <a:buNone/>
            </a:pPr>
            <a:r>
              <a:rPr lang="en-US" sz="2400" kern="100" dirty="0">
                <a:solidFill>
                  <a:srgbClr val="0F4761"/>
                </a:solidFill>
                <a:effectLst/>
                <a:latin typeface="Montserrat Black" pitchFamily="2" charset="0"/>
                <a:ea typeface="Yu Gothic Light" panose="020B0300000000000000" pitchFamily="34" charset="-128"/>
                <a:cs typeface="Times New Roman" panose="02020603050405020304" pitchFamily="18" charset="0"/>
              </a:rPr>
              <a:t>6.	Metrics &amp; Tracking</a:t>
            </a:r>
          </a:p>
          <a:p>
            <a:pPr marL="461963" marR="0">
              <a:lnSpc>
                <a:spcPct val="115000"/>
              </a:lnSpc>
              <a:buNone/>
            </a:pPr>
            <a:r>
              <a:rPr lang="en-US" sz="1600" kern="100" dirty="0">
                <a:effectLst/>
                <a:latin typeface="Montserrat" pitchFamily="2" charset="0"/>
                <a:ea typeface="Yu Mincho" panose="02020400000000000000" pitchFamily="18" charset="-128"/>
                <a:cs typeface="Arial" panose="020B0604020202020204" pitchFamily="34" charset="0"/>
              </a:rPr>
              <a:t>Metrics include percentage of regenerative assessments, soil health indicators, whole farm plan totals, partner engagement, and outreach output. Target increased participation in regenerative agriculture of NRCS clients as laid out in Strategic Goal 1.</a:t>
            </a:r>
          </a:p>
          <a:p>
            <a:pPr marR="0">
              <a:lnSpc>
                <a:spcPct val="115000"/>
              </a:lnSpc>
              <a:spcBef>
                <a:spcPts val="600"/>
              </a:spcBef>
              <a:buNone/>
            </a:pPr>
            <a:r>
              <a:rPr lang="en-US" sz="2400" kern="100" dirty="0">
                <a:solidFill>
                  <a:srgbClr val="0F4761"/>
                </a:solidFill>
                <a:effectLst/>
                <a:latin typeface="Montserrat Black" pitchFamily="2" charset="0"/>
                <a:ea typeface="Yu Gothic Light" panose="020B0300000000000000" pitchFamily="34" charset="-128"/>
                <a:cs typeface="Times New Roman" panose="02020603050405020304" pitchFamily="18" charset="0"/>
              </a:rPr>
              <a:t>7.	Implementation Timeline</a:t>
            </a:r>
          </a:p>
          <a:p>
            <a:pPr marL="625475" marR="0" indent="-173038">
              <a:lnSpc>
                <a:spcPct val="115000"/>
              </a:lnSpc>
              <a:buFont typeface="Arial" panose="020B0604020202020204" pitchFamily="34" charset="0"/>
              <a:buChar char="•"/>
            </a:pPr>
            <a:r>
              <a:rPr lang="en-US" sz="1600" kern="100" dirty="0">
                <a:effectLst/>
                <a:latin typeface="Montserrat" pitchFamily="2" charset="0"/>
                <a:ea typeface="Yu Mincho" panose="02020400000000000000" pitchFamily="18" charset="-128"/>
                <a:cs typeface="Arial" panose="020B0604020202020204" pitchFamily="34" charset="0"/>
              </a:rPr>
              <a:t>FY26: Launch training and tools. </a:t>
            </a:r>
          </a:p>
          <a:p>
            <a:pPr marL="625475" marR="0" indent="-173038">
              <a:lnSpc>
                <a:spcPct val="115000"/>
              </a:lnSpc>
              <a:buFont typeface="Arial" panose="020B0604020202020204" pitchFamily="34" charset="0"/>
              <a:buChar char="•"/>
            </a:pPr>
            <a:r>
              <a:rPr lang="en-US" sz="1600" kern="100" dirty="0">
                <a:effectLst/>
                <a:latin typeface="Montserrat" pitchFamily="2" charset="0"/>
                <a:ea typeface="Yu Mincho" panose="02020400000000000000" pitchFamily="18" charset="-128"/>
                <a:cs typeface="Arial" panose="020B0604020202020204" pitchFamily="34" charset="0"/>
              </a:rPr>
              <a:t>FY27–29: Expand staff capacity and partnerships. </a:t>
            </a:r>
          </a:p>
          <a:p>
            <a:pPr marL="625475" marR="0" indent="-173038">
              <a:lnSpc>
                <a:spcPct val="115000"/>
              </a:lnSpc>
              <a:buFont typeface="Arial" panose="020B0604020202020204" pitchFamily="34" charset="0"/>
              <a:buChar char="•"/>
            </a:pPr>
            <a:r>
              <a:rPr lang="en-US" sz="1600" kern="100" dirty="0">
                <a:effectLst/>
                <a:latin typeface="Montserrat" pitchFamily="2" charset="0"/>
                <a:ea typeface="Yu Mincho" panose="02020400000000000000" pitchFamily="18" charset="-128"/>
                <a:cs typeface="Arial" panose="020B0604020202020204" pitchFamily="34" charset="0"/>
              </a:rPr>
              <a:t>2030: Full integration of regenerative planning.</a:t>
            </a:r>
          </a:p>
          <a:p>
            <a:pPr marR="0">
              <a:lnSpc>
                <a:spcPct val="115000"/>
              </a:lnSpc>
              <a:spcBef>
                <a:spcPts val="600"/>
              </a:spcBef>
              <a:buNone/>
            </a:pPr>
            <a:r>
              <a:rPr lang="en-US" sz="2400" kern="100" dirty="0">
                <a:solidFill>
                  <a:srgbClr val="0F4761"/>
                </a:solidFill>
                <a:effectLst/>
                <a:latin typeface="Montserrat Black" pitchFamily="2" charset="0"/>
                <a:ea typeface="Yu Gothic Light" panose="020B0300000000000000" pitchFamily="34" charset="-128"/>
                <a:cs typeface="Times New Roman" panose="02020603050405020304" pitchFamily="18" charset="0"/>
              </a:rPr>
              <a:t>8.	Partnership Strategy</a:t>
            </a:r>
          </a:p>
          <a:p>
            <a:pPr marL="461963" marR="0">
              <a:lnSpc>
                <a:spcPct val="115000"/>
              </a:lnSpc>
              <a:buNone/>
            </a:pPr>
            <a:r>
              <a:rPr lang="en-US" sz="1600" kern="100" dirty="0">
                <a:effectLst/>
                <a:latin typeface="Montserrat" pitchFamily="2" charset="0"/>
                <a:ea typeface="Yu Mincho" panose="02020400000000000000" pitchFamily="18" charset="-128"/>
                <a:cs typeface="Arial" panose="020B0604020202020204" pitchFamily="34" charset="0"/>
              </a:rPr>
              <a:t>Coordinate with Tribes, Washington Soil Health Initiative (</a:t>
            </a:r>
            <a:r>
              <a:rPr lang="en-US" sz="1600" kern="100" dirty="0" err="1">
                <a:effectLst/>
                <a:latin typeface="Montserrat" pitchFamily="2" charset="0"/>
                <a:ea typeface="Yu Mincho" panose="02020400000000000000" pitchFamily="18" charset="-128"/>
                <a:cs typeface="Arial" panose="020B0604020202020204" pitchFamily="34" charset="0"/>
              </a:rPr>
              <a:t>WaSHI</a:t>
            </a:r>
            <a:r>
              <a:rPr lang="en-US" sz="1600" kern="100" dirty="0">
                <a:effectLst/>
                <a:latin typeface="Montserrat" pitchFamily="2" charset="0"/>
                <a:ea typeface="Yu Mincho" panose="02020400000000000000" pitchFamily="18" charset="-128"/>
                <a:cs typeface="Arial" panose="020B0604020202020204" pitchFamily="34" charset="0"/>
              </a:rPr>
              <a:t>), Coalition for Organic &amp; Regenerative Agriculture (CORA), Washington State Department of Agriculture (WSDA) Regional Markets, Washington State University, Washington State Conservation Commission (WSCC) and local conservation districts.</a:t>
            </a:r>
          </a:p>
        </p:txBody>
      </p:sp>
      <p:sp>
        <p:nvSpPr>
          <p:cNvPr id="3" name="TextBox 2">
            <a:extLst>
              <a:ext uri="{FF2B5EF4-FFF2-40B4-BE49-F238E27FC236}">
                <a16:creationId xmlns:a16="http://schemas.microsoft.com/office/drawing/2014/main" id="{0C336751-EA21-CBFF-A864-E61C314AB168}"/>
              </a:ext>
            </a:extLst>
          </p:cNvPr>
          <p:cNvSpPr txBox="1"/>
          <p:nvPr/>
        </p:nvSpPr>
        <p:spPr>
          <a:xfrm>
            <a:off x="472650" y="832186"/>
            <a:ext cx="1169582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19567B"/>
                </a:solidFill>
                <a:latin typeface="Montserrat Black" pitchFamily="2" charset="0"/>
              </a:rPr>
              <a:t>Regenerative Agriculture Strategy Plan</a:t>
            </a:r>
          </a:p>
        </p:txBody>
      </p:sp>
    </p:spTree>
    <p:extLst>
      <p:ext uri="{BB962C8B-B14F-4D97-AF65-F5344CB8AC3E}">
        <p14:creationId xmlns:p14="http://schemas.microsoft.com/office/powerpoint/2010/main" val="2514885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DBDB6-EFE5-F74D-6A3E-3A99BEB2817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34D00D7-7F72-C4DE-9B1A-D5171B74FA32}"/>
              </a:ext>
            </a:extLst>
          </p:cNvPr>
          <p:cNvSpPr txBox="1"/>
          <p:nvPr/>
        </p:nvSpPr>
        <p:spPr>
          <a:xfrm>
            <a:off x="472651" y="1657276"/>
            <a:ext cx="11223172" cy="4671407"/>
          </a:xfrm>
          <a:prstGeom prst="rect">
            <a:avLst/>
          </a:prstGeom>
          <a:noFill/>
        </p:spPr>
        <p:txBody>
          <a:bodyPr wrap="square">
            <a:spAutoFit/>
          </a:bodyPr>
          <a:lstStyle/>
          <a:p>
            <a:pPr marL="0" marR="0">
              <a:lnSpc>
                <a:spcPct val="115000"/>
              </a:lnSpc>
              <a:spcBef>
                <a:spcPts val="1800"/>
              </a:spcBef>
              <a:spcAft>
                <a:spcPts val="400"/>
              </a:spcAft>
              <a:buNone/>
            </a:pPr>
            <a:r>
              <a:rPr lang="en-US" sz="2400" kern="100" dirty="0">
                <a:solidFill>
                  <a:srgbClr val="0F4761"/>
                </a:solidFill>
                <a:effectLst/>
                <a:latin typeface="Montserrat Black" pitchFamily="2" charset="0"/>
                <a:ea typeface="Yu Gothic Light" panose="020B0300000000000000" pitchFamily="34" charset="-128"/>
                <a:cs typeface="Times New Roman" panose="02020603050405020304" pitchFamily="18" charset="0"/>
              </a:rPr>
              <a:t>Action Plan</a:t>
            </a:r>
          </a:p>
          <a:p>
            <a:pPr marL="0" marR="0">
              <a:lnSpc>
                <a:spcPct val="115000"/>
              </a:lnSpc>
              <a:spcAft>
                <a:spcPts val="800"/>
              </a:spcAft>
              <a:buNone/>
            </a:pPr>
            <a:r>
              <a:rPr lang="en-US" sz="1200" kern="100" dirty="0">
                <a:effectLst/>
                <a:latin typeface="Montserrat" pitchFamily="2" charset="0"/>
                <a:ea typeface="Yu Mincho" panose="02020400000000000000" pitchFamily="18" charset="-128"/>
                <a:cs typeface="Arial" panose="020B0604020202020204" pitchFamily="34" charset="0"/>
              </a:rPr>
              <a:t> </a:t>
            </a:r>
            <a:r>
              <a:rPr lang="en-US" sz="1600" kern="100" dirty="0">
                <a:effectLst/>
                <a:latin typeface="Montserrat" pitchFamily="2" charset="0"/>
                <a:ea typeface="Yu Mincho" panose="02020400000000000000" pitchFamily="18" charset="-128"/>
                <a:cs typeface="Arial" panose="020B0604020202020204" pitchFamily="34" charset="0"/>
              </a:rPr>
              <a:t>To achieve the strategic goals, NRCS-WA will implement the following specific targets:</a:t>
            </a:r>
          </a:p>
          <a:p>
            <a:pPr marR="0" lvl="0">
              <a:lnSpc>
                <a:spcPct val="115000"/>
              </a:lnSpc>
              <a:spcAft>
                <a:spcPts val="800"/>
              </a:spcAft>
              <a:buSzPts val="1200"/>
              <a:tabLst>
                <a:tab pos="457200" algn="l"/>
              </a:tabLst>
            </a:pPr>
            <a:r>
              <a:rPr lang="en-US" sz="2000" b="1" kern="100" dirty="0">
                <a:effectLst/>
                <a:latin typeface="Montserrat Black" pitchFamily="2" charset="0"/>
                <a:ea typeface="Times New Roman" panose="02020603050405020304" pitchFamily="18" charset="0"/>
                <a:cs typeface="Arial" panose="020B0604020202020204" pitchFamily="34" charset="0"/>
              </a:rPr>
              <a:t>Goal 1. Expand Regenerative Planning Across Washington:</a:t>
            </a:r>
            <a:endParaRPr lang="en-US" sz="2000" kern="100" dirty="0">
              <a:effectLst/>
              <a:latin typeface="Montserrat Black" pitchFamily="2" charset="0"/>
              <a:ea typeface="Yu Mincho" panose="02020400000000000000" pitchFamily="18" charset="-128"/>
              <a:cs typeface="Arial" panose="020B0604020202020204" pitchFamily="34" charset="0"/>
            </a:endParaRPr>
          </a:p>
          <a:p>
            <a:pPr marL="742950" marR="0" lvl="1" indent="-285750">
              <a:lnSpc>
                <a:spcPct val="115000"/>
              </a:lnSpc>
              <a:spcAft>
                <a:spcPts val="800"/>
              </a:spcAft>
              <a:buSzPts val="1000"/>
              <a:buFont typeface="Arial" panose="020B0604020202020204" pitchFamily="34" charset="0"/>
              <a:buChar char="•"/>
              <a:tabLst>
                <a:tab pos="914400" algn="l"/>
              </a:tabLst>
            </a:pPr>
            <a:r>
              <a:rPr lang="en-US" sz="1600" kern="100" dirty="0">
                <a:effectLst/>
                <a:latin typeface="Montserrat" pitchFamily="2" charset="0"/>
                <a:ea typeface="Times New Roman" panose="02020603050405020304" pitchFamily="18" charset="0"/>
                <a:cs typeface="Times New Roman" panose="02020603050405020304" pitchFamily="18" charset="0"/>
              </a:rPr>
              <a:t>Design and deliver annual workshops for NRCS staff to train them on the updated regenerative assessment criteria. </a:t>
            </a:r>
            <a:endParaRPr lang="en-US" sz="1600" kern="100" dirty="0">
              <a:effectLst/>
              <a:latin typeface="Montserrat" pitchFamily="2" charset="0"/>
              <a:ea typeface="Yu Mincho" panose="02020400000000000000" pitchFamily="18" charset="-128"/>
              <a:cs typeface="Times New Roman" panose="02020603050405020304" pitchFamily="18" charset="0"/>
            </a:endParaRPr>
          </a:p>
          <a:p>
            <a:pPr marL="742950" marR="0" lvl="1" indent="-285750">
              <a:lnSpc>
                <a:spcPct val="115000"/>
              </a:lnSpc>
              <a:spcAft>
                <a:spcPts val="800"/>
              </a:spcAft>
              <a:buSzPts val="1000"/>
              <a:buFont typeface="Arial" panose="020B0604020202020204" pitchFamily="34" charset="0"/>
              <a:buChar char="•"/>
              <a:tabLst>
                <a:tab pos="914400" algn="l"/>
              </a:tabLst>
            </a:pPr>
            <a:r>
              <a:rPr lang="en-US" sz="1600" kern="100" dirty="0">
                <a:effectLst/>
                <a:latin typeface="Montserrat" pitchFamily="2" charset="0"/>
                <a:ea typeface="Times New Roman" panose="02020603050405020304" pitchFamily="18" charset="0"/>
                <a:cs typeface="Times New Roman" panose="02020603050405020304" pitchFamily="18" charset="0"/>
              </a:rPr>
              <a:t>Implement quarterly progress reviews to track the proportion of assessments meeting regenerative standards and report results to leadership; adjust strategies as needed to ensure 25% by FY26, 50% by FY27, 75% by FY28, and 100% by 2030.</a:t>
            </a:r>
            <a:endParaRPr lang="en-US" sz="1600" kern="100" dirty="0">
              <a:effectLst/>
              <a:latin typeface="Montserrat" pitchFamily="2" charset="0"/>
              <a:ea typeface="Yu Mincho" panose="02020400000000000000" pitchFamily="18" charset="-128"/>
              <a:cs typeface="Times New Roman" panose="02020603050405020304" pitchFamily="18" charset="0"/>
            </a:endParaRPr>
          </a:p>
          <a:p>
            <a:pPr marL="742950" marR="0" lvl="1" indent="-285750">
              <a:lnSpc>
                <a:spcPct val="115000"/>
              </a:lnSpc>
              <a:spcAft>
                <a:spcPts val="800"/>
              </a:spcAft>
              <a:buSzPts val="1000"/>
              <a:buFont typeface="Arial" panose="020B0604020202020204" pitchFamily="34" charset="0"/>
              <a:buChar char="•"/>
              <a:tabLst>
                <a:tab pos="914400" algn="l"/>
              </a:tabLst>
            </a:pPr>
            <a:r>
              <a:rPr lang="en-US" sz="1600" kern="100" dirty="0">
                <a:effectLst/>
                <a:latin typeface="Montserrat" pitchFamily="2" charset="0"/>
                <a:ea typeface="Times New Roman" panose="02020603050405020304" pitchFamily="18" charset="0"/>
                <a:cs typeface="Times New Roman" panose="02020603050405020304" pitchFamily="18" charset="0"/>
              </a:rPr>
              <a:t>NRCS-WA will assess at least 100 new producers in regenerative planning by FY26, increasing to 250 by FY27, 400 by FY28, and reaching 600 total producers by 2030. Additionally, at least 50,000 acres will be transitioned to regenerative management practices by 2030.</a:t>
            </a:r>
            <a:endParaRPr lang="en-US" sz="1600" kern="100" dirty="0">
              <a:effectLst/>
              <a:latin typeface="Montserrat" pitchFamily="2" charset="0"/>
              <a:ea typeface="Yu Mincho" panose="02020400000000000000" pitchFamily="18" charset="-128"/>
              <a:cs typeface="Times New Roman" panose="02020603050405020304" pitchFamily="18" charset="0"/>
            </a:endParaRPr>
          </a:p>
          <a:p>
            <a:pPr marL="742950" marR="0" lvl="1" indent="-285750">
              <a:lnSpc>
                <a:spcPct val="115000"/>
              </a:lnSpc>
              <a:spcAft>
                <a:spcPts val="800"/>
              </a:spcAft>
              <a:buSzPts val="1000"/>
              <a:buFont typeface="Arial" panose="020B0604020202020204" pitchFamily="34" charset="0"/>
              <a:buChar char="•"/>
              <a:tabLst>
                <a:tab pos="914400" algn="l"/>
              </a:tabLst>
            </a:pPr>
            <a:r>
              <a:rPr lang="en-US" sz="1600" kern="100" dirty="0">
                <a:effectLst/>
                <a:latin typeface="Montserrat" pitchFamily="2" charset="0"/>
                <a:ea typeface="Times New Roman" panose="02020603050405020304" pitchFamily="18" charset="0"/>
                <a:cs typeface="Times New Roman" panose="02020603050405020304" pitchFamily="18" charset="0"/>
              </a:rPr>
              <a:t>Establish or maintain partnerships with at least five local conservation districts per year to extend regenerative planning outreach into regions with historically low participation.</a:t>
            </a:r>
            <a:endParaRPr lang="en-US" sz="1600" kern="100" dirty="0">
              <a:effectLst/>
              <a:latin typeface="Montserrat" pitchFamily="2" charset="0"/>
              <a:ea typeface="Yu Mincho" panose="02020400000000000000" pitchFamily="18" charset="-128"/>
              <a:cs typeface="Times New Roman" panose="02020603050405020304" pitchFamily="18" charset="0"/>
            </a:endParaRPr>
          </a:p>
        </p:txBody>
      </p:sp>
      <p:sp>
        <p:nvSpPr>
          <p:cNvPr id="4" name="TextBox 3">
            <a:extLst>
              <a:ext uri="{FF2B5EF4-FFF2-40B4-BE49-F238E27FC236}">
                <a16:creationId xmlns:a16="http://schemas.microsoft.com/office/drawing/2014/main" id="{E68C3D10-7CAD-21D8-0354-057342976A35}"/>
              </a:ext>
            </a:extLst>
          </p:cNvPr>
          <p:cNvSpPr txBox="1"/>
          <p:nvPr/>
        </p:nvSpPr>
        <p:spPr>
          <a:xfrm>
            <a:off x="472650" y="832186"/>
            <a:ext cx="1169582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19567B"/>
                </a:solidFill>
                <a:latin typeface="Montserrat Black" pitchFamily="2" charset="0"/>
              </a:rPr>
              <a:t>Regenerative Agriculture Strategy Plan</a:t>
            </a:r>
          </a:p>
        </p:txBody>
      </p:sp>
    </p:spTree>
    <p:extLst>
      <p:ext uri="{BB962C8B-B14F-4D97-AF65-F5344CB8AC3E}">
        <p14:creationId xmlns:p14="http://schemas.microsoft.com/office/powerpoint/2010/main" val="1337800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DB259-1AD7-D7F4-5FD8-3FC6159E946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21A6FA9-2CA1-29AF-1EF2-29C99F0AF261}"/>
              </a:ext>
            </a:extLst>
          </p:cNvPr>
          <p:cNvSpPr txBox="1"/>
          <p:nvPr/>
        </p:nvSpPr>
        <p:spPr>
          <a:xfrm>
            <a:off x="472651" y="1657276"/>
            <a:ext cx="11223172" cy="3539430"/>
          </a:xfrm>
          <a:prstGeom prst="rect">
            <a:avLst/>
          </a:prstGeom>
          <a:noFill/>
        </p:spPr>
        <p:txBody>
          <a:bodyPr wrap="square">
            <a:spAutoFit/>
          </a:bodyPr>
          <a:lstStyle/>
          <a:p>
            <a:pPr marL="0" marR="0">
              <a:lnSpc>
                <a:spcPct val="115000"/>
              </a:lnSpc>
              <a:spcBef>
                <a:spcPts val="1800"/>
              </a:spcBef>
              <a:spcAft>
                <a:spcPts val="400"/>
              </a:spcAft>
              <a:buNone/>
            </a:pPr>
            <a:r>
              <a:rPr lang="en-US" sz="2400" kern="100" dirty="0">
                <a:solidFill>
                  <a:srgbClr val="0F4761"/>
                </a:solidFill>
                <a:effectLst/>
                <a:latin typeface="Montserrat Black" pitchFamily="2" charset="0"/>
                <a:ea typeface="Yu Gothic Light" panose="020B0300000000000000" pitchFamily="34" charset="-128"/>
                <a:cs typeface="Times New Roman" panose="02020603050405020304" pitchFamily="18" charset="0"/>
              </a:rPr>
              <a:t>Action Plan</a:t>
            </a:r>
          </a:p>
          <a:p>
            <a:pPr marL="0" marR="0">
              <a:lnSpc>
                <a:spcPct val="115000"/>
              </a:lnSpc>
              <a:spcAft>
                <a:spcPts val="800"/>
              </a:spcAft>
              <a:buNone/>
            </a:pPr>
            <a:r>
              <a:rPr lang="en-US" sz="1200" kern="100" dirty="0">
                <a:effectLst/>
                <a:latin typeface="Montserrat" pitchFamily="2" charset="0"/>
                <a:ea typeface="Yu Mincho" panose="02020400000000000000" pitchFamily="18" charset="-128"/>
                <a:cs typeface="Arial" panose="020B0604020202020204" pitchFamily="34" charset="0"/>
              </a:rPr>
              <a:t> </a:t>
            </a:r>
            <a:r>
              <a:rPr lang="en-US" sz="1600" kern="100" dirty="0">
                <a:effectLst/>
                <a:latin typeface="Montserrat" pitchFamily="2" charset="0"/>
                <a:ea typeface="Yu Mincho" panose="02020400000000000000" pitchFamily="18" charset="-128"/>
                <a:cs typeface="Arial" panose="020B0604020202020204" pitchFamily="34" charset="0"/>
              </a:rPr>
              <a:t>To achieve the strategic goals, NRCS-WA will implement the following specific targets:</a:t>
            </a:r>
          </a:p>
          <a:p>
            <a:pPr lvl="0">
              <a:spcAft>
                <a:spcPts val="800"/>
              </a:spcAft>
            </a:pPr>
            <a:r>
              <a:rPr lang="en-US" sz="2000" dirty="0">
                <a:latin typeface="Montserrat Black" pitchFamily="2" charset="0"/>
              </a:rPr>
              <a:t>Goal 2. Strengthen Soil Health Outcomes:</a:t>
            </a:r>
            <a:endParaRPr lang="en-US" dirty="0">
              <a:latin typeface="Montserrat" pitchFamily="2" charset="0"/>
            </a:endParaRPr>
          </a:p>
          <a:p>
            <a:pPr marL="742950" lvl="1" indent="-285750">
              <a:spcAft>
                <a:spcPts val="800"/>
              </a:spcAft>
              <a:buFont typeface="Arial" panose="020B0604020202020204" pitchFamily="34" charset="0"/>
              <a:buChar char="•"/>
            </a:pPr>
            <a:r>
              <a:rPr lang="en-US" sz="1600" dirty="0">
                <a:latin typeface="Montserrat" pitchFamily="2" charset="0"/>
              </a:rPr>
              <a:t>NRCS-WA will ensure that at least 80% of participating farms demonstrate measurable improvements in soil organic matter, water infiltration rates, and soil structure within five years. This will be accomplished through direct follow-up with program participants. NRCS-WA will offer targeted technical assistance to producers whose soil health metrics fall below the regional average.</a:t>
            </a:r>
          </a:p>
          <a:p>
            <a:pPr marL="742950" lvl="1" indent="-285750">
              <a:spcAft>
                <a:spcPts val="800"/>
              </a:spcAft>
              <a:buFont typeface="Arial" panose="020B0604020202020204" pitchFamily="34" charset="0"/>
              <a:buChar char="•"/>
            </a:pPr>
            <a:r>
              <a:rPr lang="en-US" sz="1600" dirty="0">
                <a:latin typeface="Montserrat" pitchFamily="2" charset="0"/>
              </a:rPr>
              <a:t>Require all participating producers to undergo whole farm assessments using standardized protocols and conduct CEMA‑216 soil health tests at the start and end of each 5‑year contract period.</a:t>
            </a:r>
          </a:p>
          <a:p>
            <a:pPr marL="742950" lvl="1" indent="-285750">
              <a:spcAft>
                <a:spcPts val="800"/>
              </a:spcAft>
              <a:buFont typeface="Arial" panose="020B0604020202020204" pitchFamily="34" charset="0"/>
              <a:buChar char="•"/>
            </a:pPr>
            <a:r>
              <a:rPr lang="en-US" sz="1600" dirty="0">
                <a:latin typeface="Montserrat" pitchFamily="2" charset="0"/>
              </a:rPr>
              <a:t>Organize biannual knowledge-sharing forums where producers review soil health data, discuss best practices, and set goals for continued improvement.</a:t>
            </a:r>
          </a:p>
        </p:txBody>
      </p:sp>
      <p:sp>
        <p:nvSpPr>
          <p:cNvPr id="4" name="TextBox 3">
            <a:extLst>
              <a:ext uri="{FF2B5EF4-FFF2-40B4-BE49-F238E27FC236}">
                <a16:creationId xmlns:a16="http://schemas.microsoft.com/office/drawing/2014/main" id="{09AF9413-B61B-0B01-9BB7-551D42A994B6}"/>
              </a:ext>
            </a:extLst>
          </p:cNvPr>
          <p:cNvSpPr txBox="1"/>
          <p:nvPr/>
        </p:nvSpPr>
        <p:spPr>
          <a:xfrm>
            <a:off x="472650" y="832186"/>
            <a:ext cx="1169582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19567B"/>
                </a:solidFill>
                <a:latin typeface="Montserrat Black" pitchFamily="2" charset="0"/>
              </a:rPr>
              <a:t>Regenerative Agriculture Strategy Plan</a:t>
            </a:r>
          </a:p>
        </p:txBody>
      </p:sp>
    </p:spTree>
    <p:extLst>
      <p:ext uri="{BB962C8B-B14F-4D97-AF65-F5344CB8AC3E}">
        <p14:creationId xmlns:p14="http://schemas.microsoft.com/office/powerpoint/2010/main" val="3553957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2EAAE-342D-75E8-1AFB-7B915015E7D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1D16B7A-0C56-5E38-F5C4-9841AC3463C7}"/>
              </a:ext>
            </a:extLst>
          </p:cNvPr>
          <p:cNvSpPr txBox="1"/>
          <p:nvPr/>
        </p:nvSpPr>
        <p:spPr>
          <a:xfrm>
            <a:off x="472651" y="1657276"/>
            <a:ext cx="11223172" cy="4134465"/>
          </a:xfrm>
          <a:prstGeom prst="rect">
            <a:avLst/>
          </a:prstGeom>
          <a:noFill/>
        </p:spPr>
        <p:txBody>
          <a:bodyPr wrap="square">
            <a:spAutoFit/>
          </a:bodyPr>
          <a:lstStyle/>
          <a:p>
            <a:pPr marL="0" marR="0">
              <a:lnSpc>
                <a:spcPct val="115000"/>
              </a:lnSpc>
              <a:spcBef>
                <a:spcPts val="1800"/>
              </a:spcBef>
              <a:spcAft>
                <a:spcPts val="400"/>
              </a:spcAft>
              <a:buNone/>
            </a:pPr>
            <a:r>
              <a:rPr lang="en-US" sz="2400" kern="100" dirty="0">
                <a:solidFill>
                  <a:srgbClr val="0F4761"/>
                </a:solidFill>
                <a:effectLst/>
                <a:latin typeface="Montserrat Black" pitchFamily="2" charset="0"/>
                <a:ea typeface="Yu Gothic Light" panose="020B0300000000000000" pitchFamily="34" charset="-128"/>
                <a:cs typeface="Times New Roman" panose="02020603050405020304" pitchFamily="18" charset="0"/>
              </a:rPr>
              <a:t>Action Plan</a:t>
            </a:r>
          </a:p>
          <a:p>
            <a:pPr marL="0" marR="0">
              <a:lnSpc>
                <a:spcPct val="115000"/>
              </a:lnSpc>
              <a:spcAft>
                <a:spcPts val="800"/>
              </a:spcAft>
              <a:buNone/>
            </a:pPr>
            <a:r>
              <a:rPr lang="en-US" sz="1200" kern="100" dirty="0">
                <a:effectLst/>
                <a:latin typeface="Montserrat" pitchFamily="2" charset="0"/>
                <a:ea typeface="Yu Mincho" panose="02020400000000000000" pitchFamily="18" charset="-128"/>
                <a:cs typeface="Arial" panose="020B0604020202020204" pitchFamily="34" charset="0"/>
              </a:rPr>
              <a:t> </a:t>
            </a:r>
            <a:r>
              <a:rPr lang="en-US" sz="1600" kern="100" dirty="0">
                <a:effectLst/>
                <a:latin typeface="Montserrat" pitchFamily="2" charset="0"/>
                <a:ea typeface="Yu Mincho" panose="02020400000000000000" pitchFamily="18" charset="-128"/>
                <a:cs typeface="Arial" panose="020B0604020202020204" pitchFamily="34" charset="0"/>
              </a:rPr>
              <a:t>To achieve the strategic goals, NRCS-WA will implement the following specific targets:</a:t>
            </a:r>
          </a:p>
          <a:p>
            <a:pPr lvl="0">
              <a:spcAft>
                <a:spcPts val="800"/>
              </a:spcAft>
            </a:pPr>
            <a:r>
              <a:rPr lang="en-US" sz="2000" b="1" dirty="0">
                <a:latin typeface="Montserrat Black" pitchFamily="2" charset="0"/>
              </a:rPr>
              <a:t>Goal 3. Increase Producer Access &amp; Participation:</a:t>
            </a:r>
            <a:endParaRPr lang="en-US" dirty="0">
              <a:latin typeface="Montserrat Black" pitchFamily="2" charset="0"/>
            </a:endParaRPr>
          </a:p>
          <a:p>
            <a:pPr marL="742950" lvl="1" indent="-285750">
              <a:spcAft>
                <a:spcPts val="800"/>
              </a:spcAft>
              <a:buFont typeface="Arial" panose="020B0604020202020204" pitchFamily="34" charset="0"/>
              <a:buChar char="•"/>
            </a:pPr>
            <a:r>
              <a:rPr lang="en-US" sz="1600" dirty="0">
                <a:latin typeface="Montserrat" pitchFamily="2" charset="0"/>
              </a:rPr>
              <a:t>Launch a targeted outreach campaign by FY27, including informational webinars, mailers, and farm visits, to increase awareness of regenerative conservation planning opportunities among underrepresented producer groups.</a:t>
            </a:r>
          </a:p>
          <a:p>
            <a:pPr marL="742950" lvl="1" indent="-285750">
              <a:spcAft>
                <a:spcPts val="800"/>
              </a:spcAft>
              <a:buFont typeface="Arial" panose="020B0604020202020204" pitchFamily="34" charset="0"/>
              <a:buChar char="•"/>
            </a:pPr>
            <a:r>
              <a:rPr lang="en-US" sz="1600" dirty="0">
                <a:latin typeface="Montserrat" pitchFamily="2" charset="0"/>
              </a:rPr>
              <a:t>Streamline enrollment procedures by developing an online application portal, and provide step-by-step guidance for new applicants, aiming to reduce processing time by 30% within two years.</a:t>
            </a:r>
          </a:p>
          <a:p>
            <a:pPr marL="742950" lvl="1" indent="-285750">
              <a:spcAft>
                <a:spcPts val="800"/>
              </a:spcAft>
              <a:buFont typeface="Arial" panose="020B0604020202020204" pitchFamily="34" charset="0"/>
              <a:buChar char="•"/>
            </a:pPr>
            <a:r>
              <a:rPr lang="en-US" sz="1600" dirty="0">
                <a:latin typeface="Montserrat" pitchFamily="2" charset="0"/>
              </a:rPr>
              <a:t>Secure and distribute financial incentives (such as grants or incentive programs) and technical assistance packages to help producers implement regenerative practices, with a goal of supporting 100 new producers each year.</a:t>
            </a:r>
          </a:p>
          <a:p>
            <a:pPr marL="742950" lvl="1" indent="-285750">
              <a:spcAft>
                <a:spcPts val="800"/>
              </a:spcAft>
              <a:buFont typeface="Arial" panose="020B0604020202020204" pitchFamily="34" charset="0"/>
              <a:buChar char="•"/>
            </a:pPr>
            <a:r>
              <a:rPr lang="en-US" sz="1600" dirty="0">
                <a:latin typeface="Montserrat" pitchFamily="2" charset="0"/>
              </a:rPr>
              <a:t>Build additional capacity in the QI and TSP program for producers to have access to additional technical assistance. Increase TSPs by 10% each year. </a:t>
            </a:r>
          </a:p>
        </p:txBody>
      </p:sp>
      <p:sp>
        <p:nvSpPr>
          <p:cNvPr id="4" name="TextBox 3">
            <a:extLst>
              <a:ext uri="{FF2B5EF4-FFF2-40B4-BE49-F238E27FC236}">
                <a16:creationId xmlns:a16="http://schemas.microsoft.com/office/drawing/2014/main" id="{68A176DC-4E37-F48C-E851-1224FBAB1A79}"/>
              </a:ext>
            </a:extLst>
          </p:cNvPr>
          <p:cNvSpPr txBox="1"/>
          <p:nvPr/>
        </p:nvSpPr>
        <p:spPr>
          <a:xfrm>
            <a:off x="472650" y="832186"/>
            <a:ext cx="1169582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19567B"/>
                </a:solidFill>
                <a:latin typeface="Montserrat Black" pitchFamily="2" charset="0"/>
              </a:rPr>
              <a:t>Regenerative Agriculture Strategy Plan</a:t>
            </a:r>
          </a:p>
        </p:txBody>
      </p:sp>
    </p:spTree>
    <p:extLst>
      <p:ext uri="{BB962C8B-B14F-4D97-AF65-F5344CB8AC3E}">
        <p14:creationId xmlns:p14="http://schemas.microsoft.com/office/powerpoint/2010/main" val="1032799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C88DB-E239-9352-615C-EDBF0214FCF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8929B89-19D9-22A7-6465-5425060087E1}"/>
              </a:ext>
            </a:extLst>
          </p:cNvPr>
          <p:cNvSpPr txBox="1"/>
          <p:nvPr/>
        </p:nvSpPr>
        <p:spPr>
          <a:xfrm>
            <a:off x="472651" y="1657276"/>
            <a:ext cx="11223172" cy="1943609"/>
          </a:xfrm>
          <a:prstGeom prst="rect">
            <a:avLst/>
          </a:prstGeom>
          <a:noFill/>
        </p:spPr>
        <p:txBody>
          <a:bodyPr wrap="square">
            <a:spAutoFit/>
          </a:bodyPr>
          <a:lstStyle/>
          <a:p>
            <a:pPr>
              <a:lnSpc>
                <a:spcPct val="115000"/>
              </a:lnSpc>
              <a:spcBef>
                <a:spcPts val="1800"/>
              </a:spcBef>
              <a:spcAft>
                <a:spcPts val="400"/>
              </a:spcAft>
            </a:pPr>
            <a:r>
              <a:rPr lang="en-US" sz="2400" kern="100" dirty="0">
                <a:solidFill>
                  <a:srgbClr val="0F4761"/>
                </a:solidFill>
                <a:latin typeface="Montserrat Black" pitchFamily="2" charset="0"/>
                <a:ea typeface="Yu Gothic Light" panose="020B0300000000000000" pitchFamily="34" charset="-128"/>
                <a:cs typeface="Times New Roman" panose="02020603050405020304" pitchFamily="18" charset="0"/>
              </a:rPr>
              <a:t>Action Plan</a:t>
            </a:r>
          </a:p>
          <a:p>
            <a:pPr>
              <a:lnSpc>
                <a:spcPct val="115000"/>
              </a:lnSpc>
              <a:spcAft>
                <a:spcPts val="800"/>
              </a:spcAft>
            </a:pPr>
            <a:r>
              <a:rPr lang="en-US" sz="1200" kern="100" dirty="0">
                <a:latin typeface="Montserrat" pitchFamily="2" charset="0"/>
                <a:ea typeface="Yu Mincho" panose="02020400000000000000" pitchFamily="18" charset="-128"/>
                <a:cs typeface="Arial" panose="020B0604020202020204" pitchFamily="34" charset="0"/>
              </a:rPr>
              <a:t> </a:t>
            </a:r>
            <a:r>
              <a:rPr lang="en-US" sz="1600" kern="100" dirty="0">
                <a:latin typeface="Montserrat" pitchFamily="2" charset="0"/>
                <a:ea typeface="Yu Mincho" panose="02020400000000000000" pitchFamily="18" charset="-128"/>
                <a:cs typeface="Arial" panose="020B0604020202020204" pitchFamily="34" charset="0"/>
              </a:rPr>
              <a:t>To achieve the strategic goals, NRCS-WA will implement the following specific targets:</a:t>
            </a:r>
          </a:p>
          <a:p>
            <a:pPr lvl="0"/>
            <a:r>
              <a:rPr lang="en-US" sz="2000" dirty="0">
                <a:latin typeface="Montserrat Black" pitchFamily="2" charset="0"/>
              </a:rPr>
              <a:t>Goal 4. Build Partnerships with Tribes &amp; Local Organizations</a:t>
            </a:r>
            <a:endParaRPr lang="en-US" dirty="0">
              <a:latin typeface="Montserrat" pitchFamily="2" charset="0"/>
            </a:endParaRPr>
          </a:p>
          <a:p>
            <a:pPr marL="742950" lvl="1" indent="-285750">
              <a:spcBef>
                <a:spcPts val="1200"/>
              </a:spcBef>
              <a:buFont typeface="Arial" panose="020B0604020202020204" pitchFamily="34" charset="0"/>
              <a:buChar char="•"/>
            </a:pPr>
            <a:r>
              <a:rPr lang="en-US" sz="1600" dirty="0">
                <a:latin typeface="Montserrat" pitchFamily="2" charset="0"/>
              </a:rPr>
              <a:t>NRCS-WA will promote regenerative agriculture, technical assistance, and available financial assistance programs at 20 partner events statewide, on an annual basis.</a:t>
            </a:r>
          </a:p>
        </p:txBody>
      </p:sp>
      <p:sp>
        <p:nvSpPr>
          <p:cNvPr id="4" name="TextBox 3">
            <a:extLst>
              <a:ext uri="{FF2B5EF4-FFF2-40B4-BE49-F238E27FC236}">
                <a16:creationId xmlns:a16="http://schemas.microsoft.com/office/drawing/2014/main" id="{FBBB8430-E367-BC7A-9E3F-549BF2CB7DE8}"/>
              </a:ext>
            </a:extLst>
          </p:cNvPr>
          <p:cNvSpPr txBox="1"/>
          <p:nvPr/>
        </p:nvSpPr>
        <p:spPr>
          <a:xfrm>
            <a:off x="472650" y="832186"/>
            <a:ext cx="1169582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19567B"/>
                </a:solidFill>
                <a:latin typeface="Montserrat Black" pitchFamily="2" charset="0"/>
              </a:rPr>
              <a:t>Regenerative Agriculture Strategy Plan</a:t>
            </a:r>
          </a:p>
        </p:txBody>
      </p:sp>
    </p:spTree>
    <p:extLst>
      <p:ext uri="{BB962C8B-B14F-4D97-AF65-F5344CB8AC3E}">
        <p14:creationId xmlns:p14="http://schemas.microsoft.com/office/powerpoint/2010/main" val="41175349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BEE90-8E4D-62A3-A1A9-F9450F24D92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3205577-6159-1FB9-9C6E-A5080448F641}"/>
              </a:ext>
            </a:extLst>
          </p:cNvPr>
          <p:cNvSpPr txBox="1"/>
          <p:nvPr/>
        </p:nvSpPr>
        <p:spPr>
          <a:xfrm>
            <a:off x="472651" y="1928880"/>
            <a:ext cx="11223172" cy="4108817"/>
          </a:xfrm>
          <a:prstGeom prst="rect">
            <a:avLst/>
          </a:prstGeom>
          <a:noFill/>
        </p:spPr>
        <p:txBody>
          <a:bodyPr wrap="square">
            <a:spAutoFit/>
          </a:bodyPr>
          <a:lstStyle/>
          <a:p>
            <a:r>
              <a:rPr lang="en-US" sz="2800" dirty="0">
                <a:latin typeface="Montserrat Black" pitchFamily="2" charset="0"/>
              </a:rPr>
              <a:t>Critical soil and water resource concerns </a:t>
            </a:r>
          </a:p>
          <a:p>
            <a:pPr>
              <a:spcBef>
                <a:spcPts val="600"/>
              </a:spcBef>
            </a:pPr>
            <a:r>
              <a:rPr lang="en-US" sz="2000" dirty="0">
                <a:latin typeface="Montserrat Black" pitchFamily="2" charset="0"/>
              </a:rPr>
              <a:t>Action </a:t>
            </a:r>
          </a:p>
          <a:p>
            <a:pPr marL="285750" indent="-285750">
              <a:buFont typeface="Arial" panose="020B0604020202020204" pitchFamily="34" charset="0"/>
              <a:buChar char="•"/>
            </a:pPr>
            <a:r>
              <a:rPr lang="en-US" sz="2000" dirty="0">
                <a:latin typeface="Montserrat" pitchFamily="2" charset="0"/>
              </a:rPr>
              <a:t>Refine the list of soil and water resource concerns and the corresponding resource concern components to those that are of critical need for conservation planning and program delivery efforts within a State. </a:t>
            </a:r>
          </a:p>
          <a:p>
            <a:pPr>
              <a:spcBef>
                <a:spcPts val="600"/>
              </a:spcBef>
            </a:pPr>
            <a:r>
              <a:rPr lang="en-US" sz="2000" dirty="0">
                <a:latin typeface="Montserrat Black" pitchFamily="2" charset="0"/>
              </a:rPr>
              <a:t>Context </a:t>
            </a:r>
          </a:p>
          <a:p>
            <a:pPr marL="285750" indent="-285750">
              <a:buFont typeface="Arial" panose="020B0604020202020204" pitchFamily="34" charset="0"/>
              <a:buChar char="•"/>
            </a:pPr>
            <a:r>
              <a:rPr lang="en-US" sz="2000" dirty="0">
                <a:latin typeface="Montserrat" pitchFamily="2" charset="0"/>
              </a:rPr>
              <a:t>Planners will be required to assess all critical soil and water resource concerns.</a:t>
            </a:r>
          </a:p>
          <a:p>
            <a:pPr marL="285750" indent="-285750">
              <a:buFont typeface="Arial" panose="020B0604020202020204" pitchFamily="34" charset="0"/>
              <a:buChar char="•"/>
            </a:pPr>
            <a:r>
              <a:rPr lang="en-US" sz="2000" dirty="0">
                <a:latin typeface="Montserrat" pitchFamily="2" charset="0"/>
              </a:rPr>
              <a:t>Producers will be required to treat all critical soil and water resource concerns and components that are deficient to be eligible for RPP in your State.</a:t>
            </a:r>
          </a:p>
          <a:p>
            <a:pPr>
              <a:spcBef>
                <a:spcPts val="600"/>
              </a:spcBef>
            </a:pPr>
            <a:r>
              <a:rPr lang="en-US" sz="2000" dirty="0">
                <a:latin typeface="Montserrat Black" pitchFamily="2" charset="0"/>
              </a:rPr>
              <a:t>STAC recommendation</a:t>
            </a:r>
          </a:p>
          <a:p>
            <a:pPr marL="285750" indent="-285750">
              <a:buFont typeface="Arial" panose="020B0604020202020204" pitchFamily="34" charset="0"/>
              <a:buChar char="•"/>
            </a:pPr>
            <a:r>
              <a:rPr lang="en-US" sz="2000" dirty="0">
                <a:latin typeface="Montserrat" pitchFamily="2" charset="0"/>
              </a:rPr>
              <a:t>What resource concerns and components should be added or deleted for WA?</a:t>
            </a:r>
          </a:p>
          <a:p>
            <a:endParaRPr lang="en-US" dirty="0">
              <a:latin typeface="Montserrat" pitchFamily="2" charset="0"/>
            </a:endParaRPr>
          </a:p>
        </p:txBody>
      </p:sp>
      <p:sp>
        <p:nvSpPr>
          <p:cNvPr id="4" name="TextBox 3">
            <a:extLst>
              <a:ext uri="{FF2B5EF4-FFF2-40B4-BE49-F238E27FC236}">
                <a16:creationId xmlns:a16="http://schemas.microsoft.com/office/drawing/2014/main" id="{E748368D-B6AD-1185-1A39-26D29BB45694}"/>
              </a:ext>
            </a:extLst>
          </p:cNvPr>
          <p:cNvSpPr txBox="1"/>
          <p:nvPr/>
        </p:nvSpPr>
        <p:spPr>
          <a:xfrm>
            <a:off x="472651" y="967989"/>
            <a:ext cx="1147635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dirty="0">
                <a:solidFill>
                  <a:srgbClr val="19567B"/>
                </a:solidFill>
                <a:latin typeface="Montserrat Black" pitchFamily="2" charset="0"/>
              </a:rPr>
              <a:t>STAC Recommendations</a:t>
            </a:r>
          </a:p>
        </p:txBody>
      </p:sp>
    </p:spTree>
    <p:extLst>
      <p:ext uri="{BB962C8B-B14F-4D97-AF65-F5344CB8AC3E}">
        <p14:creationId xmlns:p14="http://schemas.microsoft.com/office/powerpoint/2010/main" val="4095656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rrow: Down 7">
            <a:extLst>
              <a:ext uri="{FF2B5EF4-FFF2-40B4-BE49-F238E27FC236}">
                <a16:creationId xmlns:a16="http://schemas.microsoft.com/office/drawing/2014/main" id="{C277D0BA-B304-AEFF-D637-A2D085B360C8}"/>
              </a:ext>
            </a:extLst>
          </p:cNvPr>
          <p:cNvSpPr/>
          <p:nvPr/>
        </p:nvSpPr>
        <p:spPr>
          <a:xfrm>
            <a:off x="5238184" y="3051018"/>
            <a:ext cx="1715632" cy="1518676"/>
          </a:xfrm>
          <a:prstGeom prst="downArrow">
            <a:avLst/>
          </a:prstGeom>
          <a:solidFill>
            <a:srgbClr val="0B423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D1656B7E-F5F0-0DD5-982D-0A8730C85F8A}"/>
              </a:ext>
            </a:extLst>
          </p:cNvPr>
          <p:cNvSpPr>
            <a:spLocks noGrp="1"/>
          </p:cNvSpPr>
          <p:nvPr>
            <p:ph type="body" sz="quarter" idx="11"/>
          </p:nvPr>
        </p:nvSpPr>
        <p:spPr/>
        <p:txBody>
          <a:bodyPr/>
          <a:lstStyle/>
          <a:p>
            <a:pPr algn="ctr"/>
            <a:r>
              <a:rPr lang="en-US" b="0" dirty="0">
                <a:solidFill>
                  <a:srgbClr val="0B4235"/>
                </a:solidFill>
              </a:rPr>
              <a:t>Regenerative Pilot Program (RPP) Overview</a:t>
            </a:r>
          </a:p>
        </p:txBody>
      </p:sp>
      <p:graphicFrame>
        <p:nvGraphicFramePr>
          <p:cNvPr id="6" name="Table 5">
            <a:extLst>
              <a:ext uri="{FF2B5EF4-FFF2-40B4-BE49-F238E27FC236}">
                <a16:creationId xmlns:a16="http://schemas.microsoft.com/office/drawing/2014/main" id="{FAEFBBE8-2B26-931D-C65B-6BC713AF0C4C}"/>
              </a:ext>
            </a:extLst>
          </p:cNvPr>
          <p:cNvGraphicFramePr>
            <a:graphicFrameLocks noGrp="1"/>
          </p:cNvGraphicFramePr>
          <p:nvPr>
            <p:extLst>
              <p:ext uri="{D42A27DB-BD31-4B8C-83A1-F6EECF244321}">
                <p14:modId xmlns:p14="http://schemas.microsoft.com/office/powerpoint/2010/main" val="2631370020"/>
              </p:ext>
            </p:extLst>
          </p:nvPr>
        </p:nvGraphicFramePr>
        <p:xfrm>
          <a:off x="371193" y="1760814"/>
          <a:ext cx="11516007" cy="1695304"/>
        </p:xfrm>
        <a:graphic>
          <a:graphicData uri="http://schemas.openxmlformats.org/drawingml/2006/table">
            <a:tbl>
              <a:tblPr firstRow="1" bandRow="1">
                <a:tableStyleId>{2D5ABB26-0587-4C30-8999-92F81FD0307C}</a:tableStyleId>
              </a:tblPr>
              <a:tblGrid>
                <a:gridCol w="3838669">
                  <a:extLst>
                    <a:ext uri="{9D8B030D-6E8A-4147-A177-3AD203B41FA5}">
                      <a16:colId xmlns:a16="http://schemas.microsoft.com/office/drawing/2014/main" val="121631347"/>
                    </a:ext>
                  </a:extLst>
                </a:gridCol>
                <a:gridCol w="3838669">
                  <a:extLst>
                    <a:ext uri="{9D8B030D-6E8A-4147-A177-3AD203B41FA5}">
                      <a16:colId xmlns:a16="http://schemas.microsoft.com/office/drawing/2014/main" val="1688794095"/>
                    </a:ext>
                  </a:extLst>
                </a:gridCol>
                <a:gridCol w="3838669">
                  <a:extLst>
                    <a:ext uri="{9D8B030D-6E8A-4147-A177-3AD203B41FA5}">
                      <a16:colId xmlns:a16="http://schemas.microsoft.com/office/drawing/2014/main" val="2925045164"/>
                    </a:ext>
                  </a:extLst>
                </a:gridCol>
              </a:tblGrid>
              <a:tr h="780904">
                <a:tc gridSpan="3">
                  <a:txBody>
                    <a:bodyPr/>
                    <a:lstStyle/>
                    <a:p>
                      <a:pPr algn="ctr"/>
                      <a:r>
                        <a:rPr lang="en-US" sz="2200" b="0" dirty="0">
                          <a:solidFill>
                            <a:schemeClr val="bg1"/>
                          </a:solidFill>
                        </a:rPr>
                        <a:t>Regenerative agriculture is a conservation management approach that emphasizes</a:t>
                      </a:r>
                      <a:endParaRPr lang="en-US" sz="2200" b="0" dirty="0">
                        <a:solidFill>
                          <a:schemeClr val="bg1"/>
                        </a:solidFill>
                        <a:latin typeface="Montserrat" pitchFamily="2" charset="0"/>
                      </a:endParaRPr>
                    </a:p>
                  </a:txBody>
                  <a:tcPr anchor="ctr">
                    <a:solidFill>
                      <a:srgbClr val="0B4235"/>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698708449"/>
                  </a:ext>
                </a:extLst>
              </a:tr>
              <a:tr h="780904">
                <a:tc>
                  <a:txBody>
                    <a:bodyPr/>
                    <a:lstStyle/>
                    <a:p>
                      <a:pPr algn="ctr"/>
                      <a:r>
                        <a:rPr lang="en-US" dirty="0">
                          <a:solidFill>
                            <a:schemeClr val="bg2">
                              <a:lumMod val="10000"/>
                            </a:schemeClr>
                          </a:solidFill>
                          <a:latin typeface="Montserrat" pitchFamily="2" charset="0"/>
                        </a:rPr>
                        <a:t>Natural resources through improved soil health</a:t>
                      </a:r>
                    </a:p>
                  </a:txBody>
                  <a:tcPr anchor="ctr">
                    <a:lnR w="12700" cap="flat" cmpd="sng" algn="ctr">
                      <a:solidFill>
                        <a:schemeClr val="bg1"/>
                      </a:solidFill>
                      <a:prstDash val="solid"/>
                      <a:round/>
                      <a:headEnd type="none" w="med" len="med"/>
                      <a:tailEnd type="none" w="med" len="med"/>
                    </a:lnR>
                    <a:solidFill>
                      <a:srgbClr val="B8C0BE"/>
                    </a:solidFill>
                  </a:tcPr>
                </a:tc>
                <a:tc>
                  <a:txBody>
                    <a:bodyPr/>
                    <a:lstStyle/>
                    <a:p>
                      <a:pPr algn="ctr"/>
                      <a:r>
                        <a:rPr lang="en-US" dirty="0">
                          <a:solidFill>
                            <a:schemeClr val="bg2">
                              <a:lumMod val="10000"/>
                            </a:schemeClr>
                          </a:solidFill>
                          <a:latin typeface="Montserrat" pitchFamily="2" charset="0"/>
                        </a:rPr>
                        <a:t>Water Management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B8C0BE"/>
                    </a:solidFill>
                  </a:tcPr>
                </a:tc>
                <a:tc>
                  <a:txBody>
                    <a:bodyPr/>
                    <a:lstStyle/>
                    <a:p>
                      <a:pPr algn="ctr"/>
                      <a:r>
                        <a:rPr lang="en-US" dirty="0">
                          <a:solidFill>
                            <a:schemeClr val="bg2">
                              <a:lumMod val="10000"/>
                            </a:schemeClr>
                          </a:solidFill>
                          <a:latin typeface="Montserrat" pitchFamily="2" charset="0"/>
                        </a:rPr>
                        <a:t>Natural vitality for the productivity and prosperity of agriculture and communities</a:t>
                      </a:r>
                    </a:p>
                  </a:txBody>
                  <a:tcPr anchor="ctr">
                    <a:lnL w="12700" cap="flat" cmpd="sng" algn="ctr">
                      <a:solidFill>
                        <a:schemeClr val="bg1"/>
                      </a:solidFill>
                      <a:prstDash val="solid"/>
                      <a:round/>
                      <a:headEnd type="none" w="med" len="med"/>
                      <a:tailEnd type="none" w="med" len="med"/>
                    </a:lnL>
                    <a:solidFill>
                      <a:srgbClr val="B8C0BE"/>
                    </a:solidFill>
                  </a:tcPr>
                </a:tc>
                <a:extLst>
                  <a:ext uri="{0D108BD9-81ED-4DB2-BD59-A6C34878D82A}">
                    <a16:rowId xmlns:a16="http://schemas.microsoft.com/office/drawing/2014/main" val="3299679326"/>
                  </a:ext>
                </a:extLst>
              </a:tr>
            </a:tbl>
          </a:graphicData>
        </a:graphic>
      </p:graphicFrame>
      <p:sp>
        <p:nvSpPr>
          <p:cNvPr id="7" name="Text Placeholder 4">
            <a:extLst>
              <a:ext uri="{FF2B5EF4-FFF2-40B4-BE49-F238E27FC236}">
                <a16:creationId xmlns:a16="http://schemas.microsoft.com/office/drawing/2014/main" id="{6632FF3C-30A0-0EAF-7A48-A54A33D45408}"/>
              </a:ext>
            </a:extLst>
          </p:cNvPr>
          <p:cNvSpPr txBox="1">
            <a:spLocks/>
          </p:cNvSpPr>
          <p:nvPr/>
        </p:nvSpPr>
        <p:spPr>
          <a:xfrm>
            <a:off x="196776" y="4569694"/>
            <a:ext cx="11690424" cy="1695304"/>
          </a:xfrm>
          <a:prstGeom prst="rect">
            <a:avLst/>
          </a:prstGeom>
          <a:solidFill>
            <a:srgbClr val="0B4235"/>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4000" b="1" kern="1200">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0" dirty="0">
                <a:solidFill>
                  <a:schemeClr val="bg1"/>
                </a:solidFill>
              </a:rPr>
              <a:t>The RPP addresses whole-farm resource concerns through support for voluntary regenerative agriculture Conservation Plans</a:t>
            </a:r>
          </a:p>
        </p:txBody>
      </p:sp>
    </p:spTree>
    <p:extLst>
      <p:ext uri="{BB962C8B-B14F-4D97-AF65-F5344CB8AC3E}">
        <p14:creationId xmlns:p14="http://schemas.microsoft.com/office/powerpoint/2010/main" val="610141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69943-A03C-E79D-6441-4AD8DDD8404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5939E13-36F2-4B57-D9E8-8E7F65364891}"/>
              </a:ext>
            </a:extLst>
          </p:cNvPr>
          <p:cNvSpPr txBox="1"/>
          <p:nvPr/>
        </p:nvSpPr>
        <p:spPr>
          <a:xfrm>
            <a:off x="472651" y="1928880"/>
            <a:ext cx="11223172" cy="4339650"/>
          </a:xfrm>
          <a:prstGeom prst="rect">
            <a:avLst/>
          </a:prstGeom>
          <a:noFill/>
        </p:spPr>
        <p:txBody>
          <a:bodyPr wrap="square">
            <a:spAutoFit/>
          </a:bodyPr>
          <a:lstStyle/>
          <a:p>
            <a:r>
              <a:rPr lang="en-US" sz="2800" dirty="0">
                <a:latin typeface="Montserrat Black" pitchFamily="2" charset="0"/>
              </a:rPr>
              <a:t>Eligible land uses</a:t>
            </a:r>
          </a:p>
          <a:p>
            <a:pPr>
              <a:spcBef>
                <a:spcPts val="800"/>
              </a:spcBef>
            </a:pPr>
            <a:r>
              <a:rPr lang="en-US" sz="2000" dirty="0">
                <a:latin typeface="Montserrat Black" pitchFamily="2" charset="0"/>
              </a:rPr>
              <a:t>Action </a:t>
            </a:r>
          </a:p>
          <a:p>
            <a:pPr marL="285750" indent="-285750">
              <a:buFont typeface="Arial" panose="020B0604020202020204" pitchFamily="34" charset="0"/>
              <a:buChar char="•"/>
            </a:pPr>
            <a:r>
              <a:rPr lang="en-US" sz="2800" dirty="0">
                <a:latin typeface="Montserrat" pitchFamily="2" charset="0"/>
              </a:rPr>
              <a:t>Identify the land use(s) that have the greatest need based on critical soil and water resource concerns. </a:t>
            </a:r>
          </a:p>
          <a:p>
            <a:pPr>
              <a:spcBef>
                <a:spcPts val="800"/>
              </a:spcBef>
            </a:pPr>
            <a:r>
              <a:rPr lang="en-US" sz="2000" dirty="0">
                <a:latin typeface="Montserrat Black" pitchFamily="2" charset="0"/>
              </a:rPr>
              <a:t>Context </a:t>
            </a:r>
          </a:p>
          <a:p>
            <a:pPr marL="285750" indent="-285750">
              <a:buFont typeface="Arial" panose="020B0604020202020204" pitchFamily="34" charset="0"/>
              <a:buChar char="•"/>
            </a:pPr>
            <a:r>
              <a:rPr lang="en-US" sz="2800" dirty="0">
                <a:latin typeface="Montserrat" pitchFamily="2" charset="0"/>
              </a:rPr>
              <a:t>Identified land use(s) will be those eligible for RPP in your State.</a:t>
            </a:r>
          </a:p>
          <a:p>
            <a:pPr>
              <a:spcBef>
                <a:spcPts val="800"/>
              </a:spcBef>
            </a:pPr>
            <a:r>
              <a:rPr lang="en-US" sz="2000" dirty="0">
                <a:latin typeface="Montserrat Black" pitchFamily="2" charset="0"/>
              </a:rPr>
              <a:t>STAC recommendation</a:t>
            </a:r>
          </a:p>
          <a:p>
            <a:pPr marL="285750" indent="-285750">
              <a:buFont typeface="Arial" panose="020B0604020202020204" pitchFamily="34" charset="0"/>
              <a:buChar char="•"/>
            </a:pPr>
            <a:r>
              <a:rPr lang="en-US" sz="2800" dirty="0">
                <a:latin typeface="Montserrat" pitchFamily="2" charset="0"/>
              </a:rPr>
              <a:t>What land use(s) have the greatest need for RPP in WA?</a:t>
            </a:r>
          </a:p>
          <a:p>
            <a:endParaRPr lang="en-US" sz="2800" dirty="0">
              <a:latin typeface="Montserrat" pitchFamily="2" charset="0"/>
            </a:endParaRPr>
          </a:p>
        </p:txBody>
      </p:sp>
      <p:sp>
        <p:nvSpPr>
          <p:cNvPr id="4" name="TextBox 3">
            <a:extLst>
              <a:ext uri="{FF2B5EF4-FFF2-40B4-BE49-F238E27FC236}">
                <a16:creationId xmlns:a16="http://schemas.microsoft.com/office/drawing/2014/main" id="{A42184A8-6062-7C15-607E-7F93AEE3F826}"/>
              </a:ext>
            </a:extLst>
          </p:cNvPr>
          <p:cNvSpPr txBox="1"/>
          <p:nvPr/>
        </p:nvSpPr>
        <p:spPr>
          <a:xfrm>
            <a:off x="472651" y="967989"/>
            <a:ext cx="1147635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dirty="0">
                <a:solidFill>
                  <a:srgbClr val="19567B"/>
                </a:solidFill>
                <a:latin typeface="Montserrat Black" pitchFamily="2" charset="0"/>
              </a:rPr>
              <a:t>STAC Recommendations</a:t>
            </a:r>
          </a:p>
        </p:txBody>
      </p:sp>
    </p:spTree>
    <p:extLst>
      <p:ext uri="{BB962C8B-B14F-4D97-AF65-F5344CB8AC3E}">
        <p14:creationId xmlns:p14="http://schemas.microsoft.com/office/powerpoint/2010/main" val="164868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12902-B993-7861-446A-3D2D3263249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12F44E4-13FF-2D3D-124C-CAB6942E6BC1}"/>
              </a:ext>
            </a:extLst>
          </p:cNvPr>
          <p:cNvSpPr txBox="1"/>
          <p:nvPr/>
        </p:nvSpPr>
        <p:spPr>
          <a:xfrm>
            <a:off x="692120" y="614903"/>
            <a:ext cx="1147635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19567B"/>
                </a:solidFill>
                <a:latin typeface="Montserrat Black" pitchFamily="2" charset="0"/>
              </a:rPr>
              <a:t>STAC Recommendations</a:t>
            </a:r>
          </a:p>
        </p:txBody>
      </p:sp>
      <p:sp>
        <p:nvSpPr>
          <p:cNvPr id="4" name="TextBox 3">
            <a:extLst>
              <a:ext uri="{FF2B5EF4-FFF2-40B4-BE49-F238E27FC236}">
                <a16:creationId xmlns:a16="http://schemas.microsoft.com/office/drawing/2014/main" id="{3F215D5B-DE33-E1EA-8A9C-C68A45267904}"/>
              </a:ext>
            </a:extLst>
          </p:cNvPr>
          <p:cNvSpPr txBox="1"/>
          <p:nvPr/>
        </p:nvSpPr>
        <p:spPr>
          <a:xfrm>
            <a:off x="668594" y="1261234"/>
            <a:ext cx="10831286" cy="5109091"/>
          </a:xfrm>
          <a:prstGeom prst="rect">
            <a:avLst/>
          </a:prstGeom>
          <a:noFill/>
        </p:spPr>
        <p:txBody>
          <a:bodyPr wrap="square">
            <a:spAutoFit/>
          </a:bodyPr>
          <a:lstStyle/>
          <a:p>
            <a:pPr marL="0" marR="0" indent="0" algn="l">
              <a:buNone/>
            </a:pPr>
            <a:r>
              <a:rPr lang="en-US" sz="2000" i="0" dirty="0">
                <a:solidFill>
                  <a:srgbClr val="242424"/>
                </a:solidFill>
                <a:effectLst/>
                <a:latin typeface="Montserrat Black" pitchFamily="2" charset="0"/>
              </a:rPr>
              <a:t>Additional primary regenerative conservation practices  </a:t>
            </a:r>
          </a:p>
          <a:p>
            <a:pPr marL="0" marR="0" indent="0" algn="l">
              <a:spcBef>
                <a:spcPts val="1200"/>
              </a:spcBef>
              <a:buNone/>
            </a:pPr>
            <a:r>
              <a:rPr lang="en-US" sz="2000" b="0" i="0" dirty="0">
                <a:solidFill>
                  <a:srgbClr val="242424"/>
                </a:solidFill>
                <a:effectLst/>
                <a:latin typeface="Montserrat Black" pitchFamily="2" charset="0"/>
              </a:rPr>
              <a:t>Action </a:t>
            </a:r>
          </a:p>
          <a:p>
            <a:pPr marL="342900" marR="0" indent="-342900" algn="l">
              <a:buFont typeface="Arial" panose="020B0604020202020204" pitchFamily="34" charset="0"/>
              <a:buChar char="•"/>
            </a:pPr>
            <a:r>
              <a:rPr lang="en-US" b="0" i="0" dirty="0">
                <a:solidFill>
                  <a:srgbClr val="242424"/>
                </a:solidFill>
                <a:effectLst/>
                <a:latin typeface="Montserrat" pitchFamily="2" charset="0"/>
              </a:rPr>
              <a:t>Identify additional conservation practices essential, based on a practice’s primary functions, to address a critical soil and water resource concern.</a:t>
            </a:r>
          </a:p>
          <a:p>
            <a:pPr marL="571500" marR="0" indent="-342900" algn="l">
              <a:buFont typeface="Courier New" panose="02070309020205020404" pitchFamily="49" charset="0"/>
              <a:buChar char="o"/>
            </a:pPr>
            <a:r>
              <a:rPr lang="en-US" b="0" i="0" dirty="0">
                <a:solidFill>
                  <a:srgbClr val="242424"/>
                </a:solidFill>
                <a:effectLst/>
                <a:latin typeface="Montserrat" pitchFamily="2" charset="0"/>
              </a:rPr>
              <a:t>Primary regenerative practices should be those practices that when installed lead to the highest likelihood of soil or water resource condition improvement.</a:t>
            </a:r>
          </a:p>
          <a:p>
            <a:pPr marL="571500" marR="0" indent="-342900" algn="l">
              <a:buFont typeface="Courier New" panose="02070309020205020404" pitchFamily="49" charset="0"/>
              <a:buChar char="o"/>
            </a:pPr>
            <a:r>
              <a:rPr lang="en-US" b="0" i="0" dirty="0">
                <a:solidFill>
                  <a:srgbClr val="242424"/>
                </a:solidFill>
                <a:effectLst/>
                <a:latin typeface="Montserrat" pitchFamily="2" charset="0"/>
              </a:rPr>
              <a:t>Practices should either have soil and water resource concerns as a primary purpose or have a value of 1 or greater in the CPPE. </a:t>
            </a:r>
          </a:p>
          <a:p>
            <a:pPr marL="571500" marR="0" indent="-342900" algn="l">
              <a:buFont typeface="Courier New" panose="02070309020205020404" pitchFamily="49" charset="0"/>
              <a:buChar char="o"/>
            </a:pPr>
            <a:r>
              <a:rPr lang="en-US" b="0" i="0" dirty="0">
                <a:solidFill>
                  <a:srgbClr val="242424"/>
                </a:solidFill>
                <a:effectLst/>
                <a:latin typeface="Montserrat" pitchFamily="2" charset="0"/>
              </a:rPr>
              <a:t>Avoid adding conservation practices to the list that are supportive/facilitating to one of the existing 15 primary regenerative practices or your additional primary practice(s), as supportive practices are already eligible for RPP funding.</a:t>
            </a:r>
          </a:p>
          <a:p>
            <a:pPr marL="0" marR="0" indent="0" algn="l">
              <a:spcBef>
                <a:spcPts val="1200"/>
              </a:spcBef>
              <a:buNone/>
            </a:pPr>
            <a:r>
              <a:rPr lang="en-US" sz="2000" b="0" i="0" dirty="0">
                <a:solidFill>
                  <a:srgbClr val="242424"/>
                </a:solidFill>
                <a:effectLst/>
                <a:latin typeface="Montserrat Black" pitchFamily="2" charset="0"/>
              </a:rPr>
              <a:t>Context </a:t>
            </a:r>
          </a:p>
          <a:p>
            <a:pPr marL="342900" marR="0" indent="-342900" algn="l">
              <a:buFont typeface="Arial" panose="020B0604020202020204" pitchFamily="34" charset="0"/>
              <a:buChar char="•"/>
            </a:pPr>
            <a:r>
              <a:rPr lang="en-US" b="0" i="0" dirty="0">
                <a:solidFill>
                  <a:srgbClr val="242424"/>
                </a:solidFill>
                <a:effectLst/>
                <a:latin typeface="Montserrat" pitchFamily="2" charset="0"/>
              </a:rPr>
              <a:t>To be eligible, producers will need at least one primary regenerative practice currently being implemented or planned to be implemented in the contract. </a:t>
            </a:r>
          </a:p>
          <a:p>
            <a:pPr>
              <a:spcBef>
                <a:spcPts val="1200"/>
              </a:spcBef>
            </a:pPr>
            <a:r>
              <a:rPr lang="en-US" sz="2000" dirty="0">
                <a:solidFill>
                  <a:schemeClr val="bg2">
                    <a:lumMod val="10000"/>
                  </a:schemeClr>
                </a:solidFill>
                <a:latin typeface="Montserrat Black" pitchFamily="2" charset="0"/>
              </a:rPr>
              <a:t>STAC recommendation</a:t>
            </a:r>
          </a:p>
          <a:p>
            <a:pPr marL="285750" indent="-285750">
              <a:buFont typeface="Arial" panose="020B0604020202020204" pitchFamily="34" charset="0"/>
              <a:buChar char="•"/>
            </a:pPr>
            <a:r>
              <a:rPr lang="en-US" dirty="0">
                <a:latin typeface="Montserrat" pitchFamily="2" charset="0"/>
              </a:rPr>
              <a:t>What land use(s) have the greatest need for RPP in WA?</a:t>
            </a:r>
          </a:p>
        </p:txBody>
      </p:sp>
    </p:spTree>
    <p:extLst>
      <p:ext uri="{BB962C8B-B14F-4D97-AF65-F5344CB8AC3E}">
        <p14:creationId xmlns:p14="http://schemas.microsoft.com/office/powerpoint/2010/main" val="23458100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B5B41-C312-F754-A784-828636FA0DAD}"/>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8659924-33B3-C328-995E-8E6FDC5C10A6}"/>
              </a:ext>
            </a:extLst>
          </p:cNvPr>
          <p:cNvSpPr>
            <a:spLocks noGrp="1"/>
          </p:cNvSpPr>
          <p:nvPr>
            <p:ph sz="quarter" idx="14"/>
          </p:nvPr>
        </p:nvSpPr>
        <p:spPr>
          <a:xfrm>
            <a:off x="209011" y="1255271"/>
            <a:ext cx="5757817" cy="4114207"/>
          </a:xfrm>
        </p:spPr>
        <p:txBody>
          <a:bodyPr/>
          <a:lstStyle/>
          <a:p>
            <a:endParaRPr lang="en-US"/>
          </a:p>
          <a:p>
            <a:endParaRPr lang="en-US"/>
          </a:p>
        </p:txBody>
      </p:sp>
      <p:sp>
        <p:nvSpPr>
          <p:cNvPr id="7" name="Picture Placeholder 6">
            <a:extLst>
              <a:ext uri="{FF2B5EF4-FFF2-40B4-BE49-F238E27FC236}">
                <a16:creationId xmlns:a16="http://schemas.microsoft.com/office/drawing/2014/main" id="{4172E901-934C-BB8F-E046-F9D464D5FCCD}"/>
              </a:ext>
            </a:extLst>
          </p:cNvPr>
          <p:cNvSpPr>
            <a:spLocks noGrp="1"/>
          </p:cNvSpPr>
          <p:nvPr>
            <p:ph type="pic" sz="quarter" idx="11"/>
          </p:nvPr>
        </p:nvSpPr>
        <p:spPr/>
        <p:txBody>
          <a:bodyPr/>
          <a:lstStyle/>
          <a:p>
            <a:endParaRPr lang="en-US"/>
          </a:p>
        </p:txBody>
      </p:sp>
      <p:pic>
        <p:nvPicPr>
          <p:cNvPr id="3" name="Picture Placeholder 13">
            <a:extLst>
              <a:ext uri="{FF2B5EF4-FFF2-40B4-BE49-F238E27FC236}">
                <a16:creationId xmlns:a16="http://schemas.microsoft.com/office/drawing/2014/main" id="{1594A413-D887-EB73-E0DD-8C797C1894C6}"/>
              </a:ext>
            </a:extLst>
          </p:cNvPr>
          <p:cNvPicPr>
            <a:picLocks noChangeAspect="1"/>
          </p:cNvPicPr>
          <p:nvPr/>
        </p:nvPicPr>
        <p:blipFill rotWithShape="1">
          <a:blip r:embed="rId3"/>
          <a:srcRect l="146" r="146"/>
          <a:stretch/>
        </p:blipFill>
        <p:spPr>
          <a:xfrm>
            <a:off x="6225172" y="1255270"/>
            <a:ext cx="2902596" cy="2047712"/>
          </a:xfrm>
          <a:prstGeom prst="rect">
            <a:avLst/>
          </a:prstGeom>
        </p:spPr>
      </p:pic>
      <p:pic>
        <p:nvPicPr>
          <p:cNvPr id="4" name="Picture Placeholder 15">
            <a:extLst>
              <a:ext uri="{FF2B5EF4-FFF2-40B4-BE49-F238E27FC236}">
                <a16:creationId xmlns:a16="http://schemas.microsoft.com/office/drawing/2014/main" id="{5BF618AA-A716-5E8A-068B-E84F712831EF}"/>
              </a:ext>
            </a:extLst>
          </p:cNvPr>
          <p:cNvPicPr>
            <a:picLocks noChangeAspect="1"/>
          </p:cNvPicPr>
          <p:nvPr/>
        </p:nvPicPr>
        <p:blipFill>
          <a:blip r:embed="rId4"/>
          <a:srcRect t="58" b="58"/>
          <a:stretch/>
        </p:blipFill>
        <p:spPr>
          <a:xfrm>
            <a:off x="9320065" y="1273855"/>
            <a:ext cx="2871936" cy="2047270"/>
          </a:xfrm>
          <a:prstGeom prst="rect">
            <a:avLst/>
          </a:prstGeom>
        </p:spPr>
      </p:pic>
      <p:pic>
        <p:nvPicPr>
          <p:cNvPr id="5" name="Picture Placeholder 17">
            <a:extLst>
              <a:ext uri="{FF2B5EF4-FFF2-40B4-BE49-F238E27FC236}">
                <a16:creationId xmlns:a16="http://schemas.microsoft.com/office/drawing/2014/main" id="{41FAA3A4-AA3E-3FDD-47E3-2CD4FD6623A7}"/>
              </a:ext>
            </a:extLst>
          </p:cNvPr>
          <p:cNvPicPr>
            <a:picLocks noChangeAspect="1"/>
          </p:cNvPicPr>
          <p:nvPr/>
        </p:nvPicPr>
        <p:blipFill rotWithShape="1">
          <a:blip r:embed="rId5"/>
          <a:srcRect l="21" r="21"/>
          <a:stretch/>
        </p:blipFill>
        <p:spPr>
          <a:xfrm>
            <a:off x="6225171" y="3495279"/>
            <a:ext cx="5966828" cy="1873645"/>
          </a:xfrm>
          <a:prstGeom prst="rect">
            <a:avLst/>
          </a:prstGeom>
        </p:spPr>
      </p:pic>
      <p:pic>
        <p:nvPicPr>
          <p:cNvPr id="6" name="NRCS Raindrop" descr="NRCS Raindrop Graphic">
            <a:extLst>
              <a:ext uri="{FF2B5EF4-FFF2-40B4-BE49-F238E27FC236}">
                <a16:creationId xmlns:a16="http://schemas.microsoft.com/office/drawing/2014/main" id="{FF8F12A0-28B8-9341-D5FA-4118FBDBBEB0}"/>
              </a:ext>
            </a:extLst>
          </p:cNvPr>
          <p:cNvPicPr>
            <a:picLocks noChangeAspect="1"/>
          </p:cNvPicPr>
          <p:nvPr/>
        </p:nvPicPr>
        <p:blipFill rotWithShape="1">
          <a:blip r:embed="rId6"/>
          <a:srcRect r="50000"/>
          <a:stretch/>
        </p:blipFill>
        <p:spPr>
          <a:xfrm>
            <a:off x="10463393" y="1554638"/>
            <a:ext cx="1728609" cy="3496689"/>
          </a:xfrm>
          <a:prstGeom prst="rect">
            <a:avLst/>
          </a:prstGeom>
        </p:spPr>
      </p:pic>
      <p:sp>
        <p:nvSpPr>
          <p:cNvPr id="2" name="TextBox 1">
            <a:extLst>
              <a:ext uri="{FF2B5EF4-FFF2-40B4-BE49-F238E27FC236}">
                <a16:creationId xmlns:a16="http://schemas.microsoft.com/office/drawing/2014/main" id="{73000B49-C27C-43B8-46CF-83AB4C1DB2A2}"/>
              </a:ext>
            </a:extLst>
          </p:cNvPr>
          <p:cNvSpPr txBox="1"/>
          <p:nvPr/>
        </p:nvSpPr>
        <p:spPr>
          <a:xfrm>
            <a:off x="114161" y="3501972"/>
            <a:ext cx="5852667" cy="1557349"/>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i="0" u="none" strike="noStrike" kern="1200" cap="none" spc="0" normalizeH="0" baseline="0" noProof="0" dirty="0">
              <a:ln>
                <a:noFill/>
              </a:ln>
              <a:solidFill>
                <a:prstClr val="white"/>
              </a:solidFill>
              <a:effectLst/>
              <a:uLnTx/>
              <a:uFillTx/>
              <a:latin typeface="Montserrat Black" pitchFamily="2" charset="0"/>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4400" i="0" u="none" strike="noStrike" kern="1200" cap="none" spc="0" normalizeH="0" baseline="0" noProof="0" dirty="0">
                <a:ln>
                  <a:noFill/>
                </a:ln>
                <a:solidFill>
                  <a:prstClr val="white"/>
                </a:solidFill>
                <a:effectLst/>
                <a:uLnTx/>
                <a:uFillTx/>
                <a:latin typeface="Montserrat Black" pitchFamily="2" charset="0"/>
              </a:rPr>
              <a:t>  Questions &amp;  </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4400" i="0" u="none" strike="noStrike" kern="1200" cap="none" spc="0" normalizeH="0" baseline="0" noProof="0" dirty="0">
                <a:ln>
                  <a:noFill/>
                </a:ln>
                <a:solidFill>
                  <a:prstClr val="white"/>
                </a:solidFill>
                <a:effectLst/>
                <a:uLnTx/>
                <a:uFillTx/>
                <a:latin typeface="Montserrat Black" pitchFamily="2" charset="0"/>
              </a:rPr>
              <a:t>  Answers</a:t>
            </a:r>
            <a:endParaRPr kumimoji="0" lang="en-US" sz="4000" i="0" u="none" strike="noStrike" kern="1200" cap="none" spc="0" normalizeH="0" baseline="0" noProof="0" dirty="0">
              <a:ln>
                <a:noFill/>
              </a:ln>
              <a:solidFill>
                <a:srgbClr val="FFFFFF"/>
              </a:solidFill>
              <a:effectLst/>
              <a:uLnTx/>
              <a:uFillTx/>
              <a:latin typeface="Montserrat Black" pitchFamily="2" charset="0"/>
            </a:endParaRPr>
          </a:p>
        </p:txBody>
      </p:sp>
      <p:pic>
        <p:nvPicPr>
          <p:cNvPr id="9" name="Picture Placeholder 13">
            <a:extLst>
              <a:ext uri="{FF2B5EF4-FFF2-40B4-BE49-F238E27FC236}">
                <a16:creationId xmlns:a16="http://schemas.microsoft.com/office/drawing/2014/main" id="{E98DAE6E-A3B8-0F0B-E20D-875CEBC7CF00}"/>
              </a:ext>
            </a:extLst>
          </p:cNvPr>
          <p:cNvPicPr>
            <a:picLocks noChangeAspect="1"/>
          </p:cNvPicPr>
          <p:nvPr/>
        </p:nvPicPr>
        <p:blipFill rotWithShape="1">
          <a:blip r:embed="rId7"/>
          <a:srcRect t="29" b="29"/>
          <a:stretch/>
        </p:blipFill>
        <p:spPr>
          <a:xfrm>
            <a:off x="6224149" y="1249133"/>
            <a:ext cx="2902596" cy="2047712"/>
          </a:xfrm>
          <a:prstGeom prst="rect">
            <a:avLst/>
          </a:prstGeom>
        </p:spPr>
      </p:pic>
      <p:pic>
        <p:nvPicPr>
          <p:cNvPr id="8" name="Picture 7">
            <a:extLst>
              <a:ext uri="{FF2B5EF4-FFF2-40B4-BE49-F238E27FC236}">
                <a16:creationId xmlns:a16="http://schemas.microsoft.com/office/drawing/2014/main" id="{19817B3D-5985-D8F1-9F60-CD02DF24D633}"/>
              </a:ext>
            </a:extLst>
          </p:cNvPr>
          <p:cNvPicPr>
            <a:picLocks noChangeAspect="1"/>
          </p:cNvPicPr>
          <p:nvPr/>
        </p:nvPicPr>
        <p:blipFill>
          <a:blip r:embed="rId8"/>
          <a:stretch>
            <a:fillRect/>
          </a:stretch>
        </p:blipFill>
        <p:spPr>
          <a:xfrm>
            <a:off x="16715" y="1678708"/>
            <a:ext cx="5852667" cy="1969179"/>
          </a:xfrm>
          <a:prstGeom prst="rect">
            <a:avLst/>
          </a:prstGeom>
        </p:spPr>
      </p:pic>
    </p:spTree>
    <p:extLst>
      <p:ext uri="{BB962C8B-B14F-4D97-AF65-F5344CB8AC3E}">
        <p14:creationId xmlns:p14="http://schemas.microsoft.com/office/powerpoint/2010/main" val="4194337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711FE-9316-9D39-0072-F00CAEEBDF8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916D64C-7825-970D-363C-38DC4260E909}"/>
              </a:ext>
            </a:extLst>
          </p:cNvPr>
          <p:cNvSpPr txBox="1"/>
          <p:nvPr/>
        </p:nvSpPr>
        <p:spPr>
          <a:xfrm>
            <a:off x="23526" y="848367"/>
            <a:ext cx="1216847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19567B"/>
                </a:solidFill>
                <a:effectLst/>
                <a:uLnTx/>
                <a:uFillTx/>
                <a:latin typeface="Montserrat Black"/>
                <a:ea typeface="+mn-ea"/>
                <a:cs typeface="+mn-cs"/>
              </a:rPr>
              <a:t>Regenerative Pilot Program Requirements</a:t>
            </a:r>
            <a:endParaRPr kumimoji="0" lang="en-US" sz="4000" b="0" i="0" u="none" strike="noStrike" kern="1200" cap="none" spc="0" normalizeH="0" baseline="0" noProof="0" dirty="0">
              <a:ln>
                <a:noFill/>
              </a:ln>
              <a:solidFill>
                <a:srgbClr val="19567B"/>
              </a:solidFill>
              <a:effectLst/>
              <a:uLnTx/>
              <a:uFillTx/>
              <a:latin typeface="Open Sans"/>
              <a:ea typeface="Open Sans"/>
              <a:cs typeface="Open Sans"/>
            </a:endParaRPr>
          </a:p>
        </p:txBody>
      </p:sp>
      <p:pic>
        <p:nvPicPr>
          <p:cNvPr id="2" name="Picture 1">
            <a:extLst>
              <a:ext uri="{FF2B5EF4-FFF2-40B4-BE49-F238E27FC236}">
                <a16:creationId xmlns:a16="http://schemas.microsoft.com/office/drawing/2014/main" id="{5ABF3C85-714C-A53D-8A24-71C8B51B56DE}"/>
              </a:ext>
            </a:extLst>
          </p:cNvPr>
          <p:cNvPicPr>
            <a:picLocks noChangeAspect="1"/>
          </p:cNvPicPr>
          <p:nvPr/>
        </p:nvPicPr>
        <p:blipFill>
          <a:blip r:embed="rId2"/>
          <a:stretch>
            <a:fillRect/>
          </a:stretch>
        </p:blipFill>
        <p:spPr>
          <a:xfrm>
            <a:off x="59204" y="4590348"/>
            <a:ext cx="2836540" cy="1825761"/>
          </a:xfrm>
          <a:prstGeom prst="rect">
            <a:avLst/>
          </a:prstGeom>
        </p:spPr>
      </p:pic>
      <p:pic>
        <p:nvPicPr>
          <p:cNvPr id="6" name="Picture 5">
            <a:extLst>
              <a:ext uri="{FF2B5EF4-FFF2-40B4-BE49-F238E27FC236}">
                <a16:creationId xmlns:a16="http://schemas.microsoft.com/office/drawing/2014/main" id="{A0B7FE78-5A07-3B4B-ACE4-325444987B2A}"/>
              </a:ext>
            </a:extLst>
          </p:cNvPr>
          <p:cNvPicPr>
            <a:picLocks noChangeAspect="1"/>
          </p:cNvPicPr>
          <p:nvPr/>
        </p:nvPicPr>
        <p:blipFill>
          <a:blip r:embed="rId3"/>
          <a:stretch>
            <a:fillRect/>
          </a:stretch>
        </p:blipFill>
        <p:spPr>
          <a:xfrm>
            <a:off x="6197458" y="4585803"/>
            <a:ext cx="2979718" cy="1827989"/>
          </a:xfrm>
          <a:prstGeom prst="rect">
            <a:avLst/>
          </a:prstGeom>
        </p:spPr>
      </p:pic>
      <p:pic>
        <p:nvPicPr>
          <p:cNvPr id="7" name="Picture 6">
            <a:extLst>
              <a:ext uri="{FF2B5EF4-FFF2-40B4-BE49-F238E27FC236}">
                <a16:creationId xmlns:a16="http://schemas.microsoft.com/office/drawing/2014/main" id="{866E65A5-BD4F-56D2-FD25-DF4CC009D124}"/>
              </a:ext>
            </a:extLst>
          </p:cNvPr>
          <p:cNvPicPr>
            <a:picLocks noChangeAspect="1"/>
          </p:cNvPicPr>
          <p:nvPr/>
        </p:nvPicPr>
        <p:blipFill rotWithShape="1">
          <a:blip r:embed="rId4"/>
          <a:srcRect b="19966"/>
          <a:stretch/>
        </p:blipFill>
        <p:spPr>
          <a:xfrm>
            <a:off x="3011421" y="4585803"/>
            <a:ext cx="3066494" cy="1827989"/>
          </a:xfrm>
          <a:prstGeom prst="rect">
            <a:avLst/>
          </a:prstGeom>
        </p:spPr>
      </p:pic>
      <p:pic>
        <p:nvPicPr>
          <p:cNvPr id="8" name="Picture 7">
            <a:extLst>
              <a:ext uri="{FF2B5EF4-FFF2-40B4-BE49-F238E27FC236}">
                <a16:creationId xmlns:a16="http://schemas.microsoft.com/office/drawing/2014/main" id="{BE2F06AE-ACE8-54AE-9BA1-42691392D59C}"/>
              </a:ext>
            </a:extLst>
          </p:cNvPr>
          <p:cNvPicPr>
            <a:picLocks noChangeAspect="1"/>
          </p:cNvPicPr>
          <p:nvPr/>
        </p:nvPicPr>
        <p:blipFill rotWithShape="1">
          <a:blip r:embed="rId5"/>
          <a:srcRect b="13636"/>
          <a:stretch/>
        </p:blipFill>
        <p:spPr>
          <a:xfrm>
            <a:off x="9289628" y="4582435"/>
            <a:ext cx="2840001" cy="1827989"/>
          </a:xfrm>
          <a:prstGeom prst="rect">
            <a:avLst/>
          </a:prstGeom>
        </p:spPr>
      </p:pic>
      <p:grpSp>
        <p:nvGrpSpPr>
          <p:cNvPr id="24" name="Group 23">
            <a:extLst>
              <a:ext uri="{FF2B5EF4-FFF2-40B4-BE49-F238E27FC236}">
                <a16:creationId xmlns:a16="http://schemas.microsoft.com/office/drawing/2014/main" id="{8B5B478C-A0EE-E213-0537-7314E8675A17}"/>
              </a:ext>
            </a:extLst>
          </p:cNvPr>
          <p:cNvGrpSpPr/>
          <p:nvPr/>
        </p:nvGrpSpPr>
        <p:grpSpPr>
          <a:xfrm>
            <a:off x="2444328" y="1623747"/>
            <a:ext cx="7506259" cy="2693997"/>
            <a:chOff x="2108521" y="1623747"/>
            <a:chExt cx="7506259" cy="2693997"/>
          </a:xfrm>
        </p:grpSpPr>
        <p:sp>
          <p:nvSpPr>
            <p:cNvPr id="9" name="Arrow: Pentagon 8">
              <a:extLst>
                <a:ext uri="{FF2B5EF4-FFF2-40B4-BE49-F238E27FC236}">
                  <a16:creationId xmlns:a16="http://schemas.microsoft.com/office/drawing/2014/main" id="{B47C3D17-8AB6-1619-0BC4-917266C54B8F}"/>
                </a:ext>
              </a:extLst>
            </p:cNvPr>
            <p:cNvSpPr/>
            <p:nvPr/>
          </p:nvSpPr>
          <p:spPr>
            <a:xfrm flipH="1">
              <a:off x="3011421" y="1819747"/>
              <a:ext cx="6603359" cy="525101"/>
            </a:xfrm>
            <a:prstGeom prst="homePlate">
              <a:avLst/>
            </a:prstGeom>
            <a:solidFill>
              <a:srgbClr val="1956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latin typeface="Montserrat Bold" pitchFamily="2" charset="0"/>
                </a:rPr>
                <a:t>Whole Farm Assessment</a:t>
              </a:r>
            </a:p>
          </p:txBody>
        </p:sp>
        <p:sp>
          <p:nvSpPr>
            <p:cNvPr id="11" name="Arrow: Pentagon 10">
              <a:extLst>
                <a:ext uri="{FF2B5EF4-FFF2-40B4-BE49-F238E27FC236}">
                  <a16:creationId xmlns:a16="http://schemas.microsoft.com/office/drawing/2014/main" id="{8F2724DA-1D9B-D328-5407-5E17F3D1A9DD}"/>
                </a:ext>
              </a:extLst>
            </p:cNvPr>
            <p:cNvSpPr/>
            <p:nvPr/>
          </p:nvSpPr>
          <p:spPr>
            <a:xfrm flipH="1">
              <a:off x="3011421" y="2412496"/>
              <a:ext cx="6603359" cy="525101"/>
            </a:xfrm>
            <a:prstGeom prst="homePlate">
              <a:avLst/>
            </a:prstGeom>
            <a:solidFill>
              <a:srgbClr val="1956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latin typeface="Montserrat Bold" pitchFamily="2" charset="0"/>
                </a:rPr>
                <a:t>Primary Practices</a:t>
              </a:r>
            </a:p>
          </p:txBody>
        </p:sp>
        <p:sp>
          <p:nvSpPr>
            <p:cNvPr id="13" name="Arrow: Pentagon 12">
              <a:extLst>
                <a:ext uri="{FF2B5EF4-FFF2-40B4-BE49-F238E27FC236}">
                  <a16:creationId xmlns:a16="http://schemas.microsoft.com/office/drawing/2014/main" id="{30487080-F8E2-255D-74FD-846CE0DA8E7A}"/>
                </a:ext>
              </a:extLst>
            </p:cNvPr>
            <p:cNvSpPr/>
            <p:nvPr/>
          </p:nvSpPr>
          <p:spPr>
            <a:xfrm flipH="1">
              <a:off x="3011421" y="3005245"/>
              <a:ext cx="6603359" cy="525101"/>
            </a:xfrm>
            <a:prstGeom prst="homePlate">
              <a:avLst/>
            </a:prstGeom>
            <a:solidFill>
              <a:srgbClr val="1956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latin typeface="Montserrat Bold" pitchFamily="2" charset="0"/>
                </a:rPr>
                <a:t>Soil Health Testing</a:t>
              </a:r>
            </a:p>
          </p:txBody>
        </p:sp>
        <p:sp>
          <p:nvSpPr>
            <p:cNvPr id="15" name="Arrow: Pentagon 14">
              <a:extLst>
                <a:ext uri="{FF2B5EF4-FFF2-40B4-BE49-F238E27FC236}">
                  <a16:creationId xmlns:a16="http://schemas.microsoft.com/office/drawing/2014/main" id="{091B1E78-22B4-A5AA-2BCE-128C3699DBE3}"/>
                </a:ext>
              </a:extLst>
            </p:cNvPr>
            <p:cNvSpPr/>
            <p:nvPr/>
          </p:nvSpPr>
          <p:spPr>
            <a:xfrm flipH="1">
              <a:off x="3011420" y="3597994"/>
              <a:ext cx="6603359" cy="525101"/>
            </a:xfrm>
            <a:prstGeom prst="homePlate">
              <a:avLst/>
            </a:prstGeom>
            <a:solidFill>
              <a:srgbClr val="1956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latin typeface="Montserrat Bold" pitchFamily="2" charset="0"/>
                </a:rPr>
                <a:t>Minimum 5-Year Contract</a:t>
              </a:r>
            </a:p>
          </p:txBody>
        </p:sp>
        <p:pic>
          <p:nvPicPr>
            <p:cNvPr id="17" name="Graphic 16" descr="Checkbox Checked with solid fill">
              <a:extLst>
                <a:ext uri="{FF2B5EF4-FFF2-40B4-BE49-F238E27FC236}">
                  <a16:creationId xmlns:a16="http://schemas.microsoft.com/office/drawing/2014/main" id="{90107E24-9736-C6EE-DA39-5044E6445C0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120020" y="1623747"/>
              <a:ext cx="914400" cy="914400"/>
            </a:xfrm>
            <a:prstGeom prst="rect">
              <a:avLst/>
            </a:prstGeom>
          </p:spPr>
        </p:pic>
        <p:pic>
          <p:nvPicPr>
            <p:cNvPr id="19" name="Graphic 18" descr="Checkbox Checked with solid fill">
              <a:extLst>
                <a:ext uri="{FF2B5EF4-FFF2-40B4-BE49-F238E27FC236}">
                  <a16:creationId xmlns:a16="http://schemas.microsoft.com/office/drawing/2014/main" id="{834C7EB6-5964-DC6E-31FF-921D3D863DE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108521" y="2220886"/>
              <a:ext cx="914400" cy="914400"/>
            </a:xfrm>
            <a:prstGeom prst="rect">
              <a:avLst/>
            </a:prstGeom>
          </p:spPr>
        </p:pic>
        <p:pic>
          <p:nvPicPr>
            <p:cNvPr id="21" name="Graphic 20" descr="Checkbox Checked with solid fill">
              <a:extLst>
                <a:ext uri="{FF2B5EF4-FFF2-40B4-BE49-F238E27FC236}">
                  <a16:creationId xmlns:a16="http://schemas.microsoft.com/office/drawing/2014/main" id="{83029384-6CBD-3D68-D76F-CF2952E958E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120020" y="2808315"/>
              <a:ext cx="914400" cy="914400"/>
            </a:xfrm>
            <a:prstGeom prst="rect">
              <a:avLst/>
            </a:prstGeom>
          </p:spPr>
        </p:pic>
        <p:pic>
          <p:nvPicPr>
            <p:cNvPr id="23" name="Graphic 22" descr="Checkbox Checked with solid fill">
              <a:extLst>
                <a:ext uri="{FF2B5EF4-FFF2-40B4-BE49-F238E27FC236}">
                  <a16:creationId xmlns:a16="http://schemas.microsoft.com/office/drawing/2014/main" id="{1F59B92C-C69D-5041-A149-EB46F8B08F1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120020" y="3403344"/>
              <a:ext cx="914400" cy="914400"/>
            </a:xfrm>
            <a:prstGeom prst="rect">
              <a:avLst/>
            </a:prstGeom>
          </p:spPr>
        </p:pic>
      </p:grpSp>
    </p:spTree>
    <p:extLst>
      <p:ext uri="{BB962C8B-B14F-4D97-AF65-F5344CB8AC3E}">
        <p14:creationId xmlns:p14="http://schemas.microsoft.com/office/powerpoint/2010/main" val="466317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4BD41-ABA6-5701-C67D-2C4671438E0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C147F4B-3695-D00C-C4F7-44AD9F674A82}"/>
              </a:ext>
            </a:extLst>
          </p:cNvPr>
          <p:cNvSpPr txBox="1"/>
          <p:nvPr/>
        </p:nvSpPr>
        <p:spPr>
          <a:xfrm>
            <a:off x="-429706" y="664054"/>
            <a:ext cx="1216847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19567B"/>
                </a:solidFill>
                <a:effectLst/>
                <a:uLnTx/>
                <a:uFillTx/>
                <a:latin typeface="Montserrat Black"/>
                <a:ea typeface="+mn-ea"/>
                <a:cs typeface="+mn-cs"/>
              </a:rPr>
              <a:t>What is the “Whole Farm”</a:t>
            </a:r>
            <a:endParaRPr kumimoji="0" lang="en-US" sz="3600" b="0" i="0" u="none" strike="noStrike" kern="1200" cap="none" spc="0" normalizeH="0" baseline="0" noProof="0" dirty="0">
              <a:ln>
                <a:noFill/>
              </a:ln>
              <a:solidFill>
                <a:srgbClr val="19567B"/>
              </a:solidFill>
              <a:effectLst/>
              <a:uLnTx/>
              <a:uFillTx/>
              <a:latin typeface="Open Sans"/>
              <a:ea typeface="Open Sans"/>
              <a:cs typeface="Open Sans"/>
            </a:endParaRPr>
          </a:p>
        </p:txBody>
      </p:sp>
      <p:sp>
        <p:nvSpPr>
          <p:cNvPr id="6" name="TextBox 5">
            <a:extLst>
              <a:ext uri="{FF2B5EF4-FFF2-40B4-BE49-F238E27FC236}">
                <a16:creationId xmlns:a16="http://schemas.microsoft.com/office/drawing/2014/main" id="{8CFFEE29-CEBE-296B-C2C7-6B1F640DAF39}"/>
              </a:ext>
            </a:extLst>
          </p:cNvPr>
          <p:cNvSpPr txBox="1"/>
          <p:nvPr/>
        </p:nvSpPr>
        <p:spPr>
          <a:xfrm>
            <a:off x="751614" y="5547615"/>
            <a:ext cx="10688773"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545859"/>
                </a:solidFill>
                <a:effectLst/>
                <a:uLnTx/>
                <a:uFillTx/>
                <a:latin typeface="Open Sans"/>
                <a:ea typeface="+mn-ea"/>
                <a:cs typeface="+mn-cs"/>
              </a:rPr>
              <a:t>Note: When working with tribes to complete a whole farm assessment, NRCS and the Tribe will follow NI 440 307.14 , in combination with program policies found in CPM 440 Part 530 to address the unique relationship between the Tribe and its members so as not to create an undue hardship.</a:t>
            </a:r>
          </a:p>
        </p:txBody>
      </p:sp>
      <p:graphicFrame>
        <p:nvGraphicFramePr>
          <p:cNvPr id="2" name="Table 1">
            <a:extLst>
              <a:ext uri="{FF2B5EF4-FFF2-40B4-BE49-F238E27FC236}">
                <a16:creationId xmlns:a16="http://schemas.microsoft.com/office/drawing/2014/main" id="{DDF4AE75-B66A-45A3-EB75-8D7E4B7D20CD}"/>
              </a:ext>
            </a:extLst>
          </p:cNvPr>
          <p:cNvGraphicFramePr>
            <a:graphicFrameLocks noGrp="1"/>
          </p:cNvGraphicFramePr>
          <p:nvPr>
            <p:extLst>
              <p:ext uri="{D42A27DB-BD31-4B8C-83A1-F6EECF244321}">
                <p14:modId xmlns:p14="http://schemas.microsoft.com/office/powerpoint/2010/main" val="2344576559"/>
              </p:ext>
            </p:extLst>
          </p:nvPr>
        </p:nvGraphicFramePr>
        <p:xfrm>
          <a:off x="751613" y="1310385"/>
          <a:ext cx="10688774" cy="4163577"/>
        </p:xfrm>
        <a:graphic>
          <a:graphicData uri="http://schemas.openxmlformats.org/drawingml/2006/table">
            <a:tbl>
              <a:tblPr firstRow="1" bandRow="1">
                <a:tableStyleId>{616DA210-FB5B-4158-B5E0-FEB733F419BA}</a:tableStyleId>
              </a:tblPr>
              <a:tblGrid>
                <a:gridCol w="5344387">
                  <a:extLst>
                    <a:ext uri="{9D8B030D-6E8A-4147-A177-3AD203B41FA5}">
                      <a16:colId xmlns:a16="http://schemas.microsoft.com/office/drawing/2014/main" val="3272800452"/>
                    </a:ext>
                  </a:extLst>
                </a:gridCol>
                <a:gridCol w="5344387">
                  <a:extLst>
                    <a:ext uri="{9D8B030D-6E8A-4147-A177-3AD203B41FA5}">
                      <a16:colId xmlns:a16="http://schemas.microsoft.com/office/drawing/2014/main" val="2113196887"/>
                    </a:ext>
                  </a:extLst>
                </a:gridCol>
              </a:tblGrid>
              <a:tr h="1543784">
                <a:tc>
                  <a:txBody>
                    <a:bodyPr/>
                    <a:lstStyle/>
                    <a:p>
                      <a:endParaRPr lang="en-US" dirty="0">
                        <a:solidFill>
                          <a:schemeClr val="bg1"/>
                        </a:solidFill>
                      </a:endParaRPr>
                    </a:p>
                  </a:txBody>
                  <a:tcPr/>
                </a:tc>
                <a:tc>
                  <a:txBody>
                    <a:bodyPr/>
                    <a:lstStyle/>
                    <a:p>
                      <a:endParaRPr lang="en-US" dirty="0">
                        <a:solidFill>
                          <a:schemeClr val="bg1"/>
                        </a:solidFill>
                      </a:endParaRPr>
                    </a:p>
                  </a:txBody>
                  <a:tcPr/>
                </a:tc>
                <a:extLst>
                  <a:ext uri="{0D108BD9-81ED-4DB2-BD59-A6C34878D82A}">
                    <a16:rowId xmlns:a16="http://schemas.microsoft.com/office/drawing/2014/main" val="1809417155"/>
                  </a:ext>
                </a:extLst>
              </a:tr>
              <a:tr h="2619793">
                <a:tc>
                  <a:txBody>
                    <a:bodyPr/>
                    <a:lstStyle/>
                    <a:p>
                      <a:pPr marL="112712" indent="0">
                        <a:buFont typeface="Arial" panose="020B0604020202020204" pitchFamily="34" charset="0"/>
                        <a:buNone/>
                      </a:pPr>
                      <a:r>
                        <a:rPr lang="en-US" dirty="0">
                          <a:latin typeface="Montserrat" pitchFamily="2" charset="0"/>
                        </a:rPr>
                        <a:t>Policy allows producer to define a subset of land as a separate operation/farm</a:t>
                      </a:r>
                    </a:p>
                    <a:p>
                      <a:pPr marL="574675" indent="-173038">
                        <a:buFont typeface="Arial" panose="020B0604020202020204" pitchFamily="34" charset="0"/>
                        <a:buChar char="•"/>
                      </a:pPr>
                      <a:r>
                        <a:rPr lang="en-US" dirty="0">
                          <a:latin typeface="Montserrat" pitchFamily="2" charset="0"/>
                        </a:rPr>
                        <a:t>Whole farm definition = largely up to the producer with input from the planner</a:t>
                      </a:r>
                    </a:p>
                  </a:txBody>
                  <a:tcPr marL="137160" marR="137160" marT="137160" marB="137160"/>
                </a:tc>
                <a:tc>
                  <a:txBody>
                    <a:bodyPr/>
                    <a:lstStyle/>
                    <a:p>
                      <a:pPr marL="112712" indent="0">
                        <a:buFont typeface="Arial" panose="020B0604020202020204" pitchFamily="34" charset="0"/>
                        <a:buNone/>
                      </a:pPr>
                      <a:r>
                        <a:rPr lang="en-US" dirty="0">
                          <a:latin typeface="Montserrat" pitchFamily="2" charset="0"/>
                        </a:rPr>
                        <a:t>CSP Regen must follow same policy requirements as regular CSP</a:t>
                      </a:r>
                    </a:p>
                    <a:p>
                      <a:pPr marL="574675" indent="-173038">
                        <a:buFont typeface="Arial" panose="020B0604020202020204" pitchFamily="34" charset="0"/>
                        <a:buChar char="•"/>
                      </a:pPr>
                      <a:r>
                        <a:rPr lang="en-US" dirty="0">
                          <a:latin typeface="Montserrat" pitchFamily="2" charset="0"/>
                        </a:rPr>
                        <a:t>All land the </a:t>
                      </a:r>
                      <a:r>
                        <a:rPr lang="en-US" u="sng" dirty="0">
                          <a:latin typeface="Montserrat" pitchFamily="2" charset="0"/>
                        </a:rPr>
                        <a:t>operator</a:t>
                      </a:r>
                      <a:r>
                        <a:rPr lang="en-US" u="none" dirty="0">
                          <a:latin typeface="Montserrat" pitchFamily="2" charset="0"/>
                        </a:rPr>
                        <a:t> controls for 5-year contract must be enrolled</a:t>
                      </a:r>
                    </a:p>
                    <a:p>
                      <a:pPr marL="1031875" lvl="1" indent="-173038">
                        <a:buFont typeface="Arial" panose="020B0604020202020204" pitchFamily="34" charset="0"/>
                        <a:buChar char="•"/>
                      </a:pPr>
                      <a:r>
                        <a:rPr lang="en-US" u="none" dirty="0">
                          <a:latin typeface="Montserrat" pitchFamily="2" charset="0"/>
                        </a:rPr>
                        <a:t>Separate </a:t>
                      </a:r>
                      <a:r>
                        <a:rPr lang="en-US" u="none" dirty="0" err="1">
                          <a:latin typeface="Montserrat" pitchFamily="2" charset="0"/>
                        </a:rPr>
                        <a:t>AgLands</a:t>
                      </a:r>
                      <a:r>
                        <a:rPr lang="en-US" u="none" dirty="0">
                          <a:latin typeface="Montserrat" pitchFamily="2" charset="0"/>
                        </a:rPr>
                        <a:t> and NIPF</a:t>
                      </a:r>
                    </a:p>
                  </a:txBody>
                  <a:tcPr marL="137160" marR="137160" marT="137160" marB="137160"/>
                </a:tc>
                <a:extLst>
                  <a:ext uri="{0D108BD9-81ED-4DB2-BD59-A6C34878D82A}">
                    <a16:rowId xmlns:a16="http://schemas.microsoft.com/office/drawing/2014/main" val="1886571038"/>
                  </a:ext>
                </a:extLst>
              </a:tr>
            </a:tbl>
          </a:graphicData>
        </a:graphic>
      </p:graphicFrame>
      <p:grpSp>
        <p:nvGrpSpPr>
          <p:cNvPr id="9" name="Group 8">
            <a:extLst>
              <a:ext uri="{FF2B5EF4-FFF2-40B4-BE49-F238E27FC236}">
                <a16:creationId xmlns:a16="http://schemas.microsoft.com/office/drawing/2014/main" id="{58A8D46C-87AA-830D-328C-256E7D7C5441}"/>
              </a:ext>
            </a:extLst>
          </p:cNvPr>
          <p:cNvGrpSpPr/>
          <p:nvPr/>
        </p:nvGrpSpPr>
        <p:grpSpPr>
          <a:xfrm>
            <a:off x="1341810" y="1384038"/>
            <a:ext cx="9508382" cy="1356182"/>
            <a:chOff x="1341810" y="1384038"/>
            <a:chExt cx="9508382" cy="1356182"/>
          </a:xfrm>
        </p:grpSpPr>
        <p:pic>
          <p:nvPicPr>
            <p:cNvPr id="3" name="Picture 2">
              <a:extLst>
                <a:ext uri="{FF2B5EF4-FFF2-40B4-BE49-F238E27FC236}">
                  <a16:creationId xmlns:a16="http://schemas.microsoft.com/office/drawing/2014/main" id="{87A96EFB-C526-E1AB-4783-730A4B7EC754}"/>
                </a:ext>
              </a:extLst>
            </p:cNvPr>
            <p:cNvPicPr>
              <a:picLocks noChangeAspect="1"/>
            </p:cNvPicPr>
            <p:nvPr/>
          </p:nvPicPr>
          <p:blipFill>
            <a:blip r:embed="rId3"/>
            <a:stretch>
              <a:fillRect/>
            </a:stretch>
          </p:blipFill>
          <p:spPr>
            <a:xfrm>
              <a:off x="6707335" y="1384038"/>
              <a:ext cx="4142857" cy="12857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a:extLst>
                <a:ext uri="{FF2B5EF4-FFF2-40B4-BE49-F238E27FC236}">
                  <a16:creationId xmlns:a16="http://schemas.microsoft.com/office/drawing/2014/main" id="{EB7882EC-8418-302F-DF2E-898A3218B9D2}"/>
                </a:ext>
              </a:extLst>
            </p:cNvPr>
            <p:cNvPicPr>
              <a:picLocks noChangeAspect="1"/>
            </p:cNvPicPr>
            <p:nvPr/>
          </p:nvPicPr>
          <p:blipFill>
            <a:blip r:embed="rId4"/>
            <a:stretch>
              <a:fillRect/>
            </a:stretch>
          </p:blipFill>
          <p:spPr>
            <a:xfrm>
              <a:off x="1341810" y="1384038"/>
              <a:ext cx="4142857" cy="13561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Tree>
    <p:extLst>
      <p:ext uri="{BB962C8B-B14F-4D97-AF65-F5344CB8AC3E}">
        <p14:creationId xmlns:p14="http://schemas.microsoft.com/office/powerpoint/2010/main" val="3652436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8E410-F68D-5D00-C7E2-1F7A21C8963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F820507-BDB5-BC74-3608-4D0328DFE82C}"/>
              </a:ext>
            </a:extLst>
          </p:cNvPr>
          <p:cNvSpPr txBox="1"/>
          <p:nvPr/>
        </p:nvSpPr>
        <p:spPr>
          <a:xfrm>
            <a:off x="391492" y="858549"/>
            <a:ext cx="11738768"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19567B"/>
                </a:solidFill>
                <a:effectLst/>
                <a:uLnTx/>
                <a:uFillTx/>
                <a:latin typeface="Montserrat Black"/>
                <a:ea typeface="Open Sans"/>
                <a:cs typeface="Open Sans"/>
              </a:rPr>
              <a:t>Land Uses</a:t>
            </a:r>
            <a:endParaRPr kumimoji="0" lang="en-US" sz="6600" b="0" i="0" u="none" strike="noStrike" kern="1200" cap="none" spc="0" normalizeH="0" baseline="0" noProof="0" dirty="0">
              <a:ln>
                <a:noFill/>
              </a:ln>
              <a:solidFill>
                <a:srgbClr val="19567B"/>
              </a:solidFill>
              <a:effectLst/>
              <a:uLnTx/>
              <a:uFillTx/>
              <a:latin typeface="Open Sans"/>
              <a:ea typeface="Open Sans"/>
              <a:cs typeface="Open Sans"/>
            </a:endParaRPr>
          </a:p>
        </p:txBody>
      </p:sp>
      <p:sp>
        <p:nvSpPr>
          <p:cNvPr id="11" name="TextBox 10">
            <a:extLst>
              <a:ext uri="{FF2B5EF4-FFF2-40B4-BE49-F238E27FC236}">
                <a16:creationId xmlns:a16="http://schemas.microsoft.com/office/drawing/2014/main" id="{8D569FFE-81F8-68FB-4094-37213D2FCA49}"/>
              </a:ext>
            </a:extLst>
          </p:cNvPr>
          <p:cNvSpPr txBox="1"/>
          <p:nvPr/>
        </p:nvSpPr>
        <p:spPr>
          <a:xfrm>
            <a:off x="391492" y="2170279"/>
            <a:ext cx="11573892" cy="646331"/>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3600" b="0" i="0" u="none" strike="noStrike" kern="1200" cap="none" spc="0" normalizeH="0" baseline="0" noProof="0" dirty="0">
                <a:ln>
                  <a:noFill/>
                </a:ln>
                <a:solidFill>
                  <a:srgbClr val="545859"/>
                </a:solidFill>
                <a:effectLst/>
                <a:uLnTx/>
                <a:uFillTx/>
                <a:latin typeface="Montserrat" pitchFamily="2" charset="0"/>
                <a:ea typeface="Lato"/>
                <a:cs typeface="Arial"/>
              </a:rPr>
              <a:t>RPP focuses on </a:t>
            </a:r>
            <a:r>
              <a:rPr lang="en-US" sz="3600" dirty="0">
                <a:solidFill>
                  <a:srgbClr val="545859"/>
                </a:solidFill>
                <a:latin typeface="Montserrat" pitchFamily="2" charset="0"/>
                <a:ea typeface="Lato"/>
                <a:cs typeface="Arial"/>
              </a:rPr>
              <a:t>Crop, Forest, Pasture, and Range</a:t>
            </a:r>
          </a:p>
        </p:txBody>
      </p:sp>
      <p:pic>
        <p:nvPicPr>
          <p:cNvPr id="10" name="Picture 9">
            <a:extLst>
              <a:ext uri="{FF2B5EF4-FFF2-40B4-BE49-F238E27FC236}">
                <a16:creationId xmlns:a16="http://schemas.microsoft.com/office/drawing/2014/main" id="{A2BCA59E-2D11-B50A-DF66-0736D9D8C6CD}"/>
              </a:ext>
            </a:extLst>
          </p:cNvPr>
          <p:cNvPicPr>
            <a:picLocks noChangeAspect="1"/>
          </p:cNvPicPr>
          <p:nvPr/>
        </p:nvPicPr>
        <p:blipFill>
          <a:blip r:embed="rId3"/>
          <a:stretch>
            <a:fillRect/>
          </a:stretch>
        </p:blipFill>
        <p:spPr>
          <a:xfrm>
            <a:off x="0" y="3171509"/>
            <a:ext cx="12192000" cy="2706624"/>
          </a:xfrm>
          <a:prstGeom prst="rect">
            <a:avLst/>
          </a:prstGeom>
        </p:spPr>
      </p:pic>
    </p:spTree>
    <p:extLst>
      <p:ext uri="{BB962C8B-B14F-4D97-AF65-F5344CB8AC3E}">
        <p14:creationId xmlns:p14="http://schemas.microsoft.com/office/powerpoint/2010/main" val="626840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39E5B-96CA-C6EA-B1EC-C24A3CAB886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E37DF4E-E2DA-4413-4022-5AA9AA98E958}"/>
              </a:ext>
            </a:extLst>
          </p:cNvPr>
          <p:cNvSpPr txBox="1"/>
          <p:nvPr/>
        </p:nvSpPr>
        <p:spPr>
          <a:xfrm>
            <a:off x="878186" y="3817285"/>
            <a:ext cx="10007359" cy="24724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3200" i="0" u="none" strike="noStrike" kern="1200" cap="none" spc="0" normalizeH="0" baseline="0" noProof="0" dirty="0">
                <a:ln>
                  <a:noFill/>
                </a:ln>
                <a:solidFill>
                  <a:srgbClr val="545859"/>
                </a:solidFill>
                <a:effectLst/>
                <a:uLnTx/>
                <a:uFillTx/>
                <a:latin typeface="Montserrat Black" pitchFamily="2" charset="0"/>
              </a:rPr>
              <a:t>Assessment Requirement: all applicable resource concerns/components assessed</a:t>
            </a:r>
          </a:p>
          <a:p>
            <a:pPr marL="742950" lvl="1" indent="-285750" defTabSz="914400">
              <a:spcBef>
                <a:spcPts val="800"/>
              </a:spcBef>
              <a:buFont typeface="Arial" panose="020B0604020202020204" pitchFamily="34" charset="0"/>
              <a:buChar char="•"/>
              <a:defRPr/>
            </a:pPr>
            <a:r>
              <a:rPr lang="en-US" sz="2800" dirty="0">
                <a:solidFill>
                  <a:srgbClr val="545859"/>
                </a:solidFill>
                <a:latin typeface="Montserrat Bold" pitchFamily="2" charset="0"/>
              </a:rPr>
              <a:t>Goal: </a:t>
            </a:r>
            <a:r>
              <a:rPr lang="en-US" sz="2800" dirty="0">
                <a:solidFill>
                  <a:srgbClr val="545859"/>
                </a:solidFill>
                <a:latin typeface="Montserrat" pitchFamily="2" charset="0"/>
              </a:rPr>
              <a:t>start conversation about whole farm planning and begin working towards creating a whole farm plan</a:t>
            </a:r>
          </a:p>
        </p:txBody>
      </p:sp>
      <p:sp>
        <p:nvSpPr>
          <p:cNvPr id="5" name="TextBox 4">
            <a:extLst>
              <a:ext uri="{FF2B5EF4-FFF2-40B4-BE49-F238E27FC236}">
                <a16:creationId xmlns:a16="http://schemas.microsoft.com/office/drawing/2014/main" id="{085BF49A-057F-1585-DF9F-01EAF9A103AD}"/>
              </a:ext>
            </a:extLst>
          </p:cNvPr>
          <p:cNvSpPr txBox="1"/>
          <p:nvPr/>
        </p:nvSpPr>
        <p:spPr>
          <a:xfrm>
            <a:off x="0" y="828877"/>
            <a:ext cx="1216847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19567B"/>
                </a:solidFill>
                <a:effectLst/>
                <a:uLnTx/>
                <a:uFillTx/>
                <a:latin typeface="Montserrat Black"/>
                <a:ea typeface="Open Sans"/>
                <a:cs typeface="Open Sans"/>
              </a:rPr>
              <a:t>Assessment - Resource Concerns</a:t>
            </a:r>
            <a:endParaRPr kumimoji="0" lang="en-US" sz="4800" b="0" i="0" u="none" strike="noStrike" kern="1200" cap="none" spc="0" normalizeH="0" baseline="0" noProof="0" dirty="0">
              <a:ln>
                <a:noFill/>
              </a:ln>
              <a:solidFill>
                <a:srgbClr val="19567B"/>
              </a:solidFill>
              <a:effectLst/>
              <a:uLnTx/>
              <a:uFillTx/>
              <a:latin typeface="Open Sans"/>
              <a:ea typeface="Open Sans"/>
              <a:cs typeface="Open Sans"/>
            </a:endParaRPr>
          </a:p>
        </p:txBody>
      </p:sp>
      <p:pic>
        <p:nvPicPr>
          <p:cNvPr id="7" name="Picture 6">
            <a:extLst>
              <a:ext uri="{FF2B5EF4-FFF2-40B4-BE49-F238E27FC236}">
                <a16:creationId xmlns:a16="http://schemas.microsoft.com/office/drawing/2014/main" id="{62A77549-4C7E-143F-D41E-11BF7DA7EC9F}"/>
              </a:ext>
            </a:extLst>
          </p:cNvPr>
          <p:cNvPicPr>
            <a:picLocks noChangeAspect="1"/>
          </p:cNvPicPr>
          <p:nvPr/>
        </p:nvPicPr>
        <p:blipFill>
          <a:blip r:embed="rId3"/>
          <a:stretch>
            <a:fillRect/>
          </a:stretch>
        </p:blipFill>
        <p:spPr>
          <a:xfrm>
            <a:off x="1899584" y="1846762"/>
            <a:ext cx="8392832" cy="1384995"/>
          </a:xfrm>
          <a:prstGeom prst="rect">
            <a:avLst/>
          </a:prstGeom>
          <a:ln>
            <a:noFill/>
          </a:ln>
          <a:effectLst>
            <a:outerShdw blurRad="190500" algn="tl" rotWithShape="0">
              <a:srgbClr val="000000">
                <a:alpha val="70000"/>
              </a:srgbClr>
            </a:outerShdw>
          </a:effectLst>
        </p:spPr>
      </p:pic>
      <p:sp>
        <p:nvSpPr>
          <p:cNvPr id="8" name="TextBox 7">
            <a:extLst>
              <a:ext uri="{FF2B5EF4-FFF2-40B4-BE49-F238E27FC236}">
                <a16:creationId xmlns:a16="http://schemas.microsoft.com/office/drawing/2014/main" id="{1B0372A8-6F08-F07E-26DA-0CE8242B1979}"/>
              </a:ext>
            </a:extLst>
          </p:cNvPr>
          <p:cNvSpPr txBox="1"/>
          <p:nvPr/>
        </p:nvSpPr>
        <p:spPr>
          <a:xfrm>
            <a:off x="2048324" y="3328535"/>
            <a:ext cx="4035913" cy="27699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545859"/>
                </a:solidFill>
                <a:effectLst/>
                <a:uLnTx/>
                <a:uFillTx/>
                <a:latin typeface="Open Sans"/>
                <a:ea typeface="+mn-ea"/>
                <a:cs typeface="+mn-cs"/>
              </a:rPr>
              <a:t>Excerpt from NI 440 307.14 Regenerative </a:t>
            </a:r>
            <a:r>
              <a:rPr lang="en-US" sz="1200" b="1" i="1" dirty="0">
                <a:solidFill>
                  <a:srgbClr val="545859"/>
                </a:solidFill>
                <a:latin typeface="Open Sans"/>
              </a:rPr>
              <a:t>Jan</a:t>
            </a:r>
            <a:r>
              <a:rPr kumimoji="0" lang="en-US" sz="1200" b="1" i="1" u="none" strike="noStrike" kern="1200" cap="none" spc="0" normalizeH="0" baseline="0" noProof="0" dirty="0">
                <a:ln>
                  <a:noFill/>
                </a:ln>
                <a:solidFill>
                  <a:srgbClr val="545859"/>
                </a:solidFill>
                <a:effectLst/>
                <a:uLnTx/>
                <a:uFillTx/>
                <a:latin typeface="Open Sans"/>
                <a:ea typeface="+mn-ea"/>
                <a:cs typeface="+mn-cs"/>
              </a:rPr>
              <a:t>. </a:t>
            </a:r>
            <a:r>
              <a:rPr lang="en-US" sz="1200" b="1" i="1" dirty="0">
                <a:solidFill>
                  <a:srgbClr val="545859"/>
                </a:solidFill>
                <a:latin typeface="Open Sans"/>
              </a:rPr>
              <a:t>2026</a:t>
            </a:r>
            <a:endParaRPr kumimoji="0" lang="en-US" sz="1200" b="1" i="1" u="none" strike="noStrike" kern="1200" cap="none" spc="0" normalizeH="0" baseline="0" noProof="0" dirty="0">
              <a:ln>
                <a:noFill/>
              </a:ln>
              <a:solidFill>
                <a:srgbClr val="545859"/>
              </a:solidFill>
              <a:effectLst/>
              <a:uLnTx/>
              <a:uFillTx/>
              <a:latin typeface="Open Sans"/>
              <a:ea typeface="+mn-ea"/>
              <a:cs typeface="+mn-cs"/>
            </a:endParaRPr>
          </a:p>
        </p:txBody>
      </p:sp>
    </p:spTree>
    <p:extLst>
      <p:ext uri="{BB962C8B-B14F-4D97-AF65-F5344CB8AC3E}">
        <p14:creationId xmlns:p14="http://schemas.microsoft.com/office/powerpoint/2010/main" val="4204585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C9AA4-CC85-735B-C3D1-F9FC3B41C136}"/>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3EC91861-338E-D1D6-94B5-F8FA17490FCA}"/>
              </a:ext>
            </a:extLst>
          </p:cNvPr>
          <p:cNvPicPr>
            <a:picLocks noChangeAspect="1"/>
          </p:cNvPicPr>
          <p:nvPr/>
        </p:nvPicPr>
        <p:blipFill>
          <a:blip r:embed="rId3"/>
          <a:stretch>
            <a:fillRect/>
          </a:stretch>
        </p:blipFill>
        <p:spPr>
          <a:xfrm>
            <a:off x="1133993" y="1738266"/>
            <a:ext cx="4962007" cy="4495778"/>
          </a:xfrm>
          <a:prstGeom prst="rect">
            <a:avLst/>
          </a:prstGeom>
          <a:ln>
            <a:noFill/>
          </a:ln>
          <a:effectLst>
            <a:outerShdw blurRad="190500" algn="tl" rotWithShape="0">
              <a:srgbClr val="000000">
                <a:alpha val="70000"/>
              </a:srgbClr>
            </a:outerShdw>
          </a:effectLst>
        </p:spPr>
      </p:pic>
      <p:pic>
        <p:nvPicPr>
          <p:cNvPr id="14" name="Picture 13">
            <a:extLst>
              <a:ext uri="{FF2B5EF4-FFF2-40B4-BE49-F238E27FC236}">
                <a16:creationId xmlns:a16="http://schemas.microsoft.com/office/drawing/2014/main" id="{21FE9DD2-EBFA-94B4-0BE5-5F6D3A7DEB97}"/>
              </a:ext>
            </a:extLst>
          </p:cNvPr>
          <p:cNvPicPr>
            <a:picLocks noChangeAspect="1"/>
          </p:cNvPicPr>
          <p:nvPr/>
        </p:nvPicPr>
        <p:blipFill>
          <a:blip r:embed="rId4"/>
          <a:stretch>
            <a:fillRect/>
          </a:stretch>
        </p:blipFill>
        <p:spPr>
          <a:xfrm>
            <a:off x="6668669" y="1836594"/>
            <a:ext cx="4539746" cy="4299122"/>
          </a:xfrm>
          <a:prstGeom prst="rect">
            <a:avLst/>
          </a:prstGeom>
        </p:spPr>
      </p:pic>
      <p:sp>
        <p:nvSpPr>
          <p:cNvPr id="3" name="TextBox 2">
            <a:extLst>
              <a:ext uri="{FF2B5EF4-FFF2-40B4-BE49-F238E27FC236}">
                <a16:creationId xmlns:a16="http://schemas.microsoft.com/office/drawing/2014/main" id="{B9BB006E-DBC9-66EC-50EC-AB14F2E97DE0}"/>
              </a:ext>
            </a:extLst>
          </p:cNvPr>
          <p:cNvSpPr txBox="1"/>
          <p:nvPr/>
        </p:nvSpPr>
        <p:spPr>
          <a:xfrm>
            <a:off x="0" y="828877"/>
            <a:ext cx="1216847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19567B"/>
                </a:solidFill>
                <a:effectLst/>
                <a:uLnTx/>
                <a:uFillTx/>
                <a:latin typeface="Montserrat Black"/>
                <a:ea typeface="Open Sans"/>
                <a:cs typeface="Open Sans"/>
              </a:rPr>
              <a:t>Assessment - Resource Concerns</a:t>
            </a:r>
            <a:endParaRPr kumimoji="0" lang="en-US" sz="4800" b="0" i="0" u="none" strike="noStrike" kern="1200" cap="none" spc="0" normalizeH="0" baseline="0" noProof="0" dirty="0">
              <a:ln>
                <a:noFill/>
              </a:ln>
              <a:solidFill>
                <a:srgbClr val="19567B"/>
              </a:solidFill>
              <a:effectLst/>
              <a:uLnTx/>
              <a:uFillTx/>
              <a:latin typeface="Open Sans"/>
              <a:ea typeface="Open Sans"/>
              <a:cs typeface="Open Sans"/>
            </a:endParaRPr>
          </a:p>
        </p:txBody>
      </p:sp>
    </p:spTree>
    <p:extLst>
      <p:ext uri="{BB962C8B-B14F-4D97-AF65-F5344CB8AC3E}">
        <p14:creationId xmlns:p14="http://schemas.microsoft.com/office/powerpoint/2010/main" val="2445345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1C50C-00F8-D0BA-6C1E-DEE100C6B9D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628FC27-9506-F6BA-4D3C-1A60AB5545D1}"/>
              </a:ext>
            </a:extLst>
          </p:cNvPr>
          <p:cNvSpPr txBox="1"/>
          <p:nvPr/>
        </p:nvSpPr>
        <p:spPr>
          <a:xfrm>
            <a:off x="191878" y="906115"/>
            <a:ext cx="587828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19567B"/>
                </a:solidFill>
                <a:effectLst/>
                <a:uLnTx/>
                <a:uFillTx/>
                <a:latin typeface="Montserrat Black"/>
                <a:ea typeface="Open Sans"/>
                <a:cs typeface="Open Sans"/>
              </a:rPr>
              <a:t>Primary RPP Practices</a:t>
            </a:r>
            <a:endParaRPr kumimoji="0" lang="en-US" sz="3600" b="0" i="0" u="none" strike="noStrike" kern="1200" cap="none" spc="0" normalizeH="0" baseline="0" noProof="0" dirty="0">
              <a:ln>
                <a:noFill/>
              </a:ln>
              <a:solidFill>
                <a:srgbClr val="19567B"/>
              </a:solidFill>
              <a:effectLst/>
              <a:uLnTx/>
              <a:uFillTx/>
              <a:latin typeface="Open Sans"/>
              <a:ea typeface="Open Sans"/>
              <a:cs typeface="Open Sans"/>
            </a:endParaRPr>
          </a:p>
        </p:txBody>
      </p:sp>
      <p:pic>
        <p:nvPicPr>
          <p:cNvPr id="7" name="Picture 6">
            <a:extLst>
              <a:ext uri="{FF2B5EF4-FFF2-40B4-BE49-F238E27FC236}">
                <a16:creationId xmlns:a16="http://schemas.microsoft.com/office/drawing/2014/main" id="{953C6CC0-D00F-E4E2-AA3E-FDA1D1A4B08B}"/>
              </a:ext>
            </a:extLst>
          </p:cNvPr>
          <p:cNvPicPr>
            <a:picLocks noChangeAspect="1"/>
          </p:cNvPicPr>
          <p:nvPr/>
        </p:nvPicPr>
        <p:blipFill>
          <a:blip r:embed="rId3"/>
          <a:stretch>
            <a:fillRect/>
          </a:stretch>
        </p:blipFill>
        <p:spPr>
          <a:xfrm>
            <a:off x="6313716" y="731371"/>
            <a:ext cx="5686406" cy="5579743"/>
          </a:xfrm>
          <a:prstGeom prst="rect">
            <a:avLst/>
          </a:prstGeom>
          <a:ln>
            <a:noFill/>
          </a:ln>
          <a:effectLst>
            <a:outerShdw blurRad="190500" algn="tl" rotWithShape="0">
              <a:srgbClr val="000000">
                <a:alpha val="70000"/>
              </a:srgbClr>
            </a:outerShdw>
          </a:effectLst>
        </p:spPr>
      </p:pic>
      <p:sp>
        <p:nvSpPr>
          <p:cNvPr id="10" name="TextBox 9">
            <a:extLst>
              <a:ext uri="{FF2B5EF4-FFF2-40B4-BE49-F238E27FC236}">
                <a16:creationId xmlns:a16="http://schemas.microsoft.com/office/drawing/2014/main" id="{BBD0135F-550C-B873-54E5-B4CFDE771B45}"/>
              </a:ext>
            </a:extLst>
          </p:cNvPr>
          <p:cNvSpPr txBox="1"/>
          <p:nvPr/>
        </p:nvSpPr>
        <p:spPr>
          <a:xfrm>
            <a:off x="191878" y="1512209"/>
            <a:ext cx="5878286" cy="3785652"/>
          </a:xfrm>
          <a:prstGeom prst="rect">
            <a:avLst/>
          </a:prstGeom>
          <a:noFill/>
        </p:spPr>
        <p:txBody>
          <a:bodyPr wrap="square" lIns="91440" tIns="45720" rIns="91440" bIns="45720" anchor="t">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000" b="1" i="0" u="none" strike="noStrike" kern="1200" cap="none" spc="0" normalizeH="0" baseline="0" noProof="0" dirty="0">
                <a:ln>
                  <a:noFill/>
                </a:ln>
                <a:solidFill>
                  <a:srgbClr val="545859"/>
                </a:solidFill>
                <a:effectLst/>
                <a:uLnTx/>
                <a:uFillTx/>
                <a:latin typeface="Montserrat" pitchFamily="2" charset="0"/>
                <a:ea typeface="Lato"/>
                <a:cs typeface="Arial"/>
              </a:rPr>
              <a:t>A minimum of one primary Regen Practice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545859"/>
                </a:solidFill>
                <a:effectLst/>
                <a:uLnTx/>
                <a:uFillTx/>
                <a:latin typeface="Montserrat" pitchFamily="2" charset="0"/>
                <a:ea typeface="Lato"/>
                <a:cs typeface="Arial"/>
              </a:rPr>
              <a:t>Existing: has been implemented (even without NRCS)</a:t>
            </a:r>
            <a:endParaRPr lang="en-US" sz="2000" i="0" u="none" strike="noStrike" kern="1200" cap="none" spc="0" normalizeH="0" baseline="0" noProof="0" dirty="0">
              <a:ln>
                <a:noFill/>
              </a:ln>
              <a:solidFill>
                <a:srgbClr val="545859"/>
              </a:solidFill>
              <a:effectLst/>
              <a:uLnTx/>
              <a:uFillTx/>
              <a:latin typeface="Montserrat" pitchFamily="2" charset="0"/>
              <a:ea typeface="Lato"/>
              <a:cs typeface="Arial"/>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545859"/>
                </a:solidFill>
                <a:effectLst/>
                <a:uLnTx/>
                <a:uFillTx/>
                <a:latin typeface="Montserrat" pitchFamily="2" charset="0"/>
                <a:ea typeface="Lato"/>
                <a:cs typeface="Arial"/>
              </a:rPr>
              <a:t>Planned: future implementation</a:t>
            </a:r>
            <a:endParaRPr lang="en-US" sz="2000" dirty="0">
              <a:solidFill>
                <a:srgbClr val="545859"/>
              </a:solidFill>
              <a:latin typeface="Montserrat" pitchFamily="2" charset="0"/>
              <a:ea typeface="Lato"/>
              <a:cs typeface="Arial"/>
            </a:endParaRPr>
          </a:p>
          <a:p>
            <a:pPr defTabSz="914400">
              <a:defRPr/>
            </a:pPr>
            <a:endParaRPr kumimoji="0" lang="en-US" sz="2000" b="1" i="0" u="none" strike="noStrike" kern="1200" cap="none" spc="0" normalizeH="0" baseline="0" noProof="0" dirty="0">
              <a:ln>
                <a:noFill/>
              </a:ln>
              <a:solidFill>
                <a:srgbClr val="545859"/>
              </a:solidFill>
              <a:effectLst/>
              <a:uLnTx/>
              <a:uFillTx/>
              <a:latin typeface="Montserrat" pitchFamily="2" charset="0"/>
              <a:ea typeface="Lato"/>
              <a:cs typeface="Arial"/>
            </a:endParaRPr>
          </a:p>
          <a:p>
            <a:pPr defTabSz="914400">
              <a:defRPr/>
            </a:pPr>
            <a:r>
              <a:rPr kumimoji="0" lang="en-US" sz="2000" b="1" i="0" u="none" strike="noStrike" kern="1200" cap="none" spc="0" normalizeH="0" baseline="0" noProof="0" dirty="0">
                <a:ln>
                  <a:noFill/>
                </a:ln>
                <a:solidFill>
                  <a:srgbClr val="545859"/>
                </a:solidFill>
                <a:effectLst/>
                <a:uLnTx/>
                <a:uFillTx/>
                <a:latin typeface="Montserrat" pitchFamily="2" charset="0"/>
                <a:ea typeface="Lato"/>
                <a:cs typeface="Arial"/>
              </a:rPr>
              <a:t>May al</a:t>
            </a:r>
            <a:r>
              <a:rPr lang="en-US" sz="2000" b="1" dirty="0">
                <a:solidFill>
                  <a:srgbClr val="545859"/>
                </a:solidFill>
                <a:latin typeface="Montserrat" pitchFamily="2" charset="0"/>
                <a:ea typeface="Lato"/>
                <a:cs typeface="Arial"/>
              </a:rPr>
              <a:t>so include:</a:t>
            </a:r>
          </a:p>
          <a:p>
            <a:pPr marL="800100" lvl="1" indent="-342900" defTabSz="914400">
              <a:buFont typeface="Arial" panose="020B0604020202020204" pitchFamily="34" charset="0"/>
              <a:buChar char="•"/>
              <a:defRPr/>
            </a:pPr>
            <a:r>
              <a:rPr kumimoji="0" lang="en-US" sz="2000" i="0" u="none" strike="noStrike" kern="1200" cap="none" spc="0" normalizeH="0" baseline="0" noProof="0" dirty="0">
                <a:ln>
                  <a:noFill/>
                </a:ln>
                <a:solidFill>
                  <a:srgbClr val="545859"/>
                </a:solidFill>
                <a:effectLst/>
                <a:uLnTx/>
                <a:uFillTx/>
                <a:latin typeface="Montserrat" pitchFamily="2" charset="0"/>
                <a:ea typeface="Lato"/>
                <a:cs typeface="Arial"/>
              </a:rPr>
              <a:t>Supporting: needed to </a:t>
            </a:r>
            <a:r>
              <a:rPr lang="en-US" sz="2000" dirty="0">
                <a:solidFill>
                  <a:srgbClr val="545859"/>
                </a:solidFill>
                <a:latin typeface="Montserrat" pitchFamily="2" charset="0"/>
                <a:ea typeface="Lato"/>
                <a:cs typeface="Arial"/>
              </a:rPr>
              <a:t>facilitate the primary</a:t>
            </a:r>
          </a:p>
          <a:p>
            <a:pPr marL="800100" lvl="1" indent="-342900" defTabSz="914400">
              <a:buFont typeface="Arial" panose="020B0604020202020204" pitchFamily="34" charset="0"/>
              <a:buChar char="•"/>
              <a:defRPr/>
            </a:pPr>
            <a:r>
              <a:rPr lang="en-US" sz="2000" b="1" u="sng" dirty="0">
                <a:solidFill>
                  <a:srgbClr val="545859"/>
                </a:solidFill>
                <a:latin typeface="Montserrat" pitchFamily="2" charset="0"/>
                <a:ea typeface="Lato"/>
                <a:cs typeface="Arial"/>
              </a:rPr>
              <a:t>Other:</a:t>
            </a:r>
            <a:r>
              <a:rPr lang="en-US" sz="2000" dirty="0">
                <a:solidFill>
                  <a:srgbClr val="545859"/>
                </a:solidFill>
                <a:latin typeface="Montserrat" pitchFamily="2" charset="0"/>
                <a:ea typeface="Lato"/>
                <a:cs typeface="Arial"/>
              </a:rPr>
              <a:t> a</a:t>
            </a:r>
            <a:r>
              <a:rPr kumimoji="0" lang="en-US" sz="2000" i="0" u="none" strike="noStrike" kern="1200" cap="none" spc="0" normalizeH="0" baseline="0" noProof="0" dirty="0" err="1">
                <a:ln>
                  <a:noFill/>
                </a:ln>
                <a:solidFill>
                  <a:srgbClr val="545859"/>
                </a:solidFill>
                <a:effectLst/>
                <a:uLnTx/>
                <a:uFillTx/>
                <a:latin typeface="Montserrat" pitchFamily="2" charset="0"/>
                <a:ea typeface="Lato"/>
                <a:cs typeface="Arial"/>
              </a:rPr>
              <a:t>llows</a:t>
            </a:r>
            <a:r>
              <a:rPr kumimoji="0" lang="en-US" sz="2000" i="0" u="none" strike="noStrike" kern="1200" cap="none" spc="0" normalizeH="0" baseline="0" noProof="0" dirty="0">
                <a:ln>
                  <a:noFill/>
                </a:ln>
                <a:solidFill>
                  <a:srgbClr val="545859"/>
                </a:solidFill>
                <a:effectLst/>
                <a:uLnTx/>
                <a:uFillTx/>
                <a:latin typeface="Montserrat" pitchFamily="2" charset="0"/>
                <a:ea typeface="Lato"/>
                <a:cs typeface="Arial"/>
              </a:rPr>
              <a:t> for a conservation plan to be written to meet </a:t>
            </a:r>
            <a:r>
              <a:rPr kumimoji="0" lang="en-US" sz="2000" b="1" i="0" u="sng" strike="noStrike" kern="1200" cap="none" spc="0" normalizeH="0" baseline="0" noProof="0" dirty="0">
                <a:ln>
                  <a:noFill/>
                </a:ln>
                <a:solidFill>
                  <a:srgbClr val="545859"/>
                </a:solidFill>
                <a:effectLst/>
                <a:highlight>
                  <a:srgbClr val="FFFF00"/>
                </a:highlight>
                <a:uLnTx/>
                <a:uFillTx/>
                <a:latin typeface="Montserrat" pitchFamily="2" charset="0"/>
                <a:ea typeface="Lato"/>
                <a:cs typeface="Arial"/>
              </a:rPr>
              <a:t>all the client’s objectives</a:t>
            </a:r>
            <a:r>
              <a:rPr kumimoji="0" lang="en-US" sz="2000" i="0" u="none" strike="noStrike" kern="1200" cap="none" spc="0" normalizeH="0" baseline="0" noProof="0" dirty="0">
                <a:ln>
                  <a:noFill/>
                </a:ln>
                <a:solidFill>
                  <a:srgbClr val="545859"/>
                </a:solidFill>
                <a:effectLst/>
                <a:uLnTx/>
                <a:uFillTx/>
                <a:latin typeface="Montserrat" pitchFamily="2" charset="0"/>
                <a:ea typeface="Lato"/>
                <a:cs typeface="Arial"/>
              </a:rPr>
              <a:t> (beyond RPP).</a:t>
            </a:r>
            <a:endParaRPr lang="en-US" sz="2000" i="0" u="none" strike="noStrike" kern="1200" cap="none" spc="0" normalizeH="0" baseline="0" noProof="0" dirty="0">
              <a:ln>
                <a:noFill/>
              </a:ln>
              <a:solidFill>
                <a:srgbClr val="545859"/>
              </a:solidFill>
              <a:effectLst/>
              <a:uLnTx/>
              <a:uFillTx/>
              <a:latin typeface="Montserrat" pitchFamily="2" charset="0"/>
              <a:ea typeface="Lato"/>
              <a:cs typeface="Arial"/>
            </a:endParaRPr>
          </a:p>
        </p:txBody>
      </p:sp>
    </p:spTree>
    <p:extLst>
      <p:ext uri="{BB962C8B-B14F-4D97-AF65-F5344CB8AC3E}">
        <p14:creationId xmlns:p14="http://schemas.microsoft.com/office/powerpoint/2010/main" val="1303693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33C37-6047-CCF7-22EF-C8C55D13FE4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D2FF5E9-21C8-F112-C12F-7EBCD19DA64D}"/>
              </a:ext>
            </a:extLst>
          </p:cNvPr>
          <p:cNvSpPr txBox="1"/>
          <p:nvPr/>
        </p:nvSpPr>
        <p:spPr>
          <a:xfrm>
            <a:off x="576314" y="1535008"/>
            <a:ext cx="1135569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45859"/>
                </a:solidFill>
                <a:effectLst/>
                <a:uLnTx/>
                <a:uFillTx/>
                <a:latin typeface="Montserrat" pitchFamily="2" charset="0"/>
              </a:rPr>
              <a:t>Participants must agree to perform </a:t>
            </a:r>
            <a:r>
              <a:rPr kumimoji="0" lang="en-US" sz="1800" b="1" i="0" u="none" strike="noStrike" kern="1200" cap="none" spc="0" normalizeH="0" baseline="0" noProof="0" dirty="0">
                <a:ln>
                  <a:noFill/>
                </a:ln>
                <a:solidFill>
                  <a:srgbClr val="545859"/>
                </a:solidFill>
                <a:effectLst/>
                <a:uLnTx/>
                <a:uFillTx/>
                <a:latin typeface="Montserrat" pitchFamily="2" charset="0"/>
              </a:rPr>
              <a:t>Soil Health Testing </a:t>
            </a:r>
            <a:r>
              <a:rPr kumimoji="0" lang="en-US" sz="1800" b="0" i="0" u="none" strike="noStrike" kern="1200" cap="none" spc="0" normalizeH="0" baseline="0" noProof="0" dirty="0">
                <a:ln>
                  <a:noFill/>
                </a:ln>
                <a:solidFill>
                  <a:srgbClr val="545859"/>
                </a:solidFill>
                <a:effectLst/>
                <a:uLnTx/>
                <a:uFillTx/>
                <a:latin typeface="Montserrat" pitchFamily="2" charset="0"/>
              </a:rPr>
              <a:t>in the </a:t>
            </a:r>
            <a:r>
              <a:rPr kumimoji="0" lang="en-US" sz="1800" b="0" i="0" u="sng" strike="noStrike" kern="1200" cap="none" spc="0" normalizeH="0" baseline="0" noProof="0" dirty="0">
                <a:ln>
                  <a:noFill/>
                </a:ln>
                <a:solidFill>
                  <a:srgbClr val="545859"/>
                </a:solidFill>
                <a:effectLst/>
                <a:uLnTx/>
                <a:uFillTx/>
                <a:latin typeface="Montserrat" pitchFamily="2" charset="0"/>
              </a:rPr>
              <a:t>first and last year of the contract (at a minimum) </a:t>
            </a:r>
            <a:r>
              <a:rPr kumimoji="0" lang="en-US" sz="1800" b="0" i="0" u="none" strike="noStrike" kern="1200" cap="none" spc="0" normalizeH="0" baseline="0" noProof="0" dirty="0">
                <a:ln>
                  <a:noFill/>
                </a:ln>
                <a:solidFill>
                  <a:srgbClr val="545859"/>
                </a:solidFill>
                <a:effectLst/>
                <a:uLnTx/>
                <a:uFillTx/>
                <a:latin typeface="Montserrat" pitchFamily="2" charset="0"/>
              </a:rPr>
              <a:t>to establish a starting baseline and to record the resulting changes.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45859"/>
              </a:solidFill>
              <a:effectLst/>
              <a:uLnTx/>
              <a:uFillTx/>
              <a:latin typeface="Montserrat"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45859"/>
                </a:solidFill>
                <a:effectLst/>
                <a:uLnTx/>
                <a:uFillTx/>
                <a:latin typeface="Montserrat" pitchFamily="2" charset="0"/>
              </a:rPr>
              <a:t>Financial assistance for </a:t>
            </a:r>
            <a:r>
              <a:rPr kumimoji="0" lang="en-US" sz="1800" b="1" i="0" u="none" strike="noStrike" kern="1200" cap="none" spc="0" normalizeH="0" baseline="0" noProof="0" dirty="0">
                <a:ln>
                  <a:noFill/>
                </a:ln>
                <a:solidFill>
                  <a:srgbClr val="545859"/>
                </a:solidFill>
                <a:effectLst/>
                <a:uLnTx/>
                <a:uFillTx/>
                <a:latin typeface="Montserrat" pitchFamily="2" charset="0"/>
              </a:rPr>
              <a:t>Soil Health Testing </a:t>
            </a:r>
            <a:r>
              <a:rPr kumimoji="0" lang="en-US" sz="1800" b="0" i="0" u="none" strike="noStrike" kern="1200" cap="none" spc="0" normalizeH="0" baseline="0" noProof="0" dirty="0">
                <a:ln>
                  <a:noFill/>
                </a:ln>
                <a:solidFill>
                  <a:srgbClr val="545859"/>
                </a:solidFill>
                <a:effectLst/>
                <a:uLnTx/>
                <a:uFillTx/>
                <a:latin typeface="Montserrat" pitchFamily="2" charset="0"/>
              </a:rPr>
              <a:t>is available through CEMA 216.</a:t>
            </a:r>
          </a:p>
        </p:txBody>
      </p:sp>
      <p:sp>
        <p:nvSpPr>
          <p:cNvPr id="5" name="TextBox 4">
            <a:extLst>
              <a:ext uri="{FF2B5EF4-FFF2-40B4-BE49-F238E27FC236}">
                <a16:creationId xmlns:a16="http://schemas.microsoft.com/office/drawing/2014/main" id="{DDA4D885-0858-758E-DAB7-CDE14699D9B0}"/>
              </a:ext>
            </a:extLst>
          </p:cNvPr>
          <p:cNvSpPr txBox="1"/>
          <p:nvPr/>
        </p:nvSpPr>
        <p:spPr>
          <a:xfrm>
            <a:off x="456222" y="702063"/>
            <a:ext cx="1135569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19567B"/>
                </a:solidFill>
                <a:effectLst/>
                <a:uLnTx/>
                <a:uFillTx/>
                <a:latin typeface="Montserrat Black"/>
                <a:ea typeface="+mn-ea"/>
                <a:cs typeface="+mn-cs"/>
              </a:rPr>
              <a:t>Soil Health Testing</a:t>
            </a:r>
            <a:endParaRPr kumimoji="0" lang="en-US" sz="3600" b="0" i="0" u="none" strike="noStrike" kern="1200" cap="none" spc="0" normalizeH="0" baseline="0" noProof="0" dirty="0">
              <a:ln>
                <a:noFill/>
              </a:ln>
              <a:solidFill>
                <a:srgbClr val="19567B"/>
              </a:solidFill>
              <a:effectLst/>
              <a:uLnTx/>
              <a:uFillTx/>
              <a:latin typeface="Open Sans"/>
              <a:ea typeface="Open Sans"/>
              <a:cs typeface="Open Sans"/>
            </a:endParaRPr>
          </a:p>
        </p:txBody>
      </p:sp>
      <p:sp>
        <p:nvSpPr>
          <p:cNvPr id="11" name="TextBox 10">
            <a:extLst>
              <a:ext uri="{FF2B5EF4-FFF2-40B4-BE49-F238E27FC236}">
                <a16:creationId xmlns:a16="http://schemas.microsoft.com/office/drawing/2014/main" id="{FF773A68-3758-5CD1-9ACC-269CF9FCF78D}"/>
              </a:ext>
            </a:extLst>
          </p:cNvPr>
          <p:cNvSpPr txBox="1"/>
          <p:nvPr/>
        </p:nvSpPr>
        <p:spPr>
          <a:xfrm>
            <a:off x="8179133" y="5544182"/>
            <a:ext cx="387333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34B6C"/>
                </a:solidFill>
                <a:effectLst/>
                <a:uLnTx/>
                <a:uFillTx/>
                <a:latin typeface="Public Sans Web"/>
                <a:ea typeface="+mn-ea"/>
                <a:cs typeface="+mn-cs"/>
                <a:hlinkClick r:id="rId2"/>
              </a:rPr>
              <a:t>CEMA 216 Soil Health Testing 01/2026</a:t>
            </a:r>
            <a:endParaRPr kumimoji="0" lang="en-US" sz="1800" b="0" i="0" u="none" strike="noStrike" kern="1200" cap="none" spc="0" normalizeH="0" baseline="0" noProof="0" dirty="0">
              <a:ln>
                <a:noFill/>
              </a:ln>
              <a:solidFill>
                <a:srgbClr val="545859"/>
              </a:solidFill>
              <a:effectLst/>
              <a:uLnTx/>
              <a:uFillTx/>
              <a:latin typeface="Open Sans"/>
              <a:ea typeface="+mn-ea"/>
              <a:cs typeface="+mn-cs"/>
            </a:endParaRPr>
          </a:p>
        </p:txBody>
      </p:sp>
      <p:pic>
        <p:nvPicPr>
          <p:cNvPr id="12" name="Picture 11">
            <a:extLst>
              <a:ext uri="{FF2B5EF4-FFF2-40B4-BE49-F238E27FC236}">
                <a16:creationId xmlns:a16="http://schemas.microsoft.com/office/drawing/2014/main" id="{B896249B-00B4-8DB6-5030-CD5524CBA51D}"/>
              </a:ext>
            </a:extLst>
          </p:cNvPr>
          <p:cNvPicPr>
            <a:picLocks noChangeAspect="1"/>
          </p:cNvPicPr>
          <p:nvPr/>
        </p:nvPicPr>
        <p:blipFill>
          <a:blip r:embed="rId3"/>
          <a:stretch>
            <a:fillRect/>
          </a:stretch>
        </p:blipFill>
        <p:spPr>
          <a:xfrm>
            <a:off x="456223" y="3429000"/>
            <a:ext cx="6069435" cy="2484514"/>
          </a:xfrm>
          <a:prstGeom prst="rect">
            <a:avLst/>
          </a:prstGeom>
          <a:ln>
            <a:noFill/>
          </a:ln>
          <a:effectLst>
            <a:outerShdw blurRad="190500" algn="tl" rotWithShape="0">
              <a:srgbClr val="000000">
                <a:alpha val="70000"/>
              </a:srgbClr>
            </a:outerShdw>
          </a:effectLst>
        </p:spPr>
      </p:pic>
      <p:sp>
        <p:nvSpPr>
          <p:cNvPr id="13" name="Star: 6 Points 12">
            <a:extLst>
              <a:ext uri="{FF2B5EF4-FFF2-40B4-BE49-F238E27FC236}">
                <a16:creationId xmlns:a16="http://schemas.microsoft.com/office/drawing/2014/main" id="{662E7A74-99F6-CDBB-31DC-783B3F3F6CE5}"/>
              </a:ext>
            </a:extLst>
          </p:cNvPr>
          <p:cNvSpPr/>
          <p:nvPr/>
        </p:nvSpPr>
        <p:spPr>
          <a:xfrm rot="20689890">
            <a:off x="4447608" y="5049595"/>
            <a:ext cx="1779104" cy="1236570"/>
          </a:xfrm>
          <a:prstGeom prst="star6">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2">
                    <a:lumMod val="10000"/>
                  </a:schemeClr>
                </a:solidFill>
              </a:rPr>
              <a:t>Updated</a:t>
            </a:r>
          </a:p>
        </p:txBody>
      </p:sp>
      <p:pic>
        <p:nvPicPr>
          <p:cNvPr id="2" name="Picture 1">
            <a:extLst>
              <a:ext uri="{FF2B5EF4-FFF2-40B4-BE49-F238E27FC236}">
                <a16:creationId xmlns:a16="http://schemas.microsoft.com/office/drawing/2014/main" id="{C88CC6C7-0CA0-3BD5-BE2E-AAE68DEEC686}"/>
              </a:ext>
            </a:extLst>
          </p:cNvPr>
          <p:cNvPicPr>
            <a:picLocks noChangeAspect="1"/>
          </p:cNvPicPr>
          <p:nvPr/>
        </p:nvPicPr>
        <p:blipFill>
          <a:blip r:embed="rId4"/>
          <a:stretch>
            <a:fillRect/>
          </a:stretch>
        </p:blipFill>
        <p:spPr>
          <a:xfrm>
            <a:off x="8697484" y="2440731"/>
            <a:ext cx="2836639" cy="2904032"/>
          </a:xfrm>
          <a:prstGeom prst="rect">
            <a:avLst/>
          </a:prstGeom>
        </p:spPr>
      </p:pic>
    </p:spTree>
    <p:extLst>
      <p:ext uri="{BB962C8B-B14F-4D97-AF65-F5344CB8AC3E}">
        <p14:creationId xmlns:p14="http://schemas.microsoft.com/office/powerpoint/2010/main" val="3158571241"/>
      </p:ext>
    </p:extLst>
  </p:cSld>
  <p:clrMapOvr>
    <a:masterClrMapping/>
  </p:clrMapOvr>
</p:sld>
</file>

<file path=ppt/theme/theme1.xml><?xml version="1.0" encoding="utf-8"?>
<a:theme xmlns:a="http://schemas.openxmlformats.org/drawingml/2006/main" name="1_Title Page">
  <a:themeElements>
    <a:clrScheme name="NRCS">
      <a:dk1>
        <a:srgbClr val="545859"/>
      </a:dk1>
      <a:lt1>
        <a:srgbClr val="FFFFFF"/>
      </a:lt1>
      <a:dk2>
        <a:srgbClr val="093F31"/>
      </a:dk2>
      <a:lt2>
        <a:srgbClr val="E7E6E6"/>
      </a:lt2>
      <a:accent1>
        <a:srgbClr val="55892C"/>
      </a:accent1>
      <a:accent2>
        <a:srgbClr val="0B4034"/>
      </a:accent2>
      <a:accent3>
        <a:srgbClr val="FEC962"/>
      </a:accent3>
      <a:accent4>
        <a:srgbClr val="1A567B"/>
      </a:accent4>
      <a:accent5>
        <a:srgbClr val="714223"/>
      </a:accent5>
      <a:accent6>
        <a:srgbClr val="545859"/>
      </a:accent6>
      <a:hlink>
        <a:srgbClr val="518229"/>
      </a:hlink>
      <a:folHlink>
        <a:srgbClr val="FEC962"/>
      </a:folHlink>
    </a:clrScheme>
    <a:fontScheme name="NRCS">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Body White">
  <a:themeElements>
    <a:clrScheme name="NRCS NEW">
      <a:dk1>
        <a:srgbClr val="545859"/>
      </a:dk1>
      <a:lt1>
        <a:srgbClr val="FFFFFF"/>
      </a:lt1>
      <a:dk2>
        <a:srgbClr val="0B4134"/>
      </a:dk2>
      <a:lt2>
        <a:srgbClr val="E7E6E6"/>
      </a:lt2>
      <a:accent1>
        <a:srgbClr val="658D1B"/>
      </a:accent1>
      <a:accent2>
        <a:srgbClr val="0B4134"/>
      </a:accent2>
      <a:accent3>
        <a:srgbClr val="FEC962"/>
      </a:accent3>
      <a:accent4>
        <a:srgbClr val="1A567B"/>
      </a:accent4>
      <a:accent5>
        <a:srgbClr val="714223"/>
      </a:accent5>
      <a:accent6>
        <a:srgbClr val="545859"/>
      </a:accent6>
      <a:hlink>
        <a:srgbClr val="19567B"/>
      </a:hlink>
      <a:folHlink>
        <a:srgbClr val="658D1B"/>
      </a:folHlink>
    </a:clrScheme>
    <a:fontScheme name="FPAC">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itle Page">
  <a:themeElements>
    <a:clrScheme name="NRCS">
      <a:dk1>
        <a:srgbClr val="545859"/>
      </a:dk1>
      <a:lt1>
        <a:srgbClr val="FFFFFF"/>
      </a:lt1>
      <a:dk2>
        <a:srgbClr val="093F31"/>
      </a:dk2>
      <a:lt2>
        <a:srgbClr val="E7E6E6"/>
      </a:lt2>
      <a:accent1>
        <a:srgbClr val="55892C"/>
      </a:accent1>
      <a:accent2>
        <a:srgbClr val="0B4034"/>
      </a:accent2>
      <a:accent3>
        <a:srgbClr val="FEC962"/>
      </a:accent3>
      <a:accent4>
        <a:srgbClr val="1A567B"/>
      </a:accent4>
      <a:accent5>
        <a:srgbClr val="714223"/>
      </a:accent5>
      <a:accent6>
        <a:srgbClr val="545859"/>
      </a:accent6>
      <a:hlink>
        <a:srgbClr val="518229"/>
      </a:hlink>
      <a:folHlink>
        <a:srgbClr val="FEC962"/>
      </a:folHlink>
    </a:clrScheme>
    <a:fontScheme name="NRCS">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itle Pages">
  <a:themeElements>
    <a:clrScheme name="NRCS">
      <a:dk1>
        <a:srgbClr val="545859"/>
      </a:dk1>
      <a:lt1>
        <a:srgbClr val="FFFFFF"/>
      </a:lt1>
      <a:dk2>
        <a:srgbClr val="093F31"/>
      </a:dk2>
      <a:lt2>
        <a:srgbClr val="E7E6E6"/>
      </a:lt2>
      <a:accent1>
        <a:srgbClr val="55892C"/>
      </a:accent1>
      <a:accent2>
        <a:srgbClr val="0B4034"/>
      </a:accent2>
      <a:accent3>
        <a:srgbClr val="FEC962"/>
      </a:accent3>
      <a:accent4>
        <a:srgbClr val="1A567B"/>
      </a:accent4>
      <a:accent5>
        <a:srgbClr val="714223"/>
      </a:accent5>
      <a:accent6>
        <a:srgbClr val="545859"/>
      </a:accent6>
      <a:hlink>
        <a:srgbClr val="518229"/>
      </a:hlink>
      <a:folHlink>
        <a:srgbClr val="FEC962"/>
      </a:folHlink>
    </a:clrScheme>
    <a:fontScheme name="NRCS">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ontent Pages">
  <a:themeElements>
    <a:clrScheme name="NRCS NEW">
      <a:dk1>
        <a:srgbClr val="545859"/>
      </a:dk1>
      <a:lt1>
        <a:srgbClr val="FFFFFF"/>
      </a:lt1>
      <a:dk2>
        <a:srgbClr val="0B4134"/>
      </a:dk2>
      <a:lt2>
        <a:srgbClr val="E7E6E6"/>
      </a:lt2>
      <a:accent1>
        <a:srgbClr val="658D1B"/>
      </a:accent1>
      <a:accent2>
        <a:srgbClr val="0B4134"/>
      </a:accent2>
      <a:accent3>
        <a:srgbClr val="FEC962"/>
      </a:accent3>
      <a:accent4>
        <a:srgbClr val="1A567B"/>
      </a:accent4>
      <a:accent5>
        <a:srgbClr val="714223"/>
      </a:accent5>
      <a:accent6>
        <a:srgbClr val="545859"/>
      </a:accent6>
      <a:hlink>
        <a:srgbClr val="19567B"/>
      </a:hlink>
      <a:folHlink>
        <a:srgbClr val="658D1B"/>
      </a:folHlink>
    </a:clrScheme>
    <a:fontScheme name="FPAC">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2F99038FD3F9140883261A107901B1B" ma:contentTypeVersion="18" ma:contentTypeDescription="Create a new document." ma:contentTypeScope="" ma:versionID="483b277beb53e61fff424e28a5a24917">
  <xsd:schema xmlns:xsd="http://www.w3.org/2001/XMLSchema" xmlns:xs="http://www.w3.org/2001/XMLSchema" xmlns:p="http://schemas.microsoft.com/office/2006/metadata/properties" xmlns:ns2="bf72f7ec-cd58-4f41-9e93-ef3d03908682" xmlns:ns3="ff54f65f-5900-4f3a-8a8f-36c4ef76e5b6" xmlns:ns4="73fb875a-8af9-4255-b008-0995492d31cd" targetNamespace="http://schemas.microsoft.com/office/2006/metadata/properties" ma:root="true" ma:fieldsID="1b23b4c1d9bc70f352ca3f8abbaebedb" ns2:_="" ns3:_="" ns4:_="">
    <xsd:import namespace="bf72f7ec-cd58-4f41-9e93-ef3d03908682"/>
    <xsd:import namespace="ff54f65f-5900-4f3a-8a8f-36c4ef76e5b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ObjectDetectorVersions" minOccurs="0"/>
                <xsd:element ref="ns2:MediaServiceSearchProperties" minOccurs="0"/>
                <xsd:element ref="ns2:MediaLengthInSeconds" minOccurs="0"/>
                <xsd:element ref="ns2:lcf76f155ced4ddcb4097134ff3c332f" minOccurs="0"/>
                <xsd:element ref="ns4:TaxCatchAll" minOccurs="0"/>
                <xsd:element ref="ns2:MediaServiceLocation" minOccurs="0"/>
                <xsd:element ref="ns2:Not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72f7ec-cd58-4f41-9e93-ef3d039086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Notes" ma:index="24" nillable="true" ma:displayName="Notes" ma:format="Dropdown" ma:internalName="Notes">
      <xsd:simpleType>
        <xsd:restriction base="dms:Text">
          <xsd:maxLength value="255"/>
        </xsd:restriction>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1010a5e0-732d-4221-b6a2-115a9d432891}" ma:internalName="TaxCatchAll" ma:showField="CatchAllData" ma:web="ff54f65f-5900-4f3a-8a8f-36c4ef76e5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bf72f7ec-cd58-4f41-9e93-ef3d03908682">
      <Terms xmlns="http://schemas.microsoft.com/office/infopath/2007/PartnerControls"/>
    </lcf76f155ced4ddcb4097134ff3c332f>
    <Notes xmlns="bf72f7ec-cd58-4f41-9e93-ef3d03908682" xsi:nil="true"/>
  </documentManagement>
</p:properties>
</file>

<file path=customXml/itemProps1.xml><?xml version="1.0" encoding="utf-8"?>
<ds:datastoreItem xmlns:ds="http://schemas.openxmlformats.org/officeDocument/2006/customXml" ds:itemID="{90483C53-4939-44C0-846D-93082299022B}">
  <ds:schemaRefs>
    <ds:schemaRef ds:uri="http://schemas.microsoft.com/sharepoint/v3/contenttype/forms"/>
  </ds:schemaRefs>
</ds:datastoreItem>
</file>

<file path=customXml/itemProps2.xml><?xml version="1.0" encoding="utf-8"?>
<ds:datastoreItem xmlns:ds="http://schemas.openxmlformats.org/officeDocument/2006/customXml" ds:itemID="{AC459F09-5EC9-4AD4-A3E8-25F591982B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72f7ec-cd58-4f41-9e93-ef3d03908682"/>
    <ds:schemaRef ds:uri="ff54f65f-5900-4f3a-8a8f-36c4ef76e5b6"/>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8FDA20F-7A9B-458B-8868-CE2ABE885443}">
  <ds:schemaRefs>
    <ds:schemaRef ds:uri="http://schemas.microsoft.com/office/infopath/2007/PartnerControls"/>
    <ds:schemaRef ds:uri="http://www.w3.org/XML/1998/namespace"/>
    <ds:schemaRef ds:uri="http://purl.org/dc/elements/1.1/"/>
    <ds:schemaRef ds:uri="http://purl.org/dc/dcmitype/"/>
    <ds:schemaRef ds:uri="http://schemas.microsoft.com/office/2006/documentManagement/types"/>
    <ds:schemaRef ds:uri="http://schemas.microsoft.com/office/2006/metadata/properties"/>
    <ds:schemaRef ds:uri="http://schemas.openxmlformats.org/package/2006/metadata/core-properties"/>
    <ds:schemaRef ds:uri="73fb875a-8af9-4255-b008-0995492d31cd"/>
    <ds:schemaRef ds:uri="c817de6e-2ada-4429-82fd-f52a73b073b1"/>
    <ds:schemaRef ds:uri="35891692-24a1-4cce-8013-dc4d25c58e72"/>
    <ds:schemaRef ds:uri="http://purl.org/dc/terms/"/>
    <ds:schemaRef ds:uri="bf72f7ec-cd58-4f41-9e93-ef3d03908682"/>
  </ds:schemaRefs>
</ds:datastoreItem>
</file>

<file path=docMetadata/LabelInfo.xml><?xml version="1.0" encoding="utf-8"?>
<clbl:labelList xmlns:clbl="http://schemas.microsoft.com/office/2020/mipLabelMetadata">
  <clbl:label id="{ed5b36e7-01ee-4ebc-867e-e03cfa0d4697}" enabled="0" method="" siteId="{ed5b36e7-01ee-4ebc-867e-e03cfa0d4697}" removed="1"/>
</clbl:labelList>
</file>

<file path=docProps/app.xml><?xml version="1.0" encoding="utf-8"?>
<Properties xmlns="http://schemas.openxmlformats.org/officeDocument/2006/extended-properties" xmlns:vt="http://schemas.openxmlformats.org/officeDocument/2006/docPropsVTypes">
  <TotalTime>960</TotalTime>
  <Words>1834</Words>
  <Application>Microsoft Office PowerPoint</Application>
  <PresentationFormat>Widescreen</PresentationFormat>
  <Paragraphs>175</Paragraphs>
  <Slides>22</Slides>
  <Notes>19</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22</vt:i4>
      </vt:variant>
    </vt:vector>
  </HeadingPairs>
  <TitlesOfParts>
    <vt:vector size="37" baseType="lpstr">
      <vt:lpstr>Aptos</vt:lpstr>
      <vt:lpstr>Arial</vt:lpstr>
      <vt:lpstr>Courier New</vt:lpstr>
      <vt:lpstr>Montserrat</vt:lpstr>
      <vt:lpstr>Montserrat Black</vt:lpstr>
      <vt:lpstr>Montserrat Bold</vt:lpstr>
      <vt:lpstr>Montserrat Light</vt:lpstr>
      <vt:lpstr>Open Sans</vt:lpstr>
      <vt:lpstr>Public Sans Web</vt:lpstr>
      <vt:lpstr>Wingdings</vt:lpstr>
      <vt:lpstr>1_Title Page</vt:lpstr>
      <vt:lpstr>2_Body White</vt:lpstr>
      <vt:lpstr>2_Title Page</vt:lpstr>
      <vt:lpstr>Title Pages</vt:lpstr>
      <vt:lpstr>Content Pages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McTaggart, Eric - FPAC-NRCS, UT</dc:creator>
  <cp:keywords/>
  <dc:description>generated using python-pptx</dc:description>
  <cp:lastModifiedBy>Gallahan, Nathan - FPAC-NRCS, WA</cp:lastModifiedBy>
  <cp:revision>11</cp:revision>
  <dcterms:created xsi:type="dcterms:W3CDTF">2013-01-27T09:14:16Z</dcterms:created>
  <dcterms:modified xsi:type="dcterms:W3CDTF">2026-08-10T18:47:44Z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0x010100A2F99038FD3F9140883261A107901B1B</vt:lpwstr>
  </property>
  <property fmtid="{D5CDD505-2E9C-101B-9397-08002B2CF9AE}" pid="3" name="MediaServiceImageTags">
    <vt:lpwstr/>
  </property>
</Properties>
</file>