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17"/>
  </p:notesMasterIdLst>
  <p:sldIdLst>
    <p:sldId id="301" r:id="rId6"/>
    <p:sldId id="2864" r:id="rId7"/>
    <p:sldId id="2865" r:id="rId8"/>
    <p:sldId id="2866" r:id="rId9"/>
    <p:sldId id="2867" r:id="rId10"/>
    <p:sldId id="2874" r:id="rId11"/>
    <p:sldId id="2873" r:id="rId12"/>
    <p:sldId id="2875" r:id="rId13"/>
    <p:sldId id="2868" r:id="rId14"/>
    <p:sldId id="2872" r:id="rId15"/>
    <p:sldId id="28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7"/>
    <p:restoredTop sz="75117" autoAdjust="0"/>
  </p:normalViewPr>
  <p:slideViewPr>
    <p:cSldViewPr snapToGrid="0" snapToObjects="1">
      <p:cViewPr varScale="1">
        <p:scale>
          <a:sx n="88" d="100"/>
          <a:sy n="88" d="100"/>
        </p:scale>
        <p:origin x="3162" y="474"/>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166BCD-F198-450B-B1F7-948D96079D47}"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292E9-8AE7-410E-B07E-A3E06AC1B224}" type="slidenum">
              <a:rPr lang="en-US" smtClean="0"/>
              <a:t>‹#›</a:t>
            </a:fld>
            <a:endParaRPr lang="en-US"/>
          </a:p>
        </p:txBody>
      </p:sp>
    </p:spTree>
    <p:extLst>
      <p:ext uri="{BB962C8B-B14F-4D97-AF65-F5344CB8AC3E}">
        <p14:creationId xmlns:p14="http://schemas.microsoft.com/office/powerpoint/2010/main" val="2374562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00"/>
                </a:solidFill>
                <a:latin typeface="Montserrat" pitchFamily="2" charset="0"/>
              </a:rPr>
              <a:t>The FY2027 compensation for 30-yr easements, 30-yr tribal land use contracts and WRE-reserved grazing rights easements be set at </a:t>
            </a:r>
            <a:r>
              <a:rPr lang="en-US" sz="1200" b="1" dirty="0">
                <a:solidFill>
                  <a:srgbClr val="000000"/>
                </a:solidFill>
                <a:latin typeface="Montserrat" pitchFamily="2" charset="0"/>
              </a:rPr>
              <a:t>75% of the individually appraised fair market value of the subject property, not to exceed $5,000/acre, without any exceptions</a:t>
            </a:r>
            <a:r>
              <a:rPr lang="en-US" sz="1200" dirty="0">
                <a:solidFill>
                  <a:srgbClr val="000000"/>
                </a:solidFill>
                <a:latin typeface="Montserrat" pitchFamily="2" charset="0"/>
              </a:rPr>
              <a:t>. Washington NRCS may allow the Reserved Grazing Right option on any new ACEP-WRE enrollments only if Threatened &amp; Endangered (T&amp;E) species are present, the T&amp;E species identified is heavily dependent on early successional habitat wetland community and is concurred in writing for the official case file by the Washington NRCS Assistant State Conservationist for Programs (ASTC-P), State Resource Conservationist (SRC), and State Conservationist (STC). WRE-reserved grazing rights easement compensation on 30-year easements and 30-year tribal land use contracts will be 75% of the calculated 30-year compensation value, not to exceed $5,000/acre, without exceptions. </a:t>
            </a:r>
          </a:p>
          <a:p>
            <a:endParaRPr lang="en-US" sz="1000" dirty="0">
              <a:latin typeface="Montserrat" pitchFamily="2" charset="0"/>
            </a:endParaRPr>
          </a:p>
          <a:p>
            <a:endParaRPr lang="en-US" dirty="0"/>
          </a:p>
        </p:txBody>
      </p:sp>
      <p:sp>
        <p:nvSpPr>
          <p:cNvPr id="4" name="Slide Number Placeholder 3"/>
          <p:cNvSpPr>
            <a:spLocks noGrp="1"/>
          </p:cNvSpPr>
          <p:nvPr>
            <p:ph type="sldNum" sz="quarter" idx="5"/>
          </p:nvPr>
        </p:nvSpPr>
        <p:spPr/>
        <p:txBody>
          <a:bodyPr/>
          <a:lstStyle/>
          <a:p>
            <a:fld id="{2ED292E9-8AE7-410E-B07E-A3E06AC1B224}" type="slidenum">
              <a:rPr lang="en-US" smtClean="0"/>
              <a:t>6</a:t>
            </a:fld>
            <a:endParaRPr lang="en-US"/>
          </a:p>
        </p:txBody>
      </p:sp>
    </p:spTree>
    <p:extLst>
      <p:ext uri="{BB962C8B-B14F-4D97-AF65-F5344CB8AC3E}">
        <p14:creationId xmlns:p14="http://schemas.microsoft.com/office/powerpoint/2010/main" val="170545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D292E9-8AE7-410E-B07E-A3E06AC1B224}" type="slidenum">
              <a:rPr lang="en-US" smtClean="0"/>
              <a:t>9</a:t>
            </a:fld>
            <a:endParaRPr lang="en-US"/>
          </a:p>
        </p:txBody>
      </p:sp>
    </p:spTree>
    <p:extLst>
      <p:ext uri="{BB962C8B-B14F-4D97-AF65-F5344CB8AC3E}">
        <p14:creationId xmlns:p14="http://schemas.microsoft.com/office/powerpoint/2010/main" val="1531518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D292E9-8AE7-410E-B07E-A3E06AC1B224}" type="slidenum">
              <a:rPr lang="en-US" smtClean="0"/>
              <a:t>10</a:t>
            </a:fld>
            <a:endParaRPr lang="en-US"/>
          </a:p>
        </p:txBody>
      </p:sp>
    </p:spTree>
    <p:extLst>
      <p:ext uri="{BB962C8B-B14F-4D97-AF65-F5344CB8AC3E}">
        <p14:creationId xmlns:p14="http://schemas.microsoft.com/office/powerpoint/2010/main" val="16550496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sp>
        <p:nvSpPr>
          <p:cNvPr id="7" name="Picture Main">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 Up Left">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 Up Right">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 Lower">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561219"/>
            <a:ext cx="7843168" cy="1296781"/>
          </a:xfrm>
          <a:prstGeom prst="rect">
            <a:avLst/>
          </a:prstGeom>
        </p:spPr>
        <p:txBody>
          <a:bodyPr anchor="ct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6" name="Halfdrop">
            <a:extLst>
              <a:ext uri="{FF2B5EF4-FFF2-40B4-BE49-F238E27FC236}">
                <a16:creationId xmlns:a16="http://schemas.microsoft.com/office/drawing/2014/main" id="{D969F1F3-BE5B-4349-F004-468DF140BD21}"/>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dirty="0"/>
              <a:t> t</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sp>
        <p:nvSpPr>
          <p:cNvPr id="4" name="Text Placeholder 3">
            <a:extLst>
              <a:ext uri="{FF2B5EF4-FFF2-40B4-BE49-F238E27FC236}">
                <a16:creationId xmlns:a16="http://schemas.microsoft.com/office/drawing/2014/main" id="{F539A7FB-19CC-8B1D-2B6D-B4AC93E0CDE8}"/>
              </a:ext>
            </a:extLst>
          </p:cNvPr>
          <p:cNvSpPr>
            <a:spLocks noGrp="1"/>
          </p:cNvSpPr>
          <p:nvPr>
            <p:ph type="body" sz="quarter" idx="14" hasCustomPrompt="1"/>
          </p:nvPr>
        </p:nvSpPr>
        <p:spPr>
          <a:xfrm>
            <a:off x="322996" y="1255713"/>
            <a:ext cx="5709503" cy="4113212"/>
          </a:xfrm>
          <a:prstGeom prst="rect">
            <a:avLst/>
          </a:prstGeom>
        </p:spPr>
        <p:txBody>
          <a:bodyPr anchor="ctr"/>
          <a:lstStyle>
            <a:lvl1pPr marL="0" indent="0">
              <a:buNone/>
              <a:defRPr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Section Title</a:t>
            </a:r>
          </a:p>
        </p:txBody>
      </p:sp>
      <p:sp>
        <p:nvSpPr>
          <p:cNvPr id="6" name="Halfdrop">
            <a:extLst>
              <a:ext uri="{FF2B5EF4-FFF2-40B4-BE49-F238E27FC236}">
                <a16:creationId xmlns:a16="http://schemas.microsoft.com/office/drawing/2014/main" id="{94E4A680-26C2-059D-D798-9BADFB1C3299}"/>
              </a:ext>
              <a:ext uri="{C183D7F6-B498-43B3-948B-1728B52AA6E4}">
                <adec:decorative xmlns:adec="http://schemas.microsoft.com/office/drawing/2017/decorative" val="1"/>
              </a:ext>
            </a:extLst>
          </p:cNvPr>
          <p:cNvSpPr>
            <a:spLocks noGrp="1"/>
          </p:cNvSpPr>
          <p:nvPr>
            <p:ph type="body" sz="quarter" idx="15" hasCustomPrompt="1"/>
          </p:nvPr>
        </p:nvSpPr>
        <p:spPr>
          <a:xfrm>
            <a:off x="9931021" y="1078173"/>
            <a:ext cx="2256430" cy="4453720"/>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marL="0" indent="0">
              <a:buNone/>
              <a:defRPr>
                <a:solidFill>
                  <a:schemeClr val="tx1">
                    <a:alpha val="0"/>
                  </a:schemeClr>
                </a:solidFill>
              </a:defRPr>
            </a:lvl1pPr>
          </a:lstStyle>
          <a:p>
            <a:pPr lvl="0"/>
            <a:r>
              <a:rPr lang="en-US" dirty="0"/>
              <a:t> t</a:t>
            </a:r>
          </a:p>
        </p:txBody>
      </p:sp>
    </p:spTree>
    <p:extLst>
      <p:ext uri="{BB962C8B-B14F-4D97-AF65-F5344CB8AC3E}">
        <p14:creationId xmlns:p14="http://schemas.microsoft.com/office/powerpoint/2010/main" val="312857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No Photos">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One Photo">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wo Photos">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Three Photos">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45310180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4"/>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7"/>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 id="21474837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pxhere.com/da/photo/1003086"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pxhere.com/en/photo/455308"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pixnio.com/fauna-animals/birds/duck-mallard-pictures/wood-ducks/colorful-duck-wood-duck" TargetMode="Externa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body of water with grass and a sunset in the background&#10;&#10;Description automatically generated with medium confidence">
            <a:extLst>
              <a:ext uri="{FF2B5EF4-FFF2-40B4-BE49-F238E27FC236}">
                <a16:creationId xmlns:a16="http://schemas.microsoft.com/office/drawing/2014/main" id="{30DA5C00-8662-3FE2-91E4-34F648A27A17}"/>
              </a:ext>
            </a:extLst>
          </p:cNvPr>
          <p:cNvPicPr>
            <a:picLocks noGrp="1" noChangeAspect="1"/>
          </p:cNvPicPr>
          <p:nvPr>
            <p:ph type="pic" sz="quarter" idx="12"/>
          </p:nvPr>
        </p:nvPicPr>
        <p:blipFill>
          <a:blip r:embed="rId2"/>
          <a:srcRect t="19" b="19"/>
          <a:stretch>
            <a:fillRect/>
          </a:stretch>
        </p:blipFill>
        <p:spPr/>
      </p:pic>
      <p:pic>
        <p:nvPicPr>
          <p:cNvPr id="11" name="Picture Placeholder 23">
            <a:extLst>
              <a:ext uri="{FF2B5EF4-FFF2-40B4-BE49-F238E27FC236}">
                <a16:creationId xmlns:a16="http://schemas.microsoft.com/office/drawing/2014/main" id="{05693AE4-27BD-9FC8-0776-FFEEA9AA810A}"/>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26456" b="26456"/>
          <a:stretch>
            <a:fillRect/>
          </a:stretch>
        </p:blipFill>
        <p:spPr>
          <a:xfrm>
            <a:off x="6224588" y="3495675"/>
            <a:ext cx="5967412" cy="1873250"/>
          </a:xfrm>
        </p:spPr>
      </p:pic>
      <p:sp>
        <p:nvSpPr>
          <p:cNvPr id="6" name="Text Placeholder 5">
            <a:extLst>
              <a:ext uri="{FF2B5EF4-FFF2-40B4-BE49-F238E27FC236}">
                <a16:creationId xmlns:a16="http://schemas.microsoft.com/office/drawing/2014/main" id="{FC2CB840-2631-A704-F1CA-88C339A44066}"/>
              </a:ext>
            </a:extLst>
          </p:cNvPr>
          <p:cNvSpPr>
            <a:spLocks noGrp="1"/>
          </p:cNvSpPr>
          <p:nvPr>
            <p:ph type="body" sz="quarter" idx="15"/>
          </p:nvPr>
        </p:nvSpPr>
        <p:spPr/>
        <p:txBody>
          <a:bodyPr/>
          <a:lstStyle/>
          <a:p>
            <a:endParaRPr lang="en-US" dirty="0"/>
          </a:p>
        </p:txBody>
      </p:sp>
      <p:pic>
        <p:nvPicPr>
          <p:cNvPr id="7" name="Picture Placeholder 19" descr="Free Images : nature, afterglow, reflection, dawn, red sky at morning, horizon, atmosphere ...">
            <a:extLst>
              <a:ext uri="{FF2B5EF4-FFF2-40B4-BE49-F238E27FC236}">
                <a16:creationId xmlns:a16="http://schemas.microsoft.com/office/drawing/2014/main" id="{5632E4D4-64CE-9E32-F223-1C8A32A594DD}"/>
              </a:ext>
            </a:extLst>
          </p:cNvPr>
          <p:cNvPicPr>
            <a:picLocks noGrp="1" noChangeAspect="1"/>
          </p:cNvPicPr>
          <p:nvPr>
            <p:ph type="pic" sz="quarter" idx="11"/>
          </p:nvPr>
        </p:nvPicPr>
        <p:blipFill>
          <a:blip r:embed="rId5"/>
          <a:srcRect l="8009" r="8009"/>
          <a:stretch>
            <a:fillRect/>
          </a:stretch>
        </p:blipFill>
        <p:spPr>
          <a:xfrm>
            <a:off x="6224588" y="1255713"/>
            <a:ext cx="2903537" cy="2047875"/>
          </a:xfrm>
        </p:spPr>
      </p:pic>
      <p:sp>
        <p:nvSpPr>
          <p:cNvPr id="4" name="Text Placeholder 4">
            <a:extLst>
              <a:ext uri="{FF2B5EF4-FFF2-40B4-BE49-F238E27FC236}">
                <a16:creationId xmlns:a16="http://schemas.microsoft.com/office/drawing/2014/main" id="{59300342-C33A-A894-969D-834978335DD7}"/>
              </a:ext>
            </a:extLst>
          </p:cNvPr>
          <p:cNvSpPr>
            <a:spLocks noGrp="1"/>
          </p:cNvSpPr>
          <p:nvPr>
            <p:ph type="body" sz="quarter" idx="14"/>
          </p:nvPr>
        </p:nvSpPr>
        <p:spPr>
          <a:xfrm>
            <a:off x="322996" y="1255713"/>
            <a:ext cx="5709503" cy="4113212"/>
          </a:xfrm>
        </p:spPr>
        <p:txBody>
          <a:bodyPr/>
          <a:lstStyle/>
          <a:p>
            <a:pPr algn="ctr"/>
            <a:r>
              <a:rPr lang="en-US" sz="4000" b="0" dirty="0">
                <a:latin typeface="Montserrat Black" pitchFamily="2" charset="0"/>
              </a:rPr>
              <a:t>FY27 Geographic Area Rate Cap</a:t>
            </a:r>
          </a:p>
          <a:p>
            <a:pPr algn="ctr">
              <a:spcBef>
                <a:spcPts val="3600"/>
              </a:spcBef>
            </a:pPr>
            <a:r>
              <a:rPr lang="en-US" b="0" dirty="0">
                <a:latin typeface="Montserrat Bold" pitchFamily="2" charset="0"/>
              </a:rPr>
              <a:t>Carlee Elliott</a:t>
            </a:r>
            <a:br>
              <a:rPr lang="en-US" b="0" dirty="0"/>
            </a:br>
            <a:r>
              <a:rPr lang="en-US" sz="2400" b="0" i="1" dirty="0">
                <a:latin typeface="Montserrat Light" pitchFamily="2" charset="0"/>
              </a:rPr>
              <a:t>State Easement </a:t>
            </a:r>
            <a:br>
              <a:rPr lang="en-US" sz="2400" b="0" i="1" dirty="0">
                <a:latin typeface="Montserrat Light" pitchFamily="2" charset="0"/>
              </a:rPr>
            </a:br>
            <a:r>
              <a:rPr lang="en-US" sz="2400" b="0" i="1" dirty="0">
                <a:latin typeface="Montserrat Light" pitchFamily="2" charset="0"/>
              </a:rPr>
              <a:t>Program Manager</a:t>
            </a:r>
            <a:endParaRPr lang="en-US" b="0" i="1" dirty="0">
              <a:latin typeface="Montserrat Light" pitchFamily="2" charset="0"/>
            </a:endParaRPr>
          </a:p>
        </p:txBody>
      </p:sp>
    </p:spTree>
    <p:extLst>
      <p:ext uri="{BB962C8B-B14F-4D97-AF65-F5344CB8AC3E}">
        <p14:creationId xmlns:p14="http://schemas.microsoft.com/office/powerpoint/2010/main" val="2902453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21CB0-B565-4C22-E84E-70D6FF8CF5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AE1256-3571-FADB-38DE-B632A2CBFD60}"/>
              </a:ext>
            </a:extLst>
          </p:cNvPr>
          <p:cNvSpPr>
            <a:spLocks noGrp="1"/>
          </p:cNvSpPr>
          <p:nvPr>
            <p:ph type="body" sz="quarter" idx="11"/>
          </p:nvPr>
        </p:nvSpPr>
        <p:spPr/>
        <p:txBody>
          <a:bodyPr/>
          <a:lstStyle/>
          <a:p>
            <a:r>
              <a:rPr lang="en-US" dirty="0"/>
              <a:t>FY27 NRCS-WA GARC Example</a:t>
            </a:r>
          </a:p>
        </p:txBody>
      </p:sp>
      <p:pic>
        <p:nvPicPr>
          <p:cNvPr id="5" name="Content Placeholder 4">
            <a:extLst>
              <a:ext uri="{FF2B5EF4-FFF2-40B4-BE49-F238E27FC236}">
                <a16:creationId xmlns:a16="http://schemas.microsoft.com/office/drawing/2014/main" id="{994100BB-C2C6-F758-207B-38B1491656E6}"/>
              </a:ext>
            </a:extLst>
          </p:cNvPr>
          <p:cNvPicPr>
            <a:picLocks noGrp="1" noChangeAspect="1"/>
          </p:cNvPicPr>
          <p:nvPr>
            <p:ph sz="quarter" idx="10"/>
          </p:nvPr>
        </p:nvPicPr>
        <p:blipFill>
          <a:blip r:embed="rId3"/>
          <a:srcRect t="48221"/>
          <a:stretch>
            <a:fillRect/>
          </a:stretch>
        </p:blipFill>
        <p:spPr>
          <a:xfrm>
            <a:off x="305841" y="1849029"/>
            <a:ext cx="11483387" cy="4037541"/>
          </a:xfrm>
          <a:prstGeom prst="rect">
            <a:avLst/>
          </a:prstGeom>
        </p:spPr>
      </p:pic>
    </p:spTree>
    <p:extLst>
      <p:ext uri="{BB962C8B-B14F-4D97-AF65-F5344CB8AC3E}">
        <p14:creationId xmlns:p14="http://schemas.microsoft.com/office/powerpoint/2010/main" val="2116838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439A-023F-0105-8CCF-51E05ACA04F0}"/>
            </a:ext>
          </a:extLst>
        </p:cNvPr>
        <p:cNvGrpSpPr/>
        <p:nvPr/>
      </p:nvGrpSpPr>
      <p:grpSpPr>
        <a:xfrm>
          <a:off x="0" y="0"/>
          <a:ext cx="0" cy="0"/>
          <a:chOff x="0" y="0"/>
          <a:chExt cx="0" cy="0"/>
        </a:xfrm>
      </p:grpSpPr>
      <p:pic>
        <p:nvPicPr>
          <p:cNvPr id="13" name="Picture Placeholder 14">
            <a:extLst>
              <a:ext uri="{FF2B5EF4-FFF2-40B4-BE49-F238E27FC236}">
                <a16:creationId xmlns:a16="http://schemas.microsoft.com/office/drawing/2014/main" id="{0464E94B-5DB9-00D6-7FFC-68731A41FBFA}"/>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26456" b="26456"/>
          <a:stretch>
            <a:fillRect/>
          </a:stretch>
        </p:blipFill>
        <p:spPr>
          <a:xfrm flipH="1">
            <a:off x="6224588" y="3495675"/>
            <a:ext cx="5967412" cy="1873250"/>
          </a:xfrm>
        </p:spPr>
      </p:pic>
      <p:pic>
        <p:nvPicPr>
          <p:cNvPr id="12" name="Picture Placeholder 16">
            <a:extLst>
              <a:ext uri="{FF2B5EF4-FFF2-40B4-BE49-F238E27FC236}">
                <a16:creationId xmlns:a16="http://schemas.microsoft.com/office/drawing/2014/main" id="{8CAE6451-A07B-A958-301D-26B1924222E2}"/>
              </a:ext>
            </a:extLst>
          </p:cNvPr>
          <p:cNvPicPr>
            <a:picLocks noGrp="1" noChangeAspect="1"/>
          </p:cNvPicPr>
          <p:nvPr>
            <p:ph type="pic" sz="quarter" idx="12"/>
          </p:nvPr>
        </p:nvPicPr>
        <p:blipFill>
          <a:blip r:embed="rId4">
            <a:extLst>
              <a:ext uri="{837473B0-CC2E-450A-ABE3-18F120FF3D39}">
                <a1611:picAttrSrcUrl xmlns:a1611="http://schemas.microsoft.com/office/drawing/2016/11/main" r:id="rId5"/>
              </a:ext>
            </a:extLst>
          </a:blip>
          <a:srcRect l="3270" r="3270"/>
          <a:stretch>
            <a:fillRect/>
          </a:stretch>
        </p:blipFill>
        <p:spPr>
          <a:xfrm>
            <a:off x="9320213" y="1255713"/>
            <a:ext cx="2871787" cy="2047875"/>
          </a:xfrm>
        </p:spPr>
      </p:pic>
      <p:sp>
        <p:nvSpPr>
          <p:cNvPr id="5" name="Text Placeholder 4">
            <a:extLst>
              <a:ext uri="{FF2B5EF4-FFF2-40B4-BE49-F238E27FC236}">
                <a16:creationId xmlns:a16="http://schemas.microsoft.com/office/drawing/2014/main" id="{D67771C1-F465-96AC-A1B8-13F00B601598}"/>
              </a:ext>
            </a:extLst>
          </p:cNvPr>
          <p:cNvSpPr>
            <a:spLocks noGrp="1"/>
          </p:cNvSpPr>
          <p:nvPr>
            <p:ph type="body" sz="quarter" idx="14"/>
          </p:nvPr>
        </p:nvSpPr>
        <p:spPr/>
        <p:txBody>
          <a:bodyPr/>
          <a:lstStyle/>
          <a:p>
            <a:pPr algn="ctr"/>
            <a:r>
              <a:rPr lang="en-US" sz="6000" b="0" dirty="0">
                <a:latin typeface="Montserrat Black" pitchFamily="2" charset="0"/>
              </a:rPr>
              <a:t>Questions? </a:t>
            </a:r>
          </a:p>
        </p:txBody>
      </p:sp>
      <p:sp>
        <p:nvSpPr>
          <p:cNvPr id="6" name="Text Placeholder 5">
            <a:extLst>
              <a:ext uri="{FF2B5EF4-FFF2-40B4-BE49-F238E27FC236}">
                <a16:creationId xmlns:a16="http://schemas.microsoft.com/office/drawing/2014/main" id="{61959098-C18D-C38B-7167-E7B1A16CFE6E}"/>
              </a:ext>
            </a:extLst>
          </p:cNvPr>
          <p:cNvSpPr>
            <a:spLocks noGrp="1"/>
          </p:cNvSpPr>
          <p:nvPr>
            <p:ph type="body" sz="quarter" idx="15"/>
          </p:nvPr>
        </p:nvSpPr>
        <p:spPr/>
        <p:txBody>
          <a:bodyPr/>
          <a:lstStyle/>
          <a:p>
            <a:endParaRPr lang="en-US" dirty="0"/>
          </a:p>
        </p:txBody>
      </p:sp>
      <p:pic>
        <p:nvPicPr>
          <p:cNvPr id="11" name="Picture Placeholder 13" descr="Free picture: wetland, sunrise, water, reeds, foreground, plant, growth, background">
            <a:extLst>
              <a:ext uri="{FF2B5EF4-FFF2-40B4-BE49-F238E27FC236}">
                <a16:creationId xmlns:a16="http://schemas.microsoft.com/office/drawing/2014/main" id="{624C4186-E976-98CE-BC31-1B3587DC4E46}"/>
              </a:ext>
            </a:extLst>
          </p:cNvPr>
          <p:cNvPicPr>
            <a:picLocks noGrp="1" noChangeAspect="1"/>
          </p:cNvPicPr>
          <p:nvPr>
            <p:ph type="pic" sz="quarter" idx="11"/>
          </p:nvPr>
        </p:nvPicPr>
        <p:blipFill>
          <a:blip r:embed="rId6"/>
          <a:srcRect l="1073" r="1073"/>
          <a:stretch>
            <a:fillRect/>
          </a:stretch>
        </p:blipFill>
        <p:spPr>
          <a:xfrm>
            <a:off x="6224588" y="1255713"/>
            <a:ext cx="2903537" cy="2047875"/>
          </a:xfrm>
        </p:spPr>
      </p:pic>
    </p:spTree>
    <p:extLst>
      <p:ext uri="{BB962C8B-B14F-4D97-AF65-F5344CB8AC3E}">
        <p14:creationId xmlns:p14="http://schemas.microsoft.com/office/powerpoint/2010/main" val="4287051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A5A024-E725-8C11-2DC5-2F4B5B09172E}"/>
              </a:ext>
            </a:extLst>
          </p:cNvPr>
          <p:cNvSpPr>
            <a:spLocks noGrp="1"/>
          </p:cNvSpPr>
          <p:nvPr>
            <p:ph type="body" sz="quarter" idx="11"/>
          </p:nvPr>
        </p:nvSpPr>
        <p:spPr/>
        <p:txBody>
          <a:bodyPr/>
          <a:lstStyle/>
          <a:p>
            <a:r>
              <a:rPr lang="en-US" dirty="0"/>
              <a:t>GARC Background</a:t>
            </a:r>
          </a:p>
        </p:txBody>
      </p:sp>
      <p:sp>
        <p:nvSpPr>
          <p:cNvPr id="3" name="Content Placeholder 2">
            <a:extLst>
              <a:ext uri="{FF2B5EF4-FFF2-40B4-BE49-F238E27FC236}">
                <a16:creationId xmlns:a16="http://schemas.microsoft.com/office/drawing/2014/main" id="{C436256C-C628-D61D-F583-427C1AAFFFD0}"/>
              </a:ext>
            </a:extLst>
          </p:cNvPr>
          <p:cNvSpPr>
            <a:spLocks noGrp="1"/>
          </p:cNvSpPr>
          <p:nvPr>
            <p:ph sz="quarter" idx="10"/>
          </p:nvPr>
        </p:nvSpPr>
        <p:spPr/>
        <p:txBody>
          <a:bodyPr/>
          <a:lstStyle/>
          <a:p>
            <a:r>
              <a:rPr lang="en-US" dirty="0">
                <a:solidFill>
                  <a:srgbClr val="000000"/>
                </a:solidFill>
                <a:latin typeface="Montserrat" pitchFamily="2" charset="0"/>
              </a:rPr>
              <a:t>In accordance with the ACEP-WRE statute, regulations, and policy, NRCS must determine whether eligible lands may be enrolled in ACEP-WRE based on the likelihood of successful restoration of wetland functions and values, taking into considering the </a:t>
            </a:r>
            <a:r>
              <a:rPr lang="en-US" b="1" dirty="0">
                <a:solidFill>
                  <a:srgbClr val="000000"/>
                </a:solidFill>
                <a:latin typeface="Montserrat" pitchFamily="2" charset="0"/>
              </a:rPr>
              <a:t>cost of acquiring the easement and the cost of the restoration, protection, enhancement, maintenance, and management. </a:t>
            </a:r>
            <a:endParaRPr lang="en-US" b="1" dirty="0">
              <a:latin typeface="Montserrat" pitchFamily="2" charset="0"/>
            </a:endParaRPr>
          </a:p>
          <a:p>
            <a:endParaRPr lang="en-US" dirty="0"/>
          </a:p>
        </p:txBody>
      </p:sp>
      <p:pic>
        <p:nvPicPr>
          <p:cNvPr id="12" name="Picture Placeholder 15" descr="Aerial of forest and lake">
            <a:extLst>
              <a:ext uri="{FF2B5EF4-FFF2-40B4-BE49-F238E27FC236}">
                <a16:creationId xmlns:a16="http://schemas.microsoft.com/office/drawing/2014/main" id="{CC3E13C4-2334-8315-BC94-F96851626CE3}"/>
              </a:ext>
            </a:extLst>
          </p:cNvPr>
          <p:cNvPicPr>
            <a:picLocks noGrp="1" noChangeAspect="1"/>
          </p:cNvPicPr>
          <p:nvPr>
            <p:ph type="pic" sz="quarter" idx="12"/>
          </p:nvPr>
        </p:nvPicPr>
        <p:blipFill>
          <a:blip r:embed="rId2"/>
          <a:srcRect l="35254" r="35254"/>
          <a:stretch>
            <a:fillRect/>
          </a:stretch>
        </p:blipFill>
        <p:spPr>
          <a:xfrm>
            <a:off x="9575800" y="914400"/>
            <a:ext cx="2311400" cy="5219700"/>
          </a:xfrm>
        </p:spPr>
      </p:pic>
    </p:spTree>
    <p:extLst>
      <p:ext uri="{BB962C8B-B14F-4D97-AF65-F5344CB8AC3E}">
        <p14:creationId xmlns:p14="http://schemas.microsoft.com/office/powerpoint/2010/main" val="142484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78235A-78A2-0BE0-EAFC-97C96720381D}"/>
              </a:ext>
            </a:extLst>
          </p:cNvPr>
          <p:cNvSpPr>
            <a:spLocks noGrp="1"/>
          </p:cNvSpPr>
          <p:nvPr>
            <p:ph type="body" sz="quarter" idx="11"/>
          </p:nvPr>
        </p:nvSpPr>
        <p:spPr/>
        <p:txBody>
          <a:bodyPr/>
          <a:lstStyle/>
          <a:p>
            <a:r>
              <a:rPr lang="en-US" dirty="0"/>
              <a:t>GARC Policy</a:t>
            </a:r>
          </a:p>
        </p:txBody>
      </p:sp>
      <p:sp>
        <p:nvSpPr>
          <p:cNvPr id="3" name="Content Placeholder 2">
            <a:extLst>
              <a:ext uri="{FF2B5EF4-FFF2-40B4-BE49-F238E27FC236}">
                <a16:creationId xmlns:a16="http://schemas.microsoft.com/office/drawing/2014/main" id="{259931C2-F1E4-BB57-2254-3558E7C2934E}"/>
              </a:ext>
            </a:extLst>
          </p:cNvPr>
          <p:cNvSpPr>
            <a:spLocks noGrp="1"/>
          </p:cNvSpPr>
          <p:nvPr>
            <p:ph sz="quarter" idx="10"/>
          </p:nvPr>
        </p:nvSpPr>
        <p:spPr/>
        <p:txBody>
          <a:bodyPr/>
          <a:lstStyle/>
          <a:p>
            <a:r>
              <a:rPr lang="en-US" sz="2400" dirty="0">
                <a:solidFill>
                  <a:srgbClr val="000000"/>
                </a:solidFill>
                <a:latin typeface="Montserrat" pitchFamily="2" charset="0"/>
              </a:rPr>
              <a:t> The basis for the compensation offer for an easement or 30-year contract enrollment will be the lowest of the following: </a:t>
            </a:r>
          </a:p>
          <a:p>
            <a:r>
              <a:rPr lang="en-US" sz="2400" dirty="0">
                <a:solidFill>
                  <a:srgbClr val="000000"/>
                </a:solidFill>
                <a:latin typeface="Montserrat" pitchFamily="2" charset="0"/>
              </a:rPr>
              <a:t>(i) </a:t>
            </a:r>
            <a:r>
              <a:rPr lang="en-US" sz="2400" b="1" dirty="0">
                <a:solidFill>
                  <a:srgbClr val="000000"/>
                </a:solidFill>
                <a:latin typeface="Montserrat" pitchFamily="2" charset="0"/>
              </a:rPr>
              <a:t>The fair market value </a:t>
            </a:r>
            <a:r>
              <a:rPr lang="en-US" sz="2400" dirty="0">
                <a:solidFill>
                  <a:srgbClr val="000000"/>
                </a:solidFill>
                <a:latin typeface="Montserrat" pitchFamily="2" charset="0"/>
              </a:rPr>
              <a:t>(FMV) of the land using either of the following: a Uniform Standards for Professional Appraisal Practices (USPAP) individual appraisal or an area wide market analysis (AWMA) or survey, </a:t>
            </a:r>
            <a:br>
              <a:rPr lang="en-US" sz="2400" dirty="0">
                <a:solidFill>
                  <a:srgbClr val="000000"/>
                </a:solidFill>
                <a:latin typeface="Montserrat" pitchFamily="2" charset="0"/>
              </a:rPr>
            </a:br>
            <a:br>
              <a:rPr lang="en-US" sz="2400" dirty="0">
                <a:solidFill>
                  <a:srgbClr val="000000"/>
                </a:solidFill>
                <a:latin typeface="Montserrat" pitchFamily="2" charset="0"/>
              </a:rPr>
            </a:br>
            <a:r>
              <a:rPr lang="en-US" sz="2400" dirty="0">
                <a:solidFill>
                  <a:srgbClr val="000000"/>
                </a:solidFill>
                <a:latin typeface="Montserrat" pitchFamily="2" charset="0"/>
              </a:rPr>
              <a:t>(ii) </a:t>
            </a:r>
            <a:r>
              <a:rPr lang="en-US" sz="2400" b="1" dirty="0">
                <a:solidFill>
                  <a:srgbClr val="000000"/>
                </a:solidFill>
                <a:latin typeface="Montserrat" pitchFamily="2" charset="0"/>
              </a:rPr>
              <a:t>The geographic area rate cap </a:t>
            </a:r>
            <a:r>
              <a:rPr lang="en-US" sz="2400" dirty="0">
                <a:solidFill>
                  <a:srgbClr val="000000"/>
                </a:solidFill>
                <a:latin typeface="Montserrat" pitchFamily="2" charset="0"/>
              </a:rPr>
              <a:t>(GARC), or </a:t>
            </a:r>
            <a:br>
              <a:rPr lang="en-US" sz="2400" dirty="0">
                <a:solidFill>
                  <a:srgbClr val="000000"/>
                </a:solidFill>
                <a:latin typeface="Montserrat" pitchFamily="2" charset="0"/>
              </a:rPr>
            </a:br>
            <a:br>
              <a:rPr lang="en-US" sz="2400" dirty="0">
                <a:solidFill>
                  <a:srgbClr val="000000"/>
                </a:solidFill>
                <a:latin typeface="Montserrat" pitchFamily="2" charset="0"/>
              </a:rPr>
            </a:br>
            <a:r>
              <a:rPr lang="en-US" sz="2400" dirty="0">
                <a:solidFill>
                  <a:srgbClr val="000000"/>
                </a:solidFill>
                <a:latin typeface="Montserrat" pitchFamily="2" charset="0"/>
              </a:rPr>
              <a:t>(iii) An amount </a:t>
            </a:r>
            <a:r>
              <a:rPr lang="en-US" sz="2400" b="1" dirty="0">
                <a:solidFill>
                  <a:srgbClr val="000000"/>
                </a:solidFill>
                <a:latin typeface="Montserrat" pitchFamily="2" charset="0"/>
              </a:rPr>
              <a:t>voluntarily offered by the landowner</a:t>
            </a:r>
            <a:r>
              <a:rPr lang="en-US" sz="2400" dirty="0">
                <a:solidFill>
                  <a:srgbClr val="000000"/>
                </a:solidFill>
                <a:latin typeface="Montserrat" pitchFamily="2" charset="0"/>
              </a:rPr>
              <a:t>. </a:t>
            </a:r>
            <a:endParaRPr lang="en-US" sz="2400" dirty="0">
              <a:latin typeface="Montserrat" pitchFamily="2" charset="0"/>
            </a:endParaRPr>
          </a:p>
          <a:p>
            <a:endParaRPr lang="en-US" sz="2400" dirty="0">
              <a:latin typeface="Montserrat" pitchFamily="2" charset="0"/>
            </a:endParaRPr>
          </a:p>
        </p:txBody>
      </p:sp>
      <p:pic>
        <p:nvPicPr>
          <p:cNvPr id="5" name="Picture Placeholder 15" descr="Aerial of forest and lake">
            <a:extLst>
              <a:ext uri="{FF2B5EF4-FFF2-40B4-BE49-F238E27FC236}">
                <a16:creationId xmlns:a16="http://schemas.microsoft.com/office/drawing/2014/main" id="{AAEE10C8-DD76-199C-BD59-E1B80F046AC5}"/>
              </a:ext>
            </a:extLst>
          </p:cNvPr>
          <p:cNvPicPr>
            <a:picLocks noGrp="1" noChangeAspect="1"/>
          </p:cNvPicPr>
          <p:nvPr>
            <p:ph type="pic" sz="quarter" idx="12"/>
          </p:nvPr>
        </p:nvPicPr>
        <p:blipFill>
          <a:blip r:embed="rId2"/>
          <a:srcRect l="35254" r="35254"/>
          <a:stretch>
            <a:fillRect/>
          </a:stretch>
        </p:blipFill>
        <p:spPr>
          <a:xfrm>
            <a:off x="9575800" y="914400"/>
            <a:ext cx="2311400" cy="5219700"/>
          </a:xfrm>
        </p:spPr>
      </p:pic>
    </p:spTree>
    <p:extLst>
      <p:ext uri="{BB962C8B-B14F-4D97-AF65-F5344CB8AC3E}">
        <p14:creationId xmlns:p14="http://schemas.microsoft.com/office/powerpoint/2010/main" val="3099865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80580-4741-851A-3840-90ACF8FD6AEA}"/>
              </a:ext>
            </a:extLst>
          </p:cNvPr>
          <p:cNvSpPr>
            <a:spLocks noGrp="1"/>
          </p:cNvSpPr>
          <p:nvPr>
            <p:ph type="body" sz="quarter" idx="11"/>
          </p:nvPr>
        </p:nvSpPr>
        <p:spPr/>
        <p:txBody>
          <a:bodyPr/>
          <a:lstStyle/>
          <a:p>
            <a:r>
              <a:rPr lang="en-US" dirty="0"/>
              <a:t>GARC Policy</a:t>
            </a:r>
          </a:p>
        </p:txBody>
      </p:sp>
      <p:sp>
        <p:nvSpPr>
          <p:cNvPr id="3" name="Content Placeholder 2">
            <a:extLst>
              <a:ext uri="{FF2B5EF4-FFF2-40B4-BE49-F238E27FC236}">
                <a16:creationId xmlns:a16="http://schemas.microsoft.com/office/drawing/2014/main" id="{8C11FD58-D4C9-BE1D-ED74-3B4A0F795AE8}"/>
              </a:ext>
            </a:extLst>
          </p:cNvPr>
          <p:cNvSpPr>
            <a:spLocks noGrp="1"/>
          </p:cNvSpPr>
          <p:nvPr>
            <p:ph sz="quarter" idx="10"/>
          </p:nvPr>
        </p:nvSpPr>
        <p:spPr/>
        <p:txBody>
          <a:bodyPr/>
          <a:lstStyle/>
          <a:p>
            <a:r>
              <a:rPr lang="en-US" dirty="0"/>
              <a:t>440 CPM Part 528, Subpart M, Section 528.122:</a:t>
            </a:r>
          </a:p>
          <a:p>
            <a:pPr marL="0" indent="0">
              <a:buNone/>
            </a:pPr>
            <a:endParaRPr lang="en-US" dirty="0">
              <a:solidFill>
                <a:srgbClr val="000000"/>
              </a:solidFill>
              <a:latin typeface="Montserrat" pitchFamily="2" charset="0"/>
            </a:endParaRPr>
          </a:p>
          <a:p>
            <a:pPr marL="0" indent="0">
              <a:buNone/>
            </a:pPr>
            <a:r>
              <a:rPr lang="en-US" dirty="0">
                <a:solidFill>
                  <a:srgbClr val="000000"/>
                </a:solidFill>
                <a:latin typeface="Montserrat" pitchFamily="2" charset="0"/>
              </a:rPr>
              <a:t>Each fiscal year the State Conservationist, in consultation with the State Technical Advisory Committee (STAC), must establish a process to determine easement and 30-year land use contract compensation values. </a:t>
            </a:r>
            <a:endParaRPr lang="en-US" dirty="0">
              <a:latin typeface="Montserrat" pitchFamily="2" charset="0"/>
            </a:endParaRPr>
          </a:p>
          <a:p>
            <a:endParaRPr lang="en-US" dirty="0"/>
          </a:p>
          <a:p>
            <a:endParaRPr lang="en-US" dirty="0"/>
          </a:p>
        </p:txBody>
      </p:sp>
      <p:pic>
        <p:nvPicPr>
          <p:cNvPr id="5" name="Picture Placeholder 15" descr="Aerial of forest and lake">
            <a:extLst>
              <a:ext uri="{FF2B5EF4-FFF2-40B4-BE49-F238E27FC236}">
                <a16:creationId xmlns:a16="http://schemas.microsoft.com/office/drawing/2014/main" id="{923247D3-2BD2-1BFF-7289-861B06182299}"/>
              </a:ext>
            </a:extLst>
          </p:cNvPr>
          <p:cNvPicPr>
            <a:picLocks noGrp="1" noChangeAspect="1"/>
          </p:cNvPicPr>
          <p:nvPr>
            <p:ph type="pic" sz="quarter" idx="12"/>
          </p:nvPr>
        </p:nvPicPr>
        <p:blipFill>
          <a:blip r:embed="rId2"/>
          <a:srcRect l="35254" r="35254"/>
          <a:stretch>
            <a:fillRect/>
          </a:stretch>
        </p:blipFill>
        <p:spPr>
          <a:xfrm>
            <a:off x="9575800" y="914400"/>
            <a:ext cx="2311400" cy="5219700"/>
          </a:xfrm>
        </p:spPr>
      </p:pic>
    </p:spTree>
    <p:extLst>
      <p:ext uri="{BB962C8B-B14F-4D97-AF65-F5344CB8AC3E}">
        <p14:creationId xmlns:p14="http://schemas.microsoft.com/office/powerpoint/2010/main" val="2281130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0EF62C-EB5A-8F07-2CD2-9371A2F200E1}"/>
              </a:ext>
            </a:extLst>
          </p:cNvPr>
          <p:cNvSpPr>
            <a:spLocks noGrp="1"/>
          </p:cNvSpPr>
          <p:nvPr>
            <p:ph type="body" sz="quarter" idx="11"/>
          </p:nvPr>
        </p:nvSpPr>
        <p:spPr/>
        <p:txBody>
          <a:bodyPr/>
          <a:lstStyle/>
          <a:p>
            <a:r>
              <a:rPr lang="en-US" dirty="0"/>
              <a:t>FY27 NRCS-WA GARC Proposal</a:t>
            </a:r>
          </a:p>
        </p:txBody>
      </p:sp>
      <p:sp>
        <p:nvSpPr>
          <p:cNvPr id="3" name="Content Placeholder 2">
            <a:extLst>
              <a:ext uri="{FF2B5EF4-FFF2-40B4-BE49-F238E27FC236}">
                <a16:creationId xmlns:a16="http://schemas.microsoft.com/office/drawing/2014/main" id="{A6661EA3-A2CF-1DF4-83BF-1F8614986E8F}"/>
              </a:ext>
            </a:extLst>
          </p:cNvPr>
          <p:cNvSpPr>
            <a:spLocks noGrp="1"/>
          </p:cNvSpPr>
          <p:nvPr>
            <p:ph sz="quarter" idx="10"/>
          </p:nvPr>
        </p:nvSpPr>
        <p:spPr/>
        <p:txBody>
          <a:bodyPr/>
          <a:lstStyle/>
          <a:p>
            <a:r>
              <a:rPr lang="en-US" sz="2400" dirty="0">
                <a:solidFill>
                  <a:srgbClr val="000000"/>
                </a:solidFill>
                <a:latin typeface="Montserrat" pitchFamily="2" charset="0"/>
              </a:rPr>
              <a:t>The FY2027 ACEP-WRE GARC value for permanent easement offers will be </a:t>
            </a:r>
            <a:r>
              <a:rPr lang="en-US" sz="2400" b="1" dirty="0">
                <a:solidFill>
                  <a:srgbClr val="000000"/>
                </a:solidFill>
                <a:latin typeface="Montserrat" pitchFamily="2" charset="0"/>
              </a:rPr>
              <a:t>85% of the individually appraised fair market value of the subject property, not to exceed $5,000/acre, </a:t>
            </a:r>
            <a:r>
              <a:rPr lang="en-US" sz="2400" dirty="0">
                <a:solidFill>
                  <a:srgbClr val="000000"/>
                </a:solidFill>
                <a:latin typeface="Montserrat" pitchFamily="2" charset="0"/>
              </a:rPr>
              <a:t>unless there are federal or state threatened and endangered (T&amp;E) species present or if the site is considered essential habitat for species recovery. </a:t>
            </a:r>
          </a:p>
          <a:p>
            <a:r>
              <a:rPr lang="en-US" sz="2400" dirty="0">
                <a:solidFill>
                  <a:srgbClr val="000000"/>
                </a:solidFill>
                <a:latin typeface="Montserrat" pitchFamily="2" charset="0"/>
              </a:rPr>
              <a:t>In those cases that </a:t>
            </a:r>
            <a:r>
              <a:rPr lang="en-US" sz="2400" b="1" dirty="0">
                <a:solidFill>
                  <a:srgbClr val="000000"/>
                </a:solidFill>
                <a:latin typeface="Montserrat" pitchFamily="2" charset="0"/>
              </a:rPr>
              <a:t>T&amp;E species are present, there will be a hold down of $10,000/acre</a:t>
            </a:r>
            <a:r>
              <a:rPr lang="en-US" sz="2400" dirty="0">
                <a:solidFill>
                  <a:srgbClr val="000000"/>
                </a:solidFill>
                <a:latin typeface="Montserrat" pitchFamily="2" charset="0"/>
              </a:rPr>
              <a:t>. (The $5,000/acre figure is the maximum set forth in policy, unless the state establishes a justification for a higher amount). </a:t>
            </a:r>
          </a:p>
        </p:txBody>
      </p:sp>
      <p:pic>
        <p:nvPicPr>
          <p:cNvPr id="5" name="Picture Placeholder 15" descr="Aerial of forest and lake">
            <a:extLst>
              <a:ext uri="{FF2B5EF4-FFF2-40B4-BE49-F238E27FC236}">
                <a16:creationId xmlns:a16="http://schemas.microsoft.com/office/drawing/2014/main" id="{4524C6E8-2E4E-7129-79E7-3A8DD7033CE3}"/>
              </a:ext>
            </a:extLst>
          </p:cNvPr>
          <p:cNvPicPr>
            <a:picLocks noGrp="1" noChangeAspect="1"/>
          </p:cNvPicPr>
          <p:nvPr>
            <p:ph type="pic" sz="quarter" idx="12"/>
          </p:nvPr>
        </p:nvPicPr>
        <p:blipFill>
          <a:blip r:embed="rId2"/>
          <a:srcRect l="35254" r="35254"/>
          <a:stretch>
            <a:fillRect/>
          </a:stretch>
        </p:blipFill>
        <p:spPr>
          <a:xfrm>
            <a:off x="9575800" y="914400"/>
            <a:ext cx="2311400" cy="5219700"/>
          </a:xfrm>
        </p:spPr>
      </p:pic>
    </p:spTree>
    <p:extLst>
      <p:ext uri="{BB962C8B-B14F-4D97-AF65-F5344CB8AC3E}">
        <p14:creationId xmlns:p14="http://schemas.microsoft.com/office/powerpoint/2010/main" val="4238071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3B9B5-333F-26B9-4C59-A60D07464D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A367113-F10B-D34F-5C86-8B8CF44A9CD1}"/>
              </a:ext>
            </a:extLst>
          </p:cNvPr>
          <p:cNvSpPr>
            <a:spLocks noGrp="1"/>
          </p:cNvSpPr>
          <p:nvPr>
            <p:ph type="body" sz="quarter" idx="11"/>
          </p:nvPr>
        </p:nvSpPr>
        <p:spPr/>
        <p:txBody>
          <a:bodyPr/>
          <a:lstStyle/>
          <a:p>
            <a:r>
              <a:rPr lang="en-US" dirty="0"/>
              <a:t>FY27 NRCS-WA GARC Proposal</a:t>
            </a:r>
          </a:p>
        </p:txBody>
      </p:sp>
      <p:sp>
        <p:nvSpPr>
          <p:cNvPr id="3" name="Content Placeholder 2">
            <a:extLst>
              <a:ext uri="{FF2B5EF4-FFF2-40B4-BE49-F238E27FC236}">
                <a16:creationId xmlns:a16="http://schemas.microsoft.com/office/drawing/2014/main" id="{0BDD700D-7EBC-EAB6-CE17-6DBBA25039C3}"/>
              </a:ext>
            </a:extLst>
          </p:cNvPr>
          <p:cNvSpPr>
            <a:spLocks noGrp="1"/>
          </p:cNvSpPr>
          <p:nvPr>
            <p:ph sz="quarter" idx="10"/>
          </p:nvPr>
        </p:nvSpPr>
        <p:spPr/>
        <p:txBody>
          <a:bodyPr/>
          <a:lstStyle/>
          <a:p>
            <a:pPr marL="0" indent="0">
              <a:buNone/>
            </a:pPr>
            <a:r>
              <a:rPr lang="en-US" sz="2400" dirty="0">
                <a:solidFill>
                  <a:srgbClr val="0C6C55"/>
                </a:solidFill>
                <a:latin typeface="Montserrat Black" pitchFamily="2" charset="0"/>
              </a:rPr>
              <a:t>Compensation for FY2027</a:t>
            </a:r>
          </a:p>
          <a:p>
            <a:pPr>
              <a:spcBef>
                <a:spcPts val="600"/>
              </a:spcBef>
            </a:pPr>
            <a:r>
              <a:rPr lang="en-US" sz="2000" dirty="0">
                <a:solidFill>
                  <a:srgbClr val="000000"/>
                </a:solidFill>
                <a:latin typeface="Montserrat" pitchFamily="2" charset="0"/>
              </a:rPr>
              <a:t>30‑year easements, 30‑year tribal land use contracts, and WRE reserved grazing rights compensated at 75% of appraised fair market value, capped at $5,000 per acre.</a:t>
            </a:r>
          </a:p>
          <a:p>
            <a:pPr marL="0" indent="0">
              <a:buNone/>
            </a:pPr>
            <a:r>
              <a:rPr lang="en-US" sz="2400" dirty="0">
                <a:solidFill>
                  <a:srgbClr val="0C6C55"/>
                </a:solidFill>
                <a:latin typeface="Montserrat Black" pitchFamily="2" charset="0"/>
              </a:rPr>
              <a:t>Reserved Grazing Rights Eligibility</a:t>
            </a:r>
          </a:p>
          <a:p>
            <a:pPr>
              <a:spcBef>
                <a:spcPts val="600"/>
              </a:spcBef>
            </a:pPr>
            <a:r>
              <a:rPr lang="en-US" sz="2000" dirty="0">
                <a:solidFill>
                  <a:srgbClr val="000000"/>
                </a:solidFill>
                <a:latin typeface="Montserrat" pitchFamily="2" charset="0"/>
              </a:rPr>
              <a:t>Washington NRCS allows RGR on new ACEP‑WRE enrollments only when a Threatened &amp; Endangered species is present and dependent on early‑successional wetland habitat.</a:t>
            </a:r>
          </a:p>
          <a:p>
            <a:r>
              <a:rPr lang="en-US" sz="2000" dirty="0">
                <a:solidFill>
                  <a:srgbClr val="000000"/>
                </a:solidFill>
                <a:latin typeface="Montserrat" pitchFamily="2" charset="0"/>
              </a:rPr>
              <a:t>Must have written concurrence from ASTC‑P, SRC, and STC.</a:t>
            </a:r>
          </a:p>
          <a:p>
            <a:pPr marL="0" indent="0">
              <a:buNone/>
            </a:pPr>
            <a:r>
              <a:rPr lang="en-US" sz="2400" dirty="0">
                <a:solidFill>
                  <a:srgbClr val="0C6C55"/>
                </a:solidFill>
                <a:latin typeface="Montserrat Black" pitchFamily="2" charset="0"/>
              </a:rPr>
              <a:t>Compensation for RGR on 30‑year Agreements</a:t>
            </a:r>
          </a:p>
          <a:p>
            <a:pPr>
              <a:spcBef>
                <a:spcPts val="600"/>
              </a:spcBef>
            </a:pPr>
            <a:r>
              <a:rPr lang="en-US" sz="2000" dirty="0">
                <a:solidFill>
                  <a:srgbClr val="000000"/>
                </a:solidFill>
                <a:latin typeface="Montserrat" pitchFamily="2" charset="0"/>
              </a:rPr>
              <a:t>RGR compensation on 30‑year easements and 30‑year tribal land use contracts is 75% of the calculated 30‑year value, capped at $5,000 per acre.</a:t>
            </a:r>
            <a:endParaRPr lang="en-US" sz="1400" dirty="0">
              <a:latin typeface="Montserrat" pitchFamily="2" charset="0"/>
            </a:endParaRPr>
          </a:p>
        </p:txBody>
      </p:sp>
      <p:pic>
        <p:nvPicPr>
          <p:cNvPr id="5" name="Picture Placeholder 15" descr="Aerial of forest and lake">
            <a:extLst>
              <a:ext uri="{FF2B5EF4-FFF2-40B4-BE49-F238E27FC236}">
                <a16:creationId xmlns:a16="http://schemas.microsoft.com/office/drawing/2014/main" id="{0E5BE46A-4861-769E-6CE9-7400495D4F56}"/>
              </a:ext>
            </a:extLst>
          </p:cNvPr>
          <p:cNvPicPr>
            <a:picLocks noGrp="1" noChangeAspect="1"/>
          </p:cNvPicPr>
          <p:nvPr>
            <p:ph type="pic" sz="quarter" idx="12"/>
          </p:nvPr>
        </p:nvPicPr>
        <p:blipFill>
          <a:blip r:embed="rId3"/>
          <a:srcRect l="35254" r="35254"/>
          <a:stretch>
            <a:fillRect/>
          </a:stretch>
        </p:blipFill>
        <p:spPr>
          <a:xfrm>
            <a:off x="9575800" y="914400"/>
            <a:ext cx="2311400" cy="5219700"/>
          </a:xfrm>
        </p:spPr>
      </p:pic>
    </p:spTree>
    <p:extLst>
      <p:ext uri="{BB962C8B-B14F-4D97-AF65-F5344CB8AC3E}">
        <p14:creationId xmlns:p14="http://schemas.microsoft.com/office/powerpoint/2010/main" val="900439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C3CE9E-3267-20F2-E9F0-64A3C0CB19A2}"/>
              </a:ext>
            </a:extLst>
          </p:cNvPr>
          <p:cNvSpPr>
            <a:spLocks noGrp="1"/>
          </p:cNvSpPr>
          <p:nvPr>
            <p:ph type="body" sz="quarter" idx="11"/>
          </p:nvPr>
        </p:nvSpPr>
        <p:spPr/>
        <p:txBody>
          <a:bodyPr/>
          <a:lstStyle/>
          <a:p>
            <a:r>
              <a:rPr lang="en-US" dirty="0"/>
              <a:t>FY27 NRCS-WA GARC Example</a:t>
            </a:r>
          </a:p>
        </p:txBody>
      </p:sp>
      <p:sp>
        <p:nvSpPr>
          <p:cNvPr id="3" name="Content Placeholder 2">
            <a:extLst>
              <a:ext uri="{FF2B5EF4-FFF2-40B4-BE49-F238E27FC236}">
                <a16:creationId xmlns:a16="http://schemas.microsoft.com/office/drawing/2014/main" id="{E38876B5-3739-3115-442C-71DCBB5587FC}"/>
              </a:ext>
            </a:extLst>
          </p:cNvPr>
          <p:cNvSpPr>
            <a:spLocks noGrp="1"/>
          </p:cNvSpPr>
          <p:nvPr>
            <p:ph sz="quarter" idx="10"/>
          </p:nvPr>
        </p:nvSpPr>
        <p:spPr/>
        <p:txBody>
          <a:bodyPr/>
          <a:lstStyle/>
          <a:p>
            <a:r>
              <a:rPr lang="en-US" dirty="0"/>
              <a:t>Joe Farmer has 12 acres</a:t>
            </a:r>
          </a:p>
          <a:p>
            <a:r>
              <a:rPr lang="en-US" dirty="0"/>
              <a:t>USPAP Appraisal (Before CE value – After CE value = CE)</a:t>
            </a:r>
          </a:p>
          <a:p>
            <a:r>
              <a:rPr lang="en-US" dirty="0"/>
              <a:t>Before CE $300,000 – After CE $200,000 = $100,000</a:t>
            </a:r>
          </a:p>
          <a:p>
            <a:r>
              <a:rPr lang="en-US" dirty="0"/>
              <a:t>$100,000 /12ac = $8,333.3333/ac</a:t>
            </a:r>
            <a:endParaRPr lang="en-US" dirty="0">
              <a:solidFill>
                <a:srgbClr val="00B050"/>
              </a:solidFill>
            </a:endParaRPr>
          </a:p>
          <a:p>
            <a:endParaRPr lang="en-US" dirty="0"/>
          </a:p>
        </p:txBody>
      </p:sp>
      <p:pic>
        <p:nvPicPr>
          <p:cNvPr id="8" name="Picture Placeholder 7" descr="A person at wheat fields">
            <a:extLst>
              <a:ext uri="{FF2B5EF4-FFF2-40B4-BE49-F238E27FC236}">
                <a16:creationId xmlns:a16="http://schemas.microsoft.com/office/drawing/2014/main" id="{EBF72198-389F-B460-F9F1-53743093DD84}"/>
              </a:ext>
            </a:extLst>
          </p:cNvPr>
          <p:cNvPicPr>
            <a:picLocks noGrp="1" noChangeAspect="1"/>
          </p:cNvPicPr>
          <p:nvPr>
            <p:ph type="pic" sz="quarter" idx="12"/>
          </p:nvPr>
        </p:nvPicPr>
        <p:blipFill>
          <a:blip r:embed="rId2"/>
          <a:srcRect l="35239" r="35239"/>
          <a:stretch/>
        </p:blipFill>
        <p:spPr/>
      </p:pic>
    </p:spTree>
    <p:extLst>
      <p:ext uri="{BB962C8B-B14F-4D97-AF65-F5344CB8AC3E}">
        <p14:creationId xmlns:p14="http://schemas.microsoft.com/office/powerpoint/2010/main" val="58424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7BB49-14F0-9E87-06E7-4D7D804528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1788DC-035F-1326-3C92-6E7B7160ECC1}"/>
              </a:ext>
            </a:extLst>
          </p:cNvPr>
          <p:cNvSpPr>
            <a:spLocks noGrp="1"/>
          </p:cNvSpPr>
          <p:nvPr>
            <p:ph type="body" sz="quarter" idx="11"/>
          </p:nvPr>
        </p:nvSpPr>
        <p:spPr/>
        <p:txBody>
          <a:bodyPr/>
          <a:lstStyle/>
          <a:p>
            <a:r>
              <a:rPr lang="en-US" dirty="0"/>
              <a:t>FY27 NRCS-WA GARC Example</a:t>
            </a:r>
          </a:p>
        </p:txBody>
      </p:sp>
      <p:sp>
        <p:nvSpPr>
          <p:cNvPr id="3" name="Content Placeholder 2">
            <a:extLst>
              <a:ext uri="{FF2B5EF4-FFF2-40B4-BE49-F238E27FC236}">
                <a16:creationId xmlns:a16="http://schemas.microsoft.com/office/drawing/2014/main" id="{BA655275-9F8D-8219-EF7A-DDA663D0F267}"/>
              </a:ext>
            </a:extLst>
          </p:cNvPr>
          <p:cNvSpPr>
            <a:spLocks noGrp="1"/>
          </p:cNvSpPr>
          <p:nvPr>
            <p:ph sz="quarter" idx="10"/>
          </p:nvPr>
        </p:nvSpPr>
        <p:spPr/>
        <p:txBody>
          <a:bodyPr/>
          <a:lstStyle/>
          <a:p>
            <a:r>
              <a:rPr lang="en-US" dirty="0"/>
              <a:t>$100,000 /12ac = $8,333.3333/ac</a:t>
            </a:r>
          </a:p>
          <a:p>
            <a:endParaRPr lang="en-US" dirty="0"/>
          </a:p>
          <a:p>
            <a:r>
              <a:rPr lang="en-US" dirty="0"/>
              <a:t>GARC = 85% of $100,000, or $7,083.333/ac</a:t>
            </a:r>
          </a:p>
          <a:p>
            <a:pPr lvl="1"/>
            <a:r>
              <a:rPr lang="en-US" sz="2800" dirty="0"/>
              <a:t>No T&amp;E = capped at $5,000/ac </a:t>
            </a:r>
          </a:p>
          <a:p>
            <a:pPr lvl="2"/>
            <a:r>
              <a:rPr lang="en-US" sz="2400" b="1" dirty="0">
                <a:solidFill>
                  <a:srgbClr val="0C6C55"/>
                </a:solidFill>
              </a:rPr>
              <a:t>$5,000 x 12ac = $60,000</a:t>
            </a:r>
          </a:p>
          <a:p>
            <a:pPr lvl="1"/>
            <a:r>
              <a:rPr lang="en-US" sz="2800" dirty="0"/>
              <a:t>If T&amp;E = capped at $10,000/ac or appraisal ac – whichever is less: </a:t>
            </a:r>
          </a:p>
          <a:p>
            <a:pPr lvl="2"/>
            <a:r>
              <a:rPr lang="en-US" sz="2800" b="1" dirty="0">
                <a:solidFill>
                  <a:srgbClr val="0C6C55"/>
                </a:solidFill>
              </a:rPr>
              <a:t>$7,083.333/ac x 12ac = $85,000</a:t>
            </a:r>
          </a:p>
          <a:p>
            <a:endParaRPr lang="en-US" dirty="0"/>
          </a:p>
        </p:txBody>
      </p:sp>
      <p:pic>
        <p:nvPicPr>
          <p:cNvPr id="8" name="Picture Placeholder 7" descr="A person at wheat fields">
            <a:extLst>
              <a:ext uri="{FF2B5EF4-FFF2-40B4-BE49-F238E27FC236}">
                <a16:creationId xmlns:a16="http://schemas.microsoft.com/office/drawing/2014/main" id="{C8AEA4EB-3FE3-2D83-5DBE-575F129D8EF6}"/>
              </a:ext>
            </a:extLst>
          </p:cNvPr>
          <p:cNvPicPr>
            <a:picLocks noGrp="1" noChangeAspect="1"/>
          </p:cNvPicPr>
          <p:nvPr>
            <p:ph type="pic" sz="quarter" idx="12"/>
          </p:nvPr>
        </p:nvPicPr>
        <p:blipFill>
          <a:blip r:embed="rId2"/>
          <a:srcRect l="35239" r="35239"/>
          <a:stretch/>
        </p:blipFill>
        <p:spPr/>
      </p:pic>
    </p:spTree>
    <p:extLst>
      <p:ext uri="{BB962C8B-B14F-4D97-AF65-F5344CB8AC3E}">
        <p14:creationId xmlns:p14="http://schemas.microsoft.com/office/powerpoint/2010/main" val="334640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B5981-C9A6-24A6-41C8-83D4CC350A19}"/>
              </a:ext>
            </a:extLst>
          </p:cNvPr>
          <p:cNvSpPr>
            <a:spLocks noGrp="1"/>
          </p:cNvSpPr>
          <p:nvPr>
            <p:ph type="body" sz="quarter" idx="11"/>
          </p:nvPr>
        </p:nvSpPr>
        <p:spPr/>
        <p:txBody>
          <a:bodyPr/>
          <a:lstStyle/>
          <a:p>
            <a:r>
              <a:rPr lang="en-US" dirty="0"/>
              <a:t>FY27 NRCS-WA GARC Example</a:t>
            </a:r>
          </a:p>
        </p:txBody>
      </p:sp>
      <p:pic>
        <p:nvPicPr>
          <p:cNvPr id="5" name="Content Placeholder 4">
            <a:extLst>
              <a:ext uri="{FF2B5EF4-FFF2-40B4-BE49-F238E27FC236}">
                <a16:creationId xmlns:a16="http://schemas.microsoft.com/office/drawing/2014/main" id="{2BB3DCA0-84F3-2C3D-926E-BBA57D81DE6E}"/>
              </a:ext>
            </a:extLst>
          </p:cNvPr>
          <p:cNvPicPr>
            <a:picLocks noGrp="1" noChangeAspect="1"/>
          </p:cNvPicPr>
          <p:nvPr>
            <p:ph sz="quarter" idx="10"/>
          </p:nvPr>
        </p:nvPicPr>
        <p:blipFill>
          <a:blip r:embed="rId3"/>
          <a:srcRect b="50933"/>
          <a:stretch>
            <a:fillRect/>
          </a:stretch>
        </p:blipFill>
        <p:spPr>
          <a:xfrm>
            <a:off x="220211" y="1917334"/>
            <a:ext cx="11953620" cy="3982723"/>
          </a:xfrm>
          <a:prstGeom prst="rect">
            <a:avLst/>
          </a:prstGeom>
        </p:spPr>
      </p:pic>
    </p:spTree>
    <p:extLst>
      <p:ext uri="{BB962C8B-B14F-4D97-AF65-F5344CB8AC3E}">
        <p14:creationId xmlns:p14="http://schemas.microsoft.com/office/powerpoint/2010/main" val="193541308"/>
      </p:ext>
    </p:extLst>
  </p:cSld>
  <p:clrMapOvr>
    <a:masterClrMapping/>
  </p:clrMapOvr>
</p:sld>
</file>

<file path=ppt/theme/theme1.xml><?xml version="1.0" encoding="utf-8"?>
<a:theme xmlns:a="http://schemas.openxmlformats.org/drawingml/2006/main" name="Title Pages">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Pages">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TaxCatchAll xmlns="73fb875a-8af9-4255-b008-0995492d31cd" xsi:nil="true"/>
    <Notes xmlns="bf72f7ec-cd58-4f41-9e93-ef3d0390868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8" ma:contentTypeDescription="Create a new document." ma:contentTypeScope="" ma:versionID="483b277beb53e61fff424e28a5a24917">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1b23b4c1d9bc70f352ca3f8abbaebedb"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Notes" ma:index="24" nillable="true" ma:displayName="Notes" ma:format="Dropdown" ma:internalName="Notes">
      <xsd:simpleType>
        <xsd:restriction base="dms:Text">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 ds:uri="bf72f7ec-cd58-4f41-9e93-ef3d03908682"/>
    <ds:schemaRef ds:uri="73fb875a-8af9-4255-b008-0995492d31cd"/>
  </ds:schemaRefs>
</ds:datastoreItem>
</file>

<file path=customXml/itemProps3.xml><?xml version="1.0" encoding="utf-8"?>
<ds:datastoreItem xmlns:ds="http://schemas.openxmlformats.org/officeDocument/2006/customXml" ds:itemID="{658EEFBB-8D3E-45D4-B5C2-9E7426D3CACF}"/>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Office Theme</Template>
  <TotalTime>3802</TotalTime>
  <Words>746</Words>
  <Application>Microsoft Office PowerPoint</Application>
  <PresentationFormat>Widescreen</PresentationFormat>
  <Paragraphs>42</Paragraphs>
  <Slides>11</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Aptos</vt:lpstr>
      <vt:lpstr>Arial</vt:lpstr>
      <vt:lpstr>Montserrat</vt:lpstr>
      <vt:lpstr>Montserrat Black</vt:lpstr>
      <vt:lpstr>Montserrat Bold</vt:lpstr>
      <vt:lpstr>Montserrat Light</vt:lpstr>
      <vt:lpstr>Open Sans</vt:lpstr>
      <vt:lpstr>Wingdings</vt:lpstr>
      <vt:lpstr>Title Pages</vt:lpstr>
      <vt:lpstr>Content 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Gallahan, Nathan - FPAC-NRCS, WA</cp:lastModifiedBy>
  <cp:revision>39</cp:revision>
  <dcterms:created xsi:type="dcterms:W3CDTF">2019-04-23T15:10:02Z</dcterms:created>
  <dcterms:modified xsi:type="dcterms:W3CDTF">2026-08-10T17:26:04Z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