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06" r:id="rId5"/>
  </p:sldMasterIdLst>
  <p:notesMasterIdLst>
    <p:notesMasterId r:id="rId12"/>
  </p:notesMasterIdLst>
  <p:sldIdLst>
    <p:sldId id="301" r:id="rId6"/>
    <p:sldId id="2871" r:id="rId7"/>
    <p:sldId id="2877" r:id="rId8"/>
    <p:sldId id="2876" r:id="rId9"/>
    <p:sldId id="2879" r:id="rId10"/>
    <p:sldId id="28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6C55"/>
    <a:srgbClr val="1A567B"/>
    <a:srgbClr val="003DA5"/>
    <a:srgbClr val="8C857B"/>
    <a:srgbClr val="074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22" autoAdjust="0"/>
    <p:restoredTop sz="94650"/>
  </p:normalViewPr>
  <p:slideViewPr>
    <p:cSldViewPr snapToGrid="0" snapToObjects="1">
      <p:cViewPr varScale="1">
        <p:scale>
          <a:sx n="116" d="100"/>
          <a:sy n="116" d="100"/>
        </p:scale>
        <p:origin x="1362" y="492"/>
      </p:cViewPr>
      <p:guideLst>
        <p:guide pos="1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166BCD-F198-450B-B1F7-948D96079D47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292E9-8AE7-410E-B07E-A3E06AC1B2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562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Main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- Up Left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- Up Right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- Lower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561219"/>
            <a:ext cx="7843168" cy="12967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D969F1F3-BE5B-4349-F004-468DF140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9A7FB-19CC-8B1D-2B6D-B4AC93E0C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996" y="1255713"/>
            <a:ext cx="5709503" cy="41132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94E4A680-26C2-059D-D798-9BADFB1C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24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7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7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101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9A7FB-19CC-8B1D-2B6D-B4AC93E0C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996" y="1255713"/>
            <a:ext cx="5709503" cy="41132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94E4A680-26C2-059D-D798-9BADFB1C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89774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1" r:id="rId2"/>
    <p:sldLayoutId id="2147483712" r:id="rId3"/>
    <p:sldLayoutId id="2147483713" r:id="rId4"/>
    <p:sldLayoutId id="2147483723" r:id="rId5"/>
    <p:sldLayoutId id="214748372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90696D-263A-1A1B-358C-A43AD83BC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US" sz="4000" b="0" dirty="0">
                <a:latin typeface="Montserrat Black" pitchFamily="2" charset="0"/>
              </a:rPr>
              <a:t>FY27 Agricultural Land Easement Ranking</a:t>
            </a:r>
          </a:p>
          <a:p>
            <a:pPr algn="ctr">
              <a:spcBef>
                <a:spcPts val="3600"/>
              </a:spcBef>
            </a:pPr>
            <a:r>
              <a:rPr lang="en-US" b="0" dirty="0">
                <a:latin typeface="Montserrat Bold" pitchFamily="2" charset="0"/>
              </a:rPr>
              <a:t>Carlee Elliott</a:t>
            </a:r>
            <a:br>
              <a:rPr lang="en-US" b="0" dirty="0"/>
            </a:br>
            <a:r>
              <a:rPr lang="en-US" sz="2400" b="0" i="1" dirty="0">
                <a:latin typeface="Montserrat Light" pitchFamily="2" charset="0"/>
              </a:rPr>
              <a:t>State Easement </a:t>
            </a:r>
            <a:br>
              <a:rPr lang="en-US" sz="2400" b="0" i="1" dirty="0">
                <a:latin typeface="Montserrat Light" pitchFamily="2" charset="0"/>
              </a:rPr>
            </a:br>
            <a:r>
              <a:rPr lang="en-US" sz="2400" b="0" i="1" dirty="0">
                <a:latin typeface="Montserrat Light" pitchFamily="2" charset="0"/>
              </a:rPr>
              <a:t>Program Manager</a:t>
            </a:r>
            <a:endParaRPr lang="en-US" b="0" i="1" dirty="0">
              <a:latin typeface="Montserrat Light" pitchFamily="2" charset="0"/>
            </a:endParaRPr>
          </a:p>
        </p:txBody>
      </p:sp>
      <p:pic>
        <p:nvPicPr>
          <p:cNvPr id="16" name="Picture Placeholder 15" descr="Wheat in fields">
            <a:extLst>
              <a:ext uri="{FF2B5EF4-FFF2-40B4-BE49-F238E27FC236}">
                <a16:creationId xmlns:a16="http://schemas.microsoft.com/office/drawing/2014/main" id="{2574764F-3CA2-8EBD-6D54-CBDF14D032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6414" b="26414"/>
          <a:stretch>
            <a:fillRect/>
          </a:stretch>
        </p:blipFill>
        <p:spPr/>
      </p:pic>
      <p:pic>
        <p:nvPicPr>
          <p:cNvPr id="22" name="Picture Placeholder 21" descr="Person planting trees from boxes in farm">
            <a:extLst>
              <a:ext uri="{FF2B5EF4-FFF2-40B4-BE49-F238E27FC236}">
                <a16:creationId xmlns:a16="http://schemas.microsoft.com/office/drawing/2014/main" id="{DB761B9A-982C-B62F-F27E-CAEB06C108E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3163" r="3163"/>
          <a:stretch>
            <a:fillRect/>
          </a:stretch>
        </p:blipFill>
        <p:spPr/>
      </p:pic>
      <p:pic>
        <p:nvPicPr>
          <p:cNvPr id="26" name="Picture Placeholder 25" descr="Cows eating from trough">
            <a:extLst>
              <a:ext uri="{FF2B5EF4-FFF2-40B4-BE49-F238E27FC236}">
                <a16:creationId xmlns:a16="http://schemas.microsoft.com/office/drawing/2014/main" id="{66B7EF4D-2DC7-D545-333A-DE13B2CF553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2681" r="2681"/>
          <a:stretch>
            <a:fillRect/>
          </a:stretch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2CB840-2631-A704-F1CA-88C339A440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453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59CED-A6AF-D556-D8D8-7D4EC92A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D4AFB5-6EB3-DED7-F3AE-6C6C4A12A5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Agricultural Land Easement (ALE)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C6FD6-15FF-B146-EAB3-E2EF547523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Montserrat Black" pitchFamily="2" charset="0"/>
              </a:rPr>
              <a:t>Permanent conservation easement</a:t>
            </a:r>
            <a:r>
              <a:rPr lang="en-US" dirty="0">
                <a:latin typeface="Montserrat Black" pitchFamily="2" charset="0"/>
              </a:rPr>
              <a:t> </a:t>
            </a:r>
          </a:p>
          <a:p>
            <a:r>
              <a:rPr lang="en-US" dirty="0"/>
              <a:t>Held by an </a:t>
            </a:r>
            <a:r>
              <a:rPr lang="en-US" b="1" dirty="0"/>
              <a:t>eligible entity</a:t>
            </a:r>
            <a:r>
              <a:rPr lang="en-US" dirty="0"/>
              <a:t> (such as a land trust, state/local government, or Indian tribe) </a:t>
            </a:r>
          </a:p>
          <a:p>
            <a:r>
              <a:rPr lang="en-US" dirty="0"/>
              <a:t>Protects the </a:t>
            </a:r>
            <a:r>
              <a:rPr lang="en-US" b="1" dirty="0"/>
              <a:t>agricultural viability and related conservation values</a:t>
            </a:r>
            <a:r>
              <a:rPr lang="en-US" dirty="0"/>
              <a:t> of eligible land by limiting nonagricultural uses</a:t>
            </a:r>
          </a:p>
          <a:p>
            <a:r>
              <a:rPr lang="en-US" dirty="0"/>
              <a:t>NRCS does not hold ALEs directly like WRE</a:t>
            </a:r>
          </a:p>
          <a:p>
            <a:r>
              <a:rPr lang="en-US" dirty="0"/>
              <a:t>NRCS provides </a:t>
            </a:r>
            <a:r>
              <a:rPr lang="en-US" b="1" dirty="0"/>
              <a:t>matching funds</a:t>
            </a:r>
            <a:r>
              <a:rPr lang="en-US" dirty="0"/>
              <a:t> to eligible entities for these easements as a third party with enforceable rights</a:t>
            </a:r>
          </a:p>
          <a:p>
            <a:r>
              <a:rPr lang="en-US" dirty="0"/>
              <a:t>Land trusts submit applications to NRCS; </a:t>
            </a:r>
            <a:r>
              <a:rPr lang="en-US" b="1" dirty="0"/>
              <a:t>NRCS ranks </a:t>
            </a:r>
            <a:r>
              <a:rPr lang="en-US" dirty="0"/>
              <a:t>and funds based on project merit</a:t>
            </a:r>
          </a:p>
        </p:txBody>
      </p:sp>
    </p:spTree>
    <p:extLst>
      <p:ext uri="{BB962C8B-B14F-4D97-AF65-F5344CB8AC3E}">
        <p14:creationId xmlns:p14="http://schemas.microsoft.com/office/powerpoint/2010/main" val="1449063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58571-D34B-78D5-7E32-9B0F155A5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CEB98B-3545-9824-5F42-564E52E578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ALE Ranking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FD867-97A2-E5B3-BC79-0E681B83E5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Montserrat" pitchFamily="2" charset="0"/>
              </a:rPr>
              <a:t>Prior to January 2026, ALE rankings were created with national guidance and released by states.</a:t>
            </a:r>
          </a:p>
          <a:p>
            <a:r>
              <a:rPr lang="en-US" dirty="0">
                <a:solidFill>
                  <a:srgbClr val="000000"/>
                </a:solidFill>
                <a:latin typeface="Montserrat" pitchFamily="2" charset="0"/>
              </a:rPr>
              <a:t>In January 2026, National announced a signup 2 to spend 200M in align with the Chief’s priority of “Keeping Working Lands in Working Hands”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Montserrat" pitchFamily="2" charset="0"/>
              </a:rPr>
              <a:t>National released and managed the funds, not states.</a:t>
            </a:r>
          </a:p>
          <a:p>
            <a:pPr marL="0" indent="0" defTabSz="460375">
              <a:buNone/>
            </a:pPr>
            <a:endParaRPr lang="en-US" sz="1100" dirty="0">
              <a:solidFill>
                <a:srgbClr val="000000"/>
              </a:solidFill>
              <a:latin typeface="Montserrat" pitchFamily="2" charset="0"/>
            </a:endParaRPr>
          </a:p>
          <a:p>
            <a:pPr marL="0" indent="0" defTabSz="230188">
              <a:buNone/>
            </a:pPr>
            <a:r>
              <a:rPr lang="en-US" dirty="0">
                <a:solidFill>
                  <a:srgbClr val="1A567B"/>
                </a:solidFill>
                <a:latin typeface="Montserrat Black" pitchFamily="2" charset="0"/>
              </a:rPr>
              <a:t>Dec. 20, 2025</a:t>
            </a:r>
            <a:r>
              <a:rPr lang="en-US" dirty="0">
                <a:solidFill>
                  <a:srgbClr val="000000"/>
                </a:solidFill>
                <a:latin typeface="Montserrat" pitchFamily="2" charset="0"/>
              </a:rPr>
              <a:t>		WA Signup </a:t>
            </a:r>
            <a:r>
              <a:rPr lang="en-US" sz="2000" i="1" dirty="0">
                <a:solidFill>
                  <a:srgbClr val="000000"/>
                </a:solidFill>
                <a:latin typeface="Montserrat Light" pitchFamily="2" charset="0"/>
              </a:rPr>
              <a:t>(ALE &amp; WRE) </a:t>
            </a:r>
          </a:p>
          <a:p>
            <a:pPr marL="0" indent="0" defTabSz="230188">
              <a:buNone/>
            </a:pPr>
            <a:r>
              <a:rPr lang="en-US" dirty="0">
                <a:solidFill>
                  <a:srgbClr val="1A567B"/>
                </a:solidFill>
                <a:latin typeface="Montserrat Black" pitchFamily="2" charset="0"/>
              </a:rPr>
              <a:t>Jan. 15, 2026</a:t>
            </a:r>
            <a:r>
              <a:rPr lang="en-US" dirty="0">
                <a:solidFill>
                  <a:srgbClr val="000000"/>
                </a:solidFill>
                <a:latin typeface="Montserrat" pitchFamily="2" charset="0"/>
              </a:rPr>
              <a:t>		National Signup</a:t>
            </a:r>
          </a:p>
          <a:p>
            <a:pPr marL="0" indent="0" defTabSz="230188">
              <a:buNone/>
            </a:pPr>
            <a:r>
              <a:rPr lang="en-US" dirty="0">
                <a:solidFill>
                  <a:srgbClr val="1A567B"/>
                </a:solidFill>
                <a:latin typeface="Montserrat Black" pitchFamily="2" charset="0"/>
              </a:rPr>
              <a:t>Dec. 18, 2026</a:t>
            </a:r>
            <a:r>
              <a:rPr lang="en-US" dirty="0">
                <a:solidFill>
                  <a:srgbClr val="000000"/>
                </a:solidFill>
                <a:latin typeface="Montserrat" pitchFamily="2" charset="0"/>
              </a:rPr>
              <a:t>		WA Signup </a:t>
            </a:r>
            <a:r>
              <a:rPr lang="en-US" sz="2000" i="1" dirty="0">
                <a:solidFill>
                  <a:srgbClr val="000000"/>
                </a:solidFill>
                <a:latin typeface="Montserrat Light" pitchFamily="2" charset="0"/>
              </a:rPr>
              <a:t>(ALE &amp; WRE)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41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7CF93E-DE2B-46EE-1459-F5A074401F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Proposed National ?s for WA to Adopt: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E386AC-C5CC-D214-2731-A6C606DB36E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79672" y="1672280"/>
            <a:ext cx="12112328" cy="46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17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054149-E642-C581-A8C1-3BA308C3AD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Pros and Cons 	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0BADAE-2FBD-2474-C0A4-FBD95133BDA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defTabSz="460375">
              <a:buNone/>
            </a:pPr>
            <a:r>
              <a:rPr lang="en-US" dirty="0">
                <a:solidFill>
                  <a:srgbClr val="0C6C55"/>
                </a:solidFill>
                <a:latin typeface="Montserrat Black" pitchFamily="2" charset="0"/>
              </a:rPr>
              <a:t>+	</a:t>
            </a:r>
            <a:r>
              <a:rPr lang="en-US" dirty="0">
                <a:solidFill>
                  <a:srgbClr val="0C6C55"/>
                </a:solidFill>
              </a:rPr>
              <a:t>Highlight stewardship monitoring as priority</a:t>
            </a:r>
          </a:p>
          <a:p>
            <a:pPr marL="0" indent="0" defTabSz="460375">
              <a:buNone/>
            </a:pPr>
            <a:r>
              <a:rPr lang="en-US" dirty="0">
                <a:solidFill>
                  <a:srgbClr val="0C6C55"/>
                </a:solidFill>
                <a:latin typeface="Montserrat Black" pitchFamily="2" charset="0"/>
              </a:rPr>
              <a:t>+	</a:t>
            </a:r>
            <a:r>
              <a:rPr lang="en-US" dirty="0">
                <a:solidFill>
                  <a:srgbClr val="0C6C55"/>
                </a:solidFill>
              </a:rPr>
              <a:t>Entice eligible entities to increase response/appraisals</a:t>
            </a:r>
          </a:p>
          <a:p>
            <a:pPr marL="0" indent="0" defTabSz="460375">
              <a:buNone/>
            </a:pPr>
            <a:r>
              <a:rPr lang="en-US" dirty="0">
                <a:solidFill>
                  <a:srgbClr val="0C6C55"/>
                </a:solidFill>
                <a:latin typeface="Montserrat Black" pitchFamily="2" charset="0"/>
              </a:rPr>
              <a:t>+	</a:t>
            </a:r>
            <a:r>
              <a:rPr lang="en-US" dirty="0">
                <a:solidFill>
                  <a:srgbClr val="0C6C55"/>
                </a:solidFill>
              </a:rPr>
              <a:t>Become competitive nation wide in event of another</a:t>
            </a:r>
            <a:br>
              <a:rPr lang="en-US" dirty="0">
                <a:solidFill>
                  <a:srgbClr val="0C6C55"/>
                </a:solidFill>
              </a:rPr>
            </a:br>
            <a:r>
              <a:rPr lang="en-US" dirty="0">
                <a:solidFill>
                  <a:srgbClr val="0C6C55"/>
                </a:solidFill>
              </a:rPr>
              <a:t>	national signup</a:t>
            </a:r>
          </a:p>
          <a:p>
            <a:pPr marL="0" indent="0" defTabSz="460375">
              <a:buNone/>
            </a:pPr>
            <a:r>
              <a:rPr lang="en-US" dirty="0">
                <a:solidFill>
                  <a:srgbClr val="0C6C55"/>
                </a:solidFill>
                <a:latin typeface="Montserrat Black" pitchFamily="2" charset="0"/>
              </a:rPr>
              <a:t>+	</a:t>
            </a:r>
            <a:r>
              <a:rPr lang="en-US" dirty="0">
                <a:solidFill>
                  <a:srgbClr val="0C6C55"/>
                </a:solidFill>
              </a:rPr>
              <a:t>Align WA with national policy shifts and updates</a:t>
            </a:r>
          </a:p>
          <a:p>
            <a:pPr marL="0" indent="0" defTabSz="460375">
              <a:buNone/>
            </a:pPr>
            <a:r>
              <a:rPr lang="en-US" dirty="0">
                <a:solidFill>
                  <a:srgbClr val="0C6C55"/>
                </a:solidFill>
                <a:latin typeface="Montserrat Black" pitchFamily="2" charset="0"/>
              </a:rPr>
              <a:t>+	</a:t>
            </a:r>
            <a:r>
              <a:rPr lang="en-US" dirty="0">
                <a:solidFill>
                  <a:srgbClr val="0C6C55"/>
                </a:solidFill>
              </a:rPr>
              <a:t>Consistency in documentation </a:t>
            </a:r>
          </a:p>
          <a:p>
            <a:pPr marL="0" indent="0" defTabSz="460375">
              <a:buNone/>
            </a:pPr>
            <a:r>
              <a:rPr lang="en-US" dirty="0">
                <a:solidFill>
                  <a:srgbClr val="0C6C55"/>
                </a:solidFill>
                <a:latin typeface="Montserrat Black" pitchFamily="2" charset="0"/>
              </a:rPr>
              <a:t>+	</a:t>
            </a:r>
            <a:r>
              <a:rPr lang="en-US" dirty="0">
                <a:solidFill>
                  <a:srgbClr val="0C6C55"/>
                </a:solidFill>
              </a:rPr>
              <a:t>Strengthen oversight </a:t>
            </a:r>
          </a:p>
          <a:p>
            <a:pPr marL="0" indent="0" defTabSz="460375">
              <a:buNone/>
            </a:pPr>
            <a:r>
              <a:rPr lang="en-US" dirty="0">
                <a:solidFill>
                  <a:srgbClr val="0C6C55"/>
                </a:solidFill>
                <a:latin typeface="Montserrat Black" pitchFamily="2" charset="0"/>
              </a:rPr>
              <a:t>+	</a:t>
            </a:r>
            <a:r>
              <a:rPr lang="en-US" dirty="0">
                <a:solidFill>
                  <a:srgbClr val="0C6C55"/>
                </a:solidFill>
              </a:rPr>
              <a:t>WA scoring defensible at national reviews</a:t>
            </a:r>
          </a:p>
          <a:p>
            <a:pPr marL="0" indent="0" defTabSz="460375">
              <a:buNone/>
            </a:pPr>
            <a:r>
              <a:rPr lang="en-US" dirty="0">
                <a:solidFill>
                  <a:srgbClr val="C00000"/>
                </a:solidFill>
                <a:latin typeface="Montserrat Black" pitchFamily="2" charset="0"/>
              </a:rPr>
              <a:t>-	</a:t>
            </a:r>
            <a:r>
              <a:rPr lang="en-US" dirty="0">
                <a:solidFill>
                  <a:srgbClr val="C00000"/>
                </a:solidFill>
              </a:rPr>
              <a:t>Be cognoscente &amp; maintain state priorities </a:t>
            </a:r>
          </a:p>
        </p:txBody>
      </p:sp>
    </p:spTree>
    <p:extLst>
      <p:ext uri="{BB962C8B-B14F-4D97-AF65-F5344CB8AC3E}">
        <p14:creationId xmlns:p14="http://schemas.microsoft.com/office/powerpoint/2010/main" val="197098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A3320-2743-2551-C7BE-19B96A81E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 descr="Cows eating from trough">
            <a:extLst>
              <a:ext uri="{FF2B5EF4-FFF2-40B4-BE49-F238E27FC236}">
                <a16:creationId xmlns:a16="http://schemas.microsoft.com/office/drawing/2014/main" id="{4A40DFDD-B0CC-9954-39A2-2A548DBC7C7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681" r="2681"/>
          <a:stretch/>
        </p:blipFill>
        <p:spPr/>
      </p:pic>
      <p:pic>
        <p:nvPicPr>
          <p:cNvPr id="22" name="Picture Placeholder 21" descr="Person planting trees from boxes in farm">
            <a:extLst>
              <a:ext uri="{FF2B5EF4-FFF2-40B4-BE49-F238E27FC236}">
                <a16:creationId xmlns:a16="http://schemas.microsoft.com/office/drawing/2014/main" id="{8197C30A-A26B-9C5A-E371-E9ACEB2052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3163" r="3163"/>
          <a:stretch/>
        </p:blipFill>
        <p:spPr/>
      </p:pic>
      <p:pic>
        <p:nvPicPr>
          <p:cNvPr id="16" name="Picture Placeholder 15" descr="Wheat in fields">
            <a:extLst>
              <a:ext uri="{FF2B5EF4-FFF2-40B4-BE49-F238E27FC236}">
                <a16:creationId xmlns:a16="http://schemas.microsoft.com/office/drawing/2014/main" id="{41407CF9-D06A-05CE-0D24-0A71D8258B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26414" b="26414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9FD3A0-0121-03C6-8385-A211C1DF80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US" sz="6600" b="0" dirty="0">
                <a:latin typeface="Montserrat Black" pitchFamily="2" charset="0"/>
              </a:rPr>
              <a:t>Questions?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0D8033-70B1-9DD6-E6A9-D254BA0C5B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34146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s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Pages">
  <a:themeElements>
    <a:clrScheme name="NRCS NEW">
      <a:dk1>
        <a:srgbClr val="545859"/>
      </a:dk1>
      <a:lt1>
        <a:srgbClr val="FFFFFF"/>
      </a:lt1>
      <a:dk2>
        <a:srgbClr val="0B4134"/>
      </a:dk2>
      <a:lt2>
        <a:srgbClr val="E7E6E6"/>
      </a:lt2>
      <a:accent1>
        <a:srgbClr val="658D1B"/>
      </a:accent1>
      <a:accent2>
        <a:srgbClr val="0B41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19567B"/>
      </a:hlink>
      <a:folHlink>
        <a:srgbClr val="658D1B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F99038FD3F9140883261A107901B1B" ma:contentTypeVersion="18" ma:contentTypeDescription="Create a new document." ma:contentTypeScope="" ma:versionID="483b277beb53e61fff424e28a5a24917">
  <xsd:schema xmlns:xsd="http://www.w3.org/2001/XMLSchema" xmlns:xs="http://www.w3.org/2001/XMLSchema" xmlns:p="http://schemas.microsoft.com/office/2006/metadata/properties" xmlns:ns2="bf72f7ec-cd58-4f41-9e93-ef3d03908682" xmlns:ns3="ff54f65f-5900-4f3a-8a8f-36c4ef76e5b6" xmlns:ns4="73fb875a-8af9-4255-b008-0995492d31cd" targetNamespace="http://schemas.microsoft.com/office/2006/metadata/properties" ma:root="true" ma:fieldsID="1b23b4c1d9bc70f352ca3f8abbaebedb" ns2:_="" ns3:_="" ns4:_="">
    <xsd:import namespace="bf72f7ec-cd58-4f41-9e93-ef3d03908682"/>
    <xsd:import namespace="ff54f65f-5900-4f3a-8a8f-36c4ef76e5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  <xsd:element ref="ns2:Not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2f7ec-cd58-4f41-9e93-ef3d039086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Notes" ma:index="24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4f65f-5900-4f3a-8a8f-36c4ef76e5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10a5e0-732d-4221-b6a2-115a9d432891}" ma:internalName="TaxCatchAll" ma:showField="CatchAllData" ma:web="ff54f65f-5900-4f3a-8a8f-36c4ef76e5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72f7ec-cd58-4f41-9e93-ef3d03908682">
      <Terms xmlns="http://schemas.microsoft.com/office/infopath/2007/PartnerControls"/>
    </lcf76f155ced4ddcb4097134ff3c332f>
    <TaxCatchAll xmlns="73fb875a-8af9-4255-b008-0995492d31cd" xsi:nil="true"/>
    <Notes xmlns="bf72f7ec-cd58-4f41-9e93-ef3d03908682" xsi:nil="true"/>
  </documentManagement>
</p:properties>
</file>

<file path=customXml/itemProps1.xml><?xml version="1.0" encoding="utf-8"?>
<ds:datastoreItem xmlns:ds="http://schemas.openxmlformats.org/officeDocument/2006/customXml" ds:itemID="{0EE18459-BED8-4809-93D3-2A78C02CC3F6}"/>
</file>

<file path=customXml/itemProps2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5787A5-96AB-4A15-B7EB-76A978E87EE1}">
  <ds:schemaRefs>
    <ds:schemaRef ds:uri="http://schemas.microsoft.com/office/2006/metadata/properties"/>
    <ds:schemaRef ds:uri="http://schemas.microsoft.com/office/infopath/2007/PartnerControls"/>
    <ds:schemaRef ds:uri="bf72f7ec-cd58-4f41-9e93-ef3d03908682"/>
    <ds:schemaRef ds:uri="73fb875a-8af9-4255-b008-0995492d31cd"/>
  </ds:schemaRefs>
</ds:datastoreItem>
</file>

<file path=docMetadata/LabelInfo.xml><?xml version="1.0" encoding="utf-8"?>
<clbl:labelList xmlns:clbl="http://schemas.microsoft.com/office/2020/mipLabelMetadata">
  <clbl:label id="{ed5b36e7-01ee-4ebc-867e-e03cfa0d4697}" enabled="0" method="" siteId="{ed5b36e7-01ee-4ebc-867e-e03cfa0d469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4042</TotalTime>
  <Words>273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Aptos</vt:lpstr>
      <vt:lpstr>Arial</vt:lpstr>
      <vt:lpstr>Montserrat</vt:lpstr>
      <vt:lpstr>Montserrat Black</vt:lpstr>
      <vt:lpstr>Montserrat Bold</vt:lpstr>
      <vt:lpstr>Montserrat Light</vt:lpstr>
      <vt:lpstr>Open Sans</vt:lpstr>
      <vt:lpstr>Wingdings</vt:lpstr>
      <vt:lpstr>Title Pages</vt:lpstr>
      <vt:lpstr>Content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Strough, Kirsten - FPAC-FBC, Boise, ID</dc:creator>
  <cp:lastModifiedBy>Gallahan, Nathan - FPAC-NRCS, WA</cp:lastModifiedBy>
  <cp:revision>46</cp:revision>
  <dcterms:created xsi:type="dcterms:W3CDTF">2019-04-23T15:10:02Z</dcterms:created>
  <dcterms:modified xsi:type="dcterms:W3CDTF">2026-08-10T20:36:31Z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0x010100A2F99038FD3F9140883261A107901B1B</vt:lpwstr>
  </property>
  <property fmtid="{D5CDD505-2E9C-101B-9397-08002B2CF9AE}" pid="3" name="MediaServiceImageTags">
    <vt:lpwstr/>
  </property>
</Properties>
</file>