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media/image19.jpg" ContentType="image/jpg"/>
  <Override PartName="/ppt/media/image20.jpg" ContentType="image/jpg"/>
  <Override PartName="/ppt/media/image26.jpg" ContentType="image/jpg"/>
  <Override PartName="/ppt/media/image27.jpg" ContentType="image/jpg"/>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706" r:id="rId5"/>
    <p:sldMasterId id="2147483715" r:id="rId6"/>
  </p:sldMasterIdLst>
  <p:sldIdLst>
    <p:sldId id="311" r:id="rId7"/>
    <p:sldId id="319" r:id="rId8"/>
    <p:sldId id="320" r:id="rId9"/>
    <p:sldId id="369" r:id="rId10"/>
    <p:sldId id="298" r:id="rId11"/>
    <p:sldId id="386" r:id="rId12"/>
    <p:sldId id="304" r:id="rId13"/>
    <p:sldId id="305" r:id="rId14"/>
    <p:sldId id="389" r:id="rId15"/>
    <p:sldId id="390" r:id="rId16"/>
    <p:sldId id="396" r:id="rId17"/>
    <p:sldId id="392" r:id="rId18"/>
    <p:sldId id="393" r:id="rId19"/>
    <p:sldId id="391" r:id="rId20"/>
    <p:sldId id="395" r:id="rId21"/>
    <p:sldId id="397" r:id="rId22"/>
    <p:sldId id="316" r:id="rId23"/>
    <p:sldId id="398" r:id="rId24"/>
    <p:sldId id="399" r:id="rId25"/>
    <p:sldId id="400" r:id="rId26"/>
    <p:sldId id="401" r:id="rId27"/>
    <p:sldId id="404" r:id="rId28"/>
    <p:sldId id="403" r:id="rId29"/>
    <p:sldId id="405" r:id="rId30"/>
    <p:sldId id="406" r:id="rId31"/>
    <p:sldId id="31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92" userDrawn="1">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6C55"/>
    <a:srgbClr val="003DA5"/>
    <a:srgbClr val="8C857B"/>
    <a:srgbClr val="074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8AA51D-9176-4489-A437-A065E942181D}" v="4" dt="2024-03-28T15:27:50.836"/>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50"/>
  </p:normalViewPr>
  <p:slideViewPr>
    <p:cSldViewPr snapToGrid="0" snapToObjects="1">
      <p:cViewPr varScale="1">
        <p:scale>
          <a:sx n="102" d="100"/>
          <a:sy n="102" d="100"/>
        </p:scale>
        <p:origin x="954" y="318"/>
      </p:cViewPr>
      <p:guideLst>
        <p:guide pos="192"/>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0" y="1255271"/>
            <a:ext cx="6032876"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2">
            <a:extLst>
              <a:ext uri="{FF2B5EF4-FFF2-40B4-BE49-F238E27FC236}">
                <a16:creationId xmlns:a16="http://schemas.microsoft.com/office/drawing/2014/main" id="{097CE488-345B-4087-B356-7841365FD68C}"/>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3">
            <a:extLst>
              <a:ext uri="{FF2B5EF4-FFF2-40B4-BE49-F238E27FC236}">
                <a16:creationId xmlns:a16="http://schemas.microsoft.com/office/drawing/2014/main" id="{83A83115-0EE0-4DD7-9EE2-BAE89C704D0C}"/>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4">
            <a:extLst>
              <a:ext uri="{FF2B5EF4-FFF2-40B4-BE49-F238E27FC236}">
                <a16:creationId xmlns:a16="http://schemas.microsoft.com/office/drawing/2014/main" id="{46266056-6F28-4FC4-A607-F9B804CA0388}"/>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0" y="1255713"/>
            <a:ext cx="6032500" cy="4113212"/>
          </a:xfrm>
          <a:prstGeom prst="rect">
            <a:avLst/>
          </a:prstGeom>
        </p:spPr>
        <p:txBody>
          <a:bodyPr anchor="ctr"/>
          <a:lstStyle>
            <a:lvl1pPr marL="0" indent="0" algn="ctr">
              <a:buNone/>
              <a:defRPr/>
            </a:lvl1pPr>
          </a:lstStyle>
          <a:p>
            <a:endParaRPr lang="en-US" dirty="0"/>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6225172" y="1255271"/>
            <a:ext cx="2902596" cy="2047712"/>
          </a:xfrm>
          <a:prstGeom prst="rect">
            <a:avLst/>
          </a:prstGeom>
        </p:spPr>
        <p:txBody>
          <a:bodyPr anchor="ctr"/>
          <a:lstStyle>
            <a:lvl1pPr marL="0" indent="0" algn="ctr">
              <a:buNone/>
              <a:defRPr/>
            </a:lvl1pPr>
          </a:lstStyle>
          <a:p>
            <a:endParaRPr lang="en-US" dirty="0"/>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9320064" y="1255714"/>
            <a:ext cx="2871936" cy="2047270"/>
          </a:xfrm>
          <a:prstGeom prst="rect">
            <a:avLst/>
          </a:prstGeom>
        </p:spPr>
        <p:txBody>
          <a:bodyPr anchor="ctr"/>
          <a:lstStyle>
            <a:lvl1pPr marL="0" indent="0" algn="ctr">
              <a:buNone/>
              <a:defRPr/>
            </a:lvl1pPr>
          </a:lstStyle>
          <a:p>
            <a:endParaRPr lang="en-US" dirty="0"/>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6225172" y="3495279"/>
            <a:ext cx="5966828" cy="1873645"/>
          </a:xfrm>
          <a:prstGeom prst="rect">
            <a:avLst/>
          </a:prstGeom>
        </p:spPr>
        <p:txBody>
          <a:bodyPr anchor="ctr"/>
          <a:lstStyle>
            <a:lvl1pPr marL="0" indent="0" algn="ctr">
              <a:buNone/>
              <a:defRPr/>
            </a:lvl1pPr>
          </a:lstStyle>
          <a:p>
            <a:endParaRPr lang="en-US" dirty="0"/>
          </a:p>
        </p:txBody>
      </p:sp>
      <p:sp>
        <p:nvSpPr>
          <p:cNvPr id="15" name="Title Placeholder">
            <a:extLst>
              <a:ext uri="{FF2B5EF4-FFF2-40B4-BE49-F238E27FC236}">
                <a16:creationId xmlns:a16="http://schemas.microsoft.com/office/drawing/2014/main" id="{53A51CD8-641B-4C4C-8732-51F14D4214BD}"/>
              </a:ext>
            </a:extLst>
          </p:cNvPr>
          <p:cNvSpPr>
            <a:spLocks noGrp="1"/>
          </p:cNvSpPr>
          <p:nvPr>
            <p:ph sz="quarter" idx="14" hasCustomPrompt="1"/>
          </p:nvPr>
        </p:nvSpPr>
        <p:spPr>
          <a:xfrm>
            <a:off x="209011" y="5726430"/>
            <a:ext cx="7071356" cy="839833"/>
          </a:xfrm>
          <a:prstGeom prst="rect">
            <a:avLst/>
          </a:prstGeom>
        </p:spPr>
        <p:txBody>
          <a:bodyPr/>
          <a:lstStyle>
            <a:lvl1pPr marL="0" indent="0">
              <a:buNone/>
              <a:defRPr sz="3200" b="0">
                <a:solidFill>
                  <a:schemeClr val="bg1"/>
                </a:solidFill>
                <a:latin typeface="Montserrat Black" pitchFamily="2" charset="0"/>
                <a:ea typeface="Open Sans" panose="020B0606030504020204" pitchFamily="34" charset="0"/>
                <a:cs typeface="Open Sans" panose="020B0606030504020204" pitchFamily="34" charset="0"/>
              </a:defRPr>
            </a:lvl1pPr>
          </a:lstStyle>
          <a:p>
            <a:pPr lvl="0"/>
            <a:r>
              <a:rPr lang="en-US" dirty="0"/>
              <a:t>Title of Presentation</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Body Pic 2">
    <p:spTree>
      <p:nvGrpSpPr>
        <p:cNvPr id="1" name=""/>
        <p:cNvGrpSpPr/>
        <p:nvPr/>
      </p:nvGrpSpPr>
      <p:grpSpPr>
        <a:xfrm>
          <a:off x="0" y="0"/>
          <a:ext cx="0" cy="0"/>
          <a:chOff x="0" y="0"/>
          <a:chExt cx="0" cy="0"/>
        </a:xfrm>
      </p:grpSpPr>
      <p:sp>
        <p:nvSpPr>
          <p:cNvPr id="9" name="Title Placeholder">
            <a:extLst>
              <a:ext uri="{FF2B5EF4-FFF2-40B4-BE49-F238E27FC236}">
                <a16:creationId xmlns:a16="http://schemas.microsoft.com/office/drawing/2014/main" id="{1BB7F13C-E486-40C2-BF93-2A434A8ACDF9}"/>
              </a:ext>
            </a:extLst>
          </p:cNvPr>
          <p:cNvSpPr>
            <a:spLocks noGrp="1"/>
          </p:cNvSpPr>
          <p:nvPr>
            <p:ph type="body" sz="quarter" idx="11" hasCustomPrompt="1"/>
          </p:nvPr>
        </p:nvSpPr>
        <p:spPr>
          <a:xfrm>
            <a:off x="196776" y="1133650"/>
            <a:ext cx="8981860" cy="460824"/>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dirty="0"/>
              <a:t>Slide Header</a:t>
            </a:r>
          </a:p>
        </p:txBody>
      </p:sp>
      <p:sp>
        <p:nvSpPr>
          <p:cNvPr id="6" name="Content Placeholder">
            <a:extLst>
              <a:ext uri="{FF2B5EF4-FFF2-40B4-BE49-F238E27FC236}">
                <a16:creationId xmlns:a16="http://schemas.microsoft.com/office/drawing/2014/main" id="{C9DED199-B34B-47C8-8A70-BB8768DF5991}"/>
              </a:ext>
            </a:extLst>
          </p:cNvPr>
          <p:cNvSpPr>
            <a:spLocks noGrp="1"/>
          </p:cNvSpPr>
          <p:nvPr>
            <p:ph sz="quarter" idx="10"/>
          </p:nvPr>
        </p:nvSpPr>
        <p:spPr>
          <a:xfrm>
            <a:off x="505434" y="1925782"/>
            <a:ext cx="8673202" cy="3903518"/>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2" y="1219200"/>
            <a:ext cx="2311078" cy="46101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a:extLst>
              <a:ext uri="{FF2B5EF4-FFF2-40B4-BE49-F238E27FC236}">
                <a16:creationId xmlns:a16="http://schemas.microsoft.com/office/drawing/2014/main" id="{D9421300-9FF3-4C26-A673-97FEA0847633}"/>
              </a:ext>
            </a:extLst>
          </p:cNvPr>
          <p:cNvSpPr>
            <a:spLocks noGrp="1"/>
          </p:cNvSpPr>
          <p:nvPr>
            <p:ph type="pic" sz="quarter" idx="12"/>
          </p:nvPr>
        </p:nvSpPr>
        <p:spPr>
          <a:xfrm>
            <a:off x="9576122" y="1219201"/>
            <a:ext cx="2311077" cy="4610100"/>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780524971"/>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Body Pic 3">
    <p:spTree>
      <p:nvGrpSpPr>
        <p:cNvPr id="1" name=""/>
        <p:cNvGrpSpPr/>
        <p:nvPr/>
      </p:nvGrpSpPr>
      <p:grpSpPr>
        <a:xfrm>
          <a:off x="0" y="0"/>
          <a:ext cx="0" cy="0"/>
          <a:chOff x="0" y="0"/>
          <a:chExt cx="0" cy="0"/>
        </a:xfrm>
      </p:grpSpPr>
      <p:sp>
        <p:nvSpPr>
          <p:cNvPr id="15" name="Title Placeholder">
            <a:extLst>
              <a:ext uri="{FF2B5EF4-FFF2-40B4-BE49-F238E27FC236}">
                <a16:creationId xmlns:a16="http://schemas.microsoft.com/office/drawing/2014/main" id="{DCDE2B79-B68C-4EC8-AEC2-A4EFBDD6A5BF}"/>
              </a:ext>
            </a:extLst>
          </p:cNvPr>
          <p:cNvSpPr>
            <a:spLocks noGrp="1"/>
          </p:cNvSpPr>
          <p:nvPr>
            <p:ph type="body" sz="quarter" idx="11" hasCustomPrompt="1"/>
          </p:nvPr>
        </p:nvSpPr>
        <p:spPr>
          <a:xfrm>
            <a:off x="196776" y="1133650"/>
            <a:ext cx="8981860" cy="460824"/>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dirty="0"/>
              <a:t>Slide Header</a:t>
            </a:r>
          </a:p>
        </p:txBody>
      </p:sp>
      <p:sp>
        <p:nvSpPr>
          <p:cNvPr id="12" name="Content Placeholder">
            <a:extLst>
              <a:ext uri="{FF2B5EF4-FFF2-40B4-BE49-F238E27FC236}">
                <a16:creationId xmlns:a16="http://schemas.microsoft.com/office/drawing/2014/main" id="{A7C40AB2-BF02-4621-BC8F-5E3A21CDCDC1}"/>
              </a:ext>
            </a:extLst>
          </p:cNvPr>
          <p:cNvSpPr>
            <a:spLocks noGrp="1"/>
          </p:cNvSpPr>
          <p:nvPr>
            <p:ph sz="quarter" idx="10"/>
          </p:nvPr>
        </p:nvSpPr>
        <p:spPr>
          <a:xfrm>
            <a:off x="505434" y="1925782"/>
            <a:ext cx="8673202" cy="3903518"/>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9576122" y="1219200"/>
            <a:ext cx="2311078" cy="22042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1">
            <a:extLst>
              <a:ext uri="{FF2B5EF4-FFF2-40B4-BE49-F238E27FC236}">
                <a16:creationId xmlns:a16="http://schemas.microsoft.com/office/drawing/2014/main" id="{A7B37783-ECCB-4CEC-8DEF-782C6EDEE53A}"/>
              </a:ext>
            </a:extLst>
          </p:cNvPr>
          <p:cNvSpPr>
            <a:spLocks noGrp="1"/>
          </p:cNvSpPr>
          <p:nvPr>
            <p:ph type="pic" sz="quarter" idx="13"/>
          </p:nvPr>
        </p:nvSpPr>
        <p:spPr>
          <a:xfrm>
            <a:off x="9576122" y="1219200"/>
            <a:ext cx="2311078" cy="2204218"/>
          </a:xfrm>
          <a:prstGeom prst="rect">
            <a:avLst/>
          </a:prstGeom>
        </p:spPr>
        <p:txBody>
          <a:bodyPr anchor="ctr"/>
          <a:lstStyle>
            <a:lvl1pPr marL="0" indent="0" algn="ctr">
              <a:buNone/>
              <a:defRPr/>
            </a:lvl1pPr>
          </a:lstStyle>
          <a:p>
            <a:endParaRPr lang="en-US" dirty="0"/>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3615159"/>
            <a:ext cx="2311078" cy="221414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2">
            <a:extLst>
              <a:ext uri="{FF2B5EF4-FFF2-40B4-BE49-F238E27FC236}">
                <a16:creationId xmlns:a16="http://schemas.microsoft.com/office/drawing/2014/main" id="{9E40B09F-7889-4775-B6DE-56CA7462EDC8}"/>
              </a:ext>
            </a:extLst>
          </p:cNvPr>
          <p:cNvSpPr>
            <a:spLocks noGrp="1"/>
          </p:cNvSpPr>
          <p:nvPr>
            <p:ph type="pic" sz="quarter" idx="14"/>
          </p:nvPr>
        </p:nvSpPr>
        <p:spPr>
          <a:xfrm>
            <a:off x="9576122" y="3615159"/>
            <a:ext cx="2311078" cy="2214141"/>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664472976"/>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ody Pic 4">
    <p:spTree>
      <p:nvGrpSpPr>
        <p:cNvPr id="1" name=""/>
        <p:cNvGrpSpPr/>
        <p:nvPr/>
      </p:nvGrpSpPr>
      <p:grpSpPr>
        <a:xfrm>
          <a:off x="0" y="0"/>
          <a:ext cx="0" cy="0"/>
          <a:chOff x="0" y="0"/>
          <a:chExt cx="0" cy="0"/>
        </a:xfrm>
      </p:grpSpPr>
      <p:sp>
        <p:nvSpPr>
          <p:cNvPr id="12" name="Title Placeholder">
            <a:extLst>
              <a:ext uri="{FF2B5EF4-FFF2-40B4-BE49-F238E27FC236}">
                <a16:creationId xmlns:a16="http://schemas.microsoft.com/office/drawing/2014/main" id="{6770DAE3-2381-4875-B570-7BE2E6602762}"/>
              </a:ext>
            </a:extLst>
          </p:cNvPr>
          <p:cNvSpPr>
            <a:spLocks noGrp="1"/>
          </p:cNvSpPr>
          <p:nvPr>
            <p:ph type="body" sz="quarter" idx="11" hasCustomPrompt="1"/>
          </p:nvPr>
        </p:nvSpPr>
        <p:spPr>
          <a:xfrm>
            <a:off x="196776" y="1133650"/>
            <a:ext cx="8981860" cy="460824"/>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dirty="0"/>
              <a:t>Slide Header</a:t>
            </a:r>
          </a:p>
        </p:txBody>
      </p:sp>
      <p:sp>
        <p:nvSpPr>
          <p:cNvPr id="10" name="Content Placeholder">
            <a:extLst>
              <a:ext uri="{FF2B5EF4-FFF2-40B4-BE49-F238E27FC236}">
                <a16:creationId xmlns:a16="http://schemas.microsoft.com/office/drawing/2014/main" id="{75973D01-8BEB-4B0B-9704-367B201B8C5B}"/>
              </a:ext>
            </a:extLst>
          </p:cNvPr>
          <p:cNvSpPr>
            <a:spLocks noGrp="1"/>
          </p:cNvSpPr>
          <p:nvPr>
            <p:ph sz="quarter" idx="10"/>
          </p:nvPr>
        </p:nvSpPr>
        <p:spPr>
          <a:xfrm>
            <a:off x="505434" y="1925782"/>
            <a:ext cx="8673202" cy="3903518"/>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icture Rectangle 1">
            <a:extLst>
              <a:ext uri="{FF2B5EF4-FFF2-40B4-BE49-F238E27FC236}">
                <a16:creationId xmlns:a16="http://schemas.microsoft.com/office/drawing/2014/main" id="{BE72AEDF-E8E4-4178-B8DD-D7142BFCCB1B}"/>
              </a:ext>
              <a:ext uri="{C183D7F6-B498-43B3-948B-1728B52AA6E4}">
                <adec:decorative xmlns:adec="http://schemas.microsoft.com/office/drawing/2017/decorative" val="1"/>
              </a:ext>
            </a:extLst>
          </p:cNvPr>
          <p:cNvSpPr/>
          <p:nvPr userDrawn="1"/>
        </p:nvSpPr>
        <p:spPr>
          <a:xfrm>
            <a:off x="9576122" y="1219200"/>
            <a:ext cx="2311078" cy="140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
            <a:extLst>
              <a:ext uri="{FF2B5EF4-FFF2-40B4-BE49-F238E27FC236}">
                <a16:creationId xmlns:a16="http://schemas.microsoft.com/office/drawing/2014/main" id="{A7B37783-ECCB-4CEC-8DEF-782C6EDEE53A}"/>
              </a:ext>
            </a:extLst>
          </p:cNvPr>
          <p:cNvSpPr>
            <a:spLocks noGrp="1"/>
          </p:cNvSpPr>
          <p:nvPr>
            <p:ph type="pic" sz="quarter" idx="13"/>
          </p:nvPr>
        </p:nvSpPr>
        <p:spPr>
          <a:xfrm>
            <a:off x="9576122" y="1224782"/>
            <a:ext cx="2311078" cy="1404118"/>
          </a:xfrm>
          <a:prstGeom prst="rect">
            <a:avLst/>
          </a:prstGeom>
        </p:spPr>
        <p:txBody>
          <a:bodyPr anchor="ctr"/>
          <a:lstStyle>
            <a:lvl1pPr marL="0" indent="0" algn="ctr">
              <a:buNone/>
              <a:defRPr/>
            </a:lvl1pPr>
          </a:lstStyle>
          <a:p>
            <a:endParaRPr lang="en-US" dirty="0"/>
          </a:p>
        </p:txBody>
      </p:sp>
      <p:sp>
        <p:nvSpPr>
          <p:cNvPr id="15" name="Picture Rectangle 2">
            <a:extLst>
              <a:ext uri="{FF2B5EF4-FFF2-40B4-BE49-F238E27FC236}">
                <a16:creationId xmlns:a16="http://schemas.microsoft.com/office/drawing/2014/main" id="{ED60EF21-0DD7-4767-B8E3-F6C1BC5EBB91}"/>
              </a:ext>
              <a:ext uri="{C183D7F6-B498-43B3-948B-1728B52AA6E4}">
                <adec:decorative xmlns:adec="http://schemas.microsoft.com/office/drawing/2017/decorative" val="1"/>
              </a:ext>
            </a:extLst>
          </p:cNvPr>
          <p:cNvSpPr/>
          <p:nvPr userDrawn="1"/>
        </p:nvSpPr>
        <p:spPr>
          <a:xfrm>
            <a:off x="9576122" y="2820615"/>
            <a:ext cx="2311078" cy="140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icture Placeholder 2">
            <a:extLst>
              <a:ext uri="{FF2B5EF4-FFF2-40B4-BE49-F238E27FC236}">
                <a16:creationId xmlns:a16="http://schemas.microsoft.com/office/drawing/2014/main" id="{A90FFE57-166C-478F-8B2C-D9C7A5C8A1BB}"/>
              </a:ext>
            </a:extLst>
          </p:cNvPr>
          <p:cNvSpPr>
            <a:spLocks noGrp="1"/>
          </p:cNvSpPr>
          <p:nvPr>
            <p:ph type="pic" sz="quarter" idx="14"/>
          </p:nvPr>
        </p:nvSpPr>
        <p:spPr>
          <a:xfrm>
            <a:off x="9576122" y="2826197"/>
            <a:ext cx="2311078" cy="1404118"/>
          </a:xfrm>
          <a:prstGeom prst="rect">
            <a:avLst/>
          </a:prstGeom>
        </p:spPr>
        <p:txBody>
          <a:bodyPr anchor="ctr"/>
          <a:lstStyle>
            <a:lvl1pPr marL="0" indent="0" algn="ctr">
              <a:buNone/>
              <a:defRPr/>
            </a:lvl1pPr>
          </a:lstStyle>
          <a:p>
            <a:endParaRPr lang="en-US" dirty="0"/>
          </a:p>
        </p:txBody>
      </p:sp>
      <p:sp>
        <p:nvSpPr>
          <p:cNvPr id="9" name="Picture Rectangle 3">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4419600"/>
            <a:ext cx="2311078" cy="140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3">
            <a:extLst>
              <a:ext uri="{FF2B5EF4-FFF2-40B4-BE49-F238E27FC236}">
                <a16:creationId xmlns:a16="http://schemas.microsoft.com/office/drawing/2014/main" id="{0D07752D-E45F-4B16-8378-CCB0D6DE1D0D}"/>
              </a:ext>
            </a:extLst>
          </p:cNvPr>
          <p:cNvSpPr>
            <a:spLocks noGrp="1"/>
          </p:cNvSpPr>
          <p:nvPr>
            <p:ph type="pic" sz="quarter" idx="15"/>
          </p:nvPr>
        </p:nvSpPr>
        <p:spPr>
          <a:xfrm>
            <a:off x="9576122" y="4425182"/>
            <a:ext cx="2311078" cy="1404118"/>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2427693844"/>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
        <p:nvSpPr>
          <p:cNvPr id="12" name="Title Placeholder">
            <a:extLst>
              <a:ext uri="{FF2B5EF4-FFF2-40B4-BE49-F238E27FC236}">
                <a16:creationId xmlns:a16="http://schemas.microsoft.com/office/drawing/2014/main" id="{6DB4110C-F0A2-4ADD-AE63-1FC7F0E3B232}"/>
              </a:ext>
            </a:extLst>
          </p:cNvPr>
          <p:cNvSpPr>
            <a:spLocks noGrp="1"/>
          </p:cNvSpPr>
          <p:nvPr>
            <p:ph sz="quarter" idx="14" hasCustomPrompt="1"/>
          </p:nvPr>
        </p:nvSpPr>
        <p:spPr>
          <a:xfrm>
            <a:off x="209011" y="5726430"/>
            <a:ext cx="7071356" cy="839833"/>
          </a:xfrm>
          <a:prstGeom prst="rect">
            <a:avLst/>
          </a:prstGeom>
        </p:spPr>
        <p:txBody>
          <a:bodyPr/>
          <a:lstStyle>
            <a:lvl1pPr marL="0" indent="0">
              <a:buNone/>
              <a:defRPr sz="3200" b="0">
                <a:solidFill>
                  <a:schemeClr val="bg1"/>
                </a:solidFill>
                <a:latin typeface="Montserrat Black" pitchFamily="2" charset="0"/>
                <a:ea typeface="Open Sans" panose="020B0606030504020204" pitchFamily="34" charset="0"/>
                <a:cs typeface="Open Sans" panose="020B0606030504020204" pitchFamily="34" charset="0"/>
              </a:defRPr>
            </a:lvl1pPr>
          </a:lstStyle>
          <a:p>
            <a:pPr lvl="0"/>
            <a:r>
              <a:rPr lang="en-US" dirty="0"/>
              <a:t>Title of Presentation</a:t>
            </a:r>
          </a:p>
        </p:txBody>
      </p:sp>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5271"/>
            <a:ext cx="6032876" cy="41142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209011" y="1255271"/>
            <a:ext cx="5530431" cy="4114207"/>
          </a:xfrm>
          <a:prstGeom prst="rect">
            <a:avLst/>
          </a:prstGeom>
        </p:spPr>
        <p:txBody>
          <a:bodyPr anchor="ctr" anchorCtr="0"/>
          <a:lstStyle>
            <a:lvl1pPr marL="0" indent="0">
              <a:buNone/>
              <a:defRPr sz="3200" b="0">
                <a:solidFill>
                  <a:schemeClr val="bg1"/>
                </a:solidFill>
                <a:latin typeface="Montserrat Black" pitchFamily="2" charset="0"/>
                <a:ea typeface="Open Sans" panose="020B0606030504020204" pitchFamily="34" charset="0"/>
                <a:cs typeface="Open Sans" panose="020B0606030504020204" pitchFamily="34" charset="0"/>
              </a:defRPr>
            </a:lvl1pPr>
          </a:lstStyle>
          <a:p>
            <a:pPr lvl="0"/>
            <a:r>
              <a:rPr lang="en-US" dirty="0"/>
              <a:t>Divider Slide Title</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3" y="1255826"/>
            <a:ext cx="2902596" cy="2047712"/>
          </a:xfrm>
          <a:prstGeom prst="rect">
            <a:avLst/>
          </a:prstGeom>
        </p:spPr>
        <p:txBody>
          <a:bodyPr anchor="ctr"/>
          <a:lstStyle>
            <a:lvl1pPr marL="0" indent="0" algn="ctr">
              <a:buNone/>
              <a:defRPr/>
            </a:lvl1pPr>
          </a:lstStyle>
          <a:p>
            <a:endParaRPr lang="en-US" dirty="0"/>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69"/>
            <a:ext cx="2871936" cy="2047271"/>
          </a:xfrm>
          <a:prstGeom prst="rect">
            <a:avLst/>
          </a:prstGeom>
        </p:spPr>
        <p:txBody>
          <a:bodyPr anchor="ctr"/>
          <a:lstStyle>
            <a:lvl1pPr marL="0" indent="0" algn="ctr">
              <a:buNone/>
              <a:defRPr/>
            </a:lvl1pPr>
          </a:lstStyle>
          <a:p>
            <a:endParaRPr lang="en-US" dirty="0"/>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3" y="3495834"/>
            <a:ext cx="5966828" cy="1873645"/>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1285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96776" y="832704"/>
            <a:ext cx="11690424" cy="531082"/>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505434" y="1627908"/>
            <a:ext cx="11381766"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924194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dirty="0"/>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2" y="914400"/>
            <a:ext cx="2311078"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9576122" y="914400"/>
            <a:ext cx="2311078" cy="521969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60484167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dirty="0"/>
              <a:t>Slide Header</a:t>
            </a:r>
          </a:p>
        </p:txBody>
      </p:sp>
      <p:sp>
        <p:nvSpPr>
          <p:cNvPr id="13" name="Content Placeholder">
            <a:extLst>
              <a:ext uri="{FF2B5EF4-FFF2-40B4-BE49-F238E27FC236}">
                <a16:creationId xmlns:a16="http://schemas.microsoft.com/office/drawing/2014/main" id="{D9DF2AE3-157A-4EBA-BBDC-2629388C382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9576122" y="914400"/>
            <a:ext cx="2311078"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9576122" y="914399"/>
            <a:ext cx="2311078" cy="2509020"/>
          </a:xfrm>
          <a:prstGeom prst="rect">
            <a:avLst/>
          </a:prstGeom>
        </p:spPr>
        <p:txBody>
          <a:bodyPr anchor="ctr"/>
          <a:lstStyle>
            <a:lvl1pPr marL="0" indent="0" algn="ctr">
              <a:buNone/>
              <a:defRPr/>
            </a:lvl1pPr>
          </a:lstStyle>
          <a:p>
            <a:endParaRPr lang="en-US" dirty="0"/>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3615159"/>
            <a:ext cx="2311078"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9576122" y="3615159"/>
            <a:ext cx="2311078" cy="2518941"/>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500272763"/>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dirty="0"/>
              <a:t>Slide Header</a:t>
            </a:r>
          </a:p>
        </p:txBody>
      </p:sp>
      <p:sp>
        <p:nvSpPr>
          <p:cNvPr id="14" name="Content Placeholder">
            <a:extLst>
              <a:ext uri="{FF2B5EF4-FFF2-40B4-BE49-F238E27FC236}">
                <a16:creationId xmlns:a16="http://schemas.microsoft.com/office/drawing/2014/main" id="{D169AAC0-7FCA-410B-B4C3-56626F67906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9576122" y="914400"/>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9576119" y="914400"/>
            <a:ext cx="2311077" cy="1607519"/>
          </a:xfrm>
          <a:prstGeom prst="rect">
            <a:avLst/>
          </a:prstGeom>
        </p:spPr>
        <p:txBody>
          <a:bodyPr anchor="ctr"/>
          <a:lstStyle>
            <a:lvl1pPr marL="0" indent="0" algn="ctr">
              <a:buNone/>
              <a:defRPr/>
            </a:lvl1pPr>
          </a:lstStyle>
          <a:p>
            <a:endParaRPr lang="en-US" dirty="0"/>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9576121" y="2717074"/>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9576118" y="2713658"/>
            <a:ext cx="2311077" cy="1607519"/>
          </a:xfrm>
          <a:prstGeom prst="rect">
            <a:avLst/>
          </a:prstGeom>
        </p:spPr>
        <p:txBody>
          <a:bodyPr anchor="ctr"/>
          <a:lstStyle>
            <a:lvl1pPr marL="0" indent="0" algn="ctr">
              <a:buNone/>
              <a:defRPr/>
            </a:lvl1pPr>
          </a:lstStyle>
          <a:p>
            <a:endParaRPr lang="en-US" dirty="0"/>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9576122" y="4523165"/>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9576117" y="4524872"/>
            <a:ext cx="2311077" cy="160751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176767787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Growth Strateg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B3D21-9143-4E6D-87CD-82F00F7DC6FA}"/>
              </a:ext>
            </a:extLst>
          </p:cNvPr>
          <p:cNvSpPr>
            <a:spLocks noGrp="1"/>
          </p:cNvSpPr>
          <p:nvPr>
            <p:ph type="title" hasCustomPrompt="1"/>
          </p:nvPr>
        </p:nvSpPr>
        <p:spPr>
          <a:xfrm>
            <a:off x="827314" y="627486"/>
            <a:ext cx="5268686" cy="568896"/>
          </a:xfrm>
          <a:prstGeom prst="rect">
            <a:avLst/>
          </a:prstGeom>
        </p:spPr>
        <p:txBody>
          <a:bodyPr anchor="ctr"/>
          <a:lstStyle>
            <a:lvl1pPr>
              <a:defRPr sz="2400" cap="all" spc="100" baseline="0">
                <a:solidFill>
                  <a:schemeClr val="accent2"/>
                </a:solidFill>
              </a:defRPr>
            </a:lvl1pPr>
          </a:lstStyle>
          <a:p>
            <a:r>
              <a:rPr lang="en-US" dirty="0"/>
              <a:t>Click to add title</a:t>
            </a:r>
          </a:p>
        </p:txBody>
      </p:sp>
      <p:sp>
        <p:nvSpPr>
          <p:cNvPr id="11" name="Text Placeholder 10">
            <a:extLst>
              <a:ext uri="{FF2B5EF4-FFF2-40B4-BE49-F238E27FC236}">
                <a16:creationId xmlns:a16="http://schemas.microsoft.com/office/drawing/2014/main" id="{235C24E7-D67D-40AA-B6B1-AE47659E18EC}"/>
              </a:ext>
            </a:extLst>
          </p:cNvPr>
          <p:cNvSpPr>
            <a:spLocks noGrp="1"/>
          </p:cNvSpPr>
          <p:nvPr>
            <p:ph type="body" sz="quarter" idx="33" hasCustomPrompt="1"/>
          </p:nvPr>
        </p:nvSpPr>
        <p:spPr>
          <a:xfrm>
            <a:off x="820438" y="1011439"/>
            <a:ext cx="4989233" cy="568896"/>
          </a:xfrm>
          <a:prstGeom prst="rect">
            <a:avLst/>
          </a:prstGeom>
        </p:spPr>
        <p:txBody>
          <a:bodyPr anchor="ctr"/>
          <a:lstStyle>
            <a:lvl1pPr marL="0" indent="0" algn="l">
              <a:buNone/>
              <a:defRPr sz="2000" cap="none" spc="100" baseline="0">
                <a:solidFill>
                  <a:schemeClr val="accent2"/>
                </a:solidFill>
                <a:latin typeface="+mn-lt"/>
              </a:defRPr>
            </a:lvl1pPr>
          </a:lstStyle>
          <a:p>
            <a:pPr lvl="0"/>
            <a:r>
              <a:rPr lang="en-US" dirty="0"/>
              <a:t>Click to add title</a:t>
            </a:r>
          </a:p>
        </p:txBody>
      </p:sp>
      <p:sp>
        <p:nvSpPr>
          <p:cNvPr id="19" name="Text Placeholder 14">
            <a:extLst>
              <a:ext uri="{FF2B5EF4-FFF2-40B4-BE49-F238E27FC236}">
                <a16:creationId xmlns:a16="http://schemas.microsoft.com/office/drawing/2014/main" id="{A756E9B8-BA57-4251-A0E6-DDADC29D95B9}"/>
              </a:ext>
            </a:extLst>
          </p:cNvPr>
          <p:cNvSpPr>
            <a:spLocks noGrp="1"/>
          </p:cNvSpPr>
          <p:nvPr>
            <p:ph type="body" sz="quarter" idx="26" hasCustomPrompt="1"/>
          </p:nvPr>
        </p:nvSpPr>
        <p:spPr>
          <a:xfrm>
            <a:off x="920666" y="2044485"/>
            <a:ext cx="1584471" cy="1121230"/>
          </a:xfrm>
          <a:prstGeom prst="rect">
            <a:avLst/>
          </a:prstGeom>
          <a:ln w="28575">
            <a:solidFill>
              <a:schemeClr val="accent5">
                <a:lumMod val="50000"/>
              </a:schemeClr>
            </a:solidFill>
          </a:ln>
        </p:spPr>
        <p:txBody>
          <a:bodyPr lIns="182880" rIns="182880" anchor="ctr"/>
          <a:lstStyle>
            <a:lvl1pPr marL="0" indent="0" algn="ctr">
              <a:lnSpc>
                <a:spcPct val="100000"/>
              </a:lnSpc>
              <a:buNone/>
              <a:defRPr sz="2000" cap="all" spc="200" baseline="0">
                <a:solidFill>
                  <a:schemeClr val="accent5">
                    <a:lumMod val="50000"/>
                  </a:schemeClr>
                </a:solidFill>
                <a:latin typeface="+mj-lt"/>
              </a:defRPr>
            </a:lvl1pPr>
          </a:lstStyle>
          <a:p>
            <a:pPr lvl="0"/>
            <a:r>
              <a:rPr lang="en-US" dirty="0"/>
              <a:t>Click to add name</a:t>
            </a:r>
          </a:p>
        </p:txBody>
      </p:sp>
      <p:sp>
        <p:nvSpPr>
          <p:cNvPr id="20" name="Text Placeholder 14">
            <a:extLst>
              <a:ext uri="{FF2B5EF4-FFF2-40B4-BE49-F238E27FC236}">
                <a16:creationId xmlns:a16="http://schemas.microsoft.com/office/drawing/2014/main" id="{C0B962B5-0EC7-48EC-A687-C206A69C56D6}"/>
              </a:ext>
            </a:extLst>
          </p:cNvPr>
          <p:cNvSpPr>
            <a:spLocks noGrp="1"/>
          </p:cNvSpPr>
          <p:nvPr>
            <p:ph type="body" sz="quarter" idx="13" hasCustomPrompt="1"/>
          </p:nvPr>
        </p:nvSpPr>
        <p:spPr>
          <a:xfrm>
            <a:off x="2727695" y="2044485"/>
            <a:ext cx="3081975" cy="1121230"/>
          </a:xfrm>
          <a:prstGeom prst="rect">
            <a:avLst/>
          </a:prstGeom>
        </p:spPr>
        <p:txBody>
          <a:bodyPr anchor="ctr"/>
          <a:lstStyle>
            <a:lvl1pPr marL="0" indent="0" algn="l">
              <a:lnSpc>
                <a:spcPct val="100000"/>
              </a:lnSpc>
              <a:spcBef>
                <a:spcPts val="0"/>
              </a:spcBef>
              <a:buNone/>
              <a:defRPr sz="1600" cap="none" spc="0" baseline="0">
                <a:solidFill>
                  <a:schemeClr val="tx1"/>
                </a:solidFill>
                <a:latin typeface="+mn-lt"/>
              </a:defRPr>
            </a:lvl1pPr>
          </a:lstStyle>
          <a:p>
            <a:pPr lvl="0"/>
            <a:r>
              <a:rPr lang="en-US" dirty="0"/>
              <a:t>Click to add text</a:t>
            </a:r>
          </a:p>
        </p:txBody>
      </p:sp>
      <p:sp>
        <p:nvSpPr>
          <p:cNvPr id="22" name="Text Placeholder 14">
            <a:extLst>
              <a:ext uri="{FF2B5EF4-FFF2-40B4-BE49-F238E27FC236}">
                <a16:creationId xmlns:a16="http://schemas.microsoft.com/office/drawing/2014/main" id="{1314A100-8075-4D1D-995C-34F5838D58F2}"/>
              </a:ext>
            </a:extLst>
          </p:cNvPr>
          <p:cNvSpPr>
            <a:spLocks noGrp="1"/>
          </p:cNvSpPr>
          <p:nvPr>
            <p:ph type="body" sz="quarter" idx="34" hasCustomPrompt="1"/>
          </p:nvPr>
        </p:nvSpPr>
        <p:spPr>
          <a:xfrm>
            <a:off x="920666" y="3428263"/>
            <a:ext cx="1584471" cy="1121230"/>
          </a:xfrm>
          <a:prstGeom prst="rect">
            <a:avLst/>
          </a:prstGeom>
          <a:ln w="28575">
            <a:solidFill>
              <a:schemeClr val="accent5">
                <a:lumMod val="50000"/>
              </a:schemeClr>
            </a:solidFill>
          </a:ln>
        </p:spPr>
        <p:txBody>
          <a:bodyPr lIns="182880" rIns="182880" anchor="ctr"/>
          <a:lstStyle>
            <a:lvl1pPr marL="0" indent="0" algn="ctr">
              <a:lnSpc>
                <a:spcPct val="100000"/>
              </a:lnSpc>
              <a:buNone/>
              <a:defRPr sz="2000" cap="all" spc="200" baseline="0">
                <a:solidFill>
                  <a:schemeClr val="accent5">
                    <a:lumMod val="50000"/>
                  </a:schemeClr>
                </a:solidFill>
                <a:latin typeface="+mj-lt"/>
              </a:defRPr>
            </a:lvl1pPr>
          </a:lstStyle>
          <a:p>
            <a:pPr lvl="0"/>
            <a:r>
              <a:rPr lang="en-US" dirty="0"/>
              <a:t>Click to add name</a:t>
            </a:r>
          </a:p>
        </p:txBody>
      </p:sp>
      <p:sp>
        <p:nvSpPr>
          <p:cNvPr id="23" name="Text Placeholder 14">
            <a:extLst>
              <a:ext uri="{FF2B5EF4-FFF2-40B4-BE49-F238E27FC236}">
                <a16:creationId xmlns:a16="http://schemas.microsoft.com/office/drawing/2014/main" id="{9C946523-4B92-4003-B43C-B01D972454F4}"/>
              </a:ext>
            </a:extLst>
          </p:cNvPr>
          <p:cNvSpPr>
            <a:spLocks noGrp="1"/>
          </p:cNvSpPr>
          <p:nvPr>
            <p:ph type="body" sz="quarter" idx="35" hasCustomPrompt="1"/>
          </p:nvPr>
        </p:nvSpPr>
        <p:spPr>
          <a:xfrm>
            <a:off x="2727695" y="3428263"/>
            <a:ext cx="3081975" cy="1121230"/>
          </a:xfrm>
          <a:prstGeom prst="rect">
            <a:avLst/>
          </a:prstGeom>
        </p:spPr>
        <p:txBody>
          <a:bodyPr anchor="ctr"/>
          <a:lstStyle>
            <a:lvl1pPr marL="0" indent="0" algn="l">
              <a:lnSpc>
                <a:spcPct val="100000"/>
              </a:lnSpc>
              <a:spcBef>
                <a:spcPts val="0"/>
              </a:spcBef>
              <a:buNone/>
              <a:defRPr sz="1600" cap="none" spc="0" baseline="0">
                <a:solidFill>
                  <a:schemeClr val="tx1"/>
                </a:solidFill>
                <a:latin typeface="+mn-lt"/>
              </a:defRPr>
            </a:lvl1pPr>
          </a:lstStyle>
          <a:p>
            <a:pPr lvl="0"/>
            <a:r>
              <a:rPr lang="en-US" dirty="0"/>
              <a:t>Click to add text</a:t>
            </a:r>
          </a:p>
        </p:txBody>
      </p:sp>
      <p:sp>
        <p:nvSpPr>
          <p:cNvPr id="25" name="Text Placeholder 14">
            <a:extLst>
              <a:ext uri="{FF2B5EF4-FFF2-40B4-BE49-F238E27FC236}">
                <a16:creationId xmlns:a16="http://schemas.microsoft.com/office/drawing/2014/main" id="{F9BEEAAD-CC7F-427D-BCFF-1BBA5023ABE6}"/>
              </a:ext>
            </a:extLst>
          </p:cNvPr>
          <p:cNvSpPr>
            <a:spLocks noGrp="1"/>
          </p:cNvSpPr>
          <p:nvPr>
            <p:ph type="body" sz="quarter" idx="36" hasCustomPrompt="1"/>
          </p:nvPr>
        </p:nvSpPr>
        <p:spPr>
          <a:xfrm>
            <a:off x="920666" y="4812041"/>
            <a:ext cx="1584471" cy="1121230"/>
          </a:xfrm>
          <a:prstGeom prst="rect">
            <a:avLst/>
          </a:prstGeom>
          <a:ln w="28575">
            <a:solidFill>
              <a:schemeClr val="accent5">
                <a:lumMod val="50000"/>
              </a:schemeClr>
            </a:solidFill>
          </a:ln>
        </p:spPr>
        <p:txBody>
          <a:bodyPr lIns="182880" rIns="182880" anchor="ctr"/>
          <a:lstStyle>
            <a:lvl1pPr marL="0" indent="0" algn="ctr">
              <a:lnSpc>
                <a:spcPct val="100000"/>
              </a:lnSpc>
              <a:buNone/>
              <a:defRPr sz="2000" cap="all" spc="200" baseline="0">
                <a:solidFill>
                  <a:schemeClr val="accent5">
                    <a:lumMod val="50000"/>
                  </a:schemeClr>
                </a:solidFill>
                <a:latin typeface="+mj-lt"/>
              </a:defRPr>
            </a:lvl1pPr>
          </a:lstStyle>
          <a:p>
            <a:pPr lvl="0"/>
            <a:r>
              <a:rPr lang="en-US" dirty="0"/>
              <a:t>Click to add name</a:t>
            </a:r>
          </a:p>
        </p:txBody>
      </p:sp>
      <p:sp>
        <p:nvSpPr>
          <p:cNvPr id="26" name="Text Placeholder 14">
            <a:extLst>
              <a:ext uri="{FF2B5EF4-FFF2-40B4-BE49-F238E27FC236}">
                <a16:creationId xmlns:a16="http://schemas.microsoft.com/office/drawing/2014/main" id="{B6693A35-4411-4FE2-82FD-5D30D8D62AF3}"/>
              </a:ext>
            </a:extLst>
          </p:cNvPr>
          <p:cNvSpPr>
            <a:spLocks noGrp="1"/>
          </p:cNvSpPr>
          <p:nvPr>
            <p:ph type="body" sz="quarter" idx="37" hasCustomPrompt="1"/>
          </p:nvPr>
        </p:nvSpPr>
        <p:spPr>
          <a:xfrm>
            <a:off x="2727695" y="4812041"/>
            <a:ext cx="3081975" cy="1121230"/>
          </a:xfrm>
          <a:prstGeom prst="rect">
            <a:avLst/>
          </a:prstGeom>
        </p:spPr>
        <p:txBody>
          <a:bodyPr anchor="ctr"/>
          <a:lstStyle>
            <a:lvl1pPr marL="0" indent="0" algn="l">
              <a:lnSpc>
                <a:spcPct val="100000"/>
              </a:lnSpc>
              <a:spcBef>
                <a:spcPts val="0"/>
              </a:spcBef>
              <a:buNone/>
              <a:defRPr sz="1600" cap="none" spc="0" baseline="0">
                <a:solidFill>
                  <a:schemeClr val="tx1"/>
                </a:solidFill>
                <a:latin typeface="+mn-lt"/>
              </a:defRPr>
            </a:lvl1pPr>
          </a:lstStyle>
          <a:p>
            <a:pPr lvl="0"/>
            <a:r>
              <a:rPr lang="en-US" dirty="0"/>
              <a:t>Click to add text</a:t>
            </a:r>
          </a:p>
        </p:txBody>
      </p:sp>
      <p:sp>
        <p:nvSpPr>
          <p:cNvPr id="17" name="Date Placeholder 3">
            <a:extLst>
              <a:ext uri="{FF2B5EF4-FFF2-40B4-BE49-F238E27FC236}">
                <a16:creationId xmlns:a16="http://schemas.microsoft.com/office/drawing/2014/main" id="{B658EBA7-4275-488A-B86F-67B70609FC99}"/>
              </a:ext>
            </a:extLst>
          </p:cNvPr>
          <p:cNvSpPr>
            <a:spLocks noGrp="1"/>
          </p:cNvSpPr>
          <p:nvPr>
            <p:ph type="dt" sz="half" idx="2"/>
          </p:nvPr>
        </p:nvSpPr>
        <p:spPr>
          <a:xfrm>
            <a:off x="838200" y="6356350"/>
            <a:ext cx="1590675" cy="365125"/>
          </a:xfrm>
          <a:prstGeom prst="rect">
            <a:avLst/>
          </a:prstGeom>
        </p:spPr>
        <p:txBody>
          <a:bodyPr vert="horz" lIns="91440" tIns="45720" rIns="91440" bIns="45720" rtlCol="0" anchor="ctr"/>
          <a:lstStyle>
            <a:lvl1pPr algn="l">
              <a:defRPr sz="1200" spc="100" baseline="0">
                <a:solidFill>
                  <a:schemeClr val="bg2">
                    <a:lumMod val="50000"/>
                  </a:schemeClr>
                </a:solidFill>
                <a:effectLst/>
              </a:defRPr>
            </a:lvl1pPr>
          </a:lstStyle>
          <a:p>
            <a:r>
              <a:rPr lang="en-US" dirty="0"/>
              <a:t>20XX</a:t>
            </a:r>
          </a:p>
        </p:txBody>
      </p:sp>
      <p:sp>
        <p:nvSpPr>
          <p:cNvPr id="27" name="Footer Placeholder 4">
            <a:extLst>
              <a:ext uri="{FF2B5EF4-FFF2-40B4-BE49-F238E27FC236}">
                <a16:creationId xmlns:a16="http://schemas.microsoft.com/office/drawing/2014/main" id="{A59824DA-522A-4135-800A-60F504928B2D}"/>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7" name="Picture Placeholder 8">
            <a:extLst>
              <a:ext uri="{FF2B5EF4-FFF2-40B4-BE49-F238E27FC236}">
                <a16:creationId xmlns:a16="http://schemas.microsoft.com/office/drawing/2014/main" id="{93D3F372-68E2-486A-A105-748C2BB245A0}"/>
              </a:ext>
            </a:extLst>
          </p:cNvPr>
          <p:cNvSpPr>
            <a:spLocks noGrp="1"/>
          </p:cNvSpPr>
          <p:nvPr>
            <p:ph type="pic" sz="quarter" idx="14" hasCustomPrompt="1"/>
          </p:nvPr>
        </p:nvSpPr>
        <p:spPr>
          <a:xfrm>
            <a:off x="6683831" y="0"/>
            <a:ext cx="5508168" cy="6858000"/>
          </a:xfrm>
          <a:prstGeom prst="rect">
            <a:avLst/>
          </a:prstGeom>
        </p:spPr>
        <p:txBody>
          <a:bodyPr/>
          <a:lstStyle>
            <a:lvl1pPr marL="0" indent="0" algn="ctr">
              <a:buNone/>
              <a:defRPr/>
            </a:lvl1pPr>
          </a:lstStyle>
          <a:p>
            <a:r>
              <a:rPr lang="en-US" dirty="0"/>
              <a:t>Click to add photo</a:t>
            </a:r>
          </a:p>
        </p:txBody>
      </p:sp>
      <p:sp>
        <p:nvSpPr>
          <p:cNvPr id="28" name="Slide Number Placeholder 5">
            <a:extLst>
              <a:ext uri="{FF2B5EF4-FFF2-40B4-BE49-F238E27FC236}">
                <a16:creationId xmlns:a16="http://schemas.microsoft.com/office/drawing/2014/main" id="{8D667147-015B-4B04-886E-3451355DC70A}"/>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142530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Body Pic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96776" y="1133650"/>
            <a:ext cx="11690424" cy="460824"/>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505434" y="1925782"/>
            <a:ext cx="11381766" cy="3903518"/>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274486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10604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5562149"/>
            <a:ext cx="12190476" cy="12958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7495555" y="6146507"/>
            <a:ext cx="4490841" cy="492443"/>
          </a:xfrm>
          <a:prstGeom prst="rect">
            <a:avLst/>
          </a:prstGeom>
          <a:noFill/>
        </p:spPr>
        <p:txBody>
          <a:bodyPr wrap="square" rtlCol="0">
            <a:spAutoFit/>
          </a:bodyPr>
          <a:lstStyle/>
          <a:p>
            <a:pPr algn="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a:p>
            <a:pPr algn="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7" name="Picture 6">
            <a:extLst>
              <a:ext uri="{FF2B5EF4-FFF2-40B4-BE49-F238E27FC236}">
                <a16:creationId xmlns:a16="http://schemas.microsoft.com/office/drawing/2014/main" id="{0B1C69E8-C370-43D8-81AA-AB0119E4CD31}"/>
              </a:ext>
            </a:extLst>
          </p:cNvPr>
          <p:cNvPicPr>
            <a:picLocks noChangeAspect="1"/>
          </p:cNvPicPr>
          <p:nvPr userDrawn="1"/>
        </p:nvPicPr>
        <p:blipFill>
          <a:blip r:embed="rId5"/>
          <a:stretch>
            <a:fillRect/>
          </a:stretch>
        </p:blipFill>
        <p:spPr>
          <a:xfrm>
            <a:off x="304799" y="304800"/>
            <a:ext cx="5313687" cy="506913"/>
          </a:xfrm>
          <a:prstGeom prst="rect">
            <a:avLst/>
          </a:prstGeom>
        </p:spPr>
      </p:pic>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20" r:id="rId2"/>
    <p:sldLayoutId id="214748372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61140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6428112"/>
            <a:ext cx="12190476" cy="4307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PAC">
            <a:extLst>
              <a:ext uri="{FF2B5EF4-FFF2-40B4-BE49-F238E27FC236}">
                <a16:creationId xmlns:a16="http://schemas.microsoft.com/office/drawing/2014/main" id="{A120AAA3-22BC-47BA-AC64-814C7BCD486A}"/>
              </a:ext>
            </a:extLst>
          </p:cNvPr>
          <p:cNvSpPr txBox="1"/>
          <p:nvPr userDrawn="1"/>
        </p:nvSpPr>
        <p:spPr>
          <a:xfrm>
            <a:off x="205605" y="6507179"/>
            <a:ext cx="4490841" cy="276999"/>
          </a:xfrm>
          <a:prstGeom prst="rect">
            <a:avLst/>
          </a:prstGeom>
          <a:noFill/>
        </p:spPr>
        <p:txBody>
          <a:bodyPr wrap="square" rtlCol="0">
            <a:spAutoFit/>
          </a:bodyPr>
          <a:lstStyle/>
          <a:p>
            <a:pPr algn="l"/>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p:txBody>
      </p:sp>
      <p:sp>
        <p:nvSpPr>
          <p:cNvPr id="6" name="FSA|NRCS|RMA|BC">
            <a:extLst>
              <a:ext uri="{FF2B5EF4-FFF2-40B4-BE49-F238E27FC236}">
                <a16:creationId xmlns:a16="http://schemas.microsoft.com/office/drawing/2014/main" id="{DA92B40F-55B6-4C69-A7EB-3AD64D641DAE}"/>
              </a:ext>
            </a:extLst>
          </p:cNvPr>
          <p:cNvSpPr txBox="1"/>
          <p:nvPr userDrawn="1"/>
        </p:nvSpPr>
        <p:spPr>
          <a:xfrm>
            <a:off x="7495554" y="6514437"/>
            <a:ext cx="4490841" cy="276999"/>
          </a:xfrm>
          <a:prstGeom prst="rect">
            <a:avLst/>
          </a:prstGeom>
          <a:noFill/>
        </p:spPr>
        <p:txBody>
          <a:bodyPr wrap="square" rtlCol="0">
            <a:spAutoFit/>
          </a:bodyPr>
          <a:lstStyle/>
          <a:p>
            <a:pPr algn="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10" name="Picture 9">
            <a:extLst>
              <a:ext uri="{FF2B5EF4-FFF2-40B4-BE49-F238E27FC236}">
                <a16:creationId xmlns:a16="http://schemas.microsoft.com/office/drawing/2014/main" id="{C2FF451D-0E9A-41EB-AA9E-A3356E666B6E}"/>
              </a:ext>
            </a:extLst>
          </p:cNvPr>
          <p:cNvPicPr>
            <a:picLocks noChangeAspect="1"/>
          </p:cNvPicPr>
          <p:nvPr userDrawn="1"/>
        </p:nvPicPr>
        <p:blipFill>
          <a:blip r:embed="rId7"/>
          <a:stretch>
            <a:fillRect/>
          </a:stretch>
        </p:blipFill>
        <p:spPr>
          <a:xfrm>
            <a:off x="298788" y="152400"/>
            <a:ext cx="3016523" cy="287769"/>
          </a:xfrm>
          <a:prstGeom prst="rect">
            <a:avLst/>
          </a:prstGeom>
        </p:spPr>
      </p:pic>
    </p:spTree>
    <p:extLst>
      <p:ext uri="{BB962C8B-B14F-4D97-AF65-F5344CB8AC3E}">
        <p14:creationId xmlns:p14="http://schemas.microsoft.com/office/powerpoint/2010/main" val="328656255"/>
      </p:ext>
    </p:extLst>
  </p:cSld>
  <p:clrMap bg1="lt1" tx1="dk1" bg2="lt2" tx2="dk2" accent1="accent1" accent2="accent2" accent3="accent3" accent4="accent4" accent5="accent5" accent6="accent6" hlink="hlink" folHlink="folHlink"/>
  <p:sldLayoutIdLst>
    <p:sldLayoutId id="2147483707" r:id="rId1"/>
    <p:sldLayoutId id="2147483711" r:id="rId2"/>
    <p:sldLayoutId id="2147483712" r:id="rId3"/>
    <p:sldLayoutId id="2147483713" r:id="rId4"/>
    <p:sldLayoutId id="214748372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96" userDrawn="1">
          <p15:clr>
            <a:srgbClr val="F26B43"/>
          </p15:clr>
        </p15:guide>
        <p15:guide id="4" orient="horz" pos="4224" userDrawn="1">
          <p15:clr>
            <a:srgbClr val="F26B43"/>
          </p15:clr>
        </p15:guide>
        <p15:guide id="5" pos="384" userDrawn="1">
          <p15:clr>
            <a:srgbClr val="F26B43"/>
          </p15:clr>
        </p15:guide>
        <p15:guide id="6" orient="horz" pos="768" userDrawn="1">
          <p15:clr>
            <a:srgbClr val="F26B43"/>
          </p15:clr>
        </p15:guide>
        <p15:guide id="7" pos="7296" userDrawn="1">
          <p15:clr>
            <a:srgbClr val="F26B43"/>
          </p15:clr>
        </p15:guide>
        <p15:guide id="8" orient="horz" pos="3672" userDrawn="1">
          <p15:clr>
            <a:srgbClr val="F26B43"/>
          </p15:clr>
        </p15:guide>
        <p15:guide id="9" orient="horz" pos="576" userDrawn="1">
          <p15:clr>
            <a:srgbClr val="F26B43"/>
          </p15:clr>
        </p15:guide>
        <p15:guide id="10" orient="horz" pos="386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61140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le Grey Rectangle">
            <a:extLst>
              <a:ext uri="{FF2B5EF4-FFF2-40B4-BE49-F238E27FC236}">
                <a16:creationId xmlns:a16="http://schemas.microsoft.com/office/drawing/2014/main" id="{00C36EB6-9D8A-4761-83D7-6F2B2000D714}"/>
              </a:ext>
              <a:ext uri="{C183D7F6-B498-43B3-948B-1728B52AA6E4}">
                <adec:decorative xmlns:adec="http://schemas.microsoft.com/office/drawing/2017/decorative" val="1"/>
              </a:ext>
            </a:extLst>
          </p:cNvPr>
          <p:cNvSpPr/>
          <p:nvPr userDrawn="1"/>
        </p:nvSpPr>
        <p:spPr>
          <a:xfrm>
            <a:off x="0" y="807541"/>
            <a:ext cx="12191999" cy="54231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6428112"/>
            <a:ext cx="12190476" cy="4307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PAC">
            <a:extLst>
              <a:ext uri="{FF2B5EF4-FFF2-40B4-BE49-F238E27FC236}">
                <a16:creationId xmlns:a16="http://schemas.microsoft.com/office/drawing/2014/main" id="{A120AAA3-22BC-47BA-AC64-814C7BCD486A}"/>
              </a:ext>
            </a:extLst>
          </p:cNvPr>
          <p:cNvSpPr txBox="1"/>
          <p:nvPr userDrawn="1"/>
        </p:nvSpPr>
        <p:spPr>
          <a:xfrm>
            <a:off x="205605" y="6507179"/>
            <a:ext cx="4490841" cy="276999"/>
          </a:xfrm>
          <a:prstGeom prst="rect">
            <a:avLst/>
          </a:prstGeom>
          <a:noFill/>
        </p:spPr>
        <p:txBody>
          <a:bodyPr wrap="square" rtlCol="0">
            <a:spAutoFit/>
          </a:bodyPr>
          <a:lstStyle/>
          <a:p>
            <a:pPr algn="l"/>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p:txBody>
      </p:sp>
      <p:sp>
        <p:nvSpPr>
          <p:cNvPr id="6" name="FSA|NRCS|RMA|BC">
            <a:extLst>
              <a:ext uri="{FF2B5EF4-FFF2-40B4-BE49-F238E27FC236}">
                <a16:creationId xmlns:a16="http://schemas.microsoft.com/office/drawing/2014/main" id="{DA92B40F-55B6-4C69-A7EB-3AD64D641DAE}"/>
              </a:ext>
            </a:extLst>
          </p:cNvPr>
          <p:cNvSpPr txBox="1"/>
          <p:nvPr userDrawn="1"/>
        </p:nvSpPr>
        <p:spPr>
          <a:xfrm>
            <a:off x="7495554" y="6514437"/>
            <a:ext cx="4490841" cy="276999"/>
          </a:xfrm>
          <a:prstGeom prst="rect">
            <a:avLst/>
          </a:prstGeom>
          <a:noFill/>
        </p:spPr>
        <p:txBody>
          <a:bodyPr wrap="square" rtlCol="0">
            <a:spAutoFit/>
          </a:bodyPr>
          <a:lstStyle/>
          <a:p>
            <a:pPr algn="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11" name="Picture 10">
            <a:extLst>
              <a:ext uri="{FF2B5EF4-FFF2-40B4-BE49-F238E27FC236}">
                <a16:creationId xmlns:a16="http://schemas.microsoft.com/office/drawing/2014/main" id="{5B7FC944-1CAE-4E47-93D2-59DA260084B5}"/>
              </a:ext>
            </a:extLst>
          </p:cNvPr>
          <p:cNvPicPr>
            <a:picLocks noChangeAspect="1"/>
          </p:cNvPicPr>
          <p:nvPr userDrawn="1"/>
        </p:nvPicPr>
        <p:blipFill>
          <a:blip r:embed="rId6"/>
          <a:stretch>
            <a:fillRect/>
          </a:stretch>
        </p:blipFill>
        <p:spPr>
          <a:xfrm>
            <a:off x="298788" y="152400"/>
            <a:ext cx="3016523" cy="287769"/>
          </a:xfrm>
          <a:prstGeom prst="rect">
            <a:avLst/>
          </a:prstGeom>
        </p:spPr>
      </p:pic>
    </p:spTree>
    <p:extLst>
      <p:ext uri="{BB962C8B-B14F-4D97-AF65-F5344CB8AC3E}">
        <p14:creationId xmlns:p14="http://schemas.microsoft.com/office/powerpoint/2010/main" val="1785158377"/>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2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96" userDrawn="1">
          <p15:clr>
            <a:srgbClr val="F26B43"/>
          </p15:clr>
        </p15:guide>
        <p15:guide id="4" orient="horz" pos="4224" userDrawn="1">
          <p15:clr>
            <a:srgbClr val="F26B43"/>
          </p15:clr>
        </p15:guide>
        <p15:guide id="5" pos="384" userDrawn="1">
          <p15:clr>
            <a:srgbClr val="F26B43"/>
          </p15:clr>
        </p15:guide>
        <p15:guide id="6" orient="horz" pos="768" userDrawn="1">
          <p15:clr>
            <a:srgbClr val="F26B43"/>
          </p15:clr>
        </p15:guide>
        <p15:guide id="7" pos="7296" userDrawn="1">
          <p15:clr>
            <a:srgbClr val="F26B43"/>
          </p15:clr>
        </p15:guide>
        <p15:guide id="8" orient="horz" pos="3672" userDrawn="1">
          <p15:clr>
            <a:srgbClr val="F26B43"/>
          </p15:clr>
        </p15:guide>
        <p15:guide id="9" orient="horz" pos="576" userDrawn="1">
          <p15:clr>
            <a:srgbClr val="F26B43"/>
          </p15:clr>
        </p15:guide>
        <p15:guide id="10"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sv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jp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g"/></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descr="Are Wetland Easements Right for You? | Farmers.gov">
            <a:extLst>
              <a:ext uri="{FF2B5EF4-FFF2-40B4-BE49-F238E27FC236}">
                <a16:creationId xmlns:a16="http://schemas.microsoft.com/office/drawing/2014/main" id="{7BA44C6E-1A05-E111-63B8-F9C21E5283B1}"/>
              </a:ext>
            </a:extLst>
          </p:cNvPr>
          <p:cNvPicPr>
            <a:picLocks noGrp="1" noChangeAspect="1" noChangeArrowheads="1"/>
          </p:cNvPicPr>
          <p:nvPr>
            <p:ph type="pic" sz="quarter" idx="12"/>
          </p:nvPr>
        </p:nvPicPr>
        <p:blipFill>
          <a:blip r:embed="rId2">
            <a:extLst>
              <a:ext uri="{28A0092B-C50C-407E-A947-70E740481C1C}">
                <a14:useLocalDpi xmlns:a14="http://schemas.microsoft.com/office/drawing/2010/main" val="0"/>
              </a:ext>
            </a:extLst>
          </a:blip>
          <a:srcRect l="6296" r="629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Indiana NRCS Invests Dollars in Partnership to Restore Wetlands, Support  Historically Underserved Producers | Natural Resources Conservation Service">
            <a:extLst>
              <a:ext uri="{FF2B5EF4-FFF2-40B4-BE49-F238E27FC236}">
                <a16:creationId xmlns:a16="http://schemas.microsoft.com/office/drawing/2014/main" id="{C30A03AD-6BC1-D676-1057-8CA6AFA17B70}"/>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2913" b="291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8" name="Content Placeholder 17">
            <a:extLst>
              <a:ext uri="{FF2B5EF4-FFF2-40B4-BE49-F238E27FC236}">
                <a16:creationId xmlns:a16="http://schemas.microsoft.com/office/drawing/2014/main" id="{DFDB5551-CF71-4A81-995F-41031A08DB26}"/>
              </a:ext>
            </a:extLst>
          </p:cNvPr>
          <p:cNvSpPr>
            <a:spLocks noGrp="1"/>
          </p:cNvSpPr>
          <p:nvPr>
            <p:ph sz="quarter" idx="14"/>
          </p:nvPr>
        </p:nvSpPr>
        <p:spPr>
          <a:xfrm>
            <a:off x="-1" y="5536734"/>
            <a:ext cx="9511645" cy="839833"/>
          </a:xfrm>
        </p:spPr>
        <p:txBody>
          <a:bodyPr/>
          <a:lstStyle/>
          <a:p>
            <a:r>
              <a:rPr lang="en-US" sz="2400" b="1" dirty="0">
                <a:latin typeface="Montserrat" pitchFamily="2" charset="0"/>
              </a:rPr>
              <a:t>NRCS WA Wetland Conservations Compliance Updates</a:t>
            </a:r>
          </a:p>
          <a:p>
            <a:r>
              <a:rPr lang="en-US" sz="2000" b="1" dirty="0">
                <a:latin typeface="Montserrat" pitchFamily="2" charset="0"/>
              </a:rPr>
              <a:t>STAC Meeting; Feb 2026</a:t>
            </a:r>
          </a:p>
        </p:txBody>
      </p:sp>
      <p:pic>
        <p:nvPicPr>
          <p:cNvPr id="3" name="Graphic 2">
            <a:extLst>
              <a:ext uri="{FF2B5EF4-FFF2-40B4-BE49-F238E27FC236}">
                <a16:creationId xmlns:a16="http://schemas.microsoft.com/office/drawing/2014/main" id="{795FA321-F1E0-6302-AE0F-58E0263B036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60528" y="1073791"/>
            <a:ext cx="2231472" cy="4462943"/>
          </a:xfrm>
          <a:prstGeom prst="rect">
            <a:avLst/>
          </a:prstGeom>
        </p:spPr>
      </p:pic>
      <p:sp>
        <p:nvSpPr>
          <p:cNvPr id="2" name="Content Placeholder 17">
            <a:extLst>
              <a:ext uri="{FF2B5EF4-FFF2-40B4-BE49-F238E27FC236}">
                <a16:creationId xmlns:a16="http://schemas.microsoft.com/office/drawing/2014/main" id="{5E506A66-0DCF-E8FD-55F7-1EC25A3A6391}"/>
              </a:ext>
            </a:extLst>
          </p:cNvPr>
          <p:cNvSpPr txBox="1">
            <a:spLocks/>
          </p:cNvSpPr>
          <p:nvPr/>
        </p:nvSpPr>
        <p:spPr>
          <a:xfrm>
            <a:off x="-90914" y="6472704"/>
            <a:ext cx="2670212" cy="49228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0" kern="1200">
                <a:solidFill>
                  <a:schemeClr val="bg1"/>
                </a:solidFill>
                <a:latin typeface="Montserrat Black" pitchFamily="2"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
              </a:lnSpc>
              <a:spcBef>
                <a:spcPts val="100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prstClr val="white"/>
                </a:solidFill>
                <a:effectLst/>
                <a:uLnTx/>
                <a:uFillTx/>
                <a:latin typeface="Montserrat"/>
                <a:ea typeface="Open Sans" panose="020B0606030504020204" pitchFamily="34" charset="0"/>
                <a:cs typeface="Open Sans" panose="020B0606030504020204" pitchFamily="34" charset="0"/>
              </a:rPr>
              <a:t>Max Ross</a:t>
            </a:r>
          </a:p>
          <a:p>
            <a:pPr marL="0" marR="0" lvl="0" indent="0" algn="l" defTabSz="914400" rtl="0" eaLnBrk="1" fontAlgn="auto" latinLnBrk="0" hangingPunct="1">
              <a:lnSpc>
                <a:spcPct val="10000"/>
              </a:lnSpc>
              <a:spcBef>
                <a:spcPts val="100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prstClr val="white"/>
                </a:solidFill>
                <a:effectLst/>
                <a:uLnTx/>
                <a:uFillTx/>
                <a:latin typeface="Montserrat"/>
                <a:ea typeface="Open Sans" panose="020B0606030504020204" pitchFamily="34" charset="0"/>
                <a:cs typeface="Open Sans" panose="020B0606030504020204" pitchFamily="34" charset="0"/>
              </a:rPr>
              <a:t>State Resource Soil Scientist</a:t>
            </a:r>
          </a:p>
          <a:p>
            <a:pPr marL="0" marR="0" lvl="0" indent="0" algn="l" defTabSz="914400" rtl="0" eaLnBrk="1" fontAlgn="auto" latinLnBrk="0" hangingPunct="1">
              <a:lnSpc>
                <a:spcPct val="10000"/>
              </a:lnSpc>
              <a:spcBef>
                <a:spcPts val="100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prstClr val="white"/>
                </a:solidFill>
                <a:effectLst/>
                <a:uLnTx/>
                <a:uFillTx/>
                <a:latin typeface="Montserrat"/>
                <a:ea typeface="Open Sans" panose="020B0606030504020204" pitchFamily="34" charset="0"/>
                <a:cs typeface="Open Sans" panose="020B0606030504020204" pitchFamily="34" charset="0"/>
              </a:rPr>
              <a:t>NRCS Washington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200" b="1" i="0" u="none" strike="noStrike" kern="1200" cap="none" spc="0" normalizeH="0" baseline="0" noProof="0" dirty="0">
              <a:ln>
                <a:noFill/>
              </a:ln>
              <a:solidFill>
                <a:prstClr val="white"/>
              </a:solidFill>
              <a:effectLst/>
              <a:uLnTx/>
              <a:uFillTx/>
              <a:latin typeface="Montserrat Black" pitchFamily="2" charset="0"/>
              <a:ea typeface="Open Sans" panose="020B0606030504020204" pitchFamily="34" charset="0"/>
              <a:cs typeface="Open Sans" panose="020B0606030504020204" pitchFamily="34" charset="0"/>
            </a:endParaRPr>
          </a:p>
        </p:txBody>
      </p:sp>
      <p:pic>
        <p:nvPicPr>
          <p:cNvPr id="1026" name="Picture 2" descr="Saving the Nation's Wetlands | USDA">
            <a:extLst>
              <a:ext uri="{FF2B5EF4-FFF2-40B4-BE49-F238E27FC236}">
                <a16:creationId xmlns:a16="http://schemas.microsoft.com/office/drawing/2014/main" id="{C9DB281C-51F7-C6B6-5BA4-8ECC2CA0517A}"/>
              </a:ext>
            </a:extLst>
          </p:cNvPr>
          <p:cNvPicPr>
            <a:picLocks noGrp="1" noChangeAspect="1" noChangeArrowheads="1"/>
          </p:cNvPicPr>
          <p:nvPr>
            <p:ph type="pic" sz="quarter" idx="10"/>
          </p:nvPr>
        </p:nvPicPr>
        <p:blipFill>
          <a:blip r:embed="rId6">
            <a:extLst>
              <a:ext uri="{28A0092B-C50C-407E-A947-70E740481C1C}">
                <a14:useLocalDpi xmlns:a14="http://schemas.microsoft.com/office/drawing/2010/main" val="0"/>
              </a:ext>
            </a:extLst>
          </a:blip>
          <a:srcRect l="1308" r="130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California NRCS Easement Keeps the Family Ranch Intact | Farmers.gov">
            <a:extLst>
              <a:ext uri="{FF2B5EF4-FFF2-40B4-BE49-F238E27FC236}">
                <a16:creationId xmlns:a16="http://schemas.microsoft.com/office/drawing/2014/main" id="{9D97C381-47CC-A52C-76A3-6CF1F31C3C97}"/>
              </a:ext>
            </a:extLst>
          </p:cNvPr>
          <p:cNvPicPr>
            <a:picLocks noGrp="1" noChangeAspect="1" noChangeArrowheads="1"/>
          </p:cNvPicPr>
          <p:nvPr>
            <p:ph type="pic" sz="quarter" idx="11"/>
          </p:nvPr>
        </p:nvPicPr>
        <p:blipFill>
          <a:blip r:embed="rId7">
            <a:extLst>
              <a:ext uri="{28A0092B-C50C-407E-A947-70E740481C1C}">
                <a14:useLocalDpi xmlns:a14="http://schemas.microsoft.com/office/drawing/2010/main" val="0"/>
              </a:ext>
            </a:extLst>
          </a:blip>
          <a:srcRect l="2739" r="273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396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1C6CD-4913-6ADE-CC84-3B08EB8A582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D95BF8-1091-BA76-3526-BB0969D2BD5A}"/>
              </a:ext>
            </a:extLst>
          </p:cNvPr>
          <p:cNvSpPr>
            <a:spLocks noGrp="1"/>
          </p:cNvSpPr>
          <p:nvPr>
            <p:ph sz="quarter" idx="10"/>
          </p:nvPr>
        </p:nvSpPr>
        <p:spPr>
          <a:xfrm>
            <a:off x="-1" y="1459684"/>
            <a:ext cx="12113703" cy="4788716"/>
          </a:xfrm>
        </p:spPr>
        <p:txBody>
          <a:bodyPr/>
          <a:lstStyle/>
          <a:p>
            <a:pPr marL="457200" lvl="1" indent="0">
              <a:buNone/>
            </a:pPr>
            <a:endParaRPr lang="en-US" sz="1600" dirty="0"/>
          </a:p>
          <a:p>
            <a:pPr lvl="1"/>
            <a:r>
              <a:rPr lang="en-US" sz="2000" dirty="0"/>
              <a:t>Comprehensive methods for completing CWD using exclusively off-site methods</a:t>
            </a:r>
          </a:p>
          <a:p>
            <a:pPr marL="457200" lvl="1" indent="0">
              <a:buNone/>
            </a:pPr>
            <a:endParaRPr lang="en-US" sz="2000" dirty="0"/>
          </a:p>
          <a:p>
            <a:pPr lvl="1"/>
            <a:r>
              <a:rPr lang="en-US" sz="2000" dirty="0"/>
              <a:t>Co-authored with Jericho Winter (OR SSS), Heather Noel (WA Easement/Wetland Specialist), Jennifer Cavanaugh (West Region Wetland Compliance Specialist)</a:t>
            </a:r>
          </a:p>
          <a:p>
            <a:pPr lvl="2"/>
            <a:r>
              <a:rPr lang="en-US" sz="1600" dirty="0"/>
              <a:t>Reviewed and edited by national wetland compliance staff</a:t>
            </a:r>
          </a:p>
          <a:p>
            <a:pPr marL="457200" lvl="1" indent="0">
              <a:buNone/>
            </a:pPr>
            <a:endParaRPr lang="en-US" sz="2000" dirty="0"/>
          </a:p>
          <a:p>
            <a:pPr lvl="1"/>
            <a:r>
              <a:rPr lang="en-US" sz="2000" dirty="0"/>
              <a:t>Any CWD with adverse outcome will still require on-site determination</a:t>
            </a:r>
          </a:p>
          <a:p>
            <a:pPr lvl="2"/>
            <a:r>
              <a:rPr lang="en-US" sz="1600" dirty="0"/>
              <a:t>Adverse to the producer</a:t>
            </a:r>
          </a:p>
          <a:p>
            <a:pPr marL="914400" lvl="2" indent="0">
              <a:buNone/>
            </a:pPr>
            <a:endParaRPr lang="en-US" sz="1600" dirty="0"/>
          </a:p>
          <a:p>
            <a:pPr lvl="1"/>
            <a:r>
              <a:rPr lang="en-US" sz="2000" dirty="0"/>
              <a:t>SOSM document available to STAC for review and comment</a:t>
            </a:r>
          </a:p>
          <a:p>
            <a:pPr lvl="1"/>
            <a:endParaRPr lang="en-US" sz="2000" dirty="0"/>
          </a:p>
          <a:p>
            <a:pPr marL="457200" lvl="1" indent="0">
              <a:buNone/>
            </a:pPr>
            <a:endParaRPr lang="en-US" sz="1600" dirty="0"/>
          </a:p>
          <a:p>
            <a:pPr marL="457200" lvl="1" indent="0">
              <a:buNone/>
            </a:pPr>
            <a:endParaRPr lang="en-US" sz="1600" dirty="0"/>
          </a:p>
          <a:p>
            <a:endParaRPr lang="en-US" sz="2000" dirty="0"/>
          </a:p>
          <a:p>
            <a:endParaRPr lang="en-US" sz="2000" dirty="0"/>
          </a:p>
          <a:p>
            <a:pPr lvl="1"/>
            <a:endParaRPr lang="en-US" dirty="0"/>
          </a:p>
          <a:p>
            <a:pPr lvl="1"/>
            <a:endParaRPr lang="en-US" dirty="0"/>
          </a:p>
        </p:txBody>
      </p:sp>
      <p:sp>
        <p:nvSpPr>
          <p:cNvPr id="2" name="Text Placeholder 3">
            <a:extLst>
              <a:ext uri="{FF2B5EF4-FFF2-40B4-BE49-F238E27FC236}">
                <a16:creationId xmlns:a16="http://schemas.microsoft.com/office/drawing/2014/main" id="{89162FFB-C1C4-839C-1DBA-D79F2F3C406E}"/>
              </a:ext>
            </a:extLst>
          </p:cNvPr>
          <p:cNvSpPr>
            <a:spLocks noGrp="1"/>
          </p:cNvSpPr>
          <p:nvPr>
            <p:ph type="body" sz="quarter" idx="11"/>
          </p:nvPr>
        </p:nvSpPr>
        <p:spPr>
          <a:xfrm>
            <a:off x="0" y="832704"/>
            <a:ext cx="12192000" cy="531082"/>
          </a:xfrm>
        </p:spPr>
        <p:txBody>
          <a:bodyPr/>
          <a:lstStyle/>
          <a:p>
            <a:pPr algn="ctr"/>
            <a:r>
              <a:rPr lang="en-US" sz="3200" b="1" dirty="0">
                <a:latin typeface="Montserrat" pitchFamily="2" charset="0"/>
              </a:rPr>
              <a:t>State Off-Site Methods for CWD</a:t>
            </a:r>
          </a:p>
        </p:txBody>
      </p:sp>
    </p:spTree>
    <p:extLst>
      <p:ext uri="{BB962C8B-B14F-4D97-AF65-F5344CB8AC3E}">
        <p14:creationId xmlns:p14="http://schemas.microsoft.com/office/powerpoint/2010/main" val="2299511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65381-3504-BF6B-DB58-DD74E4147BC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C79541-6C06-9D5C-C574-9B336A266048}"/>
              </a:ext>
            </a:extLst>
          </p:cNvPr>
          <p:cNvSpPr>
            <a:spLocks noGrp="1"/>
          </p:cNvSpPr>
          <p:nvPr>
            <p:ph sz="quarter" idx="10"/>
          </p:nvPr>
        </p:nvSpPr>
        <p:spPr>
          <a:xfrm>
            <a:off x="-1" y="1459684"/>
            <a:ext cx="12113703" cy="4788716"/>
          </a:xfrm>
        </p:spPr>
        <p:txBody>
          <a:bodyPr/>
          <a:lstStyle/>
          <a:p>
            <a:pPr marL="914400" lvl="2" indent="0">
              <a:buNone/>
            </a:pPr>
            <a:endParaRPr lang="en-US" sz="1600" dirty="0"/>
          </a:p>
          <a:p>
            <a:pPr lvl="1"/>
            <a:r>
              <a:rPr lang="en-US" sz="2000" dirty="0"/>
              <a:t>Procedure for identifying and delineating sample units</a:t>
            </a:r>
          </a:p>
          <a:p>
            <a:pPr lvl="1"/>
            <a:endParaRPr lang="en-US" sz="2000" dirty="0"/>
          </a:p>
          <a:p>
            <a:pPr lvl="1"/>
            <a:r>
              <a:rPr lang="en-US" sz="2000" dirty="0"/>
              <a:t>Criteria, assessments, and acceptable resources for identifying wetland hydrology, soils, and vegetation</a:t>
            </a:r>
          </a:p>
          <a:p>
            <a:pPr lvl="1"/>
            <a:endParaRPr lang="en-US" sz="2000" dirty="0"/>
          </a:p>
          <a:p>
            <a:pPr lvl="1"/>
            <a:r>
              <a:rPr lang="en-US" sz="2000" dirty="0"/>
              <a:t>Assessment for obvious non-wetland situations</a:t>
            </a:r>
          </a:p>
          <a:p>
            <a:pPr lvl="1"/>
            <a:endParaRPr lang="en-US" sz="2000" dirty="0"/>
          </a:p>
          <a:p>
            <a:pPr lvl="1"/>
            <a:r>
              <a:rPr lang="en-US" sz="2000" dirty="0"/>
              <a:t>Procedure of assigning wetland labels and finalizing determination</a:t>
            </a:r>
          </a:p>
          <a:p>
            <a:pPr lvl="1"/>
            <a:endParaRPr lang="en-US" sz="2000" dirty="0"/>
          </a:p>
          <a:p>
            <a:pPr lvl="1"/>
            <a:endParaRPr lang="en-US" sz="2000" dirty="0"/>
          </a:p>
          <a:p>
            <a:pPr marL="457200" lvl="1" indent="0">
              <a:buNone/>
            </a:pPr>
            <a:endParaRPr lang="en-US" sz="1600" dirty="0"/>
          </a:p>
          <a:p>
            <a:pPr marL="457200" lvl="1" indent="0">
              <a:buNone/>
            </a:pPr>
            <a:endParaRPr lang="en-US" sz="1600" dirty="0"/>
          </a:p>
          <a:p>
            <a:endParaRPr lang="en-US" sz="2000" dirty="0"/>
          </a:p>
          <a:p>
            <a:endParaRPr lang="en-US" sz="2000" dirty="0"/>
          </a:p>
          <a:p>
            <a:pPr lvl="1"/>
            <a:endParaRPr lang="en-US" dirty="0"/>
          </a:p>
          <a:p>
            <a:pPr lvl="1"/>
            <a:endParaRPr lang="en-US" dirty="0"/>
          </a:p>
        </p:txBody>
      </p:sp>
      <p:sp>
        <p:nvSpPr>
          <p:cNvPr id="2" name="Text Placeholder 3">
            <a:extLst>
              <a:ext uri="{FF2B5EF4-FFF2-40B4-BE49-F238E27FC236}">
                <a16:creationId xmlns:a16="http://schemas.microsoft.com/office/drawing/2014/main" id="{2ACB1A4F-0F37-FAD1-BD2C-1101BC1238DA}"/>
              </a:ext>
            </a:extLst>
          </p:cNvPr>
          <p:cNvSpPr>
            <a:spLocks noGrp="1"/>
          </p:cNvSpPr>
          <p:nvPr>
            <p:ph type="body" sz="quarter" idx="11"/>
          </p:nvPr>
        </p:nvSpPr>
        <p:spPr>
          <a:xfrm>
            <a:off x="0" y="832704"/>
            <a:ext cx="12192000" cy="531082"/>
          </a:xfrm>
        </p:spPr>
        <p:txBody>
          <a:bodyPr/>
          <a:lstStyle/>
          <a:p>
            <a:pPr algn="ctr"/>
            <a:r>
              <a:rPr lang="en-US" sz="3200" b="1" dirty="0">
                <a:latin typeface="Montserrat" pitchFamily="2" charset="0"/>
              </a:rPr>
              <a:t>State Off-Site Methods - Overview</a:t>
            </a:r>
          </a:p>
        </p:txBody>
      </p:sp>
    </p:spTree>
    <p:extLst>
      <p:ext uri="{BB962C8B-B14F-4D97-AF65-F5344CB8AC3E}">
        <p14:creationId xmlns:p14="http://schemas.microsoft.com/office/powerpoint/2010/main" val="1611200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2C56C-DDB6-48CD-FCB4-D3094841371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D525A9-2830-6455-DE76-D4C77F0B0B80}"/>
              </a:ext>
            </a:extLst>
          </p:cNvPr>
          <p:cNvSpPr>
            <a:spLocks noGrp="1"/>
          </p:cNvSpPr>
          <p:nvPr>
            <p:ph sz="quarter" idx="10"/>
          </p:nvPr>
        </p:nvSpPr>
        <p:spPr>
          <a:xfrm>
            <a:off x="-1" y="1459684"/>
            <a:ext cx="6096001" cy="4788716"/>
          </a:xfrm>
        </p:spPr>
        <p:txBody>
          <a:bodyPr/>
          <a:lstStyle/>
          <a:p>
            <a:pPr marL="457200" lvl="1" indent="0">
              <a:buNone/>
            </a:pPr>
            <a:endParaRPr lang="en-US" sz="1600" dirty="0"/>
          </a:p>
          <a:p>
            <a:pPr lvl="1"/>
            <a:r>
              <a:rPr lang="en-US" sz="2000" dirty="0"/>
              <a:t>Procedure for identifying vegetation in each sample unit</a:t>
            </a:r>
          </a:p>
          <a:p>
            <a:pPr marL="457200" lvl="1" indent="0">
              <a:buNone/>
            </a:pPr>
            <a:endParaRPr lang="en-US" sz="2000" dirty="0"/>
          </a:p>
          <a:p>
            <a:pPr lvl="1"/>
            <a:r>
              <a:rPr lang="en-US" sz="2000" dirty="0"/>
              <a:t>Data References:</a:t>
            </a:r>
          </a:p>
          <a:p>
            <a:pPr lvl="2"/>
            <a:r>
              <a:rPr lang="en-US" sz="1600" dirty="0"/>
              <a:t>Documented Reference Sites</a:t>
            </a:r>
          </a:p>
          <a:p>
            <a:pPr lvl="2"/>
            <a:r>
              <a:rPr lang="en-US" sz="1600" dirty="0"/>
              <a:t>Ecological Site Descriptions</a:t>
            </a:r>
          </a:p>
          <a:p>
            <a:pPr lvl="2"/>
            <a:r>
              <a:rPr lang="en-US" sz="1600" dirty="0"/>
              <a:t>Official Series Description</a:t>
            </a:r>
          </a:p>
          <a:p>
            <a:pPr lvl="2"/>
            <a:r>
              <a:rPr lang="en-US" sz="1600" dirty="0"/>
              <a:t>Web Soil Survey Reports</a:t>
            </a:r>
          </a:p>
          <a:p>
            <a:pPr lvl="2"/>
            <a:r>
              <a:rPr lang="en-US" sz="1600" dirty="0"/>
              <a:t>NWI Maps</a:t>
            </a:r>
          </a:p>
          <a:p>
            <a:pPr lvl="2"/>
            <a:r>
              <a:rPr lang="en-US" sz="1600" dirty="0"/>
              <a:t>Aerial Imagery</a:t>
            </a:r>
            <a:endParaRPr lang="en-US" sz="2000" dirty="0"/>
          </a:p>
          <a:p>
            <a:pPr marL="457200" lvl="1" indent="0">
              <a:buNone/>
            </a:pPr>
            <a:endParaRPr lang="en-US" sz="1600" dirty="0"/>
          </a:p>
          <a:p>
            <a:pPr marL="457200" lvl="1" indent="0">
              <a:buNone/>
            </a:pPr>
            <a:endParaRPr lang="en-US" sz="1600" dirty="0"/>
          </a:p>
          <a:p>
            <a:endParaRPr lang="en-US" sz="2000" dirty="0"/>
          </a:p>
          <a:p>
            <a:endParaRPr lang="en-US" sz="2000" dirty="0"/>
          </a:p>
          <a:p>
            <a:pPr lvl="1"/>
            <a:endParaRPr lang="en-US" dirty="0"/>
          </a:p>
          <a:p>
            <a:pPr lvl="1"/>
            <a:endParaRPr lang="en-US" dirty="0"/>
          </a:p>
        </p:txBody>
      </p:sp>
      <p:sp>
        <p:nvSpPr>
          <p:cNvPr id="2" name="Text Placeholder 3">
            <a:extLst>
              <a:ext uri="{FF2B5EF4-FFF2-40B4-BE49-F238E27FC236}">
                <a16:creationId xmlns:a16="http://schemas.microsoft.com/office/drawing/2014/main" id="{B85A51B3-F199-D955-A41D-4B24532B3ABB}"/>
              </a:ext>
            </a:extLst>
          </p:cNvPr>
          <p:cNvSpPr>
            <a:spLocks noGrp="1"/>
          </p:cNvSpPr>
          <p:nvPr>
            <p:ph type="body" sz="quarter" idx="11"/>
          </p:nvPr>
        </p:nvSpPr>
        <p:spPr>
          <a:xfrm>
            <a:off x="0" y="832704"/>
            <a:ext cx="12192000" cy="531082"/>
          </a:xfrm>
        </p:spPr>
        <p:txBody>
          <a:bodyPr/>
          <a:lstStyle/>
          <a:p>
            <a:pPr algn="ctr"/>
            <a:r>
              <a:rPr lang="en-US" sz="3200" b="1" dirty="0">
                <a:latin typeface="Montserrat" pitchFamily="2" charset="0"/>
              </a:rPr>
              <a:t>State Off-Site Methods - Vegetation</a:t>
            </a:r>
          </a:p>
        </p:txBody>
      </p:sp>
      <p:pic>
        <p:nvPicPr>
          <p:cNvPr id="4" name="Picture 3">
            <a:extLst>
              <a:ext uri="{FF2B5EF4-FFF2-40B4-BE49-F238E27FC236}">
                <a16:creationId xmlns:a16="http://schemas.microsoft.com/office/drawing/2014/main" id="{7B940B3E-ADCC-3F0D-DC02-298EE27E1A6B}"/>
              </a:ext>
            </a:extLst>
          </p:cNvPr>
          <p:cNvPicPr>
            <a:picLocks noChangeAspect="1"/>
          </p:cNvPicPr>
          <p:nvPr/>
        </p:nvPicPr>
        <p:blipFill>
          <a:blip r:embed="rId2"/>
          <a:stretch>
            <a:fillRect/>
          </a:stretch>
        </p:blipFill>
        <p:spPr>
          <a:xfrm>
            <a:off x="8518687" y="3854042"/>
            <a:ext cx="3294554" cy="2445884"/>
          </a:xfrm>
          <a:prstGeom prst="rect">
            <a:avLst/>
          </a:prstGeom>
        </p:spPr>
      </p:pic>
      <p:pic>
        <p:nvPicPr>
          <p:cNvPr id="5" name="Picture 4">
            <a:extLst>
              <a:ext uri="{FF2B5EF4-FFF2-40B4-BE49-F238E27FC236}">
                <a16:creationId xmlns:a16="http://schemas.microsoft.com/office/drawing/2014/main" id="{4D4843AC-1055-5653-3EB0-DF745BBE1B25}"/>
              </a:ext>
            </a:extLst>
          </p:cNvPr>
          <p:cNvPicPr>
            <a:picLocks noChangeAspect="1"/>
          </p:cNvPicPr>
          <p:nvPr/>
        </p:nvPicPr>
        <p:blipFill rotWithShape="1">
          <a:blip r:embed="rId3"/>
          <a:srcRect r="10294"/>
          <a:stretch/>
        </p:blipFill>
        <p:spPr>
          <a:xfrm>
            <a:off x="7059726" y="1363786"/>
            <a:ext cx="3384434" cy="2317703"/>
          </a:xfrm>
          <a:prstGeom prst="rect">
            <a:avLst/>
          </a:prstGeom>
        </p:spPr>
      </p:pic>
      <p:pic>
        <p:nvPicPr>
          <p:cNvPr id="6" name="object 7" descr="hydrophytic vegetation">
            <a:extLst>
              <a:ext uri="{FF2B5EF4-FFF2-40B4-BE49-F238E27FC236}">
                <a16:creationId xmlns:a16="http://schemas.microsoft.com/office/drawing/2014/main" id="{C5C1D773-F19F-E5AE-4B74-8C71DE23F183}"/>
              </a:ext>
            </a:extLst>
          </p:cNvPr>
          <p:cNvPicPr>
            <a:picLocks noChangeAspect="1"/>
          </p:cNvPicPr>
          <p:nvPr/>
        </p:nvPicPr>
        <p:blipFill>
          <a:blip r:embed="rId4" cstate="print"/>
          <a:stretch>
            <a:fillRect/>
          </a:stretch>
        </p:blipFill>
        <p:spPr>
          <a:xfrm>
            <a:off x="4920792" y="3854042"/>
            <a:ext cx="3116032" cy="2337370"/>
          </a:xfrm>
          <a:prstGeom prst="rect">
            <a:avLst/>
          </a:prstGeom>
        </p:spPr>
      </p:pic>
    </p:spTree>
    <p:extLst>
      <p:ext uri="{BB962C8B-B14F-4D97-AF65-F5344CB8AC3E}">
        <p14:creationId xmlns:p14="http://schemas.microsoft.com/office/powerpoint/2010/main" val="815064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B6FDC-F0BF-FBFE-A656-BC76607FC80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EC67D9-EB1E-59A3-72B6-BEA7C4D251BC}"/>
              </a:ext>
            </a:extLst>
          </p:cNvPr>
          <p:cNvSpPr>
            <a:spLocks noGrp="1"/>
          </p:cNvSpPr>
          <p:nvPr>
            <p:ph sz="quarter" idx="10"/>
          </p:nvPr>
        </p:nvSpPr>
        <p:spPr>
          <a:xfrm>
            <a:off x="39148" y="1303041"/>
            <a:ext cx="12113703" cy="4788716"/>
          </a:xfrm>
        </p:spPr>
        <p:txBody>
          <a:bodyPr/>
          <a:lstStyle/>
          <a:p>
            <a:pPr marL="457200" lvl="1" indent="0">
              <a:buNone/>
            </a:pPr>
            <a:endParaRPr lang="en-US" sz="1600" dirty="0"/>
          </a:p>
          <a:p>
            <a:pPr lvl="1"/>
            <a:r>
              <a:rPr lang="en-US" sz="2000" dirty="0"/>
              <a:t>Determined using Soil Survey data assessment:</a:t>
            </a:r>
          </a:p>
          <a:p>
            <a:pPr marL="1257300" lvl="2" indent="-342900">
              <a:buFont typeface="+mj-lt"/>
              <a:buAutoNum type="arabicPeriod"/>
            </a:pPr>
            <a:r>
              <a:rPr lang="en-US" sz="1600" dirty="0"/>
              <a:t>Landform of sample unit and soil survey map unit to be confirmed using LiDAR, aerial imagery, topographic maps, etc.</a:t>
            </a:r>
          </a:p>
          <a:p>
            <a:pPr marL="1257300" lvl="2" indent="-342900">
              <a:buFont typeface="+mj-lt"/>
              <a:buAutoNum type="arabicPeriod"/>
            </a:pPr>
            <a:r>
              <a:rPr lang="en-US" sz="1600" dirty="0"/>
              <a:t>If soil map unit is comprised entirely of hydric soil and/or miscellaneous areas meeting hydric criteria, the soil is determined to be hydric</a:t>
            </a:r>
          </a:p>
          <a:p>
            <a:pPr marL="1257300" lvl="2" indent="-342900">
              <a:buFont typeface="+mj-lt"/>
              <a:buAutoNum type="arabicPeriod"/>
            </a:pPr>
            <a:r>
              <a:rPr lang="en-US" sz="1600" dirty="0"/>
              <a:t>If soil map unit is comprised partially of a hydric soil the sample unit landform must be consistent with the hydric component landform for the soil to be determined as hydric</a:t>
            </a:r>
          </a:p>
          <a:p>
            <a:pPr lvl="1"/>
            <a:endParaRPr lang="en-US" sz="2000" dirty="0"/>
          </a:p>
          <a:p>
            <a:pPr marL="457200" lvl="1" indent="0">
              <a:buNone/>
            </a:pPr>
            <a:endParaRPr lang="en-US" sz="1600" dirty="0"/>
          </a:p>
          <a:p>
            <a:pPr marL="457200" lvl="1" indent="0">
              <a:buNone/>
            </a:pPr>
            <a:endParaRPr lang="en-US" sz="1600" dirty="0"/>
          </a:p>
          <a:p>
            <a:endParaRPr lang="en-US" sz="2000" dirty="0"/>
          </a:p>
          <a:p>
            <a:endParaRPr lang="en-US" sz="2000" dirty="0"/>
          </a:p>
          <a:p>
            <a:pPr lvl="1"/>
            <a:endParaRPr lang="en-US" dirty="0"/>
          </a:p>
          <a:p>
            <a:pPr lvl="1"/>
            <a:endParaRPr lang="en-US" dirty="0"/>
          </a:p>
        </p:txBody>
      </p:sp>
      <p:sp>
        <p:nvSpPr>
          <p:cNvPr id="2" name="Text Placeholder 3">
            <a:extLst>
              <a:ext uri="{FF2B5EF4-FFF2-40B4-BE49-F238E27FC236}">
                <a16:creationId xmlns:a16="http://schemas.microsoft.com/office/drawing/2014/main" id="{76D4B49C-2DB2-66FC-514A-8324F7652114}"/>
              </a:ext>
            </a:extLst>
          </p:cNvPr>
          <p:cNvSpPr>
            <a:spLocks noGrp="1"/>
          </p:cNvSpPr>
          <p:nvPr>
            <p:ph type="body" sz="quarter" idx="11"/>
          </p:nvPr>
        </p:nvSpPr>
        <p:spPr>
          <a:xfrm>
            <a:off x="0" y="832704"/>
            <a:ext cx="12192000" cy="531082"/>
          </a:xfrm>
        </p:spPr>
        <p:txBody>
          <a:bodyPr/>
          <a:lstStyle/>
          <a:p>
            <a:pPr algn="ctr"/>
            <a:r>
              <a:rPr lang="en-US" sz="3200" b="1" dirty="0">
                <a:latin typeface="Montserrat" pitchFamily="2" charset="0"/>
              </a:rPr>
              <a:t>State Off-Site Methods – Hydric Soils</a:t>
            </a:r>
          </a:p>
        </p:txBody>
      </p:sp>
      <p:pic>
        <p:nvPicPr>
          <p:cNvPr id="5" name="object 4" descr="Soil pit associated with wet site in other photo. Dark soil colors indicating accumulation of organic matter and standing water in soil pit.">
            <a:extLst>
              <a:ext uri="{FF2B5EF4-FFF2-40B4-BE49-F238E27FC236}">
                <a16:creationId xmlns:a16="http://schemas.microsoft.com/office/drawing/2014/main" id="{61A54F91-54A6-86D7-61BA-AF4E2A2A7BA3}"/>
              </a:ext>
            </a:extLst>
          </p:cNvPr>
          <p:cNvPicPr/>
          <p:nvPr/>
        </p:nvPicPr>
        <p:blipFill rotWithShape="1">
          <a:blip r:embed="rId2" cstate="print"/>
          <a:srcRect l="68562" t="37318"/>
          <a:stretch/>
        </p:blipFill>
        <p:spPr>
          <a:xfrm>
            <a:off x="67432" y="3876038"/>
            <a:ext cx="2517059" cy="2251959"/>
          </a:xfrm>
          <a:prstGeom prst="rect">
            <a:avLst/>
          </a:prstGeom>
        </p:spPr>
      </p:pic>
      <p:pic>
        <p:nvPicPr>
          <p:cNvPr id="6" name="Picture 5" descr="Soil profile with dark surface colors, and light subsurface matrix color with redox concentrations. Soil is hydric.">
            <a:extLst>
              <a:ext uri="{FF2B5EF4-FFF2-40B4-BE49-F238E27FC236}">
                <a16:creationId xmlns:a16="http://schemas.microsoft.com/office/drawing/2014/main" id="{9908C39B-C122-13C7-666E-8D8DB6CE3F4A}"/>
              </a:ext>
            </a:extLst>
          </p:cNvPr>
          <p:cNvPicPr>
            <a:picLocks noChangeAspect="1"/>
          </p:cNvPicPr>
          <p:nvPr/>
        </p:nvPicPr>
        <p:blipFill>
          <a:blip r:embed="rId3"/>
          <a:stretch>
            <a:fillRect/>
          </a:stretch>
        </p:blipFill>
        <p:spPr>
          <a:xfrm>
            <a:off x="10086347" y="3505200"/>
            <a:ext cx="2027355" cy="2743200"/>
          </a:xfrm>
          <a:prstGeom prst="rect">
            <a:avLst/>
          </a:prstGeom>
        </p:spPr>
      </p:pic>
      <p:pic>
        <p:nvPicPr>
          <p:cNvPr id="8" name="Picture 7" descr="Soil map for Davis Creek Wildlife Area with Soil Reports tab selected.">
            <a:extLst>
              <a:ext uri="{FF2B5EF4-FFF2-40B4-BE49-F238E27FC236}">
                <a16:creationId xmlns:a16="http://schemas.microsoft.com/office/drawing/2014/main" id="{1F0F4CA5-A232-1938-FE70-61C3D995D098}"/>
              </a:ext>
            </a:extLst>
          </p:cNvPr>
          <p:cNvPicPr>
            <a:picLocks noChangeAspect="1"/>
          </p:cNvPicPr>
          <p:nvPr/>
        </p:nvPicPr>
        <p:blipFill>
          <a:blip r:embed="rId4"/>
          <a:srcRect b="32778"/>
          <a:stretch>
            <a:fillRect/>
          </a:stretch>
        </p:blipFill>
        <p:spPr>
          <a:xfrm>
            <a:off x="2899069" y="3697399"/>
            <a:ext cx="6809854" cy="2573517"/>
          </a:xfrm>
          <a:prstGeom prst="rect">
            <a:avLst/>
          </a:prstGeom>
        </p:spPr>
      </p:pic>
    </p:spTree>
    <p:extLst>
      <p:ext uri="{BB962C8B-B14F-4D97-AF65-F5344CB8AC3E}">
        <p14:creationId xmlns:p14="http://schemas.microsoft.com/office/powerpoint/2010/main" val="3991822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CE54E-EAB9-2591-D81F-7197C391598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7F9D12-8123-9730-8AE9-8B8733AC4291}"/>
              </a:ext>
            </a:extLst>
          </p:cNvPr>
          <p:cNvSpPr>
            <a:spLocks noGrp="1"/>
          </p:cNvSpPr>
          <p:nvPr>
            <p:ph sz="quarter" idx="10"/>
          </p:nvPr>
        </p:nvSpPr>
        <p:spPr>
          <a:xfrm>
            <a:off x="-1" y="1459684"/>
            <a:ext cx="8295589" cy="4788716"/>
          </a:xfrm>
        </p:spPr>
        <p:txBody>
          <a:bodyPr/>
          <a:lstStyle/>
          <a:p>
            <a:pPr marL="457200" lvl="1" indent="0">
              <a:buNone/>
            </a:pPr>
            <a:endParaRPr lang="en-US" sz="1600" dirty="0"/>
          </a:p>
          <a:p>
            <a:pPr lvl="1"/>
            <a:r>
              <a:rPr lang="en-US" sz="2000" dirty="0"/>
              <a:t>Determine normal circumstances and growing season</a:t>
            </a:r>
          </a:p>
          <a:p>
            <a:pPr lvl="2"/>
            <a:r>
              <a:rPr lang="en-US" sz="1600" dirty="0"/>
              <a:t>WETS Tables, imagery, land-use history</a:t>
            </a:r>
          </a:p>
          <a:p>
            <a:pPr lvl="2"/>
            <a:endParaRPr lang="en-US" sz="1600" dirty="0"/>
          </a:p>
          <a:p>
            <a:pPr lvl="1"/>
            <a:r>
              <a:rPr lang="en-US" sz="2000" dirty="0"/>
              <a:t>Determine whether pre-1985 and/or post-1985 drainage is present</a:t>
            </a:r>
          </a:p>
          <a:p>
            <a:pPr lvl="2"/>
            <a:r>
              <a:rPr lang="en-US" sz="1600" dirty="0"/>
              <a:t>If pre-1985, determine “best drained condition”</a:t>
            </a:r>
          </a:p>
          <a:p>
            <a:pPr lvl="2"/>
            <a:r>
              <a:rPr lang="en-US" sz="1600" dirty="0"/>
              <a:t>Separate assessments for post-1985 drainage and no post-1985 drainage</a:t>
            </a:r>
          </a:p>
          <a:p>
            <a:pPr lvl="2"/>
            <a:endParaRPr lang="en-US" sz="1600" dirty="0"/>
          </a:p>
          <a:p>
            <a:pPr lvl="1"/>
            <a:r>
              <a:rPr lang="en-US" sz="2000" dirty="0"/>
              <a:t>Assessments use following resources:</a:t>
            </a:r>
          </a:p>
          <a:p>
            <a:pPr lvl="2"/>
            <a:r>
              <a:rPr lang="en-US" sz="1600" dirty="0"/>
              <a:t>Web Soil Survey Water Features Report</a:t>
            </a:r>
          </a:p>
          <a:p>
            <a:pPr lvl="2"/>
            <a:r>
              <a:rPr lang="en-US" sz="1600" dirty="0"/>
              <a:t>NWI Maps</a:t>
            </a:r>
          </a:p>
          <a:p>
            <a:pPr lvl="2"/>
            <a:r>
              <a:rPr lang="en-US" sz="1600" dirty="0"/>
              <a:t>USGS Topographic Maps and Map Symbols</a:t>
            </a:r>
          </a:p>
          <a:p>
            <a:pPr lvl="2"/>
            <a:r>
              <a:rPr lang="en-US" sz="1600" dirty="0"/>
              <a:t>Aerial Imagery</a:t>
            </a:r>
          </a:p>
          <a:p>
            <a:pPr lvl="2"/>
            <a:endParaRPr lang="en-US" sz="1600" dirty="0"/>
          </a:p>
          <a:p>
            <a:pPr lvl="1"/>
            <a:endParaRPr lang="en-US" sz="2000" dirty="0"/>
          </a:p>
          <a:p>
            <a:pPr lvl="1"/>
            <a:endParaRPr lang="en-US" sz="2000" dirty="0"/>
          </a:p>
          <a:p>
            <a:pPr marL="457200" lvl="1" indent="0">
              <a:buNone/>
            </a:pPr>
            <a:endParaRPr lang="en-US" sz="1600" dirty="0"/>
          </a:p>
          <a:p>
            <a:pPr marL="457200" lvl="1" indent="0">
              <a:buNone/>
            </a:pPr>
            <a:endParaRPr lang="en-US" sz="1600" dirty="0"/>
          </a:p>
          <a:p>
            <a:endParaRPr lang="en-US" sz="2000" dirty="0"/>
          </a:p>
          <a:p>
            <a:endParaRPr lang="en-US" sz="2000" dirty="0"/>
          </a:p>
          <a:p>
            <a:pPr lvl="1"/>
            <a:endParaRPr lang="en-US" dirty="0"/>
          </a:p>
          <a:p>
            <a:pPr lvl="1"/>
            <a:endParaRPr lang="en-US" dirty="0"/>
          </a:p>
        </p:txBody>
      </p:sp>
      <p:sp>
        <p:nvSpPr>
          <p:cNvPr id="2" name="Text Placeholder 3">
            <a:extLst>
              <a:ext uri="{FF2B5EF4-FFF2-40B4-BE49-F238E27FC236}">
                <a16:creationId xmlns:a16="http://schemas.microsoft.com/office/drawing/2014/main" id="{4D45B122-956B-0AD2-A738-E90A7A659F9E}"/>
              </a:ext>
            </a:extLst>
          </p:cNvPr>
          <p:cNvSpPr>
            <a:spLocks noGrp="1"/>
          </p:cNvSpPr>
          <p:nvPr>
            <p:ph type="body" sz="quarter" idx="11"/>
          </p:nvPr>
        </p:nvSpPr>
        <p:spPr>
          <a:xfrm>
            <a:off x="0" y="832704"/>
            <a:ext cx="12192000" cy="531082"/>
          </a:xfrm>
        </p:spPr>
        <p:txBody>
          <a:bodyPr/>
          <a:lstStyle/>
          <a:p>
            <a:pPr algn="ctr"/>
            <a:r>
              <a:rPr lang="en-US" sz="3200" b="1" dirty="0">
                <a:latin typeface="Montserrat" pitchFamily="2" charset="0"/>
              </a:rPr>
              <a:t>State Off-Site Methods - Hydrology</a:t>
            </a:r>
          </a:p>
        </p:txBody>
      </p:sp>
      <p:pic>
        <p:nvPicPr>
          <p:cNvPr id="4" name="Picture 3">
            <a:extLst>
              <a:ext uri="{FF2B5EF4-FFF2-40B4-BE49-F238E27FC236}">
                <a16:creationId xmlns:a16="http://schemas.microsoft.com/office/drawing/2014/main" id="{366E7E7C-936C-953D-20A5-9180858AD01B}"/>
              </a:ext>
            </a:extLst>
          </p:cNvPr>
          <p:cNvPicPr>
            <a:picLocks noChangeAspect="1"/>
          </p:cNvPicPr>
          <p:nvPr/>
        </p:nvPicPr>
        <p:blipFill>
          <a:blip r:embed="rId2"/>
          <a:stretch>
            <a:fillRect/>
          </a:stretch>
        </p:blipFill>
        <p:spPr>
          <a:xfrm>
            <a:off x="8964890" y="1459684"/>
            <a:ext cx="2751446" cy="3068367"/>
          </a:xfrm>
          <a:prstGeom prst="rect">
            <a:avLst/>
          </a:prstGeom>
        </p:spPr>
      </p:pic>
      <p:pic>
        <p:nvPicPr>
          <p:cNvPr id="5" name="Picture 4" descr="ACEP-Wetland Reserve Easements - Kansas | Natural Resources Conservation  Service">
            <a:extLst>
              <a:ext uri="{FF2B5EF4-FFF2-40B4-BE49-F238E27FC236}">
                <a16:creationId xmlns:a16="http://schemas.microsoft.com/office/drawing/2014/main" id="{C717BA47-3186-52B8-51C5-B5CD244881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9661" y="4623949"/>
            <a:ext cx="5256675" cy="1752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9355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9C08A-68A6-6208-83E6-0AEBCD31800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3B8100-4E2C-D392-3F90-AC6791EFD416}"/>
              </a:ext>
            </a:extLst>
          </p:cNvPr>
          <p:cNvSpPr>
            <a:spLocks noGrp="1"/>
          </p:cNvSpPr>
          <p:nvPr>
            <p:ph sz="quarter" idx="10"/>
          </p:nvPr>
        </p:nvSpPr>
        <p:spPr>
          <a:xfrm>
            <a:off x="91956" y="1098245"/>
            <a:ext cx="11437025" cy="4788716"/>
          </a:xfrm>
        </p:spPr>
        <p:txBody>
          <a:bodyPr/>
          <a:lstStyle/>
          <a:p>
            <a:pPr marL="457200" lvl="1" indent="0">
              <a:buNone/>
            </a:pPr>
            <a:endParaRPr lang="en-US" sz="1600" dirty="0"/>
          </a:p>
          <a:p>
            <a:pPr lvl="1"/>
            <a:r>
              <a:rPr lang="en-US" sz="2000" dirty="0"/>
              <a:t>Assessment for obvious non-wetland situations:</a:t>
            </a:r>
          </a:p>
          <a:p>
            <a:pPr lvl="2"/>
            <a:r>
              <a:rPr lang="en-US" sz="1600" dirty="0"/>
              <a:t>Sloping or convex landform</a:t>
            </a:r>
          </a:p>
          <a:p>
            <a:pPr lvl="2"/>
            <a:r>
              <a:rPr lang="en-US" sz="1600" dirty="0"/>
              <a:t>Soil map unit contains &lt;10% hydric soil </a:t>
            </a:r>
            <a:r>
              <a:rPr lang="en-US" sz="1600" u="sng" dirty="0"/>
              <a:t>and</a:t>
            </a:r>
            <a:r>
              <a:rPr lang="en-US" sz="1600" dirty="0"/>
              <a:t> hydric soil indicator not met using SOSM </a:t>
            </a:r>
          </a:p>
          <a:p>
            <a:pPr lvl="2"/>
            <a:r>
              <a:rPr lang="en-US" sz="1600" dirty="0"/>
              <a:t>Hydrophytic vegetation not present, as determined using SOSM</a:t>
            </a:r>
            <a:endParaRPr lang="en-US" sz="1400" dirty="0"/>
          </a:p>
          <a:p>
            <a:pPr lvl="2"/>
            <a:r>
              <a:rPr lang="en-US" sz="1600" dirty="0"/>
              <a:t>No wetness signatures on aerial imagery</a:t>
            </a:r>
          </a:p>
          <a:p>
            <a:pPr lvl="1"/>
            <a:r>
              <a:rPr lang="en-US" sz="2000" dirty="0"/>
              <a:t>Wetland specialist may label sample unit as non-wetland</a:t>
            </a:r>
          </a:p>
          <a:p>
            <a:pPr lvl="1"/>
            <a:endParaRPr lang="en-US" sz="2000" dirty="0"/>
          </a:p>
          <a:p>
            <a:pPr marL="457200" lvl="1" indent="0">
              <a:buNone/>
            </a:pPr>
            <a:endParaRPr lang="en-US" sz="1600" dirty="0"/>
          </a:p>
          <a:p>
            <a:pPr marL="457200" lvl="1" indent="0">
              <a:buNone/>
            </a:pPr>
            <a:endParaRPr lang="en-US" sz="1600" dirty="0"/>
          </a:p>
          <a:p>
            <a:endParaRPr lang="en-US" sz="2000" dirty="0"/>
          </a:p>
          <a:p>
            <a:endParaRPr lang="en-US" sz="2000" dirty="0"/>
          </a:p>
          <a:p>
            <a:pPr lvl="1"/>
            <a:endParaRPr lang="en-US" dirty="0"/>
          </a:p>
          <a:p>
            <a:pPr lvl="1"/>
            <a:endParaRPr lang="en-US" dirty="0"/>
          </a:p>
        </p:txBody>
      </p:sp>
      <p:sp>
        <p:nvSpPr>
          <p:cNvPr id="2" name="Text Placeholder 3">
            <a:extLst>
              <a:ext uri="{FF2B5EF4-FFF2-40B4-BE49-F238E27FC236}">
                <a16:creationId xmlns:a16="http://schemas.microsoft.com/office/drawing/2014/main" id="{F5017F88-D27A-9831-8F38-C3F6F6F554BC}"/>
              </a:ext>
            </a:extLst>
          </p:cNvPr>
          <p:cNvSpPr>
            <a:spLocks noGrp="1"/>
          </p:cNvSpPr>
          <p:nvPr>
            <p:ph type="body" sz="quarter" idx="11"/>
          </p:nvPr>
        </p:nvSpPr>
        <p:spPr>
          <a:xfrm>
            <a:off x="0" y="705498"/>
            <a:ext cx="12192000" cy="531082"/>
          </a:xfrm>
        </p:spPr>
        <p:txBody>
          <a:bodyPr/>
          <a:lstStyle/>
          <a:p>
            <a:pPr algn="ctr"/>
            <a:r>
              <a:rPr lang="en-US" sz="3200" b="1" dirty="0">
                <a:latin typeface="Montserrat" pitchFamily="2" charset="0"/>
              </a:rPr>
              <a:t>State Off-Site Methods – Obvious Non-Wetlands</a:t>
            </a:r>
          </a:p>
        </p:txBody>
      </p:sp>
      <p:pic>
        <p:nvPicPr>
          <p:cNvPr id="1026" name="Picture 2" descr="Farm pasture.">
            <a:extLst>
              <a:ext uri="{FF2B5EF4-FFF2-40B4-BE49-F238E27FC236}">
                <a16:creationId xmlns:a16="http://schemas.microsoft.com/office/drawing/2014/main" id="{BF8229EE-350D-7370-7769-82EFA05FA2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7145" y="3288055"/>
            <a:ext cx="4591836" cy="29916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EBB31A2-9BB5-96BF-F04E-8E133A897CDA}"/>
              </a:ext>
            </a:extLst>
          </p:cNvPr>
          <p:cNvPicPr>
            <a:picLocks noChangeAspect="1"/>
          </p:cNvPicPr>
          <p:nvPr/>
        </p:nvPicPr>
        <p:blipFill>
          <a:blip r:embed="rId3"/>
          <a:stretch>
            <a:fillRect/>
          </a:stretch>
        </p:blipFill>
        <p:spPr>
          <a:xfrm>
            <a:off x="590784" y="3492603"/>
            <a:ext cx="5677851" cy="2537689"/>
          </a:xfrm>
          <a:prstGeom prst="rect">
            <a:avLst/>
          </a:prstGeom>
        </p:spPr>
      </p:pic>
    </p:spTree>
    <p:extLst>
      <p:ext uri="{BB962C8B-B14F-4D97-AF65-F5344CB8AC3E}">
        <p14:creationId xmlns:p14="http://schemas.microsoft.com/office/powerpoint/2010/main" val="1331655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E9C2D-FE1B-3C66-FCDB-0970B6405B9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274F0C-813D-4433-85EE-BA82BCF0CC8A}"/>
              </a:ext>
            </a:extLst>
          </p:cNvPr>
          <p:cNvSpPr>
            <a:spLocks noGrp="1"/>
          </p:cNvSpPr>
          <p:nvPr>
            <p:ph sz="quarter" idx="10"/>
          </p:nvPr>
        </p:nvSpPr>
        <p:spPr>
          <a:xfrm>
            <a:off x="0" y="1250701"/>
            <a:ext cx="7553325" cy="5338620"/>
          </a:xfrm>
        </p:spPr>
        <p:txBody>
          <a:bodyPr/>
          <a:lstStyle/>
          <a:p>
            <a:r>
              <a:rPr lang="en-US" sz="1800" dirty="0"/>
              <a:t>Each sample unit will be identified as a wetland or non-wetland </a:t>
            </a:r>
          </a:p>
          <a:p>
            <a:r>
              <a:rPr lang="en-US" sz="1800" dirty="0"/>
              <a:t>Sample units will be evaluated for land-use and manipulation  history using available resources:</a:t>
            </a:r>
          </a:p>
          <a:p>
            <a:pPr lvl="1"/>
            <a:r>
              <a:rPr lang="en-US" sz="1400" dirty="0"/>
              <a:t>Aerial Imagery</a:t>
            </a:r>
          </a:p>
          <a:p>
            <a:pPr lvl="1"/>
            <a:r>
              <a:rPr lang="en-US" sz="1400" dirty="0"/>
              <a:t>NRCS and FSA Records</a:t>
            </a:r>
          </a:p>
          <a:p>
            <a:pPr lvl="1"/>
            <a:r>
              <a:rPr lang="en-US" sz="1400" dirty="0"/>
              <a:t>Producer Records</a:t>
            </a:r>
          </a:p>
          <a:p>
            <a:pPr lvl="1"/>
            <a:r>
              <a:rPr lang="en-US" sz="1400" dirty="0"/>
              <a:t>LiDAR</a:t>
            </a:r>
          </a:p>
          <a:p>
            <a:r>
              <a:rPr lang="en-US" sz="1800" dirty="0"/>
              <a:t>Sample units assigned Food Security Act WC label</a:t>
            </a:r>
          </a:p>
          <a:p>
            <a:r>
              <a:rPr lang="en-US" sz="1800" dirty="0"/>
              <a:t>Common label examples include:</a:t>
            </a:r>
          </a:p>
          <a:p>
            <a:pPr lvl="1"/>
            <a:r>
              <a:rPr lang="en-US" sz="1300" dirty="0"/>
              <a:t>W (wetland): Area meeting wetland criteria, not converted after Dec 23, 1985</a:t>
            </a:r>
          </a:p>
          <a:p>
            <a:pPr lvl="1"/>
            <a:r>
              <a:rPr lang="en-US" sz="1300" dirty="0"/>
              <a:t>NW (non-wetland): Area that does not contain a wetland</a:t>
            </a:r>
          </a:p>
          <a:p>
            <a:pPr lvl="1"/>
            <a:r>
              <a:rPr lang="en-US" sz="1300" dirty="0"/>
              <a:t>PC (prior-converted): Wetland converted to cropland before Dec 23, 1985. These areas not subject to WC provisions of the FSA unless further drainage alters adjacent wetlands</a:t>
            </a:r>
          </a:p>
          <a:p>
            <a:r>
              <a:rPr lang="en-US" sz="1800" dirty="0"/>
              <a:t>Label definitions and restrictions are same for on-site and off-site CWD</a:t>
            </a:r>
          </a:p>
          <a:p>
            <a:endParaRPr lang="en-US" sz="1800" dirty="0"/>
          </a:p>
          <a:p>
            <a:pPr marL="0" indent="0">
              <a:buNone/>
            </a:pPr>
            <a:endParaRPr lang="en-US" sz="2200" dirty="0"/>
          </a:p>
        </p:txBody>
      </p:sp>
      <p:sp>
        <p:nvSpPr>
          <p:cNvPr id="7" name="Text Placeholder 3">
            <a:extLst>
              <a:ext uri="{FF2B5EF4-FFF2-40B4-BE49-F238E27FC236}">
                <a16:creationId xmlns:a16="http://schemas.microsoft.com/office/drawing/2014/main" id="{FFC2193B-22CC-7309-07B5-E7B8428AEF0D}"/>
              </a:ext>
            </a:extLst>
          </p:cNvPr>
          <p:cNvSpPr>
            <a:spLocks noGrp="1"/>
          </p:cNvSpPr>
          <p:nvPr>
            <p:ph type="body" sz="quarter" idx="11"/>
          </p:nvPr>
        </p:nvSpPr>
        <p:spPr>
          <a:xfrm>
            <a:off x="146050" y="568782"/>
            <a:ext cx="11690350" cy="530225"/>
          </a:xfrm>
        </p:spPr>
        <p:txBody>
          <a:bodyPr/>
          <a:lstStyle/>
          <a:p>
            <a:pPr algn="ctr"/>
            <a:r>
              <a:rPr lang="en-US" sz="3200" b="1" dirty="0">
                <a:latin typeface="Montserrat" pitchFamily="2" charset="0"/>
              </a:rPr>
              <a:t>State Off-Site Methods – WC Label</a:t>
            </a:r>
          </a:p>
        </p:txBody>
      </p:sp>
      <p:pic>
        <p:nvPicPr>
          <p:cNvPr id="4" name="Picture 3">
            <a:extLst>
              <a:ext uri="{FF2B5EF4-FFF2-40B4-BE49-F238E27FC236}">
                <a16:creationId xmlns:a16="http://schemas.microsoft.com/office/drawing/2014/main" id="{CD9F312A-4707-73D8-CA54-7C50ABE943AA}"/>
              </a:ext>
            </a:extLst>
          </p:cNvPr>
          <p:cNvPicPr>
            <a:picLocks noChangeAspect="1"/>
          </p:cNvPicPr>
          <p:nvPr/>
        </p:nvPicPr>
        <p:blipFill>
          <a:blip r:embed="rId2"/>
          <a:stretch>
            <a:fillRect/>
          </a:stretch>
        </p:blipFill>
        <p:spPr>
          <a:xfrm>
            <a:off x="7795966" y="1219463"/>
            <a:ext cx="4040433" cy="51624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8272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633CF-E0B8-C294-7269-E13DFC0603E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91646A3-9B47-F8D7-4C46-489C655900B9}"/>
              </a:ext>
            </a:extLst>
          </p:cNvPr>
          <p:cNvSpPr>
            <a:spLocks noGrp="1"/>
          </p:cNvSpPr>
          <p:nvPr>
            <p:ph type="body" sz="quarter" idx="11"/>
          </p:nvPr>
        </p:nvSpPr>
        <p:spPr>
          <a:xfrm>
            <a:off x="196776" y="723901"/>
            <a:ext cx="11690424" cy="531082"/>
          </a:xfrm>
        </p:spPr>
        <p:txBody>
          <a:bodyPr/>
          <a:lstStyle/>
          <a:p>
            <a:pPr algn="ctr"/>
            <a:r>
              <a:rPr lang="en-US" sz="3200" b="1" dirty="0">
                <a:latin typeface="Montserrat" pitchFamily="2" charset="0"/>
              </a:rPr>
              <a:t>SOSM Adoption Process</a:t>
            </a:r>
          </a:p>
        </p:txBody>
      </p:sp>
      <p:sp>
        <p:nvSpPr>
          <p:cNvPr id="7" name="Content Placeholder 2">
            <a:extLst>
              <a:ext uri="{FF2B5EF4-FFF2-40B4-BE49-F238E27FC236}">
                <a16:creationId xmlns:a16="http://schemas.microsoft.com/office/drawing/2014/main" id="{4FC4FD33-3814-CA10-9B72-D580AE46F574}"/>
              </a:ext>
            </a:extLst>
          </p:cNvPr>
          <p:cNvSpPr>
            <a:spLocks noGrp="1"/>
          </p:cNvSpPr>
          <p:nvPr>
            <p:ph sz="quarter" idx="10"/>
          </p:nvPr>
        </p:nvSpPr>
        <p:spPr>
          <a:xfrm>
            <a:off x="196776" y="1408324"/>
            <a:ext cx="11569654" cy="4506912"/>
          </a:xfrm>
        </p:spPr>
        <p:txBody>
          <a:bodyPr/>
          <a:lstStyle/>
          <a:p>
            <a:pPr marL="0" indent="0" algn="ctr">
              <a:buNone/>
            </a:pPr>
            <a:endParaRPr lang="en-US" sz="2000" b="1" dirty="0"/>
          </a:p>
          <a:p>
            <a:r>
              <a:rPr lang="en-US" sz="2400" b="1" dirty="0"/>
              <a:t>Draft State Off-site Methods</a:t>
            </a:r>
          </a:p>
          <a:p>
            <a:r>
              <a:rPr lang="en-US" sz="2400" b="1" dirty="0"/>
              <a:t>Peer Review</a:t>
            </a:r>
          </a:p>
          <a:p>
            <a:r>
              <a:rPr lang="en-US" sz="2400" b="1" dirty="0"/>
              <a:t>SLT Review</a:t>
            </a:r>
          </a:p>
          <a:p>
            <a:r>
              <a:rPr lang="en-US" sz="2400" b="1" dirty="0"/>
              <a:t>STAC Review</a:t>
            </a:r>
          </a:p>
          <a:p>
            <a:r>
              <a:rPr lang="en-US" sz="2400" b="1" dirty="0"/>
              <a:t>Submit final draft to federal register</a:t>
            </a:r>
          </a:p>
          <a:p>
            <a:pPr marL="457200" lvl="1" indent="0">
              <a:buNone/>
            </a:pPr>
            <a:endParaRPr lang="en-US" sz="1200" b="1" dirty="0"/>
          </a:p>
          <a:p>
            <a:pPr marL="0" indent="0">
              <a:buNone/>
            </a:pPr>
            <a:endParaRPr lang="en-US" sz="1600" dirty="0"/>
          </a:p>
          <a:p>
            <a:endParaRPr lang="en-US" sz="1600" dirty="0"/>
          </a:p>
        </p:txBody>
      </p:sp>
    </p:spTree>
    <p:extLst>
      <p:ext uri="{BB962C8B-B14F-4D97-AF65-F5344CB8AC3E}">
        <p14:creationId xmlns:p14="http://schemas.microsoft.com/office/powerpoint/2010/main" val="861295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9B405-7E67-40DD-970C-A6C7F79B7F0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D0DAEE9-C8DD-9923-72A0-52988C7266A4}"/>
              </a:ext>
            </a:extLst>
          </p:cNvPr>
          <p:cNvSpPr>
            <a:spLocks noGrp="1"/>
          </p:cNvSpPr>
          <p:nvPr>
            <p:ph type="body" sz="quarter" idx="11"/>
          </p:nvPr>
        </p:nvSpPr>
        <p:spPr>
          <a:xfrm>
            <a:off x="196776" y="723901"/>
            <a:ext cx="11690424" cy="531082"/>
          </a:xfrm>
        </p:spPr>
        <p:txBody>
          <a:bodyPr/>
          <a:lstStyle/>
          <a:p>
            <a:pPr algn="ctr"/>
            <a:r>
              <a:rPr lang="en-US" sz="3200" b="1" dirty="0">
                <a:latin typeface="Montserrat" pitchFamily="2" charset="0"/>
              </a:rPr>
              <a:t>Minimal Effect Exemption (MEE) - Background</a:t>
            </a:r>
          </a:p>
        </p:txBody>
      </p:sp>
      <p:sp>
        <p:nvSpPr>
          <p:cNvPr id="7" name="Content Placeholder 2">
            <a:extLst>
              <a:ext uri="{FF2B5EF4-FFF2-40B4-BE49-F238E27FC236}">
                <a16:creationId xmlns:a16="http://schemas.microsoft.com/office/drawing/2014/main" id="{3A65A1BC-E455-D9D9-B76D-4F161E4BC5FF}"/>
              </a:ext>
            </a:extLst>
          </p:cNvPr>
          <p:cNvSpPr>
            <a:spLocks noGrp="1"/>
          </p:cNvSpPr>
          <p:nvPr>
            <p:ph sz="quarter" idx="10"/>
          </p:nvPr>
        </p:nvSpPr>
        <p:spPr>
          <a:xfrm>
            <a:off x="196776" y="1408324"/>
            <a:ext cx="11569654" cy="4506912"/>
          </a:xfrm>
        </p:spPr>
        <p:txBody>
          <a:bodyPr/>
          <a:lstStyle/>
          <a:p>
            <a:r>
              <a:rPr lang="en-US" sz="2000" b="1" dirty="0"/>
              <a:t>7 CFR Section 12.5(b)(1)(v) </a:t>
            </a:r>
          </a:p>
          <a:p>
            <a:pPr lvl="1"/>
            <a:r>
              <a:rPr lang="en-US" sz="1600" dirty="0"/>
              <a:t>The NRCS may grant a USDA participant an exemption when he or she converts a wetland through an action that has a minimal effect on the functions and values of the wetlands in the area</a:t>
            </a:r>
          </a:p>
          <a:p>
            <a:pPr lvl="1"/>
            <a:endParaRPr lang="en-US" sz="1600" b="1" dirty="0"/>
          </a:p>
          <a:p>
            <a:r>
              <a:rPr lang="en-US" sz="2000" dirty="0"/>
              <a:t>A MEE allows a producer to engage in a wetland conversion action without losing eligibility for USDA programs</a:t>
            </a:r>
          </a:p>
          <a:p>
            <a:endParaRPr lang="en-US" sz="2000" dirty="0"/>
          </a:p>
          <a:p>
            <a:r>
              <a:rPr lang="en-US" sz="2000" dirty="0"/>
              <a:t>USDA participants granted MEE are </a:t>
            </a:r>
            <a:r>
              <a:rPr lang="en-US" sz="2000" b="1" dirty="0"/>
              <a:t>not exempt</a:t>
            </a:r>
            <a:r>
              <a:rPr lang="en-US" sz="2000" dirty="0"/>
              <a:t> from Clean Water Act Section 404 requirements nor other state or local regulations </a:t>
            </a:r>
          </a:p>
          <a:p>
            <a:pPr marL="0" indent="0">
              <a:buNone/>
            </a:pPr>
            <a:endParaRPr lang="en-US" sz="1600" dirty="0"/>
          </a:p>
          <a:p>
            <a:endParaRPr lang="en-US" sz="1600" dirty="0"/>
          </a:p>
        </p:txBody>
      </p:sp>
      <p:pic>
        <p:nvPicPr>
          <p:cNvPr id="3" name="Picture 2">
            <a:extLst>
              <a:ext uri="{FF2B5EF4-FFF2-40B4-BE49-F238E27FC236}">
                <a16:creationId xmlns:a16="http://schemas.microsoft.com/office/drawing/2014/main" id="{DB2581DB-7925-42D1-7B00-647C2BDA0B77}"/>
              </a:ext>
            </a:extLst>
          </p:cNvPr>
          <p:cNvPicPr>
            <a:picLocks noChangeAspect="1"/>
          </p:cNvPicPr>
          <p:nvPr/>
        </p:nvPicPr>
        <p:blipFill>
          <a:blip r:embed="rId2"/>
          <a:stretch>
            <a:fillRect/>
          </a:stretch>
        </p:blipFill>
        <p:spPr>
          <a:xfrm>
            <a:off x="2837468" y="4327218"/>
            <a:ext cx="6117996" cy="1990575"/>
          </a:xfrm>
          <a:prstGeom prst="rect">
            <a:avLst/>
          </a:prstGeom>
        </p:spPr>
      </p:pic>
    </p:spTree>
    <p:extLst>
      <p:ext uri="{BB962C8B-B14F-4D97-AF65-F5344CB8AC3E}">
        <p14:creationId xmlns:p14="http://schemas.microsoft.com/office/powerpoint/2010/main" val="1463885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F5693-C6DC-BBF5-A6F5-9F482A9AE3F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9D5AFF2-8000-C5A1-9AAC-136F029C0FDA}"/>
              </a:ext>
            </a:extLst>
          </p:cNvPr>
          <p:cNvSpPr>
            <a:spLocks noGrp="1"/>
          </p:cNvSpPr>
          <p:nvPr>
            <p:ph type="body" sz="quarter" idx="11"/>
          </p:nvPr>
        </p:nvSpPr>
        <p:spPr>
          <a:xfrm>
            <a:off x="196776" y="723901"/>
            <a:ext cx="11690424" cy="531082"/>
          </a:xfrm>
        </p:spPr>
        <p:txBody>
          <a:bodyPr/>
          <a:lstStyle/>
          <a:p>
            <a:pPr algn="ctr"/>
            <a:r>
              <a:rPr lang="en-US" sz="3200" b="1" dirty="0">
                <a:latin typeface="Montserrat" pitchFamily="2" charset="0"/>
              </a:rPr>
              <a:t>Minimal Effect Exemption (MEE) - Procedure</a:t>
            </a:r>
          </a:p>
        </p:txBody>
      </p:sp>
      <p:sp>
        <p:nvSpPr>
          <p:cNvPr id="7" name="Content Placeholder 2">
            <a:extLst>
              <a:ext uri="{FF2B5EF4-FFF2-40B4-BE49-F238E27FC236}">
                <a16:creationId xmlns:a16="http://schemas.microsoft.com/office/drawing/2014/main" id="{8017800C-8C15-B74F-4639-70A982671965}"/>
              </a:ext>
            </a:extLst>
          </p:cNvPr>
          <p:cNvSpPr>
            <a:spLocks noGrp="1"/>
          </p:cNvSpPr>
          <p:nvPr>
            <p:ph sz="quarter" idx="10"/>
          </p:nvPr>
        </p:nvSpPr>
        <p:spPr>
          <a:xfrm>
            <a:off x="196776" y="1741699"/>
            <a:ext cx="11569654" cy="4506912"/>
          </a:xfrm>
        </p:spPr>
        <p:txBody>
          <a:bodyPr/>
          <a:lstStyle/>
          <a:p>
            <a:r>
              <a:rPr lang="en-US" sz="2000" b="1" dirty="0"/>
              <a:t>NRCS WA MEE Procedure and Decision Matrix document</a:t>
            </a:r>
          </a:p>
          <a:p>
            <a:pPr lvl="1"/>
            <a:r>
              <a:rPr lang="en-US" sz="1600" b="1" dirty="0"/>
              <a:t>Document is in draft status and available to STAC for review and comment</a:t>
            </a:r>
          </a:p>
          <a:p>
            <a:pPr lvl="1"/>
            <a:endParaRPr lang="en-US" sz="1600" b="1" dirty="0"/>
          </a:p>
          <a:p>
            <a:pPr lvl="1"/>
            <a:endParaRPr lang="en-US" sz="1600" b="1" dirty="0"/>
          </a:p>
          <a:p>
            <a:r>
              <a:rPr lang="en-US" sz="2000" b="1" dirty="0"/>
              <a:t>Procedure provides 2 methods for arriving at MEE decision</a:t>
            </a:r>
          </a:p>
          <a:p>
            <a:pPr marL="800100" lvl="1" indent="-342900">
              <a:buFont typeface="+mj-lt"/>
              <a:buAutoNum type="arabicPeriod"/>
            </a:pPr>
            <a:r>
              <a:rPr lang="en-US" sz="1600" b="1" dirty="0"/>
              <a:t>Expedited Minimal Effect</a:t>
            </a:r>
          </a:p>
          <a:p>
            <a:pPr marL="800100" lvl="1" indent="-342900">
              <a:buFont typeface="+mj-lt"/>
              <a:buAutoNum type="arabicPeriod"/>
            </a:pPr>
            <a:r>
              <a:rPr lang="en-US" sz="1600" b="1" dirty="0"/>
              <a:t>Comprehensive Functional Assessment</a:t>
            </a:r>
          </a:p>
          <a:p>
            <a:pPr marL="800100" lvl="1" indent="-342900">
              <a:buFont typeface="+mj-lt"/>
              <a:buAutoNum type="arabicPeriod"/>
            </a:pPr>
            <a:endParaRPr lang="en-US" sz="1600" b="1" dirty="0"/>
          </a:p>
          <a:p>
            <a:pPr marL="457200" lvl="1" indent="0">
              <a:buNone/>
            </a:pPr>
            <a:endParaRPr lang="en-US" sz="1600" b="1" dirty="0"/>
          </a:p>
          <a:p>
            <a:pPr lvl="1"/>
            <a:endParaRPr lang="en-US" sz="1600" b="1" dirty="0"/>
          </a:p>
          <a:p>
            <a:endParaRPr lang="en-US" sz="2000" dirty="0"/>
          </a:p>
          <a:p>
            <a:pPr marL="0" indent="0">
              <a:buNone/>
            </a:pPr>
            <a:endParaRPr lang="en-US" sz="1600" dirty="0"/>
          </a:p>
          <a:p>
            <a:endParaRPr lang="en-US" sz="1600" dirty="0"/>
          </a:p>
        </p:txBody>
      </p:sp>
    </p:spTree>
    <p:extLst>
      <p:ext uri="{BB962C8B-B14F-4D97-AF65-F5344CB8AC3E}">
        <p14:creationId xmlns:p14="http://schemas.microsoft.com/office/powerpoint/2010/main" val="3412147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196776" y="665922"/>
            <a:ext cx="11995224" cy="531082"/>
          </a:xfrm>
        </p:spPr>
        <p:txBody>
          <a:bodyPr/>
          <a:lstStyle/>
          <a:p>
            <a:pPr algn="ctr"/>
            <a:r>
              <a:rPr lang="en-US" sz="2800" b="1" dirty="0">
                <a:latin typeface="Montserrat" pitchFamily="2" charset="0"/>
              </a:rPr>
              <a:t>Wetland Conservation Compliance Background</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71021" y="1420346"/>
            <a:ext cx="4912040" cy="4506191"/>
          </a:xfrm>
        </p:spPr>
        <p:txBody>
          <a:bodyPr/>
          <a:lstStyle/>
          <a:p>
            <a:r>
              <a:rPr lang="en-US" sz="1600" dirty="0"/>
              <a:t>1930’s: Dust Bowl</a:t>
            </a:r>
          </a:p>
          <a:p>
            <a:r>
              <a:rPr lang="en-US" sz="1600" dirty="0"/>
              <a:t>1935: Soil Conservation Act; established SCS, now NRCS in USDA</a:t>
            </a:r>
          </a:p>
          <a:p>
            <a:r>
              <a:rPr lang="en-US" sz="1600" dirty="0"/>
              <a:t>1955-1980: Loss of approximately 50% of wetlands in the US; primarily attributed to agricultural development</a:t>
            </a:r>
          </a:p>
          <a:p>
            <a:r>
              <a:rPr lang="en-US" sz="1600" dirty="0"/>
              <a:t>1985: Food Security Act (1985 Farm Bill) establishes the HELC and WC provisions</a:t>
            </a:r>
          </a:p>
          <a:p>
            <a:pPr lvl="1"/>
            <a:r>
              <a:rPr lang="en-US" sz="1400" dirty="0"/>
              <a:t>“conservation compliance”</a:t>
            </a:r>
          </a:p>
          <a:p>
            <a:pPr lvl="1"/>
            <a:r>
              <a:rPr lang="en-US" sz="1400" dirty="0"/>
              <a:t>“</a:t>
            </a:r>
            <a:r>
              <a:rPr lang="en-US" sz="1400" dirty="0" err="1"/>
              <a:t>swampbuster</a:t>
            </a:r>
            <a:r>
              <a:rPr lang="en-US" sz="1400" dirty="0"/>
              <a:t>” and “sodbuster” provisions</a:t>
            </a:r>
          </a:p>
          <a:p>
            <a:r>
              <a:rPr lang="en-US" sz="1600" dirty="0"/>
              <a:t>1990: Farm Bill expands wetland conservation provisions</a:t>
            </a:r>
          </a:p>
          <a:p>
            <a:r>
              <a:rPr lang="en-US" sz="1600" dirty="0"/>
              <a:t>2014: Farm Bill expands list of ineligible benefits for producers out of compliance</a:t>
            </a:r>
          </a:p>
        </p:txBody>
      </p:sp>
      <p:pic>
        <p:nvPicPr>
          <p:cNvPr id="5" name="Picture 4">
            <a:extLst>
              <a:ext uri="{FF2B5EF4-FFF2-40B4-BE49-F238E27FC236}">
                <a16:creationId xmlns:a16="http://schemas.microsoft.com/office/drawing/2014/main" id="{2D6F75D6-5145-5B6D-DBEB-95CE4174287D}"/>
              </a:ext>
            </a:extLst>
          </p:cNvPr>
          <p:cNvPicPr>
            <a:picLocks noChangeAspect="1"/>
          </p:cNvPicPr>
          <p:nvPr/>
        </p:nvPicPr>
        <p:blipFill>
          <a:blip r:embed="rId2"/>
          <a:stretch>
            <a:fillRect/>
          </a:stretch>
        </p:blipFill>
        <p:spPr>
          <a:xfrm>
            <a:off x="5042532" y="3701594"/>
            <a:ext cx="3746361" cy="2696200"/>
          </a:xfrm>
          <a:prstGeom prst="rect">
            <a:avLst/>
          </a:prstGeom>
        </p:spPr>
      </p:pic>
      <p:pic>
        <p:nvPicPr>
          <p:cNvPr id="7" name="Picture 6">
            <a:extLst>
              <a:ext uri="{FF2B5EF4-FFF2-40B4-BE49-F238E27FC236}">
                <a16:creationId xmlns:a16="http://schemas.microsoft.com/office/drawing/2014/main" id="{1E6DD9EC-1328-85D0-9DC6-5B99E3AE28A5}"/>
              </a:ext>
            </a:extLst>
          </p:cNvPr>
          <p:cNvPicPr>
            <a:picLocks noChangeAspect="1"/>
          </p:cNvPicPr>
          <p:nvPr/>
        </p:nvPicPr>
        <p:blipFill>
          <a:blip r:embed="rId3"/>
          <a:stretch>
            <a:fillRect/>
          </a:stretch>
        </p:blipFill>
        <p:spPr>
          <a:xfrm>
            <a:off x="5042532" y="1260630"/>
            <a:ext cx="3755705" cy="2320598"/>
          </a:xfrm>
          <a:prstGeom prst="rect">
            <a:avLst/>
          </a:prstGeom>
        </p:spPr>
      </p:pic>
      <p:pic>
        <p:nvPicPr>
          <p:cNvPr id="9" name="Picture 8">
            <a:extLst>
              <a:ext uri="{FF2B5EF4-FFF2-40B4-BE49-F238E27FC236}">
                <a16:creationId xmlns:a16="http://schemas.microsoft.com/office/drawing/2014/main" id="{BE33AAEA-C7C9-56E1-05BE-73E31785E757}"/>
              </a:ext>
            </a:extLst>
          </p:cNvPr>
          <p:cNvPicPr>
            <a:picLocks noChangeAspect="1"/>
          </p:cNvPicPr>
          <p:nvPr/>
        </p:nvPicPr>
        <p:blipFill>
          <a:blip r:embed="rId4"/>
          <a:stretch>
            <a:fillRect/>
          </a:stretch>
        </p:blipFill>
        <p:spPr>
          <a:xfrm>
            <a:off x="8920724" y="1917158"/>
            <a:ext cx="3200255" cy="3568871"/>
          </a:xfrm>
          <a:prstGeom prst="rect">
            <a:avLst/>
          </a:prstGeom>
        </p:spPr>
      </p:pic>
    </p:spTree>
    <p:extLst>
      <p:ext uri="{BB962C8B-B14F-4D97-AF65-F5344CB8AC3E}">
        <p14:creationId xmlns:p14="http://schemas.microsoft.com/office/powerpoint/2010/main" val="3708382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060EE-D2AF-3080-602B-CFE18DE9B64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BD83E0B-2C9D-1DE3-71F4-05F12D740126}"/>
              </a:ext>
            </a:extLst>
          </p:cNvPr>
          <p:cNvSpPr>
            <a:spLocks noGrp="1"/>
          </p:cNvSpPr>
          <p:nvPr>
            <p:ph type="body" sz="quarter" idx="11"/>
          </p:nvPr>
        </p:nvSpPr>
        <p:spPr>
          <a:xfrm>
            <a:off x="196776" y="723901"/>
            <a:ext cx="11690424" cy="531082"/>
          </a:xfrm>
        </p:spPr>
        <p:txBody>
          <a:bodyPr/>
          <a:lstStyle/>
          <a:p>
            <a:pPr algn="ctr"/>
            <a:r>
              <a:rPr lang="en-US" sz="3200" b="1" dirty="0">
                <a:latin typeface="Montserrat" pitchFamily="2" charset="0"/>
              </a:rPr>
              <a:t>Expedited Minimal Effect</a:t>
            </a:r>
          </a:p>
        </p:txBody>
      </p:sp>
      <p:sp>
        <p:nvSpPr>
          <p:cNvPr id="7" name="Content Placeholder 2">
            <a:extLst>
              <a:ext uri="{FF2B5EF4-FFF2-40B4-BE49-F238E27FC236}">
                <a16:creationId xmlns:a16="http://schemas.microsoft.com/office/drawing/2014/main" id="{39078B8F-65CB-95B2-F8D4-B4DFEA453B09}"/>
              </a:ext>
            </a:extLst>
          </p:cNvPr>
          <p:cNvSpPr>
            <a:spLocks noGrp="1"/>
          </p:cNvSpPr>
          <p:nvPr>
            <p:ph sz="quarter" idx="10"/>
          </p:nvPr>
        </p:nvSpPr>
        <p:spPr>
          <a:xfrm>
            <a:off x="530151" y="1427374"/>
            <a:ext cx="4499049" cy="4506912"/>
          </a:xfrm>
        </p:spPr>
        <p:txBody>
          <a:bodyPr/>
          <a:lstStyle/>
          <a:p>
            <a:r>
              <a:rPr lang="en-US" sz="2000" b="1" dirty="0"/>
              <a:t>Rapid assessment for issuing MEE decisions</a:t>
            </a:r>
          </a:p>
          <a:p>
            <a:pPr marL="0" indent="0">
              <a:buNone/>
            </a:pPr>
            <a:endParaRPr lang="en-US" sz="2000" b="1" dirty="0"/>
          </a:p>
          <a:p>
            <a:r>
              <a:rPr lang="en-US" sz="2000" b="1" dirty="0"/>
              <a:t>Specific practices and actions that could result in wetland conversion, with defined limits/conditions associated with those practices</a:t>
            </a:r>
          </a:p>
          <a:p>
            <a:endParaRPr lang="en-US" sz="2000" b="1" dirty="0"/>
          </a:p>
          <a:p>
            <a:r>
              <a:rPr lang="en-US" sz="2000" b="1" dirty="0"/>
              <a:t>Will apply to most requests for MEE</a:t>
            </a:r>
            <a:endParaRPr lang="en-US" sz="1600" b="1" dirty="0"/>
          </a:p>
          <a:p>
            <a:pPr marL="800100" lvl="1" indent="-342900">
              <a:buFont typeface="+mj-lt"/>
              <a:buAutoNum type="arabicPeriod"/>
            </a:pPr>
            <a:endParaRPr lang="en-US" sz="1600" b="1" dirty="0"/>
          </a:p>
          <a:p>
            <a:pPr marL="457200" lvl="1" indent="0">
              <a:buNone/>
            </a:pPr>
            <a:endParaRPr lang="en-US" sz="1600" b="1" dirty="0"/>
          </a:p>
          <a:p>
            <a:pPr lvl="1"/>
            <a:endParaRPr lang="en-US" sz="1600" b="1" dirty="0"/>
          </a:p>
          <a:p>
            <a:endParaRPr lang="en-US" sz="2000" dirty="0"/>
          </a:p>
          <a:p>
            <a:pPr marL="0" indent="0">
              <a:buNone/>
            </a:pPr>
            <a:endParaRPr lang="en-US" sz="1600" dirty="0"/>
          </a:p>
          <a:p>
            <a:endParaRPr lang="en-US" sz="1600" dirty="0"/>
          </a:p>
        </p:txBody>
      </p:sp>
      <p:pic>
        <p:nvPicPr>
          <p:cNvPr id="3" name="Picture 2">
            <a:extLst>
              <a:ext uri="{FF2B5EF4-FFF2-40B4-BE49-F238E27FC236}">
                <a16:creationId xmlns:a16="http://schemas.microsoft.com/office/drawing/2014/main" id="{72E3EB68-B28F-26F5-6AC9-86FBD842A146}"/>
              </a:ext>
            </a:extLst>
          </p:cNvPr>
          <p:cNvPicPr>
            <a:picLocks noChangeAspect="1"/>
          </p:cNvPicPr>
          <p:nvPr/>
        </p:nvPicPr>
        <p:blipFill>
          <a:blip r:embed="rId2"/>
          <a:stretch>
            <a:fillRect/>
          </a:stretch>
        </p:blipFill>
        <p:spPr>
          <a:xfrm>
            <a:off x="5829692" y="1254983"/>
            <a:ext cx="6293583" cy="5110579"/>
          </a:xfrm>
          <a:prstGeom prst="rect">
            <a:avLst/>
          </a:prstGeom>
        </p:spPr>
      </p:pic>
    </p:spTree>
    <p:extLst>
      <p:ext uri="{BB962C8B-B14F-4D97-AF65-F5344CB8AC3E}">
        <p14:creationId xmlns:p14="http://schemas.microsoft.com/office/powerpoint/2010/main" val="738467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6EA37-3CE1-7E73-7C16-8C2E11B2988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8DCF34E-F494-D695-19B4-BA393ADC1766}"/>
              </a:ext>
            </a:extLst>
          </p:cNvPr>
          <p:cNvSpPr>
            <a:spLocks noGrp="1"/>
          </p:cNvSpPr>
          <p:nvPr>
            <p:ph type="body" sz="quarter" idx="11"/>
          </p:nvPr>
        </p:nvSpPr>
        <p:spPr>
          <a:xfrm>
            <a:off x="196776" y="723901"/>
            <a:ext cx="11690424" cy="531082"/>
          </a:xfrm>
        </p:spPr>
        <p:txBody>
          <a:bodyPr/>
          <a:lstStyle/>
          <a:p>
            <a:pPr algn="ctr"/>
            <a:r>
              <a:rPr lang="en-US" sz="3200" b="1" dirty="0">
                <a:latin typeface="Montserrat" pitchFamily="2" charset="0"/>
              </a:rPr>
              <a:t>Minimal Effect Functional Assessment - Overview</a:t>
            </a:r>
          </a:p>
        </p:txBody>
      </p:sp>
      <p:sp>
        <p:nvSpPr>
          <p:cNvPr id="7" name="Content Placeholder 2">
            <a:extLst>
              <a:ext uri="{FF2B5EF4-FFF2-40B4-BE49-F238E27FC236}">
                <a16:creationId xmlns:a16="http://schemas.microsoft.com/office/drawing/2014/main" id="{3006452D-5397-44BD-82EA-B8A4B5862496}"/>
              </a:ext>
            </a:extLst>
          </p:cNvPr>
          <p:cNvSpPr>
            <a:spLocks noGrp="1"/>
          </p:cNvSpPr>
          <p:nvPr>
            <p:ph sz="quarter" idx="10"/>
          </p:nvPr>
        </p:nvSpPr>
        <p:spPr>
          <a:xfrm>
            <a:off x="530152" y="1427374"/>
            <a:ext cx="6370270" cy="4813170"/>
          </a:xfrm>
        </p:spPr>
        <p:txBody>
          <a:bodyPr/>
          <a:lstStyle/>
          <a:p>
            <a:r>
              <a:rPr lang="en-US" sz="2000" b="1" dirty="0"/>
              <a:t>For requests that don’t meet any expedited MEE</a:t>
            </a:r>
          </a:p>
          <a:p>
            <a:endParaRPr lang="en-US" sz="2000" b="1" dirty="0"/>
          </a:p>
          <a:p>
            <a:r>
              <a:rPr lang="en-US" sz="2000" b="1" dirty="0"/>
              <a:t>Functional assessment of the converted wetland and wetlands in the area (2 mile radius)</a:t>
            </a:r>
          </a:p>
          <a:p>
            <a:endParaRPr lang="en-US" sz="2000" b="1" dirty="0"/>
          </a:p>
          <a:p>
            <a:r>
              <a:rPr lang="en-US" sz="2000" b="1" dirty="0"/>
              <a:t>Quantifies impacts of conversion action on wildlife habitat, water quality, floodwater storage</a:t>
            </a:r>
          </a:p>
          <a:p>
            <a:endParaRPr lang="en-US" sz="2000" b="1" dirty="0"/>
          </a:p>
          <a:p>
            <a:r>
              <a:rPr lang="en-US" sz="2000" b="1" dirty="0"/>
              <a:t>Special consideration given to “rare and unique” wetlands as determined by State Conservationist</a:t>
            </a:r>
          </a:p>
          <a:p>
            <a:pPr lvl="1"/>
            <a:endParaRPr lang="en-US" sz="1600" b="1" dirty="0"/>
          </a:p>
          <a:p>
            <a:pPr marL="457200" lvl="1" indent="0">
              <a:buNone/>
            </a:pPr>
            <a:r>
              <a:rPr lang="en-US" sz="1600" b="1" dirty="0"/>
              <a:t> </a:t>
            </a:r>
          </a:p>
          <a:p>
            <a:endParaRPr lang="en-US" sz="1600" b="1" dirty="0"/>
          </a:p>
          <a:p>
            <a:pPr marL="0" indent="0">
              <a:buNone/>
            </a:pPr>
            <a:endParaRPr lang="en-US" sz="1600" b="1" dirty="0"/>
          </a:p>
          <a:p>
            <a:pPr marL="457200" lvl="1" indent="0">
              <a:buNone/>
            </a:pPr>
            <a:endParaRPr lang="en-US" sz="1600" b="1" dirty="0"/>
          </a:p>
          <a:p>
            <a:pPr lvl="1"/>
            <a:endParaRPr lang="en-US" sz="1600" b="1" dirty="0"/>
          </a:p>
          <a:p>
            <a:endParaRPr lang="en-US" sz="2000" dirty="0"/>
          </a:p>
          <a:p>
            <a:pPr marL="0" indent="0">
              <a:buNone/>
            </a:pPr>
            <a:endParaRPr lang="en-US" sz="1600" dirty="0"/>
          </a:p>
          <a:p>
            <a:endParaRPr lang="en-US" sz="1600" dirty="0"/>
          </a:p>
        </p:txBody>
      </p:sp>
    </p:spTree>
    <p:extLst>
      <p:ext uri="{BB962C8B-B14F-4D97-AF65-F5344CB8AC3E}">
        <p14:creationId xmlns:p14="http://schemas.microsoft.com/office/powerpoint/2010/main" val="9045496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D2323-434E-005A-97E3-1F8E1AB7B22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9E2C497-4089-C748-B7BB-4A799C312094}"/>
              </a:ext>
            </a:extLst>
          </p:cNvPr>
          <p:cNvSpPr>
            <a:spLocks noGrp="1"/>
          </p:cNvSpPr>
          <p:nvPr>
            <p:ph type="body" sz="quarter" idx="11"/>
          </p:nvPr>
        </p:nvSpPr>
        <p:spPr>
          <a:xfrm>
            <a:off x="196776" y="723901"/>
            <a:ext cx="11690424" cy="531082"/>
          </a:xfrm>
        </p:spPr>
        <p:txBody>
          <a:bodyPr/>
          <a:lstStyle/>
          <a:p>
            <a:pPr algn="ctr"/>
            <a:r>
              <a:rPr lang="en-US" sz="3200" b="1" dirty="0">
                <a:latin typeface="Montserrat" pitchFamily="2" charset="0"/>
              </a:rPr>
              <a:t>Rare and Unique Wetlands – Draft List</a:t>
            </a:r>
          </a:p>
        </p:txBody>
      </p:sp>
      <p:sp>
        <p:nvSpPr>
          <p:cNvPr id="7" name="Content Placeholder 2">
            <a:extLst>
              <a:ext uri="{FF2B5EF4-FFF2-40B4-BE49-F238E27FC236}">
                <a16:creationId xmlns:a16="http://schemas.microsoft.com/office/drawing/2014/main" id="{94C24F94-D2BB-F06A-359E-B0146B1B85D1}"/>
              </a:ext>
            </a:extLst>
          </p:cNvPr>
          <p:cNvSpPr>
            <a:spLocks noGrp="1"/>
          </p:cNvSpPr>
          <p:nvPr>
            <p:ph sz="quarter" idx="10"/>
          </p:nvPr>
        </p:nvSpPr>
        <p:spPr>
          <a:xfrm>
            <a:off x="530152" y="1427374"/>
            <a:ext cx="4541470" cy="4850878"/>
          </a:xfrm>
        </p:spPr>
        <p:txBody>
          <a:bodyPr/>
          <a:lstStyle/>
          <a:p>
            <a:r>
              <a:rPr lang="en-US" sz="2000" b="1" dirty="0"/>
              <a:t>Special consideration given to “rare and unique” wetlands</a:t>
            </a:r>
          </a:p>
          <a:p>
            <a:pPr lvl="1"/>
            <a:r>
              <a:rPr lang="en-US" sz="1600" b="1" dirty="0"/>
              <a:t>Wetlands that would not be granted MEE</a:t>
            </a:r>
          </a:p>
          <a:p>
            <a:pPr lvl="1"/>
            <a:r>
              <a:rPr lang="en-US" sz="1600" b="1" dirty="0"/>
              <a:t>Need STAC review and comments</a:t>
            </a:r>
          </a:p>
          <a:p>
            <a:pPr marL="0" indent="0">
              <a:buNone/>
            </a:pPr>
            <a:endParaRPr lang="en-US" sz="1600" b="1" dirty="0"/>
          </a:p>
          <a:p>
            <a:pPr marL="342900" indent="-342900">
              <a:buFont typeface="+mj-lt"/>
              <a:buAutoNum type="arabicPeriod"/>
            </a:pPr>
            <a:r>
              <a:rPr lang="en-US" sz="1600" dirty="0"/>
              <a:t>Crowberry Bogs</a:t>
            </a:r>
          </a:p>
          <a:p>
            <a:pPr marL="342900" indent="-342900">
              <a:buFont typeface="+mj-lt"/>
              <a:buAutoNum type="arabicPeriod"/>
            </a:pPr>
            <a:r>
              <a:rPr lang="en-US" sz="1600" dirty="0"/>
              <a:t>Calcareous Fens</a:t>
            </a:r>
          </a:p>
          <a:p>
            <a:pPr marL="342900" indent="-342900">
              <a:buFont typeface="+mj-lt"/>
              <a:buAutoNum type="arabicPeriod"/>
            </a:pPr>
            <a:r>
              <a:rPr lang="en-US" sz="1600" dirty="0"/>
              <a:t>Peat Bogs</a:t>
            </a:r>
          </a:p>
          <a:p>
            <a:pPr marL="342900" indent="-342900">
              <a:buFont typeface="+mj-lt"/>
              <a:buAutoNum type="arabicPeriod"/>
            </a:pPr>
            <a:r>
              <a:rPr lang="en-US" sz="1600" dirty="0"/>
              <a:t>Alkali Wetlands</a:t>
            </a:r>
          </a:p>
          <a:p>
            <a:pPr marL="342900" indent="-342900">
              <a:buFont typeface="+mj-lt"/>
              <a:buAutoNum type="arabicPeriod"/>
            </a:pPr>
            <a:r>
              <a:rPr lang="en-US" sz="1600" dirty="0"/>
              <a:t>Interdunal Wetlands</a:t>
            </a:r>
          </a:p>
          <a:p>
            <a:pPr marL="342900" indent="-342900">
              <a:buFont typeface="+mj-lt"/>
              <a:buAutoNum type="arabicPeriod"/>
            </a:pPr>
            <a:r>
              <a:rPr lang="en-US" sz="1600" dirty="0"/>
              <a:t>Estuarian Wetlands</a:t>
            </a:r>
          </a:p>
          <a:p>
            <a:pPr marL="342900" indent="-342900">
              <a:buFont typeface="+mj-lt"/>
              <a:buAutoNum type="arabicPeriod"/>
            </a:pPr>
            <a:r>
              <a:rPr lang="en-US" sz="1600" dirty="0"/>
              <a:t>Riverine Wetlands</a:t>
            </a:r>
          </a:p>
          <a:p>
            <a:pPr marL="342900" indent="-342900">
              <a:buFont typeface="+mj-lt"/>
              <a:buAutoNum type="arabicPeriod"/>
            </a:pPr>
            <a:r>
              <a:rPr lang="en-US" sz="1600" dirty="0"/>
              <a:t>Wetlands containing or habitat for federally listed endangered species</a:t>
            </a:r>
          </a:p>
          <a:p>
            <a:pPr marL="0" indent="0">
              <a:buNone/>
            </a:pPr>
            <a:endParaRPr lang="en-US" sz="1600" b="1" dirty="0"/>
          </a:p>
          <a:p>
            <a:pPr marL="457200" lvl="1" indent="0">
              <a:buNone/>
            </a:pPr>
            <a:endParaRPr lang="en-US" sz="1600" b="1" dirty="0"/>
          </a:p>
          <a:p>
            <a:pPr lvl="1"/>
            <a:endParaRPr lang="en-US" sz="1600" b="1" dirty="0"/>
          </a:p>
          <a:p>
            <a:endParaRPr lang="en-US" sz="2000" dirty="0"/>
          </a:p>
          <a:p>
            <a:pPr marL="0" indent="0">
              <a:buNone/>
            </a:pPr>
            <a:endParaRPr lang="en-US" sz="1600" dirty="0"/>
          </a:p>
          <a:p>
            <a:endParaRPr lang="en-US" sz="1600" dirty="0"/>
          </a:p>
        </p:txBody>
      </p:sp>
      <p:pic>
        <p:nvPicPr>
          <p:cNvPr id="3074" name="Picture 2" descr="Important Wetlands">
            <a:extLst>
              <a:ext uri="{FF2B5EF4-FFF2-40B4-BE49-F238E27FC236}">
                <a16:creationId xmlns:a16="http://schemas.microsoft.com/office/drawing/2014/main" id="{5FBC6CD3-84DF-D226-32CC-D2C566530F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2641" y="4382570"/>
            <a:ext cx="3014559" cy="200605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etlands and Estuaries | U.S. Geological Survey">
            <a:extLst>
              <a:ext uri="{FF2B5EF4-FFF2-40B4-BE49-F238E27FC236}">
                <a16:creationId xmlns:a16="http://schemas.microsoft.com/office/drawing/2014/main" id="{70033FF5-CE62-3BD1-58AC-FDFF26EAFD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5048" y="4382570"/>
            <a:ext cx="3094167" cy="200605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arlatt Slough at Willapa National Wildlife Refuge in Washington. | FWS.gov">
            <a:extLst>
              <a:ext uri="{FF2B5EF4-FFF2-40B4-BE49-F238E27FC236}">
                <a16:creationId xmlns:a16="http://schemas.microsoft.com/office/drawing/2014/main" id="{F92F6C5C-8D35-4AE4-30B7-4BEFA958CFA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7023"/>
          <a:stretch>
            <a:fillRect/>
          </a:stretch>
        </p:blipFill>
        <p:spPr bwMode="auto">
          <a:xfrm>
            <a:off x="5854439" y="1315595"/>
            <a:ext cx="5281365" cy="2921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0042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E4297-A618-F2FD-858D-253A615CC6C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7B5500B-F8F6-B453-4F36-A66CE56C0EBB}"/>
              </a:ext>
            </a:extLst>
          </p:cNvPr>
          <p:cNvSpPr>
            <a:spLocks noGrp="1"/>
          </p:cNvSpPr>
          <p:nvPr>
            <p:ph type="body" sz="quarter" idx="11"/>
          </p:nvPr>
        </p:nvSpPr>
        <p:spPr>
          <a:xfrm>
            <a:off x="196776" y="723901"/>
            <a:ext cx="11690424" cy="531082"/>
          </a:xfrm>
        </p:spPr>
        <p:txBody>
          <a:bodyPr/>
          <a:lstStyle/>
          <a:p>
            <a:pPr algn="ctr"/>
            <a:r>
              <a:rPr lang="en-US" sz="3200" b="1" dirty="0">
                <a:latin typeface="Montserrat" pitchFamily="2" charset="0"/>
              </a:rPr>
              <a:t>Functional Assessment Process</a:t>
            </a:r>
          </a:p>
        </p:txBody>
      </p:sp>
      <p:sp>
        <p:nvSpPr>
          <p:cNvPr id="5" name="Content Placeholder 2">
            <a:extLst>
              <a:ext uri="{FF2B5EF4-FFF2-40B4-BE49-F238E27FC236}">
                <a16:creationId xmlns:a16="http://schemas.microsoft.com/office/drawing/2014/main" id="{B32BD9B2-F881-1E41-ACF8-6C6F2EF4D507}"/>
              </a:ext>
            </a:extLst>
          </p:cNvPr>
          <p:cNvSpPr>
            <a:spLocks noGrp="1"/>
          </p:cNvSpPr>
          <p:nvPr>
            <p:ph sz="quarter" idx="10"/>
          </p:nvPr>
        </p:nvSpPr>
        <p:spPr>
          <a:xfrm>
            <a:off x="42752" y="1485785"/>
            <a:ext cx="12149248" cy="4764185"/>
          </a:xfrm>
        </p:spPr>
        <p:txBody>
          <a:bodyPr numCol="2"/>
          <a:lstStyle/>
          <a:p>
            <a:r>
              <a:rPr lang="en-US" sz="1400" b="1" dirty="0"/>
              <a:t>Step 1: Identify the Project Area on Three Maps	</a:t>
            </a:r>
          </a:p>
          <a:p>
            <a:r>
              <a:rPr lang="en-US" sz="1400" b="1" dirty="0"/>
              <a:t>Step 2: Determine Size of Project Area	</a:t>
            </a:r>
          </a:p>
          <a:p>
            <a:r>
              <a:rPr lang="en-US" sz="1400" b="1" dirty="0"/>
              <a:t>Step 3:  Conduct an Offsite Review	</a:t>
            </a:r>
          </a:p>
          <a:p>
            <a:r>
              <a:rPr lang="en-US" sz="1400" b="1" dirty="0"/>
              <a:t>Step 4:  Conduct A Meandering Survey and Identify Sub-Areas as Appropriate	</a:t>
            </a:r>
          </a:p>
          <a:p>
            <a:r>
              <a:rPr lang="en-US" sz="1400" b="1" dirty="0"/>
              <a:t>Step 5:  Document Hydrologic, Vegetative, and Soil Conditions for the Project Area</a:t>
            </a:r>
          </a:p>
          <a:p>
            <a:r>
              <a:rPr lang="en-US" sz="1400" b="1" dirty="0"/>
              <a:t>Step 6:  Consideration of Rare and Unique Wetland Value</a:t>
            </a:r>
          </a:p>
          <a:p>
            <a:r>
              <a:rPr lang="en-US" sz="1400" b="1" dirty="0"/>
              <a:t>Step 7:  Rating the Ecological Variables of the Project Area</a:t>
            </a:r>
          </a:p>
          <a:p>
            <a:r>
              <a:rPr lang="en-US" sz="1400" b="1" dirty="0"/>
              <a:t>Step 8: Determine Impacts to Wildlife Habitat FC for the Project Area	</a:t>
            </a:r>
          </a:p>
          <a:p>
            <a:r>
              <a:rPr lang="en-US" sz="1400" b="1" dirty="0"/>
              <a:t>Step 9: Determine Impacts to the Water Quality FC for the Project Area	</a:t>
            </a:r>
          </a:p>
          <a:p>
            <a:r>
              <a:rPr lang="en-US" sz="1400" b="1" dirty="0"/>
              <a:t>Step 10: Determine Impacts to the Floodwater Storage FC for the Project Area	</a:t>
            </a:r>
          </a:p>
          <a:p>
            <a:r>
              <a:rPr lang="en-US" sz="1400" b="1" dirty="0"/>
              <a:t>Step 11: Determine Cumulative Wetland FCU Loss for Project Area	</a:t>
            </a:r>
          </a:p>
          <a:p>
            <a:r>
              <a:rPr lang="en-US" sz="1400" b="1" dirty="0"/>
              <a:t>Step 12: Determine the Final Cumulative Wetland FCU Loss for the Tract		</a:t>
            </a:r>
          </a:p>
          <a:p>
            <a:r>
              <a:rPr lang="en-US" sz="1400" b="1" dirty="0"/>
              <a:t>Step 13:  Identify Wetlands in the Area.	</a:t>
            </a:r>
          </a:p>
          <a:p>
            <a:r>
              <a:rPr lang="en-US" sz="1400" b="1" dirty="0"/>
              <a:t>Step 14:  Determine the FC of Each Wetland in the Area.	</a:t>
            </a:r>
          </a:p>
          <a:p>
            <a:r>
              <a:rPr lang="en-US" sz="1400" b="1" dirty="0"/>
              <a:t>Step 15:  Determine the total FCUs of Wetlands in the Area</a:t>
            </a:r>
          </a:p>
          <a:p>
            <a:r>
              <a:rPr lang="en-US" sz="1400" b="1" dirty="0"/>
              <a:t>Step 16:  Determine Ratings for Wetlands in the Area (VWIA):</a:t>
            </a:r>
          </a:p>
          <a:p>
            <a:r>
              <a:rPr lang="en-US" sz="1400" b="1" dirty="0"/>
              <a:t>Step 17:  Determine Ratings for Combined Effect of Similar Actions (VCSA)	</a:t>
            </a:r>
          </a:p>
          <a:p>
            <a:r>
              <a:rPr lang="en-US" sz="1400" b="1" dirty="0"/>
              <a:t>Step 18:  Determine the Resiliency of Wetlands in the Area to Sustain Ecological Services	</a:t>
            </a:r>
          </a:p>
          <a:p>
            <a:r>
              <a:rPr lang="en-US" sz="1400" b="1" dirty="0"/>
              <a:t>Step 19:  Determine if the Project Meets the Minimal Effect Threshold</a:t>
            </a:r>
            <a:r>
              <a:rPr lang="en-US" sz="800" b="1" dirty="0"/>
              <a:t>	</a:t>
            </a:r>
          </a:p>
          <a:p>
            <a:endParaRPr lang="en-US" dirty="0"/>
          </a:p>
        </p:txBody>
      </p:sp>
    </p:spTree>
    <p:extLst>
      <p:ext uri="{BB962C8B-B14F-4D97-AF65-F5344CB8AC3E}">
        <p14:creationId xmlns:p14="http://schemas.microsoft.com/office/powerpoint/2010/main" val="4108820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5CAA8-B7C1-012C-26F1-034CFB4A283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9A36EDE-1222-89C7-A859-21521A14A9DA}"/>
              </a:ext>
            </a:extLst>
          </p:cNvPr>
          <p:cNvSpPr>
            <a:spLocks noGrp="1"/>
          </p:cNvSpPr>
          <p:nvPr>
            <p:ph type="body" sz="quarter" idx="11"/>
          </p:nvPr>
        </p:nvSpPr>
        <p:spPr>
          <a:xfrm>
            <a:off x="196776" y="723901"/>
            <a:ext cx="11690424" cy="531082"/>
          </a:xfrm>
        </p:spPr>
        <p:txBody>
          <a:bodyPr/>
          <a:lstStyle/>
          <a:p>
            <a:pPr algn="ctr"/>
            <a:r>
              <a:rPr lang="en-US" sz="3200" b="1" dirty="0">
                <a:latin typeface="Montserrat" pitchFamily="2" charset="0"/>
              </a:rPr>
              <a:t>Granting MEE</a:t>
            </a:r>
          </a:p>
        </p:txBody>
      </p:sp>
      <p:sp>
        <p:nvSpPr>
          <p:cNvPr id="5" name="Content Placeholder 2">
            <a:extLst>
              <a:ext uri="{FF2B5EF4-FFF2-40B4-BE49-F238E27FC236}">
                <a16:creationId xmlns:a16="http://schemas.microsoft.com/office/drawing/2014/main" id="{5BDE21A1-6E8D-8AA8-6FFA-F92826B86615}"/>
              </a:ext>
            </a:extLst>
          </p:cNvPr>
          <p:cNvSpPr>
            <a:spLocks noGrp="1"/>
          </p:cNvSpPr>
          <p:nvPr>
            <p:ph sz="quarter" idx="10"/>
          </p:nvPr>
        </p:nvSpPr>
        <p:spPr>
          <a:xfrm>
            <a:off x="196776" y="1409838"/>
            <a:ext cx="4919773" cy="3510421"/>
          </a:xfrm>
        </p:spPr>
        <p:txBody>
          <a:bodyPr numCol="1"/>
          <a:lstStyle/>
          <a:p>
            <a:r>
              <a:rPr lang="en-US" sz="2400" dirty="0"/>
              <a:t>Wetlands qualifying for exemption will be labeled “MW” on a new CWD issued by NRCS</a:t>
            </a:r>
          </a:p>
        </p:txBody>
      </p:sp>
      <p:pic>
        <p:nvPicPr>
          <p:cNvPr id="3" name="Picture 2">
            <a:extLst>
              <a:ext uri="{FF2B5EF4-FFF2-40B4-BE49-F238E27FC236}">
                <a16:creationId xmlns:a16="http://schemas.microsoft.com/office/drawing/2014/main" id="{96BF8405-409B-5097-8552-761CC9C076A1}"/>
              </a:ext>
            </a:extLst>
          </p:cNvPr>
          <p:cNvPicPr>
            <a:picLocks noChangeAspect="1"/>
          </p:cNvPicPr>
          <p:nvPr/>
        </p:nvPicPr>
        <p:blipFill>
          <a:blip r:embed="rId2"/>
          <a:stretch>
            <a:fillRect/>
          </a:stretch>
        </p:blipFill>
        <p:spPr>
          <a:xfrm>
            <a:off x="6883628" y="2197297"/>
            <a:ext cx="4704171" cy="2463405"/>
          </a:xfrm>
          <a:prstGeom prst="rect">
            <a:avLst/>
          </a:prstGeom>
        </p:spPr>
      </p:pic>
      <p:pic>
        <p:nvPicPr>
          <p:cNvPr id="7" name="Picture 6">
            <a:extLst>
              <a:ext uri="{FF2B5EF4-FFF2-40B4-BE49-F238E27FC236}">
                <a16:creationId xmlns:a16="http://schemas.microsoft.com/office/drawing/2014/main" id="{260815AD-CC33-D667-1EC1-A086F41C4A0B}"/>
              </a:ext>
            </a:extLst>
          </p:cNvPr>
          <p:cNvPicPr>
            <a:picLocks noChangeAspect="1"/>
          </p:cNvPicPr>
          <p:nvPr/>
        </p:nvPicPr>
        <p:blipFill>
          <a:blip r:embed="rId3"/>
          <a:stretch>
            <a:fillRect/>
          </a:stretch>
        </p:blipFill>
        <p:spPr>
          <a:xfrm>
            <a:off x="310491" y="3428999"/>
            <a:ext cx="5921253" cy="2827265"/>
          </a:xfrm>
          <a:prstGeom prst="rect">
            <a:avLst/>
          </a:prstGeom>
        </p:spPr>
      </p:pic>
    </p:spTree>
    <p:extLst>
      <p:ext uri="{BB962C8B-B14F-4D97-AF65-F5344CB8AC3E}">
        <p14:creationId xmlns:p14="http://schemas.microsoft.com/office/powerpoint/2010/main" val="8360288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3E54B-8A14-23C0-897B-5716FC3F951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3AA31D-D3E4-F657-EA3D-86AC1BC03574}"/>
              </a:ext>
            </a:extLst>
          </p:cNvPr>
          <p:cNvSpPr>
            <a:spLocks noGrp="1"/>
          </p:cNvSpPr>
          <p:nvPr>
            <p:ph type="body" sz="quarter" idx="11"/>
          </p:nvPr>
        </p:nvSpPr>
        <p:spPr>
          <a:xfrm>
            <a:off x="196776" y="723901"/>
            <a:ext cx="11690424" cy="531082"/>
          </a:xfrm>
        </p:spPr>
        <p:txBody>
          <a:bodyPr/>
          <a:lstStyle/>
          <a:p>
            <a:pPr algn="ctr"/>
            <a:r>
              <a:rPr lang="en-US" sz="3200" b="1" dirty="0">
                <a:latin typeface="Montserrat" pitchFamily="2" charset="0"/>
              </a:rPr>
              <a:t>MEE Adoption Process</a:t>
            </a:r>
          </a:p>
        </p:txBody>
      </p:sp>
      <p:sp>
        <p:nvSpPr>
          <p:cNvPr id="5" name="Content Placeholder 2">
            <a:extLst>
              <a:ext uri="{FF2B5EF4-FFF2-40B4-BE49-F238E27FC236}">
                <a16:creationId xmlns:a16="http://schemas.microsoft.com/office/drawing/2014/main" id="{1C8AD4C5-F93B-6A65-078A-DA232AE59CE2}"/>
              </a:ext>
            </a:extLst>
          </p:cNvPr>
          <p:cNvSpPr>
            <a:spLocks noGrp="1"/>
          </p:cNvSpPr>
          <p:nvPr>
            <p:ph sz="quarter" idx="10"/>
          </p:nvPr>
        </p:nvSpPr>
        <p:spPr>
          <a:xfrm>
            <a:off x="196776" y="1409838"/>
            <a:ext cx="11586729" cy="4114269"/>
          </a:xfrm>
        </p:spPr>
        <p:txBody>
          <a:bodyPr numCol="1"/>
          <a:lstStyle/>
          <a:p>
            <a:endParaRPr lang="en-US" sz="2400" dirty="0"/>
          </a:p>
          <a:p>
            <a:r>
              <a:rPr lang="en-US" sz="2400" b="1" dirty="0"/>
              <a:t>Draft Procedure Document</a:t>
            </a:r>
          </a:p>
          <a:p>
            <a:r>
              <a:rPr lang="en-US" sz="2400" b="1" dirty="0"/>
              <a:t>Peer Review</a:t>
            </a:r>
          </a:p>
          <a:p>
            <a:r>
              <a:rPr lang="en-US" sz="2400" b="1" dirty="0"/>
              <a:t>SLT Review</a:t>
            </a:r>
          </a:p>
          <a:p>
            <a:r>
              <a:rPr lang="en-US" sz="2400" b="1" dirty="0"/>
              <a:t>STAC Review</a:t>
            </a:r>
          </a:p>
          <a:p>
            <a:r>
              <a:rPr lang="en-US" sz="2400" b="1" dirty="0"/>
              <a:t>Complete Final Draft</a:t>
            </a:r>
          </a:p>
          <a:p>
            <a:r>
              <a:rPr lang="en-US" sz="2400" b="1" dirty="0"/>
              <a:t>Minimal Effect Procedure can be adopted via state bulletin on 1-year trial basis</a:t>
            </a:r>
          </a:p>
        </p:txBody>
      </p:sp>
    </p:spTree>
    <p:extLst>
      <p:ext uri="{BB962C8B-B14F-4D97-AF65-F5344CB8AC3E}">
        <p14:creationId xmlns:p14="http://schemas.microsoft.com/office/powerpoint/2010/main" val="1995922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97A26-7112-AAB2-7640-66A9CB18809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07B5653-A56A-D0F5-C57F-A161A6B11F4E}"/>
              </a:ext>
            </a:extLst>
          </p:cNvPr>
          <p:cNvSpPr>
            <a:spLocks noGrp="1"/>
          </p:cNvSpPr>
          <p:nvPr>
            <p:ph type="body" sz="quarter" idx="11"/>
          </p:nvPr>
        </p:nvSpPr>
        <p:spPr>
          <a:xfrm>
            <a:off x="196776" y="723901"/>
            <a:ext cx="11690424" cy="531082"/>
          </a:xfrm>
        </p:spPr>
        <p:txBody>
          <a:bodyPr/>
          <a:lstStyle/>
          <a:p>
            <a:pPr algn="ctr"/>
            <a:r>
              <a:rPr lang="en-US" sz="3200" b="1" dirty="0">
                <a:latin typeface="Montserrat" pitchFamily="2" charset="0"/>
              </a:rPr>
              <a:t>Questions?</a:t>
            </a:r>
          </a:p>
        </p:txBody>
      </p:sp>
      <p:sp>
        <p:nvSpPr>
          <p:cNvPr id="5" name="Content Placeholder 17">
            <a:extLst>
              <a:ext uri="{FF2B5EF4-FFF2-40B4-BE49-F238E27FC236}">
                <a16:creationId xmlns:a16="http://schemas.microsoft.com/office/drawing/2014/main" id="{FC37B3A4-B953-34CF-1024-693B400EFB71}"/>
              </a:ext>
            </a:extLst>
          </p:cNvPr>
          <p:cNvSpPr txBox="1">
            <a:spLocks/>
          </p:cNvSpPr>
          <p:nvPr/>
        </p:nvSpPr>
        <p:spPr>
          <a:xfrm>
            <a:off x="0" y="5603017"/>
            <a:ext cx="12192000" cy="83748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0" kern="1200">
                <a:solidFill>
                  <a:schemeClr val="bg1"/>
                </a:solidFill>
                <a:latin typeface="Montserrat Black" pitchFamily="2"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
              </a:lnSpc>
              <a:spcBef>
                <a:spcPts val="100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schemeClr val="accent4"/>
                </a:solidFill>
                <a:effectLst/>
                <a:uLnTx/>
                <a:uFillTx/>
                <a:latin typeface="Montserrat"/>
                <a:ea typeface="Open Sans" panose="020B0606030504020204" pitchFamily="34" charset="0"/>
                <a:cs typeface="Open Sans" panose="020B0606030504020204" pitchFamily="34" charset="0"/>
              </a:rPr>
              <a:t>Max Ross</a:t>
            </a:r>
          </a:p>
          <a:p>
            <a:pPr marL="0" marR="0" lvl="0" indent="0" algn="ctr" defTabSz="914400" rtl="0" eaLnBrk="1" fontAlgn="auto" latinLnBrk="0" hangingPunct="1">
              <a:lnSpc>
                <a:spcPct val="10000"/>
              </a:lnSpc>
              <a:spcBef>
                <a:spcPts val="100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schemeClr val="accent4"/>
                </a:solidFill>
                <a:effectLst/>
                <a:uLnTx/>
                <a:uFillTx/>
                <a:latin typeface="Montserrat"/>
                <a:ea typeface="Open Sans" panose="020B0606030504020204" pitchFamily="34" charset="0"/>
                <a:cs typeface="Open Sans" panose="020B0606030504020204" pitchFamily="34" charset="0"/>
              </a:rPr>
              <a:t>State Resource Soil Scientist</a:t>
            </a:r>
          </a:p>
          <a:p>
            <a:pPr marL="0" marR="0" lvl="0" indent="0" algn="ctr" defTabSz="914400" rtl="0" eaLnBrk="1" fontAlgn="auto" latinLnBrk="0" hangingPunct="1">
              <a:lnSpc>
                <a:spcPct val="10000"/>
              </a:lnSpc>
              <a:spcBef>
                <a:spcPts val="100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schemeClr val="accent4"/>
                </a:solidFill>
                <a:effectLst/>
                <a:uLnTx/>
                <a:uFillTx/>
                <a:latin typeface="Montserrat"/>
                <a:ea typeface="Open Sans" panose="020B0606030504020204" pitchFamily="34" charset="0"/>
                <a:cs typeface="Open Sans" panose="020B0606030504020204" pitchFamily="34" charset="0"/>
              </a:rPr>
              <a:t>Washington State NRCS</a:t>
            </a:r>
          </a:p>
          <a:p>
            <a:pPr marL="0" marR="0" lvl="0" indent="0" algn="ctr" defTabSz="914400" rtl="0" eaLnBrk="1" fontAlgn="auto" latinLnBrk="0" hangingPunct="1">
              <a:lnSpc>
                <a:spcPct val="10000"/>
              </a:lnSpc>
              <a:spcBef>
                <a:spcPts val="1000"/>
              </a:spcBef>
              <a:spcAft>
                <a:spcPts val="0"/>
              </a:spcAft>
              <a:buClrTx/>
              <a:buSzTx/>
              <a:buFont typeface="Arial" panose="020B0604020202020204" pitchFamily="34" charset="0"/>
              <a:buNone/>
              <a:tabLst/>
              <a:defRPr/>
            </a:pPr>
            <a:r>
              <a:rPr lang="en-US" sz="1200" b="1" dirty="0">
                <a:solidFill>
                  <a:schemeClr val="accent4"/>
                </a:solidFill>
                <a:latin typeface="Montserrat"/>
              </a:rPr>
              <a:t>360.480.6578</a:t>
            </a:r>
          </a:p>
          <a:p>
            <a:pPr marL="0" marR="0" lvl="0" indent="0" algn="ctr" defTabSz="914400" rtl="0" eaLnBrk="1" fontAlgn="auto" latinLnBrk="0" hangingPunct="1">
              <a:lnSpc>
                <a:spcPct val="10000"/>
              </a:lnSpc>
              <a:spcBef>
                <a:spcPts val="100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schemeClr val="accent4"/>
                </a:solidFill>
                <a:effectLst/>
                <a:uLnTx/>
                <a:uFillTx/>
                <a:latin typeface="Montserrat"/>
                <a:ea typeface="Open Sans" panose="020B0606030504020204" pitchFamily="34" charset="0"/>
                <a:cs typeface="Open Sans" panose="020B0606030504020204" pitchFamily="34" charset="0"/>
              </a:rPr>
              <a:t>Max.ross@usda.gov</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200" b="1" i="0" u="none" strike="noStrike" kern="1200" cap="none" spc="0" normalizeH="0" baseline="0" noProof="0" dirty="0">
              <a:ln>
                <a:noFill/>
              </a:ln>
              <a:solidFill>
                <a:prstClr val="white"/>
              </a:solidFill>
              <a:effectLst/>
              <a:uLnTx/>
              <a:uFillTx/>
              <a:latin typeface="Montserrat Black" pitchFamily="2" charset="0"/>
              <a:ea typeface="Open Sans" panose="020B0606030504020204" pitchFamily="34" charset="0"/>
              <a:cs typeface="Open Sans" panose="020B0606030504020204" pitchFamily="34" charset="0"/>
            </a:endParaRPr>
          </a:p>
        </p:txBody>
      </p:sp>
      <p:pic>
        <p:nvPicPr>
          <p:cNvPr id="4098" name="Picture 2" descr="Saving the Nation's Wetlands | USDA">
            <a:extLst>
              <a:ext uri="{FF2B5EF4-FFF2-40B4-BE49-F238E27FC236}">
                <a16:creationId xmlns:a16="http://schemas.microsoft.com/office/drawing/2014/main" id="{529252E3-83AF-49D7-D1BE-4A04BDFB90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9930" y="1432969"/>
            <a:ext cx="6012140" cy="3992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190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1" y="1261149"/>
            <a:ext cx="12192000" cy="5139651"/>
          </a:xfrm>
        </p:spPr>
        <p:txBody>
          <a:bodyPr/>
          <a:lstStyle/>
          <a:p>
            <a:r>
              <a:rPr lang="en-US" sz="2000" dirty="0"/>
              <a:t>Disincentivizes producers from converting wetlands to make production of agricultural commodities possible. Specifically, those who:</a:t>
            </a:r>
          </a:p>
          <a:p>
            <a:pPr lvl="1"/>
            <a:r>
              <a:rPr lang="en-US" sz="1800" dirty="0"/>
              <a:t>Convert a wetland </a:t>
            </a:r>
            <a:r>
              <a:rPr lang="en-US" sz="1800" u="sng" dirty="0"/>
              <a:t>and plant</a:t>
            </a:r>
            <a:r>
              <a:rPr lang="en-US" sz="1800" dirty="0"/>
              <a:t> a commodity crop </a:t>
            </a:r>
            <a:r>
              <a:rPr lang="en-US" sz="1800" u="sng" dirty="0"/>
              <a:t>after</a:t>
            </a:r>
            <a:r>
              <a:rPr lang="en-US" sz="1800" dirty="0"/>
              <a:t> Dec 23, 1985 are ineligible for USDA programs</a:t>
            </a:r>
          </a:p>
          <a:p>
            <a:pPr lvl="1"/>
            <a:r>
              <a:rPr lang="en-US" sz="1800" dirty="0"/>
              <a:t>Convert a wetland resulting in commodity crop production being made possible</a:t>
            </a:r>
            <a:r>
              <a:rPr lang="en-US" sz="1800" u="sng" dirty="0"/>
              <a:t> after </a:t>
            </a:r>
            <a:r>
              <a:rPr lang="en-US" sz="1800" dirty="0"/>
              <a:t>Nov 28, 1990 are ineligible for USDA programs</a:t>
            </a:r>
          </a:p>
          <a:p>
            <a:pPr lvl="1"/>
            <a:r>
              <a:rPr lang="en-US" sz="1800" dirty="0"/>
              <a:t>Converted a wetland prior to Dec 23, 1985 largely remain eligible for program benefits</a:t>
            </a:r>
          </a:p>
          <a:p>
            <a:pPr lvl="2"/>
            <a:r>
              <a:rPr lang="en-US" sz="1400" dirty="0"/>
              <a:t>Sometimes with conditions</a:t>
            </a:r>
          </a:p>
          <a:p>
            <a:endParaRPr lang="en-US" sz="2000" dirty="0"/>
          </a:p>
          <a:p>
            <a:r>
              <a:rPr lang="en-US" sz="2000" dirty="0"/>
              <a:t>Exceptions and exemptions exist</a:t>
            </a:r>
          </a:p>
          <a:p>
            <a:pPr lvl="1"/>
            <a:r>
              <a:rPr lang="en-US" sz="1600" dirty="0"/>
              <a:t>Non-commodity crops, development and infrastructure</a:t>
            </a:r>
          </a:p>
          <a:p>
            <a:endParaRPr lang="en-US" sz="2000" dirty="0"/>
          </a:p>
          <a:p>
            <a:r>
              <a:rPr lang="en-US" sz="2000" dirty="0"/>
              <a:t>Mitigation and restoration options exist for re-obtaining USDA program eligibility</a:t>
            </a:r>
          </a:p>
          <a:p>
            <a:endParaRPr lang="en-US" sz="2000" dirty="0"/>
          </a:p>
          <a:p>
            <a:r>
              <a:rPr lang="en-US" sz="2000" dirty="0"/>
              <a:t>FSA WC provisions only pertain to USDA program participants</a:t>
            </a:r>
          </a:p>
          <a:p>
            <a:pPr lvl="1"/>
            <a:r>
              <a:rPr lang="en-US" sz="1600" dirty="0"/>
              <a:t>Clean Water Act, Critical Areas Ordinance, regulatory agencies are separate</a:t>
            </a:r>
          </a:p>
        </p:txBody>
      </p:sp>
      <p:sp>
        <p:nvSpPr>
          <p:cNvPr id="2" name="Text Placeholder 3">
            <a:extLst>
              <a:ext uri="{FF2B5EF4-FFF2-40B4-BE49-F238E27FC236}">
                <a16:creationId xmlns:a16="http://schemas.microsoft.com/office/drawing/2014/main" id="{A0BE5D8C-6099-0D00-EEEE-610FFD9D2AE7}"/>
              </a:ext>
            </a:extLst>
          </p:cNvPr>
          <p:cNvSpPr>
            <a:spLocks noGrp="1"/>
          </p:cNvSpPr>
          <p:nvPr>
            <p:ph type="body" sz="quarter" idx="11"/>
          </p:nvPr>
        </p:nvSpPr>
        <p:spPr>
          <a:xfrm>
            <a:off x="0" y="730067"/>
            <a:ext cx="12192000" cy="531082"/>
          </a:xfrm>
        </p:spPr>
        <p:txBody>
          <a:bodyPr/>
          <a:lstStyle/>
          <a:p>
            <a:pPr algn="ctr"/>
            <a:r>
              <a:rPr lang="en-US" sz="3200" b="1" dirty="0">
                <a:latin typeface="Montserrat" pitchFamily="2" charset="0"/>
              </a:rPr>
              <a:t>Overview of Wetland Compliance Provisions</a:t>
            </a:r>
          </a:p>
        </p:txBody>
      </p:sp>
    </p:spTree>
    <p:extLst>
      <p:ext uri="{BB962C8B-B14F-4D97-AF65-F5344CB8AC3E}">
        <p14:creationId xmlns:p14="http://schemas.microsoft.com/office/powerpoint/2010/main" val="116112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4A72B7A-7839-2B10-2C96-862C487C2B5F}"/>
              </a:ext>
            </a:extLst>
          </p:cNvPr>
          <p:cNvSpPr>
            <a:spLocks noGrp="1"/>
          </p:cNvSpPr>
          <p:nvPr>
            <p:ph type="title"/>
          </p:nvPr>
        </p:nvSpPr>
        <p:spPr>
          <a:xfrm>
            <a:off x="944855" y="694895"/>
            <a:ext cx="10279871" cy="568896"/>
          </a:xfrm>
        </p:spPr>
        <p:txBody>
          <a:bodyPr/>
          <a:lstStyle/>
          <a:p>
            <a:pPr algn="ctr"/>
            <a:r>
              <a:rPr lang="en-US" b="1" cap="none" dirty="0">
                <a:solidFill>
                  <a:schemeClr val="accent4"/>
                </a:solidFill>
                <a:latin typeface="Montserrat" pitchFamily="2" charset="0"/>
              </a:rPr>
              <a:t>Wetland Compliance Roles and Responsibilities</a:t>
            </a:r>
          </a:p>
        </p:txBody>
      </p:sp>
      <p:sp>
        <p:nvSpPr>
          <p:cNvPr id="11" name="Text Placeholder 10">
            <a:extLst>
              <a:ext uri="{FF2B5EF4-FFF2-40B4-BE49-F238E27FC236}">
                <a16:creationId xmlns:a16="http://schemas.microsoft.com/office/drawing/2014/main" id="{B4A647F7-7846-1BB3-C430-2C1DC060CEB2}"/>
              </a:ext>
            </a:extLst>
          </p:cNvPr>
          <p:cNvSpPr>
            <a:spLocks noGrp="1"/>
          </p:cNvSpPr>
          <p:nvPr>
            <p:ph type="body" sz="quarter" idx="26"/>
          </p:nvPr>
        </p:nvSpPr>
        <p:spPr>
          <a:xfrm>
            <a:off x="155793" y="2295493"/>
            <a:ext cx="1584471" cy="1121230"/>
          </a:xfrm>
        </p:spPr>
        <p:txBody>
          <a:bodyPr/>
          <a:lstStyle/>
          <a:p>
            <a:r>
              <a:rPr lang="en-US" b="1" dirty="0"/>
              <a:t>FSA</a:t>
            </a:r>
          </a:p>
        </p:txBody>
      </p:sp>
      <p:sp>
        <p:nvSpPr>
          <p:cNvPr id="13" name="Text Placeholder 12">
            <a:extLst>
              <a:ext uri="{FF2B5EF4-FFF2-40B4-BE49-F238E27FC236}">
                <a16:creationId xmlns:a16="http://schemas.microsoft.com/office/drawing/2014/main" id="{422863CB-DFCA-5E04-7EDF-C186068A388A}"/>
              </a:ext>
            </a:extLst>
          </p:cNvPr>
          <p:cNvSpPr>
            <a:spLocks noGrp="1"/>
          </p:cNvSpPr>
          <p:nvPr>
            <p:ph type="body" sz="quarter" idx="34"/>
          </p:nvPr>
        </p:nvSpPr>
        <p:spPr>
          <a:xfrm>
            <a:off x="152622" y="3679271"/>
            <a:ext cx="1584471" cy="1121230"/>
          </a:xfrm>
        </p:spPr>
        <p:txBody>
          <a:bodyPr/>
          <a:lstStyle/>
          <a:p>
            <a:r>
              <a:rPr lang="en-US" b="1" dirty="0"/>
              <a:t>NRCS Field office</a:t>
            </a:r>
          </a:p>
        </p:txBody>
      </p:sp>
      <p:sp>
        <p:nvSpPr>
          <p:cNvPr id="14" name="Text Placeholder 13">
            <a:extLst>
              <a:ext uri="{FF2B5EF4-FFF2-40B4-BE49-F238E27FC236}">
                <a16:creationId xmlns:a16="http://schemas.microsoft.com/office/drawing/2014/main" id="{4238FA2D-15A1-7592-A0FC-101D5B41C702}"/>
              </a:ext>
            </a:extLst>
          </p:cNvPr>
          <p:cNvSpPr>
            <a:spLocks noGrp="1"/>
          </p:cNvSpPr>
          <p:nvPr>
            <p:ph type="body" sz="quarter" idx="35"/>
          </p:nvPr>
        </p:nvSpPr>
        <p:spPr>
          <a:xfrm>
            <a:off x="1827176" y="3679271"/>
            <a:ext cx="10364824" cy="1121230"/>
          </a:xfrm>
        </p:spPr>
        <p:txBody>
          <a:bodyPr/>
          <a:lstStyle/>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400" dirty="0"/>
              <a:t>Enter all Wetland determination requests received via CPA-038.</a:t>
            </a:r>
          </a:p>
          <a:p>
            <a:pPr marL="171450" indent="-171450">
              <a:buFont typeface="Arial" panose="020B0604020202020204" pitchFamily="34" charset="0"/>
              <a:buChar char="•"/>
            </a:pPr>
            <a:r>
              <a:rPr lang="en-US" sz="1400" dirty="0"/>
              <a:t>Fill out the Wetland Request Workbook &amp; gather documents.</a:t>
            </a:r>
          </a:p>
          <a:p>
            <a:pPr marL="171450" indent="-171450">
              <a:buFont typeface="Arial" panose="020B0604020202020204" pitchFamily="34" charset="0"/>
              <a:buChar char="•"/>
            </a:pPr>
            <a:r>
              <a:rPr lang="en-US" sz="1400" dirty="0"/>
              <a:t>Refer the request with completed Workbook &amp; docs to the Wetland Specialist.</a:t>
            </a:r>
          </a:p>
          <a:p>
            <a:pPr marL="171450" indent="-171450">
              <a:buFont typeface="Arial" panose="020B0604020202020204" pitchFamily="34" charset="0"/>
              <a:buChar char="•"/>
            </a:pPr>
            <a:r>
              <a:rPr lang="en-US" sz="1400" dirty="0"/>
              <a:t>Have general awareness of FSA Conservation Compliance and be able to communicate with producers. </a:t>
            </a:r>
          </a:p>
          <a:p>
            <a:endParaRPr lang="en-US" sz="1600" dirty="0"/>
          </a:p>
          <a:p>
            <a:endParaRPr lang="en-US" dirty="0"/>
          </a:p>
        </p:txBody>
      </p:sp>
      <p:sp>
        <p:nvSpPr>
          <p:cNvPr id="15" name="Text Placeholder 14">
            <a:extLst>
              <a:ext uri="{FF2B5EF4-FFF2-40B4-BE49-F238E27FC236}">
                <a16:creationId xmlns:a16="http://schemas.microsoft.com/office/drawing/2014/main" id="{2AA63F15-7FCE-9C3F-CA0C-1E1D9982C27B}"/>
              </a:ext>
            </a:extLst>
          </p:cNvPr>
          <p:cNvSpPr>
            <a:spLocks noGrp="1"/>
          </p:cNvSpPr>
          <p:nvPr>
            <p:ph type="body" sz="quarter" idx="36"/>
          </p:nvPr>
        </p:nvSpPr>
        <p:spPr>
          <a:xfrm>
            <a:off x="152621" y="5059809"/>
            <a:ext cx="1584471" cy="1121230"/>
          </a:xfrm>
        </p:spPr>
        <p:txBody>
          <a:bodyPr/>
          <a:lstStyle/>
          <a:p>
            <a:r>
              <a:rPr lang="en-US" sz="1400" b="1" dirty="0"/>
              <a:t>NRCS Wetland Specialist</a:t>
            </a:r>
          </a:p>
        </p:txBody>
      </p:sp>
      <p:sp>
        <p:nvSpPr>
          <p:cNvPr id="16" name="Text Placeholder 15">
            <a:extLst>
              <a:ext uri="{FF2B5EF4-FFF2-40B4-BE49-F238E27FC236}">
                <a16:creationId xmlns:a16="http://schemas.microsoft.com/office/drawing/2014/main" id="{988CB207-5BE2-1AC6-46F7-4B93430D84E2}"/>
              </a:ext>
            </a:extLst>
          </p:cNvPr>
          <p:cNvSpPr>
            <a:spLocks noGrp="1"/>
          </p:cNvSpPr>
          <p:nvPr>
            <p:ph type="body" sz="quarter" idx="37"/>
          </p:nvPr>
        </p:nvSpPr>
        <p:spPr>
          <a:xfrm>
            <a:off x="1827176" y="5059809"/>
            <a:ext cx="9911216" cy="1121230"/>
          </a:xfrm>
        </p:spPr>
        <p:txBody>
          <a:bodyPr/>
          <a:lstStyle/>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400" dirty="0">
                <a:highlight>
                  <a:srgbClr val="FFFF00"/>
                </a:highlight>
              </a:rPr>
              <a:t>Complete all Preliminary and Final Technical Determinations.</a:t>
            </a:r>
          </a:p>
          <a:p>
            <a:pPr marL="171450" indent="-171450">
              <a:buFont typeface="Arial" panose="020B0604020202020204" pitchFamily="34" charset="0"/>
              <a:buChar char="•"/>
            </a:pPr>
            <a:r>
              <a:rPr lang="en-US" sz="1400" dirty="0">
                <a:highlight>
                  <a:srgbClr val="FFFF00"/>
                </a:highlight>
              </a:rPr>
              <a:t>Complete evaluations and updated determinations for minimal effect exemption.</a:t>
            </a:r>
          </a:p>
          <a:p>
            <a:pPr marL="171450" indent="-171450">
              <a:buFont typeface="Arial" panose="020B0604020202020204" pitchFamily="34" charset="0"/>
              <a:buChar char="•"/>
            </a:pPr>
            <a:r>
              <a:rPr lang="en-US" sz="1400" dirty="0"/>
              <a:t>Update requests in CD as they are completed &amp; upload docs to CD-DMS.</a:t>
            </a:r>
          </a:p>
          <a:p>
            <a:pPr marL="171450" indent="-171450">
              <a:buFont typeface="Arial" panose="020B0604020202020204" pitchFamily="34" charset="0"/>
              <a:buChar char="•"/>
            </a:pPr>
            <a:r>
              <a:rPr lang="en-US" sz="1400" dirty="0"/>
              <a:t>Enter all preliminary appeals for wetlands.</a:t>
            </a:r>
          </a:p>
          <a:p>
            <a:pPr marL="171450" indent="-171450">
              <a:buFont typeface="Arial" panose="020B0604020202020204" pitchFamily="34" charset="0"/>
              <a:buChar char="•"/>
            </a:pPr>
            <a:r>
              <a:rPr lang="en-US" sz="1400" dirty="0"/>
              <a:t>Enter final appeals made directly to NAD following the issuance of an FTD.  </a:t>
            </a:r>
          </a:p>
          <a:p>
            <a:endParaRPr lang="en-US" dirty="0"/>
          </a:p>
        </p:txBody>
      </p:sp>
      <p:sp>
        <p:nvSpPr>
          <p:cNvPr id="18" name="TextBox 17">
            <a:extLst>
              <a:ext uri="{FF2B5EF4-FFF2-40B4-BE49-F238E27FC236}">
                <a16:creationId xmlns:a16="http://schemas.microsoft.com/office/drawing/2014/main" id="{CA45A814-024E-9B5D-21B6-63A5141EE104}"/>
              </a:ext>
            </a:extLst>
          </p:cNvPr>
          <p:cNvSpPr txBox="1"/>
          <p:nvPr/>
        </p:nvSpPr>
        <p:spPr>
          <a:xfrm>
            <a:off x="354487" y="1361470"/>
            <a:ext cx="7317523" cy="738664"/>
          </a:xfrm>
          <a:prstGeom prst="rect">
            <a:avLst/>
          </a:prstGeom>
          <a:noFill/>
        </p:spPr>
        <p:txBody>
          <a:bodyPr wrap="square">
            <a:spAutoFit/>
          </a:bodyPr>
          <a:lstStyle/>
          <a:p>
            <a:r>
              <a:rPr lang="en-US" sz="1400" dirty="0">
                <a:solidFill>
                  <a:schemeClr val="accent4"/>
                </a:solidFill>
              </a:rPr>
              <a:t>Beginning in FY2024, the Farm Service Agency (FSA) will begin entering Highly Erodible Land Conservation (HELC) and Wetland Conservation (WC) requests into the HELC/WC Tracking Tool in Conservation Desktop (CD)</a:t>
            </a:r>
          </a:p>
        </p:txBody>
      </p:sp>
      <p:pic>
        <p:nvPicPr>
          <p:cNvPr id="5" name="Picture 4" descr="A picture of iron deposits on a saturated soil surface.">
            <a:extLst>
              <a:ext uri="{FF2B5EF4-FFF2-40B4-BE49-F238E27FC236}">
                <a16:creationId xmlns:a16="http://schemas.microsoft.com/office/drawing/2014/main" id="{80102FF1-9C77-C3E4-E471-F94ED1BF4BA8}"/>
              </a:ext>
            </a:extLst>
          </p:cNvPr>
          <p:cNvPicPr>
            <a:picLocks noChangeAspect="1"/>
          </p:cNvPicPr>
          <p:nvPr/>
        </p:nvPicPr>
        <p:blipFill>
          <a:blip r:embed="rId2"/>
          <a:stretch>
            <a:fillRect/>
          </a:stretch>
        </p:blipFill>
        <p:spPr>
          <a:xfrm>
            <a:off x="7960711" y="1198422"/>
            <a:ext cx="3876802" cy="29076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 Placeholder 8">
            <a:extLst>
              <a:ext uri="{FF2B5EF4-FFF2-40B4-BE49-F238E27FC236}">
                <a16:creationId xmlns:a16="http://schemas.microsoft.com/office/drawing/2014/main" id="{7ECFCE81-BF60-5A13-699E-58B6F504D19E}"/>
              </a:ext>
            </a:extLst>
          </p:cNvPr>
          <p:cNvSpPr>
            <a:spLocks noGrp="1"/>
          </p:cNvSpPr>
          <p:nvPr>
            <p:ph type="body" sz="quarter" idx="13"/>
          </p:nvPr>
        </p:nvSpPr>
        <p:spPr>
          <a:xfrm>
            <a:off x="1839385" y="2295493"/>
            <a:ext cx="5674980" cy="1121230"/>
          </a:xfrm>
        </p:spPr>
        <p:txBody>
          <a:bodyPr/>
          <a:lstStyle/>
          <a:p>
            <a:pPr marL="285750" indent="-285750">
              <a:buFont typeface="Arial" panose="020B0604020202020204" pitchFamily="34" charset="0"/>
              <a:buChar char="•"/>
            </a:pPr>
            <a:endParaRPr lang="en-US" sz="1200" dirty="0"/>
          </a:p>
          <a:p>
            <a:pPr marL="285750" indent="-285750">
              <a:buFont typeface="Arial" panose="020B0604020202020204" pitchFamily="34" charset="0"/>
              <a:buChar char="•"/>
            </a:pPr>
            <a:endParaRPr lang="en-US" sz="1200" dirty="0"/>
          </a:p>
          <a:p>
            <a:pPr marL="285750" indent="-285750">
              <a:buFont typeface="Arial" panose="020B0604020202020204" pitchFamily="34" charset="0"/>
              <a:buChar char="•"/>
            </a:pPr>
            <a:endParaRPr lang="en-US" sz="1200" dirty="0"/>
          </a:p>
          <a:p>
            <a:pPr marL="285750" indent="-285750">
              <a:buFont typeface="Arial" panose="020B0604020202020204" pitchFamily="34" charset="0"/>
              <a:buChar char="•"/>
            </a:pPr>
            <a:r>
              <a:rPr lang="en-US" sz="1400" dirty="0"/>
              <a:t>Enter all requests for Wetland determinations into CD.</a:t>
            </a:r>
          </a:p>
          <a:p>
            <a:pPr marL="285750" indent="-285750">
              <a:buFont typeface="Arial" panose="020B0604020202020204" pitchFamily="34" charset="0"/>
              <a:buChar char="•"/>
            </a:pPr>
            <a:r>
              <a:rPr lang="en-US" sz="1400" dirty="0"/>
              <a:t>Receive and process AD-1026</a:t>
            </a:r>
          </a:p>
          <a:p>
            <a:pPr marL="285750" indent="-285750">
              <a:buFont typeface="Arial" panose="020B0604020202020204" pitchFamily="34" charset="0"/>
              <a:buChar char="•"/>
            </a:pPr>
            <a:r>
              <a:rPr lang="en-US" sz="1400" dirty="0"/>
              <a:t>Issue FSA-569 </a:t>
            </a:r>
          </a:p>
          <a:p>
            <a:pPr marL="285750" indent="-285750">
              <a:buFont typeface="Arial" panose="020B0604020202020204" pitchFamily="34" charset="0"/>
              <a:buChar char="•"/>
            </a:pPr>
            <a:r>
              <a:rPr lang="en-US" sz="1400" dirty="0"/>
              <a:t>Refer requests to the District Conservationist or field office. </a:t>
            </a:r>
          </a:p>
          <a:p>
            <a:pPr marL="285750" indent="-285750">
              <a:buFont typeface="Arial" panose="020B0604020202020204" pitchFamily="34" charset="0"/>
              <a:buChar char="•"/>
            </a:pPr>
            <a:r>
              <a:rPr lang="en-US" sz="1400" dirty="0"/>
              <a:t>Enter all appeals made directly to the COC into CD.</a:t>
            </a:r>
          </a:p>
          <a:p>
            <a:pPr marL="285750" indent="-285750">
              <a:buFont typeface="Arial" panose="020B0604020202020204" pitchFamily="34" charset="0"/>
              <a:buChar char="•"/>
            </a:pPr>
            <a:r>
              <a:rPr lang="en-US" sz="1400" dirty="0"/>
              <a:t>Enter all appeals made to NAD following a COC appeal into CD.</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endParaRPr lang="en-US" dirty="0"/>
          </a:p>
        </p:txBody>
      </p:sp>
      <p:sp>
        <p:nvSpPr>
          <p:cNvPr id="2" name="TextBox 1">
            <a:extLst>
              <a:ext uri="{FF2B5EF4-FFF2-40B4-BE49-F238E27FC236}">
                <a16:creationId xmlns:a16="http://schemas.microsoft.com/office/drawing/2014/main" id="{596E4D42-0C3F-FD9F-3441-63DA598DC4C0}"/>
              </a:ext>
            </a:extLst>
          </p:cNvPr>
          <p:cNvSpPr txBox="1"/>
          <p:nvPr/>
        </p:nvSpPr>
        <p:spPr>
          <a:xfrm>
            <a:off x="8836476" y="3405180"/>
            <a:ext cx="2662660" cy="276999"/>
          </a:xfrm>
          <a:prstGeom prst="rect">
            <a:avLst/>
          </a:prstGeom>
          <a:noFill/>
        </p:spPr>
        <p:txBody>
          <a:bodyPr wrap="square" rtlCol="0">
            <a:spAutoFit/>
          </a:bodyPr>
          <a:lstStyle/>
          <a:p>
            <a:pPr algn="r"/>
            <a:r>
              <a:rPr lang="en-US" sz="1200" dirty="0"/>
              <a:t>Photo: Jericho Winter</a:t>
            </a:r>
          </a:p>
        </p:txBody>
      </p:sp>
    </p:spTree>
    <p:extLst>
      <p:ext uri="{BB962C8B-B14F-4D97-AF65-F5344CB8AC3E}">
        <p14:creationId xmlns:p14="http://schemas.microsoft.com/office/powerpoint/2010/main" val="292956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108642" y="1043311"/>
            <a:ext cx="11679980" cy="4270561"/>
          </a:xfrm>
        </p:spPr>
        <p:txBody>
          <a:bodyPr/>
          <a:lstStyle/>
          <a:p>
            <a:r>
              <a:rPr lang="en-US" sz="2000" b="1" dirty="0"/>
              <a:t>Wetland determination procedure requires both off-site and on-site investigations</a:t>
            </a:r>
          </a:p>
          <a:p>
            <a:r>
              <a:rPr lang="en-US" sz="2000" dirty="0"/>
              <a:t>Remote Sensing (off-site) Investigation: </a:t>
            </a:r>
          </a:p>
          <a:p>
            <a:pPr lvl="1"/>
            <a:r>
              <a:rPr lang="en-US" sz="1800" dirty="0"/>
              <a:t>Obtain and review historical aerial imagery, LiDAR, NWI maps, Soil Survey, etc.</a:t>
            </a:r>
          </a:p>
          <a:p>
            <a:pPr lvl="1"/>
            <a:r>
              <a:rPr lang="en-US" sz="1800" dirty="0"/>
              <a:t>Clarify scope and timeline of wetland conversion and relevant management activities</a:t>
            </a:r>
          </a:p>
          <a:p>
            <a:pPr lvl="1"/>
            <a:r>
              <a:rPr lang="en-US" sz="1800" dirty="0"/>
              <a:t>Review WETS tables – precipitation and temperature data </a:t>
            </a:r>
          </a:p>
          <a:p>
            <a:pPr lvl="1"/>
            <a:r>
              <a:rPr lang="en-US" sz="1800" dirty="0"/>
              <a:t>Confirm cropping and land-use history</a:t>
            </a:r>
          </a:p>
          <a:p>
            <a:pPr lvl="1"/>
            <a:r>
              <a:rPr lang="en-US" sz="1800" dirty="0"/>
              <a:t>Identification of drainage features, if applicable</a:t>
            </a:r>
          </a:p>
          <a:p>
            <a:pPr lvl="1"/>
            <a:r>
              <a:rPr lang="en-US" sz="1800" dirty="0"/>
              <a:t>Determine “best drained condition” prior to Dec 23, 1985, if applicable</a:t>
            </a:r>
          </a:p>
          <a:p>
            <a:pPr lvl="1"/>
            <a:r>
              <a:rPr lang="en-US" sz="1800" dirty="0"/>
              <a:t>Preliminary mapping – identification of sample units</a:t>
            </a:r>
          </a:p>
          <a:p>
            <a:pPr marL="0" indent="0">
              <a:buNone/>
            </a:pPr>
            <a:endParaRPr lang="en-US" sz="2200" dirty="0"/>
          </a:p>
        </p:txBody>
      </p:sp>
      <p:sp>
        <p:nvSpPr>
          <p:cNvPr id="7" name="Text Placeholder 3">
            <a:extLst>
              <a:ext uri="{FF2B5EF4-FFF2-40B4-BE49-F238E27FC236}">
                <a16:creationId xmlns:a16="http://schemas.microsoft.com/office/drawing/2014/main" id="{9978AF82-A8DD-ADF5-A1E0-A2B05B3903E2}"/>
              </a:ext>
            </a:extLst>
          </p:cNvPr>
          <p:cNvSpPr>
            <a:spLocks noGrp="1"/>
          </p:cNvSpPr>
          <p:nvPr>
            <p:ph type="body" sz="quarter" idx="11"/>
          </p:nvPr>
        </p:nvSpPr>
        <p:spPr>
          <a:xfrm>
            <a:off x="196850" y="568325"/>
            <a:ext cx="11690350" cy="530225"/>
          </a:xfrm>
        </p:spPr>
        <p:txBody>
          <a:bodyPr/>
          <a:lstStyle/>
          <a:p>
            <a:pPr algn="ctr"/>
            <a:r>
              <a:rPr lang="en-US" sz="3200" b="1" dirty="0">
                <a:latin typeface="Montserrat" pitchFamily="2" charset="0"/>
              </a:rPr>
              <a:t>Certified Wetland Determination (CWD) Process</a:t>
            </a:r>
          </a:p>
        </p:txBody>
      </p:sp>
      <p:pic>
        <p:nvPicPr>
          <p:cNvPr id="2050" name="Picture 2" descr="WSS Tips and Shortcuts | Natural ...">
            <a:extLst>
              <a:ext uri="{FF2B5EF4-FFF2-40B4-BE49-F238E27FC236}">
                <a16:creationId xmlns:a16="http://schemas.microsoft.com/office/drawing/2014/main" id="{7AE7C254-356D-967F-0D2C-B299FD3BCD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052077"/>
            <a:ext cx="3149525" cy="224966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2D5DE50-FEFA-0370-243C-BBD7B4EBBBAB}"/>
              </a:ext>
            </a:extLst>
          </p:cNvPr>
          <p:cNvPicPr>
            <a:picLocks noChangeAspect="1"/>
          </p:cNvPicPr>
          <p:nvPr/>
        </p:nvPicPr>
        <p:blipFill>
          <a:blip r:embed="rId3"/>
          <a:stretch>
            <a:fillRect/>
          </a:stretch>
        </p:blipFill>
        <p:spPr>
          <a:xfrm>
            <a:off x="8231682" y="3716192"/>
            <a:ext cx="3250165" cy="2605702"/>
          </a:xfrm>
          <a:prstGeom prst="rect">
            <a:avLst/>
          </a:prstGeom>
        </p:spPr>
      </p:pic>
      <p:pic>
        <p:nvPicPr>
          <p:cNvPr id="6" name="Picture 5">
            <a:extLst>
              <a:ext uri="{FF2B5EF4-FFF2-40B4-BE49-F238E27FC236}">
                <a16:creationId xmlns:a16="http://schemas.microsoft.com/office/drawing/2014/main" id="{598D3D51-4B29-0FD2-B16C-F1955880C108}"/>
              </a:ext>
            </a:extLst>
          </p:cNvPr>
          <p:cNvPicPr>
            <a:picLocks noChangeAspect="1"/>
          </p:cNvPicPr>
          <p:nvPr/>
        </p:nvPicPr>
        <p:blipFill>
          <a:blip r:embed="rId4"/>
          <a:stretch>
            <a:fillRect/>
          </a:stretch>
        </p:blipFill>
        <p:spPr>
          <a:xfrm>
            <a:off x="4043210" y="4031923"/>
            <a:ext cx="3250165" cy="2289971"/>
          </a:xfrm>
          <a:prstGeom prst="rect">
            <a:avLst/>
          </a:prstGeom>
        </p:spPr>
      </p:pic>
      <p:sp>
        <p:nvSpPr>
          <p:cNvPr id="8" name="Rectangle 7">
            <a:extLst>
              <a:ext uri="{FF2B5EF4-FFF2-40B4-BE49-F238E27FC236}">
                <a16:creationId xmlns:a16="http://schemas.microsoft.com/office/drawing/2014/main" id="{42FB8796-F027-D8C4-F9B1-145E00E4D9E2}"/>
              </a:ext>
            </a:extLst>
          </p:cNvPr>
          <p:cNvSpPr/>
          <p:nvPr/>
        </p:nvSpPr>
        <p:spPr>
          <a:xfrm>
            <a:off x="8231682" y="3885274"/>
            <a:ext cx="1119007" cy="14664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57013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C8920-5387-2428-A4FC-2F62B6A36AA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4B6399-ACAA-33C9-28DD-63F479E93A7F}"/>
              </a:ext>
            </a:extLst>
          </p:cNvPr>
          <p:cNvSpPr>
            <a:spLocks noGrp="1"/>
          </p:cNvSpPr>
          <p:nvPr>
            <p:ph sz="quarter" idx="10"/>
          </p:nvPr>
        </p:nvSpPr>
        <p:spPr>
          <a:xfrm>
            <a:off x="108642" y="1043311"/>
            <a:ext cx="11886508" cy="1681015"/>
          </a:xfrm>
        </p:spPr>
        <p:txBody>
          <a:bodyPr/>
          <a:lstStyle/>
          <a:p>
            <a:r>
              <a:rPr lang="en-US" sz="1800" dirty="0"/>
              <a:t>Smallest identifiable land unit within the area subject to wetland determination</a:t>
            </a:r>
          </a:p>
          <a:p>
            <a:r>
              <a:rPr lang="en-US" sz="1800" dirty="0"/>
              <a:t>Sample units are identified based on having unique: Plant community, soil properties, hydrology, landscape/landform, land-use, and/or management impact</a:t>
            </a:r>
          </a:p>
          <a:p>
            <a:r>
              <a:rPr lang="en-US" sz="1800" dirty="0"/>
              <a:t>Sample units may repeat throughout study area</a:t>
            </a:r>
          </a:p>
          <a:p>
            <a:r>
              <a:rPr lang="en-US" sz="1800" dirty="0"/>
              <a:t>Goal is to identify and delineate unique wetland units and non-wetlands</a:t>
            </a:r>
          </a:p>
        </p:txBody>
      </p:sp>
      <p:sp>
        <p:nvSpPr>
          <p:cNvPr id="7" name="Text Placeholder 3">
            <a:extLst>
              <a:ext uri="{FF2B5EF4-FFF2-40B4-BE49-F238E27FC236}">
                <a16:creationId xmlns:a16="http://schemas.microsoft.com/office/drawing/2014/main" id="{3D7BC4AA-A015-C9F8-2D98-FC94CFF75089}"/>
              </a:ext>
            </a:extLst>
          </p:cNvPr>
          <p:cNvSpPr>
            <a:spLocks noGrp="1"/>
          </p:cNvSpPr>
          <p:nvPr>
            <p:ph type="body" sz="quarter" idx="11"/>
          </p:nvPr>
        </p:nvSpPr>
        <p:spPr>
          <a:xfrm>
            <a:off x="196850" y="568325"/>
            <a:ext cx="11690350" cy="530225"/>
          </a:xfrm>
        </p:spPr>
        <p:txBody>
          <a:bodyPr/>
          <a:lstStyle/>
          <a:p>
            <a:pPr algn="ctr"/>
            <a:r>
              <a:rPr lang="en-US" sz="3200" b="1" dirty="0">
                <a:latin typeface="Montserrat" pitchFamily="2" charset="0"/>
              </a:rPr>
              <a:t>Wetland Determination Process – Sample Units</a:t>
            </a:r>
          </a:p>
        </p:txBody>
      </p:sp>
      <p:pic>
        <p:nvPicPr>
          <p:cNvPr id="9" name="Picture 8">
            <a:extLst>
              <a:ext uri="{FF2B5EF4-FFF2-40B4-BE49-F238E27FC236}">
                <a16:creationId xmlns:a16="http://schemas.microsoft.com/office/drawing/2014/main" id="{3336FB9D-11B8-0FFA-3393-10B7E483D1D5}"/>
              </a:ext>
            </a:extLst>
          </p:cNvPr>
          <p:cNvPicPr>
            <a:picLocks noChangeAspect="1"/>
          </p:cNvPicPr>
          <p:nvPr/>
        </p:nvPicPr>
        <p:blipFill>
          <a:blip r:embed="rId2"/>
          <a:stretch>
            <a:fillRect/>
          </a:stretch>
        </p:blipFill>
        <p:spPr>
          <a:xfrm>
            <a:off x="4204743" y="3125663"/>
            <a:ext cx="3361380" cy="2415992"/>
          </a:xfrm>
          <a:prstGeom prst="rect">
            <a:avLst/>
          </a:prstGeom>
        </p:spPr>
      </p:pic>
      <p:pic>
        <p:nvPicPr>
          <p:cNvPr id="13" name="Picture 12">
            <a:extLst>
              <a:ext uri="{FF2B5EF4-FFF2-40B4-BE49-F238E27FC236}">
                <a16:creationId xmlns:a16="http://schemas.microsoft.com/office/drawing/2014/main" id="{D030198A-DA1A-AE70-FBBD-C1018AB572DD}"/>
              </a:ext>
            </a:extLst>
          </p:cNvPr>
          <p:cNvPicPr>
            <a:picLocks noChangeAspect="1"/>
          </p:cNvPicPr>
          <p:nvPr/>
        </p:nvPicPr>
        <p:blipFill rotWithShape="1">
          <a:blip r:embed="rId3"/>
          <a:srcRect l="4087" r="9675"/>
          <a:stretch/>
        </p:blipFill>
        <p:spPr>
          <a:xfrm>
            <a:off x="326673" y="3138968"/>
            <a:ext cx="3361380" cy="2328646"/>
          </a:xfrm>
          <a:prstGeom prst="rect">
            <a:avLst/>
          </a:prstGeom>
        </p:spPr>
      </p:pic>
      <p:sp>
        <p:nvSpPr>
          <p:cNvPr id="14" name="TextBox 13">
            <a:extLst>
              <a:ext uri="{FF2B5EF4-FFF2-40B4-BE49-F238E27FC236}">
                <a16:creationId xmlns:a16="http://schemas.microsoft.com/office/drawing/2014/main" id="{AE75E6CD-6D23-3A24-BDAB-B2A79202241F}"/>
              </a:ext>
            </a:extLst>
          </p:cNvPr>
          <p:cNvSpPr txBox="1"/>
          <p:nvPr/>
        </p:nvSpPr>
        <p:spPr>
          <a:xfrm>
            <a:off x="326673" y="3078693"/>
            <a:ext cx="1886673" cy="369332"/>
          </a:xfrm>
          <a:prstGeom prst="rect">
            <a:avLst/>
          </a:prstGeom>
          <a:noFill/>
        </p:spPr>
        <p:txBody>
          <a:bodyPr wrap="square" rtlCol="0">
            <a:spAutoFit/>
          </a:bodyPr>
          <a:lstStyle/>
          <a:p>
            <a:r>
              <a:rPr lang="en-US" dirty="0"/>
              <a:t>Dec 1985 Aerial</a:t>
            </a:r>
          </a:p>
        </p:txBody>
      </p:sp>
      <p:sp>
        <p:nvSpPr>
          <p:cNvPr id="16" name="TextBox 15">
            <a:extLst>
              <a:ext uri="{FF2B5EF4-FFF2-40B4-BE49-F238E27FC236}">
                <a16:creationId xmlns:a16="http://schemas.microsoft.com/office/drawing/2014/main" id="{45189679-D08D-0E57-5DF5-6E8685AEE4BA}"/>
              </a:ext>
            </a:extLst>
          </p:cNvPr>
          <p:cNvSpPr txBox="1"/>
          <p:nvPr/>
        </p:nvSpPr>
        <p:spPr>
          <a:xfrm>
            <a:off x="4425967" y="3126924"/>
            <a:ext cx="1886673" cy="369332"/>
          </a:xfrm>
          <a:prstGeom prst="rect">
            <a:avLst/>
          </a:prstGeom>
          <a:noFill/>
        </p:spPr>
        <p:txBody>
          <a:bodyPr wrap="square" rtlCol="0">
            <a:spAutoFit/>
          </a:bodyPr>
          <a:lstStyle/>
          <a:p>
            <a:r>
              <a:rPr lang="en-US" dirty="0"/>
              <a:t>2018 LiDAR</a:t>
            </a:r>
          </a:p>
        </p:txBody>
      </p:sp>
      <p:pic>
        <p:nvPicPr>
          <p:cNvPr id="18" name="Picture 17">
            <a:extLst>
              <a:ext uri="{FF2B5EF4-FFF2-40B4-BE49-F238E27FC236}">
                <a16:creationId xmlns:a16="http://schemas.microsoft.com/office/drawing/2014/main" id="{3E90B8CC-D740-A248-5499-5B5DC5F9D68A}"/>
              </a:ext>
            </a:extLst>
          </p:cNvPr>
          <p:cNvPicPr>
            <a:picLocks noChangeAspect="1"/>
          </p:cNvPicPr>
          <p:nvPr/>
        </p:nvPicPr>
        <p:blipFill>
          <a:blip r:embed="rId4"/>
          <a:stretch>
            <a:fillRect/>
          </a:stretch>
        </p:blipFill>
        <p:spPr>
          <a:xfrm>
            <a:off x="7897416" y="3138968"/>
            <a:ext cx="3891206" cy="2421695"/>
          </a:xfrm>
          <a:prstGeom prst="rect">
            <a:avLst/>
          </a:prstGeom>
        </p:spPr>
      </p:pic>
      <p:sp>
        <p:nvSpPr>
          <p:cNvPr id="19" name="TextBox 18">
            <a:extLst>
              <a:ext uri="{FF2B5EF4-FFF2-40B4-BE49-F238E27FC236}">
                <a16:creationId xmlns:a16="http://schemas.microsoft.com/office/drawing/2014/main" id="{B1E68789-3528-8C78-68F6-9B5B2C5EA6BE}"/>
              </a:ext>
            </a:extLst>
          </p:cNvPr>
          <p:cNvSpPr txBox="1"/>
          <p:nvPr/>
        </p:nvSpPr>
        <p:spPr>
          <a:xfrm>
            <a:off x="7963476" y="3055472"/>
            <a:ext cx="4190526" cy="338554"/>
          </a:xfrm>
          <a:prstGeom prst="rect">
            <a:avLst/>
          </a:prstGeom>
          <a:noFill/>
        </p:spPr>
        <p:txBody>
          <a:bodyPr wrap="square" rtlCol="0">
            <a:spAutoFit/>
          </a:bodyPr>
          <a:lstStyle/>
          <a:p>
            <a:r>
              <a:rPr lang="en-US" sz="1600" dirty="0"/>
              <a:t>2023 Aerial with labeled sample units</a:t>
            </a:r>
          </a:p>
        </p:txBody>
      </p:sp>
      <p:sp>
        <p:nvSpPr>
          <p:cNvPr id="20" name="TextBox 19">
            <a:extLst>
              <a:ext uri="{FF2B5EF4-FFF2-40B4-BE49-F238E27FC236}">
                <a16:creationId xmlns:a16="http://schemas.microsoft.com/office/drawing/2014/main" id="{24362172-7C3F-9D2F-1604-E4795883F87B}"/>
              </a:ext>
            </a:extLst>
          </p:cNvPr>
          <p:cNvSpPr txBox="1"/>
          <p:nvPr/>
        </p:nvSpPr>
        <p:spPr>
          <a:xfrm>
            <a:off x="9420183" y="3446307"/>
            <a:ext cx="329071" cy="380464"/>
          </a:xfrm>
          <a:prstGeom prst="rect">
            <a:avLst/>
          </a:prstGeom>
          <a:noFill/>
        </p:spPr>
        <p:txBody>
          <a:bodyPr wrap="square" rtlCol="0">
            <a:spAutoFit/>
          </a:bodyPr>
          <a:lstStyle/>
          <a:p>
            <a:r>
              <a:rPr lang="en-US" dirty="0">
                <a:solidFill>
                  <a:schemeClr val="bg2">
                    <a:lumMod val="10000"/>
                  </a:schemeClr>
                </a:solidFill>
              </a:rPr>
              <a:t>1</a:t>
            </a:r>
          </a:p>
        </p:txBody>
      </p:sp>
      <p:sp>
        <p:nvSpPr>
          <p:cNvPr id="21" name="TextBox 20">
            <a:extLst>
              <a:ext uri="{FF2B5EF4-FFF2-40B4-BE49-F238E27FC236}">
                <a16:creationId xmlns:a16="http://schemas.microsoft.com/office/drawing/2014/main" id="{93295508-15E7-D6A8-F84D-A24C1A5F2917}"/>
              </a:ext>
            </a:extLst>
          </p:cNvPr>
          <p:cNvSpPr txBox="1"/>
          <p:nvPr/>
        </p:nvSpPr>
        <p:spPr>
          <a:xfrm>
            <a:off x="10170112" y="4549321"/>
            <a:ext cx="329071" cy="380464"/>
          </a:xfrm>
          <a:prstGeom prst="rect">
            <a:avLst/>
          </a:prstGeom>
          <a:noFill/>
        </p:spPr>
        <p:txBody>
          <a:bodyPr wrap="square" rtlCol="0">
            <a:spAutoFit/>
          </a:bodyPr>
          <a:lstStyle/>
          <a:p>
            <a:r>
              <a:rPr lang="en-US" dirty="0">
                <a:solidFill>
                  <a:schemeClr val="bg2">
                    <a:lumMod val="10000"/>
                  </a:schemeClr>
                </a:solidFill>
              </a:rPr>
              <a:t>3</a:t>
            </a:r>
          </a:p>
        </p:txBody>
      </p:sp>
      <p:sp>
        <p:nvSpPr>
          <p:cNvPr id="22" name="TextBox 21">
            <a:extLst>
              <a:ext uri="{FF2B5EF4-FFF2-40B4-BE49-F238E27FC236}">
                <a16:creationId xmlns:a16="http://schemas.microsoft.com/office/drawing/2014/main" id="{97D1A224-4D38-E37B-779A-BE4BE6EC6FE6}"/>
              </a:ext>
            </a:extLst>
          </p:cNvPr>
          <p:cNvSpPr txBox="1"/>
          <p:nvPr/>
        </p:nvSpPr>
        <p:spPr>
          <a:xfrm>
            <a:off x="8753130" y="4004781"/>
            <a:ext cx="487321" cy="380464"/>
          </a:xfrm>
          <a:prstGeom prst="rect">
            <a:avLst/>
          </a:prstGeom>
          <a:noFill/>
        </p:spPr>
        <p:txBody>
          <a:bodyPr wrap="square" rtlCol="0">
            <a:spAutoFit/>
          </a:bodyPr>
          <a:lstStyle/>
          <a:p>
            <a:r>
              <a:rPr lang="en-US" dirty="0">
                <a:solidFill>
                  <a:schemeClr val="bg2">
                    <a:lumMod val="10000"/>
                  </a:schemeClr>
                </a:solidFill>
              </a:rPr>
              <a:t>2c</a:t>
            </a:r>
          </a:p>
        </p:txBody>
      </p:sp>
      <p:sp>
        <p:nvSpPr>
          <p:cNvPr id="23" name="TextBox 22">
            <a:extLst>
              <a:ext uri="{FF2B5EF4-FFF2-40B4-BE49-F238E27FC236}">
                <a16:creationId xmlns:a16="http://schemas.microsoft.com/office/drawing/2014/main" id="{8023D783-98EB-2F43-6211-799164221AAD}"/>
              </a:ext>
            </a:extLst>
          </p:cNvPr>
          <p:cNvSpPr txBox="1"/>
          <p:nvPr/>
        </p:nvSpPr>
        <p:spPr>
          <a:xfrm>
            <a:off x="10988927" y="3616023"/>
            <a:ext cx="487321" cy="380464"/>
          </a:xfrm>
          <a:prstGeom prst="rect">
            <a:avLst/>
          </a:prstGeom>
          <a:noFill/>
        </p:spPr>
        <p:txBody>
          <a:bodyPr wrap="square" rtlCol="0">
            <a:spAutoFit/>
          </a:bodyPr>
          <a:lstStyle/>
          <a:p>
            <a:r>
              <a:rPr lang="en-US" dirty="0">
                <a:solidFill>
                  <a:schemeClr val="bg2">
                    <a:lumMod val="10000"/>
                  </a:schemeClr>
                </a:solidFill>
              </a:rPr>
              <a:t>2b</a:t>
            </a:r>
          </a:p>
        </p:txBody>
      </p:sp>
      <p:sp>
        <p:nvSpPr>
          <p:cNvPr id="24" name="TextBox 23">
            <a:extLst>
              <a:ext uri="{FF2B5EF4-FFF2-40B4-BE49-F238E27FC236}">
                <a16:creationId xmlns:a16="http://schemas.microsoft.com/office/drawing/2014/main" id="{2E865201-93DF-A12C-8259-C610522DF67B}"/>
              </a:ext>
            </a:extLst>
          </p:cNvPr>
          <p:cNvSpPr txBox="1"/>
          <p:nvPr/>
        </p:nvSpPr>
        <p:spPr>
          <a:xfrm>
            <a:off x="8328896" y="3751107"/>
            <a:ext cx="487321" cy="380464"/>
          </a:xfrm>
          <a:prstGeom prst="rect">
            <a:avLst/>
          </a:prstGeom>
          <a:noFill/>
        </p:spPr>
        <p:txBody>
          <a:bodyPr wrap="square" rtlCol="0">
            <a:spAutoFit/>
          </a:bodyPr>
          <a:lstStyle/>
          <a:p>
            <a:r>
              <a:rPr lang="en-US" dirty="0">
                <a:solidFill>
                  <a:schemeClr val="bg2">
                    <a:lumMod val="10000"/>
                  </a:schemeClr>
                </a:solidFill>
              </a:rPr>
              <a:t>2a</a:t>
            </a:r>
          </a:p>
        </p:txBody>
      </p:sp>
      <p:sp>
        <p:nvSpPr>
          <p:cNvPr id="25" name="TextBox 24">
            <a:extLst>
              <a:ext uri="{FF2B5EF4-FFF2-40B4-BE49-F238E27FC236}">
                <a16:creationId xmlns:a16="http://schemas.microsoft.com/office/drawing/2014/main" id="{701D1AF8-F637-4640-5E9B-B57946C8A2D5}"/>
              </a:ext>
            </a:extLst>
          </p:cNvPr>
          <p:cNvSpPr txBox="1"/>
          <p:nvPr/>
        </p:nvSpPr>
        <p:spPr>
          <a:xfrm>
            <a:off x="8493842" y="5158352"/>
            <a:ext cx="487321" cy="380464"/>
          </a:xfrm>
          <a:prstGeom prst="rect">
            <a:avLst/>
          </a:prstGeom>
          <a:noFill/>
        </p:spPr>
        <p:txBody>
          <a:bodyPr wrap="square" rtlCol="0">
            <a:spAutoFit/>
          </a:bodyPr>
          <a:lstStyle/>
          <a:p>
            <a:r>
              <a:rPr lang="en-US" dirty="0">
                <a:solidFill>
                  <a:schemeClr val="bg2">
                    <a:lumMod val="10000"/>
                  </a:schemeClr>
                </a:solidFill>
              </a:rPr>
              <a:t>2d</a:t>
            </a:r>
          </a:p>
        </p:txBody>
      </p:sp>
      <p:sp>
        <p:nvSpPr>
          <p:cNvPr id="26" name="TextBox 25">
            <a:extLst>
              <a:ext uri="{FF2B5EF4-FFF2-40B4-BE49-F238E27FC236}">
                <a16:creationId xmlns:a16="http://schemas.microsoft.com/office/drawing/2014/main" id="{26CE8A83-C361-D17B-6029-3596649423A1}"/>
              </a:ext>
            </a:extLst>
          </p:cNvPr>
          <p:cNvSpPr txBox="1"/>
          <p:nvPr/>
        </p:nvSpPr>
        <p:spPr>
          <a:xfrm>
            <a:off x="362139" y="5468293"/>
            <a:ext cx="10972800" cy="923330"/>
          </a:xfrm>
          <a:prstGeom prst="rect">
            <a:avLst/>
          </a:prstGeom>
          <a:noFill/>
        </p:spPr>
        <p:txBody>
          <a:bodyPr wrap="square" rtlCol="0">
            <a:spAutoFit/>
          </a:bodyPr>
          <a:lstStyle/>
          <a:p>
            <a:r>
              <a:rPr lang="en-US" dirty="0"/>
              <a:t>Sample Unit 1: Depressional drainageway; likely wetland</a:t>
            </a:r>
          </a:p>
          <a:p>
            <a:r>
              <a:rPr lang="en-US" dirty="0"/>
              <a:t>Sample Unit 2: Slight depressions, changes in vegetation color; potential wetlands</a:t>
            </a:r>
          </a:p>
          <a:p>
            <a:r>
              <a:rPr lang="en-US" dirty="0"/>
              <a:t>Sample Unit 3: Upland; likely non-wetland</a:t>
            </a:r>
          </a:p>
        </p:txBody>
      </p:sp>
      <p:sp>
        <p:nvSpPr>
          <p:cNvPr id="2" name="TextBox 1">
            <a:extLst>
              <a:ext uri="{FF2B5EF4-FFF2-40B4-BE49-F238E27FC236}">
                <a16:creationId xmlns:a16="http://schemas.microsoft.com/office/drawing/2014/main" id="{2CE32109-4438-A43B-FBD6-9D6D08812C56}"/>
              </a:ext>
            </a:extLst>
          </p:cNvPr>
          <p:cNvSpPr txBox="1"/>
          <p:nvPr/>
        </p:nvSpPr>
        <p:spPr>
          <a:xfrm>
            <a:off x="325895" y="2769636"/>
            <a:ext cx="1520672" cy="369332"/>
          </a:xfrm>
          <a:prstGeom prst="rect">
            <a:avLst/>
          </a:prstGeom>
          <a:noFill/>
        </p:spPr>
        <p:txBody>
          <a:bodyPr wrap="square" rtlCol="0">
            <a:spAutoFit/>
          </a:bodyPr>
          <a:lstStyle/>
          <a:p>
            <a:r>
              <a:rPr lang="en-US" b="1" dirty="0">
                <a:solidFill>
                  <a:schemeClr val="accent4"/>
                </a:solidFill>
              </a:rPr>
              <a:t>EXAMPLE:</a:t>
            </a:r>
          </a:p>
        </p:txBody>
      </p:sp>
    </p:spTree>
    <p:extLst>
      <p:ext uri="{BB962C8B-B14F-4D97-AF65-F5344CB8AC3E}">
        <p14:creationId xmlns:p14="http://schemas.microsoft.com/office/powerpoint/2010/main" val="3902175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108642" y="1170101"/>
            <a:ext cx="11307778" cy="4770436"/>
          </a:xfrm>
        </p:spPr>
        <p:txBody>
          <a:bodyPr/>
          <a:lstStyle/>
          <a:p>
            <a:r>
              <a:rPr lang="en-US" sz="2000" dirty="0"/>
              <a:t>Field (on-site) Investigation: </a:t>
            </a:r>
          </a:p>
          <a:p>
            <a:pPr lvl="1"/>
            <a:r>
              <a:rPr lang="en-US" sz="1800" dirty="0"/>
              <a:t>Travel often required</a:t>
            </a:r>
          </a:p>
          <a:p>
            <a:pPr lvl="1"/>
            <a:r>
              <a:rPr lang="en-US" sz="1800" dirty="0"/>
              <a:t>Representative point within each sample unit to determine if it is a wetland</a:t>
            </a:r>
          </a:p>
          <a:p>
            <a:pPr lvl="2"/>
            <a:r>
              <a:rPr lang="en-US" sz="1400" dirty="0"/>
              <a:t>Prevalence of hydrophytic vegetation</a:t>
            </a:r>
          </a:p>
          <a:p>
            <a:pPr lvl="2"/>
            <a:r>
              <a:rPr lang="en-US" sz="1400" dirty="0"/>
              <a:t>Hydric soils</a:t>
            </a:r>
          </a:p>
          <a:p>
            <a:pPr lvl="2"/>
            <a:r>
              <a:rPr lang="en-US" sz="1400" dirty="0"/>
              <a:t>Wetland hydrology</a:t>
            </a:r>
            <a:endParaRPr lang="en-US" sz="2200" dirty="0"/>
          </a:p>
        </p:txBody>
      </p:sp>
      <p:sp>
        <p:nvSpPr>
          <p:cNvPr id="7" name="Text Placeholder 3">
            <a:extLst>
              <a:ext uri="{FF2B5EF4-FFF2-40B4-BE49-F238E27FC236}">
                <a16:creationId xmlns:a16="http://schemas.microsoft.com/office/drawing/2014/main" id="{9978AF82-A8DD-ADF5-A1E0-A2B05B3903E2}"/>
              </a:ext>
            </a:extLst>
          </p:cNvPr>
          <p:cNvSpPr>
            <a:spLocks noGrp="1"/>
          </p:cNvSpPr>
          <p:nvPr>
            <p:ph type="body" sz="quarter" idx="11"/>
          </p:nvPr>
        </p:nvSpPr>
        <p:spPr>
          <a:xfrm>
            <a:off x="0" y="568325"/>
            <a:ext cx="12135658" cy="530225"/>
          </a:xfrm>
        </p:spPr>
        <p:txBody>
          <a:bodyPr/>
          <a:lstStyle/>
          <a:p>
            <a:pPr algn="ctr"/>
            <a:r>
              <a:rPr lang="en-US" sz="3200" b="1" dirty="0">
                <a:latin typeface="Montserrat" pitchFamily="2" charset="0"/>
              </a:rPr>
              <a:t>Wetland Determination Process – On-site Investigation</a:t>
            </a:r>
          </a:p>
        </p:txBody>
      </p:sp>
      <p:pic>
        <p:nvPicPr>
          <p:cNvPr id="4" name="Picture 2" descr="Shovel slice of a hydric soil. Arrow indicates layer in which redox depletions begin to appear.">
            <a:extLst>
              <a:ext uri="{FF2B5EF4-FFF2-40B4-BE49-F238E27FC236}">
                <a16:creationId xmlns:a16="http://schemas.microsoft.com/office/drawing/2014/main" id="{1688EFDF-258E-450F-4978-275EE8A896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81439" y="3773122"/>
            <a:ext cx="2950582" cy="2194004"/>
          </a:xfrm>
          <a:prstGeom prst="rect">
            <a:avLst/>
          </a:prstGeom>
          <a:noFill/>
          <a:extLst>
            <a:ext uri="{909E8E84-426E-40DD-AFC4-6F175D3DCCD1}">
              <a14:hiddenFill xmlns:a14="http://schemas.microsoft.com/office/drawing/2010/main">
                <a:solidFill>
                  <a:srgbClr val="FFFFFF"/>
                </a:solidFill>
              </a14:hiddenFill>
            </a:ext>
          </a:extLst>
        </p:spPr>
      </p:pic>
      <p:pic>
        <p:nvPicPr>
          <p:cNvPr id="8" name="object 10" descr="Soil aggregate with a depleted matrix">
            <a:extLst>
              <a:ext uri="{FF2B5EF4-FFF2-40B4-BE49-F238E27FC236}">
                <a16:creationId xmlns:a16="http://schemas.microsoft.com/office/drawing/2014/main" id="{42269447-5B03-9CAC-5701-FB1F1E419818}"/>
              </a:ext>
            </a:extLst>
          </p:cNvPr>
          <p:cNvPicPr/>
          <p:nvPr/>
        </p:nvPicPr>
        <p:blipFill>
          <a:blip r:embed="rId3" cstate="print"/>
          <a:stretch>
            <a:fillRect/>
          </a:stretch>
        </p:blipFill>
        <p:spPr>
          <a:xfrm>
            <a:off x="6763164" y="4555940"/>
            <a:ext cx="2321802" cy="1774650"/>
          </a:xfrm>
          <a:prstGeom prst="rect">
            <a:avLst/>
          </a:prstGeom>
        </p:spPr>
      </p:pic>
      <p:grpSp>
        <p:nvGrpSpPr>
          <p:cNvPr id="10" name="object 3">
            <a:extLst>
              <a:ext uri="{FF2B5EF4-FFF2-40B4-BE49-F238E27FC236}">
                <a16:creationId xmlns:a16="http://schemas.microsoft.com/office/drawing/2014/main" id="{E5E96DA1-A771-7458-10EF-717113ECC618}"/>
              </a:ext>
            </a:extLst>
          </p:cNvPr>
          <p:cNvGrpSpPr/>
          <p:nvPr/>
        </p:nvGrpSpPr>
        <p:grpSpPr>
          <a:xfrm>
            <a:off x="9207374" y="2489703"/>
            <a:ext cx="2961613" cy="3909511"/>
            <a:chOff x="141732" y="1341374"/>
            <a:chExt cx="4209415" cy="5433060"/>
          </a:xfrm>
        </p:grpSpPr>
        <p:pic>
          <p:nvPicPr>
            <p:cNvPr id="11" name="object 4">
              <a:extLst>
                <a:ext uri="{FF2B5EF4-FFF2-40B4-BE49-F238E27FC236}">
                  <a16:creationId xmlns:a16="http://schemas.microsoft.com/office/drawing/2014/main" id="{A392326F-B9A6-F3C6-419A-60AFDA977178}"/>
                </a:ext>
              </a:extLst>
            </p:cNvPr>
            <p:cNvPicPr/>
            <p:nvPr/>
          </p:nvPicPr>
          <p:blipFill>
            <a:blip r:embed="rId4" cstate="print"/>
            <a:stretch>
              <a:fillRect/>
            </a:stretch>
          </p:blipFill>
          <p:spPr>
            <a:xfrm>
              <a:off x="141732" y="1353312"/>
              <a:ext cx="4162043" cy="5407151"/>
            </a:xfrm>
            <a:prstGeom prst="rect">
              <a:avLst/>
            </a:prstGeom>
          </p:spPr>
        </p:pic>
        <p:sp>
          <p:nvSpPr>
            <p:cNvPr id="12" name="object 5">
              <a:extLst>
                <a:ext uri="{FF2B5EF4-FFF2-40B4-BE49-F238E27FC236}">
                  <a16:creationId xmlns:a16="http://schemas.microsoft.com/office/drawing/2014/main" id="{06B2E71B-F15A-271E-68E6-BED9D5AF888B}"/>
                </a:ext>
              </a:extLst>
            </p:cNvPr>
            <p:cNvSpPr/>
            <p:nvPr/>
          </p:nvSpPr>
          <p:spPr>
            <a:xfrm>
              <a:off x="174498" y="1354074"/>
              <a:ext cx="4163695" cy="5407660"/>
            </a:xfrm>
            <a:custGeom>
              <a:avLst/>
              <a:gdLst/>
              <a:ahLst/>
              <a:cxnLst/>
              <a:rect l="l" t="t" r="r" b="b"/>
              <a:pathLst>
                <a:path w="4163695" h="5407659">
                  <a:moveTo>
                    <a:pt x="0" y="0"/>
                  </a:moveTo>
                  <a:lnTo>
                    <a:pt x="4163567" y="0"/>
                  </a:lnTo>
                  <a:lnTo>
                    <a:pt x="4163567" y="5407152"/>
                  </a:lnTo>
                  <a:lnTo>
                    <a:pt x="0" y="5407152"/>
                  </a:lnTo>
                  <a:lnTo>
                    <a:pt x="0" y="0"/>
                  </a:lnTo>
                  <a:close/>
                </a:path>
              </a:pathLst>
            </a:custGeom>
            <a:ln w="25400">
              <a:solidFill>
                <a:srgbClr val="000000"/>
              </a:solidFill>
            </a:ln>
          </p:spPr>
          <p:txBody>
            <a:bodyPr wrap="square" lIns="0" tIns="0" rIns="0" bIns="0" rtlCol="0"/>
            <a:lstStyle/>
            <a:p>
              <a:endParaRPr/>
            </a:p>
          </p:txBody>
        </p:sp>
      </p:grpSp>
      <p:pic>
        <p:nvPicPr>
          <p:cNvPr id="13" name="Picture 12" descr="Example of shallow soil pit&#10;">
            <a:extLst>
              <a:ext uri="{FF2B5EF4-FFF2-40B4-BE49-F238E27FC236}">
                <a16:creationId xmlns:a16="http://schemas.microsoft.com/office/drawing/2014/main" id="{807D756C-0024-E824-07D2-A7D3E5C13F30}"/>
              </a:ext>
            </a:extLst>
          </p:cNvPr>
          <p:cNvPicPr>
            <a:picLocks noChangeAspect="1"/>
          </p:cNvPicPr>
          <p:nvPr/>
        </p:nvPicPr>
        <p:blipFill>
          <a:blip r:embed="rId5"/>
          <a:stretch>
            <a:fillRect/>
          </a:stretch>
        </p:blipFill>
        <p:spPr>
          <a:xfrm>
            <a:off x="2585244" y="4697816"/>
            <a:ext cx="3997147" cy="1490898"/>
          </a:xfrm>
          <a:prstGeom prst="rect">
            <a:avLst/>
          </a:prstGeom>
        </p:spPr>
      </p:pic>
      <p:pic>
        <p:nvPicPr>
          <p:cNvPr id="15" name="Picture 14">
            <a:extLst>
              <a:ext uri="{FF2B5EF4-FFF2-40B4-BE49-F238E27FC236}">
                <a16:creationId xmlns:a16="http://schemas.microsoft.com/office/drawing/2014/main" id="{67CE169D-E890-07C0-734E-7DB3A3C4D25E}"/>
              </a:ext>
            </a:extLst>
          </p:cNvPr>
          <p:cNvPicPr>
            <a:picLocks noChangeAspect="1"/>
          </p:cNvPicPr>
          <p:nvPr/>
        </p:nvPicPr>
        <p:blipFill>
          <a:blip r:embed="rId6"/>
          <a:stretch>
            <a:fillRect/>
          </a:stretch>
        </p:blipFill>
        <p:spPr>
          <a:xfrm>
            <a:off x="3508399" y="2811385"/>
            <a:ext cx="4761761" cy="1689941"/>
          </a:xfrm>
          <a:prstGeom prst="rect">
            <a:avLst/>
          </a:prstGeom>
        </p:spPr>
      </p:pic>
    </p:spTree>
    <p:extLst>
      <p:ext uri="{BB962C8B-B14F-4D97-AF65-F5344CB8AC3E}">
        <p14:creationId xmlns:p14="http://schemas.microsoft.com/office/powerpoint/2010/main" val="1184259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0" y="1043311"/>
            <a:ext cx="7553325" cy="5338620"/>
          </a:xfrm>
        </p:spPr>
        <p:txBody>
          <a:bodyPr/>
          <a:lstStyle/>
          <a:p>
            <a:r>
              <a:rPr lang="en-US" sz="1800" dirty="0"/>
              <a:t>Each sample unit will be identified as a wetland or non-wetland and assigned a Food Security Act wetland label</a:t>
            </a:r>
          </a:p>
          <a:p>
            <a:r>
              <a:rPr lang="en-US" sz="1800" dirty="0"/>
              <a:t>Common labels include:</a:t>
            </a:r>
          </a:p>
          <a:p>
            <a:pPr lvl="1"/>
            <a:r>
              <a:rPr lang="en-US" sz="1300" dirty="0"/>
              <a:t>W (wetland): Area meeting wetland criteria, not converted after Dec 23, 1985</a:t>
            </a:r>
          </a:p>
          <a:p>
            <a:pPr lvl="1"/>
            <a:r>
              <a:rPr lang="en-US" sz="1300" dirty="0"/>
              <a:t>NW (non-wetland): Area that does not contain a wetland</a:t>
            </a:r>
          </a:p>
          <a:p>
            <a:pPr lvl="1"/>
            <a:r>
              <a:rPr lang="en-US" sz="1300" dirty="0"/>
              <a:t>PC (prior-converted): Wetland converted to cropland before Dec 23, 1985. These areas not subject to WC provisions of the FSA unless further drainage alters adjacent wetlands</a:t>
            </a:r>
          </a:p>
          <a:p>
            <a:pPr lvl="1"/>
            <a:r>
              <a:rPr lang="en-US" sz="1300" dirty="0"/>
              <a:t>FW (farmed wetland): Wetland that was manipulated or planted before 1985 but still meets wetland hydrology criteria. These areas may be farmed and maintained as documented prior to Dec 23, 1985, if they are not abandoned</a:t>
            </a:r>
          </a:p>
          <a:p>
            <a:pPr lvl="1"/>
            <a:r>
              <a:rPr lang="en-US" sz="1300" dirty="0"/>
              <a:t>FWP (farmed wetland pasture): Wetland used for pasture or hay, manipulated or planted before Dec 23, 1985. These areas may be farmed and maintained as documented prior to Dec 23, 1985, if they are not abandoned</a:t>
            </a:r>
          </a:p>
          <a:p>
            <a:pPr lvl="1"/>
            <a:r>
              <a:rPr lang="en-US" sz="1300" dirty="0"/>
              <a:t>WX (manipulated wetlands): Wetlands manipulated after Dec 23, 1985, but not for the purpose of making production possible, and production was not made possible</a:t>
            </a:r>
          </a:p>
          <a:p>
            <a:pPr lvl="1"/>
            <a:r>
              <a:rPr lang="en-US" sz="1300" dirty="0" err="1"/>
              <a:t>CW+yr</a:t>
            </a:r>
            <a:r>
              <a:rPr lang="en-US" sz="1300" dirty="0"/>
              <a:t> (converted wetland): Wetland converted after Dec 23, 1985, making production possible; may result in ineligibility for USDA program benefits</a:t>
            </a:r>
          </a:p>
          <a:p>
            <a:pPr lvl="2"/>
            <a:r>
              <a:rPr lang="en-US" sz="1200" dirty="0"/>
              <a:t>Indicates violation occurred; eligibility determined by FSA</a:t>
            </a:r>
          </a:p>
          <a:p>
            <a:r>
              <a:rPr lang="en-US" sz="1800" dirty="0"/>
              <a:t>The wetland determination map will identify wetland boundaries, wetland type (label), CLU field number, and acres</a:t>
            </a:r>
          </a:p>
          <a:p>
            <a:pPr marL="0" indent="0">
              <a:buNone/>
            </a:pPr>
            <a:endParaRPr lang="en-US" sz="2200" dirty="0"/>
          </a:p>
        </p:txBody>
      </p:sp>
      <p:sp>
        <p:nvSpPr>
          <p:cNvPr id="7" name="Text Placeholder 3">
            <a:extLst>
              <a:ext uri="{FF2B5EF4-FFF2-40B4-BE49-F238E27FC236}">
                <a16:creationId xmlns:a16="http://schemas.microsoft.com/office/drawing/2014/main" id="{9978AF82-A8DD-ADF5-A1E0-A2B05B3903E2}"/>
              </a:ext>
            </a:extLst>
          </p:cNvPr>
          <p:cNvSpPr>
            <a:spLocks noGrp="1"/>
          </p:cNvSpPr>
          <p:nvPr>
            <p:ph type="body" sz="quarter" idx="11"/>
          </p:nvPr>
        </p:nvSpPr>
        <p:spPr>
          <a:xfrm>
            <a:off x="146050" y="568782"/>
            <a:ext cx="11690350" cy="530225"/>
          </a:xfrm>
        </p:spPr>
        <p:txBody>
          <a:bodyPr/>
          <a:lstStyle/>
          <a:p>
            <a:pPr algn="ctr"/>
            <a:r>
              <a:rPr lang="en-US" sz="3200" b="1" dirty="0">
                <a:latin typeface="Montserrat" pitchFamily="2" charset="0"/>
              </a:rPr>
              <a:t>Wetland Determination Process – Issue CWD</a:t>
            </a:r>
          </a:p>
        </p:txBody>
      </p:sp>
      <p:pic>
        <p:nvPicPr>
          <p:cNvPr id="4" name="Picture 3">
            <a:extLst>
              <a:ext uri="{FF2B5EF4-FFF2-40B4-BE49-F238E27FC236}">
                <a16:creationId xmlns:a16="http://schemas.microsoft.com/office/drawing/2014/main" id="{473B4B0F-06A6-1F2F-87A3-3E1E28523B5A}"/>
              </a:ext>
            </a:extLst>
          </p:cNvPr>
          <p:cNvPicPr>
            <a:picLocks noChangeAspect="1"/>
          </p:cNvPicPr>
          <p:nvPr/>
        </p:nvPicPr>
        <p:blipFill>
          <a:blip r:embed="rId2"/>
          <a:stretch>
            <a:fillRect/>
          </a:stretch>
        </p:blipFill>
        <p:spPr>
          <a:xfrm>
            <a:off x="7658100" y="1043311"/>
            <a:ext cx="4178300" cy="53386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68311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CB6F1-8DC0-DBA8-ED78-C4EA42FD44A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F64DFA-EC21-61F5-7302-39E4138C5610}"/>
              </a:ext>
            </a:extLst>
          </p:cNvPr>
          <p:cNvSpPr>
            <a:spLocks noGrp="1"/>
          </p:cNvSpPr>
          <p:nvPr>
            <p:ph sz="quarter" idx="10"/>
          </p:nvPr>
        </p:nvSpPr>
        <p:spPr>
          <a:xfrm>
            <a:off x="-1" y="1459684"/>
            <a:ext cx="12113703" cy="4788716"/>
          </a:xfrm>
        </p:spPr>
        <p:txBody>
          <a:bodyPr/>
          <a:lstStyle/>
          <a:p>
            <a:pPr marL="457200" lvl="1" indent="0">
              <a:buNone/>
            </a:pPr>
            <a:endParaRPr lang="en-US" sz="1600" dirty="0"/>
          </a:p>
          <a:p>
            <a:pPr lvl="1"/>
            <a:r>
              <a:rPr lang="en-US" sz="2000" dirty="0"/>
              <a:t>CWD typically requires 40-80+ hours of work</a:t>
            </a:r>
          </a:p>
          <a:p>
            <a:pPr lvl="2"/>
            <a:r>
              <a:rPr lang="en-US" sz="1400" dirty="0"/>
              <a:t>Travel and fieldwork typically account for ~half of total time</a:t>
            </a:r>
          </a:p>
          <a:p>
            <a:pPr lvl="1"/>
            <a:r>
              <a:rPr lang="en-US" sz="2000" dirty="0"/>
              <a:t>Required to issue CWD within 6 months of receiving request</a:t>
            </a:r>
          </a:p>
          <a:p>
            <a:pPr lvl="2"/>
            <a:r>
              <a:rPr lang="en-US" sz="1400" dirty="0"/>
              <a:t>If feasible; there are exceptions</a:t>
            </a:r>
          </a:p>
          <a:p>
            <a:pPr lvl="1"/>
            <a:r>
              <a:rPr lang="en-US" sz="2000" dirty="0"/>
              <a:t>Very limited staff with JAA to complete CWD’s</a:t>
            </a:r>
          </a:p>
          <a:p>
            <a:pPr lvl="2"/>
            <a:r>
              <a:rPr lang="en-US" sz="1400" dirty="0"/>
              <a:t>Currently only 2 in WA State</a:t>
            </a:r>
          </a:p>
          <a:p>
            <a:pPr lvl="1"/>
            <a:r>
              <a:rPr lang="en-US" sz="2000" dirty="0"/>
              <a:t>Wetland fieldwork should be conducted during “wet part of growing season”</a:t>
            </a:r>
          </a:p>
          <a:p>
            <a:pPr lvl="2"/>
            <a:r>
              <a:rPr lang="en-US" sz="1400" dirty="0"/>
              <a:t>March - June</a:t>
            </a:r>
          </a:p>
          <a:p>
            <a:pPr lvl="1"/>
            <a:r>
              <a:rPr lang="en-US" sz="2000" dirty="0"/>
              <a:t>Often a backlog of CWD requests</a:t>
            </a:r>
          </a:p>
          <a:p>
            <a:pPr lvl="1"/>
            <a:r>
              <a:rPr lang="en-US" sz="2000" dirty="0"/>
              <a:t>Producers often wait until they have their CWD to move forward with applications or contracting</a:t>
            </a:r>
          </a:p>
          <a:p>
            <a:pPr marL="457200" lvl="1" indent="0">
              <a:buNone/>
            </a:pPr>
            <a:endParaRPr lang="en-US" sz="1600" dirty="0"/>
          </a:p>
          <a:p>
            <a:pPr marL="457200" lvl="1" indent="0">
              <a:buNone/>
            </a:pPr>
            <a:endParaRPr lang="en-US" sz="1600" dirty="0"/>
          </a:p>
          <a:p>
            <a:endParaRPr lang="en-US" sz="2000" dirty="0"/>
          </a:p>
          <a:p>
            <a:endParaRPr lang="en-US" sz="2000" dirty="0"/>
          </a:p>
          <a:p>
            <a:pPr lvl="1"/>
            <a:endParaRPr lang="en-US" dirty="0"/>
          </a:p>
          <a:p>
            <a:pPr lvl="1"/>
            <a:endParaRPr lang="en-US" dirty="0"/>
          </a:p>
        </p:txBody>
      </p:sp>
      <p:sp>
        <p:nvSpPr>
          <p:cNvPr id="2" name="Text Placeholder 3">
            <a:extLst>
              <a:ext uri="{FF2B5EF4-FFF2-40B4-BE49-F238E27FC236}">
                <a16:creationId xmlns:a16="http://schemas.microsoft.com/office/drawing/2014/main" id="{12CC33B8-3B3F-ABD2-6E08-B7931A048713}"/>
              </a:ext>
            </a:extLst>
          </p:cNvPr>
          <p:cNvSpPr>
            <a:spLocks noGrp="1"/>
          </p:cNvSpPr>
          <p:nvPr>
            <p:ph type="body" sz="quarter" idx="11"/>
          </p:nvPr>
        </p:nvSpPr>
        <p:spPr>
          <a:xfrm>
            <a:off x="0" y="832704"/>
            <a:ext cx="12192000" cy="531082"/>
          </a:xfrm>
        </p:spPr>
        <p:txBody>
          <a:bodyPr/>
          <a:lstStyle/>
          <a:p>
            <a:pPr algn="ctr"/>
            <a:r>
              <a:rPr lang="en-US" sz="3200" b="1" dirty="0">
                <a:latin typeface="Montserrat" pitchFamily="2" charset="0"/>
              </a:rPr>
              <a:t>CWD Process and Workload</a:t>
            </a:r>
          </a:p>
        </p:txBody>
      </p:sp>
    </p:spTree>
    <p:extLst>
      <p:ext uri="{BB962C8B-B14F-4D97-AF65-F5344CB8AC3E}">
        <p14:creationId xmlns:p14="http://schemas.microsoft.com/office/powerpoint/2010/main" val="626880323"/>
      </p:ext>
    </p:extLst>
  </p:cSld>
  <p:clrMapOvr>
    <a:masterClrMapping/>
  </p:clrMapOvr>
</p:sld>
</file>

<file path=ppt/theme/theme1.xml><?xml version="1.0" encoding="utf-8"?>
<a:theme xmlns:a="http://schemas.openxmlformats.org/drawingml/2006/main" name="1_Title Page">
  <a:themeElements>
    <a:clrScheme name="NRCS">
      <a:dk1>
        <a:srgbClr val="545859"/>
      </a:dk1>
      <a:lt1>
        <a:sysClr val="window" lastClr="FFFFFF"/>
      </a:lt1>
      <a:dk2>
        <a:srgbClr val="00B0B9"/>
      </a:dk2>
      <a:lt2>
        <a:srgbClr val="E7E6E6"/>
      </a:lt2>
      <a:accent1>
        <a:srgbClr val="78B321"/>
      </a:accent1>
      <a:accent2>
        <a:srgbClr val="00B0B9"/>
      </a:accent2>
      <a:accent3>
        <a:srgbClr val="FFC845"/>
      </a:accent3>
      <a:accent4>
        <a:srgbClr val="002D72"/>
      </a:accent4>
      <a:accent5>
        <a:srgbClr val="785135"/>
      </a:accent5>
      <a:accent6>
        <a:srgbClr val="545859"/>
      </a:accent6>
      <a:hlink>
        <a:srgbClr val="00B0B9"/>
      </a:hlink>
      <a:folHlink>
        <a:srgbClr val="FFC845"/>
      </a:folHlink>
    </a:clrScheme>
    <a:fontScheme name="NRCS">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Body White">
  <a:themeElements>
    <a:clrScheme name="NRCS">
      <a:dk1>
        <a:srgbClr val="545859"/>
      </a:dk1>
      <a:lt1>
        <a:sysClr val="window" lastClr="FFFFFF"/>
      </a:lt1>
      <a:dk2>
        <a:srgbClr val="00B0B9"/>
      </a:dk2>
      <a:lt2>
        <a:srgbClr val="E7E6E6"/>
      </a:lt2>
      <a:accent1>
        <a:srgbClr val="78B321"/>
      </a:accent1>
      <a:accent2>
        <a:srgbClr val="00B0B9"/>
      </a:accent2>
      <a:accent3>
        <a:srgbClr val="FFC845"/>
      </a:accent3>
      <a:accent4>
        <a:srgbClr val="002D72"/>
      </a:accent4>
      <a:accent5>
        <a:srgbClr val="785135"/>
      </a:accent5>
      <a:accent6>
        <a:srgbClr val="545859"/>
      </a:accent6>
      <a:hlink>
        <a:srgbClr val="00B0B9"/>
      </a:hlink>
      <a:folHlink>
        <a:srgbClr val="FFC845"/>
      </a:folHlink>
    </a:clrScheme>
    <a:fontScheme name="FPAC">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Body Pic">
  <a:themeElements>
    <a:clrScheme name="NRCS">
      <a:dk1>
        <a:srgbClr val="545859"/>
      </a:dk1>
      <a:lt1>
        <a:sysClr val="window" lastClr="FFFFFF"/>
      </a:lt1>
      <a:dk2>
        <a:srgbClr val="00B0B9"/>
      </a:dk2>
      <a:lt2>
        <a:srgbClr val="E7E6E6"/>
      </a:lt2>
      <a:accent1>
        <a:srgbClr val="78B321"/>
      </a:accent1>
      <a:accent2>
        <a:srgbClr val="00B0B9"/>
      </a:accent2>
      <a:accent3>
        <a:srgbClr val="FFC845"/>
      </a:accent3>
      <a:accent4>
        <a:srgbClr val="002D72"/>
      </a:accent4>
      <a:accent5>
        <a:srgbClr val="785135"/>
      </a:accent5>
      <a:accent6>
        <a:srgbClr val="545859"/>
      </a:accent6>
      <a:hlink>
        <a:srgbClr val="00B0B9"/>
      </a:hlink>
      <a:folHlink>
        <a:srgbClr val="FFC84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f72f7ec-cd58-4f41-9e93-ef3d03908682">
      <Terms xmlns="http://schemas.microsoft.com/office/infopath/2007/PartnerControls"/>
    </lcf76f155ced4ddcb4097134ff3c332f>
    <TaxCatchAll xmlns="73fb875a-8af9-4255-b008-0995492d31c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2F99038FD3F9140883261A107901B1B" ma:contentTypeVersion="16" ma:contentTypeDescription="Create a new document." ma:contentTypeScope="" ma:versionID="718d9d22f9dee1b119811a8c5426ea73">
  <xsd:schema xmlns:xsd="http://www.w3.org/2001/XMLSchema" xmlns:xs="http://www.w3.org/2001/XMLSchema" xmlns:p="http://schemas.microsoft.com/office/2006/metadata/properties" xmlns:ns2="bf72f7ec-cd58-4f41-9e93-ef3d03908682" xmlns:ns3="ff54f65f-5900-4f3a-8a8f-36c4ef76e5b6" xmlns:ns4="73fb875a-8af9-4255-b008-0995492d31cd" targetNamespace="http://schemas.microsoft.com/office/2006/metadata/properties" ma:root="true" ma:fieldsID="f6168c284174bd53815adbc4c6e81184" ns2:_="" ns3:_="" ns4:_="">
    <xsd:import namespace="bf72f7ec-cd58-4f41-9e93-ef3d03908682"/>
    <xsd:import namespace="ff54f65f-5900-4f3a-8a8f-36c4ef76e5b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ObjectDetectorVersions" minOccurs="0"/>
                <xsd:element ref="ns2:MediaServiceSearchProperties" minOccurs="0"/>
                <xsd:element ref="ns2:MediaLengthInSeconds" minOccurs="0"/>
                <xsd:element ref="ns2:lcf76f155ced4ddcb4097134ff3c332f" minOccurs="0"/>
                <xsd:element ref="ns4: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72f7ec-cd58-4f41-9e93-ef3d039086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1010a5e0-732d-4221-b6a2-115a9d432891}" ma:internalName="TaxCatchAll" ma:showField="CatchAllData" ma:web="ff54f65f-5900-4f3a-8a8f-36c4ef76e5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2.xml><?xml version="1.0" encoding="utf-8"?>
<ds:datastoreItem xmlns:ds="http://schemas.openxmlformats.org/officeDocument/2006/customXml" ds:itemID="{DA5787A5-96AB-4A15-B7EB-76A978E87EE1}">
  <ds:schemaRefs>
    <ds:schemaRef ds:uri="http://schemas.microsoft.com/office/2006/metadata/properties"/>
    <ds:schemaRef ds:uri="http://schemas.microsoft.com/office/infopath/2007/PartnerControls"/>
    <ds:schemaRef ds:uri="bf72f7ec-cd58-4f41-9e93-ef3d03908682"/>
    <ds:schemaRef ds:uri="73fb875a-8af9-4255-b008-0995492d31cd"/>
  </ds:schemaRefs>
</ds:datastoreItem>
</file>

<file path=customXml/itemProps3.xml><?xml version="1.0" encoding="utf-8"?>
<ds:datastoreItem xmlns:ds="http://schemas.openxmlformats.org/officeDocument/2006/customXml" ds:itemID="{6F5F3BB1-469D-4B00-8A4D-22E88FECC4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72f7ec-cd58-4f41-9e93-ef3d03908682"/>
    <ds:schemaRef ds:uri="ff54f65f-5900-4f3a-8a8f-36c4ef76e5b6"/>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6755</TotalTime>
  <Words>2116</Words>
  <Application>Microsoft Office PowerPoint</Application>
  <PresentationFormat>Widescreen</PresentationFormat>
  <Paragraphs>328</Paragraphs>
  <Slides>26</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26</vt:i4>
      </vt:variant>
    </vt:vector>
  </HeadingPairs>
  <TitlesOfParts>
    <vt:vector size="35" baseType="lpstr">
      <vt:lpstr>Arial</vt:lpstr>
      <vt:lpstr>Calibri</vt:lpstr>
      <vt:lpstr>Montserrat</vt:lpstr>
      <vt:lpstr>Montserrat Black</vt:lpstr>
      <vt:lpstr>Open Sans</vt:lpstr>
      <vt:lpstr>Wingdings</vt:lpstr>
      <vt:lpstr>1_Title Page</vt:lpstr>
      <vt:lpstr>2_Body White</vt:lpstr>
      <vt:lpstr>3_Body Pic</vt:lpstr>
      <vt:lpstr>PowerPoint Presentation</vt:lpstr>
      <vt:lpstr>PowerPoint Presentation</vt:lpstr>
      <vt:lpstr>PowerPoint Presentation</vt:lpstr>
      <vt:lpstr>Wetland Compliance Roles and Responsibilities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Ross, Max - NRCS, Olympia, WA</cp:lastModifiedBy>
  <cp:revision>38</cp:revision>
  <dcterms:created xsi:type="dcterms:W3CDTF">2019-04-23T15:10:02Z</dcterms:created>
  <dcterms:modified xsi:type="dcterms:W3CDTF">2026-02-12T01:36:32Z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0x010100A2F99038FD3F9140883261A107901B1B</vt:lpwstr>
  </property>
  <property fmtid="{D5CDD505-2E9C-101B-9397-08002B2CF9AE}" pid="3" name="MediaServiceImageTags">
    <vt:lpwstr/>
  </property>
</Properties>
</file>