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9" r:id="rId2"/>
    <p:sldId id="260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37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FAA89D-8D40-4E28-BB88-71BBDAFE5AB3}" v="6" dt="2025-04-01T11:59:34.2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3" autoAdjust="0"/>
    <p:restoredTop sz="70563" autoAdjust="0"/>
  </p:normalViewPr>
  <p:slideViewPr>
    <p:cSldViewPr snapToGrid="0">
      <p:cViewPr varScale="1">
        <p:scale>
          <a:sx n="107" d="100"/>
          <a:sy n="107" d="100"/>
        </p:scale>
        <p:origin x="3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96A0FF-ABA5-43A0-8C91-9BEBFBA7B6CC}" type="datetimeFigureOut">
              <a:rPr lang="en-US" smtClean="0"/>
              <a:t>4/1/2025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7C5321-1ED6-4208-994F-73F133E83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836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87ECD-862E-4655-8780-9579C4FAB2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A9B5B4-EE91-4EAC-B1E5-CD4AE1D159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80C8BA-BC37-4A99-A91B-3D7F35BF31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1BB81D-936E-408C-9D62-FD712F68E9EE}" type="datetimeFigureOut">
              <a:rPr lang="en-US" smtClean="0"/>
              <a:t>4/1/2025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5102E6-2C05-4367-ACCF-BCB0D1E7D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ED371C-A2B0-4168-AC7B-142A40E33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CD8ED2-5AD7-4E5C-BAAD-3F98A3F97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208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CA38C-A5CA-4E8A-86ED-F7EB6B0DA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3BD760-523E-488C-96A5-4663EB12C2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1099F1-520B-47D8-A0F0-25CC74FF76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1BB81D-936E-408C-9D62-FD712F68E9EE}" type="datetimeFigureOut">
              <a:rPr lang="en-US" smtClean="0"/>
              <a:t>4/1/2025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DD4DED-BF5E-4D3B-BDA1-DE9FA509B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DDB923-47CE-4FD2-8603-0CCECAC7D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CD8ED2-5AD7-4E5C-BAAD-3F98A3F97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17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FB0470-87B5-4CAC-B59A-D6D8708858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4B2FC8-00E9-4F42-85F1-F614C7E26C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124D43-2103-4E92-B9FC-3B4A681C27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1BB81D-936E-408C-9D62-FD712F68E9EE}" type="datetimeFigureOut">
              <a:rPr lang="en-US" smtClean="0"/>
              <a:t>4/1/2025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9BA199-BF41-4405-A262-F511AB6B1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77319-32F6-42B3-82CF-32740A5B6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CD8ED2-5AD7-4E5C-BAAD-3F98A3F97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581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0B5DA-16FD-4765-9D17-7715A579B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72EA1A-4D4A-493E-B7F1-3219F68F93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907D8-9A45-4279-AEDB-65D79D225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BB81D-936E-408C-9D62-FD712F68E9EE}" type="datetimeFigureOut">
              <a:rPr lang="en-US" smtClean="0"/>
              <a:t>4/1/2025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FB845D-D1A1-4402-8F6C-CB6469CE3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166A0D-0004-43A4-9AE0-A510EA141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D8ED2-5AD7-4E5C-BAAD-3F98A3F97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942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B9639-F56F-4233-B6A7-95D6FDE40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54A8F7-CC16-4429-B3D9-FE97B9FAD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FBEA4-197F-41E8-93D0-2B34B8587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1BB81D-936E-408C-9D62-FD712F68E9EE}" type="datetimeFigureOut">
              <a:rPr lang="en-US" smtClean="0"/>
              <a:t>4/1/2025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89BFAF-BD84-48F0-B1FB-40D9BF2B4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22FFB0-2558-4318-9EF8-DC3F95ED0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CD8ED2-5AD7-4E5C-BAAD-3F98A3F97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161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D1762-F309-460E-AE4B-BF20E8ADE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BE5278-673A-491C-B73D-89366FE849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CD0FD-A7D0-4CDB-902A-9DE321A77F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21D2DB-A752-4D0E-93B2-3A0C663ABC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1BB81D-936E-408C-9D62-FD712F68E9EE}" type="datetimeFigureOut">
              <a:rPr lang="en-US" smtClean="0"/>
              <a:t>4/1/2025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95B7EF-9533-4A9C-A94A-EB77654DA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810B93-E5CE-4E79-BD2E-6BA4D02FF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CD8ED2-5AD7-4E5C-BAAD-3F98A3F97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301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82109-F1AC-4CAA-ADA0-6E1666ADF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BD0947-8C33-44C9-BC5C-93EBB2E79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F85D01-06DF-42AA-B603-842C89B04E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22D7AB-C78B-4DF6-9288-0AA2F6A91A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E5B74D-DA9B-4F91-9715-D1058CD174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851FB4-C3CC-4E55-A3AF-BB1CE2FD22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1BB81D-936E-408C-9D62-FD712F68E9EE}" type="datetimeFigureOut">
              <a:rPr lang="en-US" smtClean="0"/>
              <a:t>4/1/2025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1B6388-1B8D-42D1-B150-46E10ECDA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6782C0-53A1-495E-9A37-7744EFD4B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CD8ED2-5AD7-4E5C-BAAD-3F98A3F97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893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91BFD-328D-45CB-B3B1-74E6EA214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54C78C-759F-4DFA-BEDB-3D48CC92EA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1BB81D-936E-408C-9D62-FD712F68E9EE}" type="datetimeFigureOut">
              <a:rPr lang="en-US" smtClean="0"/>
              <a:t>4/1/2025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177294-BD75-42FB-B136-2F1E9019D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D4317A-77B3-4F21-BAB5-AB024BEFA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CD8ED2-5AD7-4E5C-BAAD-3F98A3F97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071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EBAD1C-C2A3-4F74-9193-ADB7A66AFB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1BB81D-936E-408C-9D62-FD712F68E9EE}" type="datetimeFigureOut">
              <a:rPr lang="en-US" smtClean="0"/>
              <a:t>4/1/2025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180ED6-1B8A-435D-B054-456EC9D0D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C12CFD-1984-4DA7-A3AA-0AAD5EDEB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CD8ED2-5AD7-4E5C-BAAD-3F98A3F97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453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EBD1-662E-4D6B-9A06-8A93FFE38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5A25E-276A-472F-9780-0EDFF50FE5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EEEA87-21C1-47E7-8633-133F05CD9D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79DE67-2BDF-4D0A-AF39-8630FEB4CE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1BB81D-936E-408C-9D62-FD712F68E9EE}" type="datetimeFigureOut">
              <a:rPr lang="en-US" smtClean="0"/>
              <a:t>4/1/2025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6270E1-184B-487A-BB83-3C9E5A3C1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33999F-A0BA-4E4A-848C-6D36B9794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CD8ED2-5AD7-4E5C-BAAD-3F98A3F97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834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6DA17-1FDF-44FC-A14D-75E2F0757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5E7557-E8AD-41D5-8C6C-9070E4A86B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3C57A8-854B-4AE1-A0A2-B9BCF00FEF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485BA3-60AE-40FE-88AE-F8EA0CC216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1BB81D-936E-408C-9D62-FD712F68E9EE}" type="datetimeFigureOut">
              <a:rPr lang="en-US" smtClean="0"/>
              <a:t>4/1/2025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8723DA-D7C9-4BAC-9EE5-1BFEE6992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52D950-50DA-4590-BE49-A64DBC850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CD8ED2-5AD7-4E5C-BAAD-3F98A3F97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305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C82E45-5672-4260-B417-D4A6CB414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7352E0-0B21-4E08-9E03-25540F2F6E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E95B91-B6B9-45ED-A02D-51B5423592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1BB81D-936E-408C-9D62-FD712F68E9EE}" type="datetimeFigureOut">
              <a:rPr lang="en-US" smtClean="0"/>
              <a:t>4/1/2025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80F89C-D62C-494A-86F1-6FE046D058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C66715-78F0-45E5-81D4-0247DB97D0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D8ED2-5AD7-4E5C-BAAD-3F98A3F97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3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43B9CA2-4B31-4ACD-9A9F-B8E6C64203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F090C7-8CB0-E168-0F70-FC82582344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736" r="15580" b="-3"/>
          <a:stretch/>
        </p:blipFill>
        <p:spPr>
          <a:xfrm>
            <a:off x="9320249" y="922709"/>
            <a:ext cx="2958577" cy="2747652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92D52BA-14FE-3B25-C0A4-11E948A17B5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71" r="-4" b="-4"/>
          <a:stretch/>
        </p:blipFill>
        <p:spPr>
          <a:xfrm>
            <a:off x="6286892" y="706723"/>
            <a:ext cx="3614882" cy="2985892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12F801-55C7-5C49-4E39-A7EC7F73EF9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699" r="-1" b="18473"/>
          <a:stretch/>
        </p:blipFill>
        <p:spPr>
          <a:xfrm>
            <a:off x="6354025" y="3653128"/>
            <a:ext cx="5837973" cy="3204872"/>
          </a:xfrm>
          <a:custGeom>
            <a:avLst/>
            <a:gdLst/>
            <a:ahLst/>
            <a:cxnLst/>
            <a:rect l="l" t="t" r="r" b="b"/>
            <a:pathLst>
              <a:path w="7023646" h="3401568">
                <a:moveTo>
                  <a:pt x="749132" y="0"/>
                </a:moveTo>
                <a:lnTo>
                  <a:pt x="7023646" y="0"/>
                </a:lnTo>
                <a:lnTo>
                  <a:pt x="7023646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</p:spPr>
      </p:pic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33F94DB1-BC5D-454D-845C-7BA3A1F46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32965" cy="6858000"/>
          </a:xfrm>
          <a:custGeom>
            <a:avLst/>
            <a:gdLst>
              <a:gd name="connsiteX0" fmla="*/ 0 w 5932965"/>
              <a:gd name="connsiteY0" fmla="*/ 0 h 6858000"/>
              <a:gd name="connsiteX1" fmla="*/ 5140363 w 5932965"/>
              <a:gd name="connsiteY1" fmla="*/ 0 h 6858000"/>
              <a:gd name="connsiteX2" fmla="*/ 5152943 w 5932965"/>
              <a:gd name="connsiteY2" fmla="*/ 23550 h 6858000"/>
              <a:gd name="connsiteX3" fmla="*/ 5932965 w 5932965"/>
              <a:gd name="connsiteY3" fmla="*/ 3479505 h 6858000"/>
              <a:gd name="connsiteX4" fmla="*/ 5262410 w 5932965"/>
              <a:gd name="connsiteY4" fmla="*/ 6708999 h 6858000"/>
              <a:gd name="connsiteX5" fmla="*/ 5190385 w 5932965"/>
              <a:gd name="connsiteY5" fmla="*/ 6858000 h 6858000"/>
              <a:gd name="connsiteX6" fmla="*/ 0 w 593296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2965" h="6858000">
                <a:moveTo>
                  <a:pt x="0" y="0"/>
                </a:moveTo>
                <a:lnTo>
                  <a:pt x="5140363" y="0"/>
                </a:lnTo>
                <a:lnTo>
                  <a:pt x="5152943" y="23550"/>
                </a:lnTo>
                <a:cubicBezTo>
                  <a:pt x="5642847" y="987256"/>
                  <a:pt x="5932965" y="2183538"/>
                  <a:pt x="5932965" y="3479505"/>
                </a:cubicBezTo>
                <a:cubicBezTo>
                  <a:pt x="5932965" y="4675783"/>
                  <a:pt x="5685764" y="5787121"/>
                  <a:pt x="5262410" y="6708999"/>
                </a:cubicBezTo>
                <a:lnTo>
                  <a:pt x="519038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5676B86F-860B-4586-BCAA-C0650C09B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2333" cy="6858000"/>
          </a:xfrm>
          <a:custGeom>
            <a:avLst/>
            <a:gdLst>
              <a:gd name="connsiteX0" fmla="*/ 0 w 5922333"/>
              <a:gd name="connsiteY0" fmla="*/ 0 h 6858000"/>
              <a:gd name="connsiteX1" fmla="*/ 5129731 w 5922333"/>
              <a:gd name="connsiteY1" fmla="*/ 0 h 6858000"/>
              <a:gd name="connsiteX2" fmla="*/ 5142311 w 5922333"/>
              <a:gd name="connsiteY2" fmla="*/ 23550 h 6858000"/>
              <a:gd name="connsiteX3" fmla="*/ 5922333 w 5922333"/>
              <a:gd name="connsiteY3" fmla="*/ 3479505 h 6858000"/>
              <a:gd name="connsiteX4" fmla="*/ 5251778 w 5922333"/>
              <a:gd name="connsiteY4" fmla="*/ 6708999 h 6858000"/>
              <a:gd name="connsiteX5" fmla="*/ 5179753 w 5922333"/>
              <a:gd name="connsiteY5" fmla="*/ 6858000 h 6858000"/>
              <a:gd name="connsiteX6" fmla="*/ 0 w 592233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22333" h="6858000">
                <a:moveTo>
                  <a:pt x="0" y="0"/>
                </a:moveTo>
                <a:lnTo>
                  <a:pt x="5129731" y="0"/>
                </a:lnTo>
                <a:lnTo>
                  <a:pt x="5142311" y="23550"/>
                </a:lnTo>
                <a:cubicBezTo>
                  <a:pt x="5632215" y="987256"/>
                  <a:pt x="5922333" y="2183538"/>
                  <a:pt x="5922333" y="3479505"/>
                </a:cubicBezTo>
                <a:cubicBezTo>
                  <a:pt x="5922333" y="4675783"/>
                  <a:pt x="5675132" y="5787121"/>
                  <a:pt x="5251778" y="6708999"/>
                </a:cubicBezTo>
                <a:lnTo>
                  <a:pt x="5179753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F40EA4-4B87-4DD9-9D08-2FB5F6A59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303" y="764378"/>
            <a:ext cx="7800317" cy="1325563"/>
          </a:xfrm>
        </p:spPr>
        <p:txBody>
          <a:bodyPr>
            <a:normAutofit/>
          </a:bodyPr>
          <a:lstStyle/>
          <a:p>
            <a:r>
              <a:rPr lang="en-US" sz="3400" dirty="0">
                <a:solidFill>
                  <a:srgbClr val="1D376C"/>
                </a:solidFill>
                <a:latin typeface="Trebuchet MS" panose="020B0603020202020204" pitchFamily="34" charset="0"/>
              </a:rPr>
              <a:t>FY24 ACEP Allocations &amp; </a:t>
            </a:r>
            <a:br>
              <a:rPr lang="en-US" sz="3400" dirty="0">
                <a:solidFill>
                  <a:srgbClr val="1D376C"/>
                </a:solidFill>
                <a:latin typeface="Trebuchet MS" panose="020B0603020202020204" pitchFamily="34" charset="0"/>
              </a:rPr>
            </a:br>
            <a:r>
              <a:rPr lang="en-US" sz="3400" dirty="0">
                <a:solidFill>
                  <a:srgbClr val="1D376C"/>
                </a:solidFill>
                <a:latin typeface="Trebuchet MS" panose="020B0603020202020204" pitchFamily="34" charset="0"/>
              </a:rPr>
              <a:t>Obligations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C818ED5-2F56-4171-9445-3AA4F4462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E74FCE8-866C-4AFA-B45C-FACE2A609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1" y="2089941"/>
            <a:ext cx="4970439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CBCAE0-0E07-4F50-AA2C-B9417FBC0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060" y="2108229"/>
            <a:ext cx="6565931" cy="4430221"/>
          </a:xfrm>
        </p:spPr>
        <p:txBody>
          <a:bodyPr>
            <a:normAutofit/>
          </a:bodyPr>
          <a:lstStyle/>
          <a:p>
            <a:pPr marL="0" marR="5080" indent="0">
              <a:spcBef>
                <a:spcPts val="100"/>
              </a:spcBef>
              <a:buNone/>
              <a:tabLst>
                <a:tab pos="1540510" algn="l"/>
              </a:tabLst>
            </a:pPr>
            <a:r>
              <a:rPr lang="en-US" u="heavy" spc="-15" dirty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cs typeface="Trebuchet MS"/>
              </a:rPr>
              <a:t>Wetlands </a:t>
            </a:r>
            <a:r>
              <a:rPr lang="en-US" u="heavy" spc="-20" dirty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cs typeface="Trebuchet MS"/>
              </a:rPr>
              <a:t>Reserve </a:t>
            </a:r>
            <a:r>
              <a:rPr lang="en-US" u="heavy" spc="-5" dirty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cs typeface="Trebuchet MS"/>
              </a:rPr>
              <a:t>Easements </a:t>
            </a:r>
            <a:r>
              <a:rPr lang="en-US" spc="-5" dirty="0">
                <a:latin typeface="Trebuchet MS" panose="020B0603020202020204" pitchFamily="34" charset="0"/>
                <a:cs typeface="Trebuchet MS"/>
              </a:rPr>
              <a:t> </a:t>
            </a:r>
          </a:p>
          <a:p>
            <a:pPr marL="0" marR="5080" indent="0">
              <a:spcBef>
                <a:spcPts val="100"/>
              </a:spcBef>
              <a:buNone/>
              <a:tabLst>
                <a:tab pos="1540510" algn="l"/>
              </a:tabLst>
            </a:pPr>
            <a:r>
              <a:rPr lang="en-US" sz="1700" dirty="0">
                <a:latin typeface="Trebuchet MS" panose="020B0603020202020204" pitchFamily="34" charset="0"/>
                <a:cs typeface="Trebuchet MS"/>
              </a:rPr>
              <a:t>ACEP WRE General/Stewardship</a:t>
            </a:r>
          </a:p>
          <a:p>
            <a:pPr marR="5080" lvl="1">
              <a:spcBef>
                <a:spcPts val="100"/>
              </a:spcBef>
              <a:tabLst>
                <a:tab pos="1540510" algn="l"/>
              </a:tabLst>
            </a:pPr>
            <a:r>
              <a:rPr lang="en-US" sz="1700" dirty="0">
                <a:latin typeface="Trebuchet MS" panose="020B0603020202020204" pitchFamily="34" charset="0"/>
                <a:cs typeface="Trebuchet MS"/>
              </a:rPr>
              <a:t> $1.6 Million Obligated $ 2.7 Million Allocation</a:t>
            </a:r>
          </a:p>
          <a:p>
            <a:pPr marL="0" marR="5080" indent="0">
              <a:spcBef>
                <a:spcPts val="100"/>
              </a:spcBef>
              <a:buNone/>
              <a:tabLst>
                <a:tab pos="1540510" algn="l"/>
              </a:tabLst>
            </a:pPr>
            <a:r>
              <a:rPr lang="en-US" sz="1700" dirty="0">
                <a:latin typeface="Trebuchet MS" panose="020B0603020202020204" pitchFamily="34" charset="0"/>
                <a:cs typeface="Trebuchet MS"/>
              </a:rPr>
              <a:t>ACEP WRE Bog Turtle</a:t>
            </a:r>
          </a:p>
          <a:p>
            <a:pPr marR="5080" lvl="1">
              <a:spcBef>
                <a:spcPts val="100"/>
              </a:spcBef>
              <a:tabLst>
                <a:tab pos="1540510" algn="l"/>
              </a:tabLst>
            </a:pPr>
            <a:r>
              <a:rPr lang="en-US" sz="1700" dirty="0">
                <a:latin typeface="Trebuchet MS" panose="020B0603020202020204" pitchFamily="34" charset="0"/>
                <a:cs typeface="Trebuchet MS"/>
              </a:rPr>
              <a:t>$0 Obligated $110,000 Allocation</a:t>
            </a:r>
          </a:p>
          <a:p>
            <a:pPr marL="457200" marR="5080" lvl="1" indent="0">
              <a:spcBef>
                <a:spcPts val="100"/>
              </a:spcBef>
              <a:buNone/>
              <a:tabLst>
                <a:tab pos="1540510" algn="l"/>
              </a:tabLst>
            </a:pPr>
            <a:r>
              <a:rPr lang="en-US" sz="1700" dirty="0">
                <a:latin typeface="Trebuchet MS" panose="020B0603020202020204" pitchFamily="34" charset="0"/>
                <a:cs typeface="Trebuchet MS"/>
              </a:rPr>
              <a:t>	*No Applications</a:t>
            </a:r>
          </a:p>
          <a:p>
            <a:pPr marL="0" marR="5080" indent="0">
              <a:spcBef>
                <a:spcPts val="100"/>
              </a:spcBef>
              <a:buNone/>
              <a:tabLst>
                <a:tab pos="1540510" algn="l"/>
              </a:tabLst>
            </a:pPr>
            <a:r>
              <a:rPr lang="en-US" sz="1700" dirty="0">
                <a:latin typeface="Trebuchet MS" panose="020B0603020202020204" pitchFamily="34" charset="0"/>
                <a:cs typeface="Trebuchet MS"/>
              </a:rPr>
              <a:t>ACEP WRE IRA </a:t>
            </a:r>
          </a:p>
          <a:p>
            <a:pPr marR="5080" lvl="1">
              <a:spcBef>
                <a:spcPts val="100"/>
              </a:spcBef>
              <a:tabLst>
                <a:tab pos="1540510" algn="l"/>
              </a:tabLst>
            </a:pPr>
            <a:r>
              <a:rPr lang="en-US" sz="1700" dirty="0">
                <a:latin typeface="Trebuchet MS" panose="020B0603020202020204" pitchFamily="34" charset="0"/>
                <a:cs typeface="Trebuchet MS"/>
              </a:rPr>
              <a:t>$0 Obligated $0 Allocation</a:t>
            </a:r>
          </a:p>
          <a:p>
            <a:pPr marL="457200" marR="5080" lvl="1" indent="0">
              <a:spcBef>
                <a:spcPts val="100"/>
              </a:spcBef>
              <a:buNone/>
              <a:tabLst>
                <a:tab pos="1540510" algn="l"/>
              </a:tabLst>
            </a:pPr>
            <a:r>
              <a:rPr lang="en-US" sz="1700" dirty="0">
                <a:latin typeface="Trebuchet MS" panose="020B0603020202020204" pitchFamily="34" charset="0"/>
                <a:cs typeface="Trebuchet MS"/>
              </a:rPr>
              <a:t> 	*Nationally run and selected. Funds kept at NHQ.</a:t>
            </a:r>
          </a:p>
          <a:p>
            <a:pPr marL="0" indent="0">
              <a:buNone/>
            </a:pPr>
            <a:r>
              <a:rPr lang="en-US" dirty="0">
                <a:latin typeface="Trebuchet MS" panose="020B0603020202020204" pitchFamily="34" charset="0"/>
                <a:cs typeface="Trebuchet MS"/>
              </a:rPr>
              <a:t>Agricultural Easements</a:t>
            </a:r>
          </a:p>
          <a:p>
            <a:pPr marR="5080" lvl="1">
              <a:spcBef>
                <a:spcPts val="100"/>
              </a:spcBef>
              <a:tabLst>
                <a:tab pos="1540510" algn="l"/>
              </a:tabLst>
            </a:pPr>
            <a:r>
              <a:rPr lang="en-US" sz="1700" dirty="0">
                <a:latin typeface="Trebuchet MS" panose="020B0603020202020204" pitchFamily="34" charset="0"/>
                <a:cs typeface="Trebuchet MS"/>
              </a:rPr>
              <a:t>$0 Obligated $255,000 Allocation</a:t>
            </a:r>
          </a:p>
          <a:p>
            <a:pPr marL="457200" marR="5080" lvl="1" indent="0">
              <a:spcBef>
                <a:spcPts val="100"/>
              </a:spcBef>
              <a:buNone/>
              <a:tabLst>
                <a:tab pos="1540510" algn="l"/>
              </a:tabLst>
            </a:pPr>
            <a:r>
              <a:rPr lang="en-US" sz="1700" dirty="0">
                <a:latin typeface="Trebuchet MS" panose="020B0603020202020204" pitchFamily="34" charset="0"/>
                <a:cs typeface="Trebuchet MS"/>
              </a:rPr>
              <a:t>	*No Applications</a:t>
            </a:r>
          </a:p>
          <a:p>
            <a:pPr marL="0" indent="0">
              <a:buNone/>
            </a:pPr>
            <a:endParaRPr lang="en-US" sz="1700" dirty="0">
              <a:latin typeface="Open"/>
              <a:cs typeface="Trebuchet MS"/>
            </a:endParaRPr>
          </a:p>
          <a:p>
            <a:pPr marL="0" indent="0">
              <a:buNone/>
            </a:pPr>
            <a:endParaRPr lang="en-US" sz="1700" b="1" u="heavy" spc="-5" dirty="0">
              <a:uFill>
                <a:solidFill>
                  <a:srgbClr val="FFFFFF"/>
                </a:solidFill>
              </a:uFill>
              <a:latin typeface="Open"/>
              <a:cs typeface="Trebuchet MS"/>
            </a:endParaRPr>
          </a:p>
          <a:p>
            <a:pPr marL="0" indent="0">
              <a:buNone/>
            </a:pPr>
            <a:endParaRPr lang="en-US" sz="17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738B80-8389-EC1B-1586-AF52CD1E64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76741"/>
            <a:ext cx="11179509" cy="6934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C5A040A-C119-281B-18AE-5DF0249128EE}"/>
              </a:ext>
            </a:extLst>
          </p:cNvPr>
          <p:cNvSpPr txBox="1"/>
          <p:nvPr/>
        </p:nvSpPr>
        <p:spPr>
          <a:xfrm>
            <a:off x="7964566" y="3326142"/>
            <a:ext cx="1183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Before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BD8E28-1B68-C0F6-CFBE-482D4AC43122}"/>
              </a:ext>
            </a:extLst>
          </p:cNvPr>
          <p:cNvSpPr txBox="1"/>
          <p:nvPr/>
        </p:nvSpPr>
        <p:spPr>
          <a:xfrm>
            <a:off x="10638714" y="3304969"/>
            <a:ext cx="1183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During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A3109E-6686-A0C7-22D9-920B19BE0162}"/>
              </a:ext>
            </a:extLst>
          </p:cNvPr>
          <p:cNvSpPr txBox="1"/>
          <p:nvPr/>
        </p:nvSpPr>
        <p:spPr>
          <a:xfrm>
            <a:off x="9064325" y="6454354"/>
            <a:ext cx="1183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After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D3B4207-483B-6F17-DA19-44EE9851D08C}"/>
              </a:ext>
            </a:extLst>
          </p:cNvPr>
          <p:cNvSpPr txBox="1"/>
          <p:nvPr/>
        </p:nvSpPr>
        <p:spPr>
          <a:xfrm>
            <a:off x="7677414" y="726153"/>
            <a:ext cx="4448720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Carroll County Wetland Easement Restoration</a:t>
            </a:r>
          </a:p>
        </p:txBody>
      </p:sp>
    </p:spTree>
    <p:extLst>
      <p:ext uri="{BB962C8B-B14F-4D97-AF65-F5344CB8AC3E}">
        <p14:creationId xmlns:p14="http://schemas.microsoft.com/office/powerpoint/2010/main" val="4240748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40EA4-4B87-4DD9-9D08-2FB5F6A59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800" y="581581"/>
            <a:ext cx="9247788" cy="1236977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1D376C"/>
                </a:solidFill>
                <a:latin typeface="Open"/>
              </a:rPr>
              <a:t>FY25 ACEP Allocations and Applications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50C1DD1-617A-F439-80D3-109EFC59C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800" y="1374640"/>
            <a:ext cx="11866759" cy="5766756"/>
          </a:xfrm>
        </p:spPr>
        <p:txBody>
          <a:bodyPr>
            <a:normAutofit fontScale="47500" lnSpcReduction="20000"/>
          </a:bodyPr>
          <a:lstStyle/>
          <a:p>
            <a:pPr marL="0" marR="5080" indent="0">
              <a:lnSpc>
                <a:spcPct val="135000"/>
              </a:lnSpc>
              <a:spcBef>
                <a:spcPts val="100"/>
              </a:spcBef>
              <a:buNone/>
              <a:tabLst>
                <a:tab pos="1540510" algn="l"/>
              </a:tabLst>
            </a:pPr>
            <a:r>
              <a:rPr lang="en-US" sz="5900" u="heavy" spc="-15" dirty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cs typeface="Trebuchet MS"/>
              </a:rPr>
              <a:t>Wetlands </a:t>
            </a:r>
            <a:r>
              <a:rPr lang="en-US" sz="5900" u="heavy" spc="-20" dirty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cs typeface="Trebuchet MS"/>
              </a:rPr>
              <a:t>Reserve </a:t>
            </a:r>
            <a:r>
              <a:rPr lang="en-US" sz="5900" u="heavy" spc="-5" dirty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cs typeface="Trebuchet MS"/>
              </a:rPr>
              <a:t>Easements </a:t>
            </a:r>
            <a:r>
              <a:rPr lang="en-US" sz="5900" spc="-5" dirty="0">
                <a:latin typeface="Trebuchet MS" panose="020B0603020202020204" pitchFamily="34" charset="0"/>
                <a:cs typeface="Trebuchet MS"/>
              </a:rPr>
              <a:t> </a:t>
            </a:r>
          </a:p>
          <a:p>
            <a:pPr marL="0" marR="5080" indent="0">
              <a:lnSpc>
                <a:spcPct val="135000"/>
              </a:lnSpc>
              <a:spcBef>
                <a:spcPts val="100"/>
              </a:spcBef>
              <a:buNone/>
              <a:tabLst>
                <a:tab pos="1540510" algn="l"/>
              </a:tabLst>
            </a:pPr>
            <a:r>
              <a:rPr lang="en-US" sz="4200" dirty="0">
                <a:latin typeface="Trebuchet MS" panose="020B0603020202020204" pitchFamily="34" charset="0"/>
                <a:cs typeface="Trebuchet MS"/>
              </a:rPr>
              <a:t>ACEP WRE General/Stewardship</a:t>
            </a:r>
          </a:p>
          <a:p>
            <a:pPr marL="457200" marR="5080" lvl="1" indent="0">
              <a:lnSpc>
                <a:spcPct val="135000"/>
              </a:lnSpc>
              <a:spcBef>
                <a:spcPts val="100"/>
              </a:spcBef>
              <a:buNone/>
              <a:tabLst>
                <a:tab pos="1540510" algn="l"/>
              </a:tabLst>
            </a:pPr>
            <a:r>
              <a:rPr lang="en-US" sz="3800" dirty="0">
                <a:latin typeface="Trebuchet MS" panose="020B0603020202020204" pitchFamily="34" charset="0"/>
                <a:cs typeface="Trebuchet MS"/>
              </a:rPr>
              <a:t>$ 3 Million Allocation</a:t>
            </a:r>
          </a:p>
          <a:p>
            <a:pPr marL="457200" marR="5080" lvl="1" indent="0">
              <a:lnSpc>
                <a:spcPct val="135000"/>
              </a:lnSpc>
              <a:spcBef>
                <a:spcPts val="100"/>
              </a:spcBef>
              <a:buNone/>
              <a:tabLst>
                <a:tab pos="1540510" algn="l"/>
              </a:tabLst>
            </a:pPr>
            <a:r>
              <a:rPr lang="en-US" sz="3800" dirty="0">
                <a:latin typeface="Trebuchet MS" panose="020B0603020202020204" pitchFamily="34" charset="0"/>
                <a:cs typeface="Trebuchet MS"/>
              </a:rPr>
              <a:t>   -  11 Applications. 9 Eligible in 5 Counties* for 480 acres totaling ~$3 Million</a:t>
            </a:r>
          </a:p>
          <a:p>
            <a:pPr marL="457200" marR="5080" lvl="1" indent="0">
              <a:lnSpc>
                <a:spcPct val="135000"/>
              </a:lnSpc>
              <a:spcBef>
                <a:spcPts val="100"/>
              </a:spcBef>
              <a:buNone/>
              <a:tabLst>
                <a:tab pos="1540510" algn="l"/>
              </a:tabLst>
            </a:pPr>
            <a:r>
              <a:rPr lang="en-US" sz="3800" dirty="0">
                <a:latin typeface="Trebuchet MS" panose="020B0603020202020204" pitchFamily="34" charset="0"/>
                <a:cs typeface="Trebuchet MS"/>
              </a:rPr>
              <a:t>	*Dorchester, Caroline, Queen Anne’s Wicomico, Worcester</a:t>
            </a:r>
          </a:p>
          <a:p>
            <a:pPr marL="0" marR="5080" indent="0">
              <a:lnSpc>
                <a:spcPct val="135000"/>
              </a:lnSpc>
              <a:spcBef>
                <a:spcPts val="100"/>
              </a:spcBef>
              <a:buNone/>
              <a:tabLst>
                <a:tab pos="1540510" algn="l"/>
              </a:tabLst>
            </a:pPr>
            <a:r>
              <a:rPr lang="en-US" sz="4200" dirty="0">
                <a:latin typeface="Trebuchet MS" panose="020B0603020202020204" pitchFamily="34" charset="0"/>
                <a:cs typeface="Trebuchet MS"/>
              </a:rPr>
              <a:t>ACEP WRE Bog Turtle</a:t>
            </a:r>
          </a:p>
          <a:p>
            <a:pPr marL="457200" marR="5080" lvl="1" indent="0">
              <a:lnSpc>
                <a:spcPct val="135000"/>
              </a:lnSpc>
              <a:spcBef>
                <a:spcPts val="100"/>
              </a:spcBef>
              <a:buNone/>
              <a:tabLst>
                <a:tab pos="1540510" algn="l"/>
              </a:tabLst>
            </a:pPr>
            <a:r>
              <a:rPr lang="en-US" sz="3800" dirty="0">
                <a:latin typeface="Trebuchet MS" panose="020B0603020202020204" pitchFamily="34" charset="0"/>
                <a:cs typeface="Trebuchet MS"/>
              </a:rPr>
              <a:t>$110,000 Allocation</a:t>
            </a:r>
          </a:p>
          <a:p>
            <a:pPr marL="457200" marR="5080" lvl="1" indent="0">
              <a:lnSpc>
                <a:spcPct val="135000"/>
              </a:lnSpc>
              <a:spcBef>
                <a:spcPts val="100"/>
              </a:spcBef>
              <a:buNone/>
              <a:tabLst>
                <a:tab pos="1540510" algn="l"/>
              </a:tabLst>
            </a:pPr>
            <a:r>
              <a:rPr lang="en-US" sz="3800" dirty="0">
                <a:latin typeface="Trebuchet MS" panose="020B0603020202020204" pitchFamily="34" charset="0"/>
                <a:cs typeface="Trebuchet MS"/>
              </a:rPr>
              <a:t>   - No Applications</a:t>
            </a:r>
          </a:p>
          <a:p>
            <a:pPr marL="0" marR="5080" indent="0">
              <a:lnSpc>
                <a:spcPct val="135000"/>
              </a:lnSpc>
              <a:spcBef>
                <a:spcPts val="100"/>
              </a:spcBef>
              <a:buNone/>
              <a:tabLst>
                <a:tab pos="1540510" algn="l"/>
              </a:tabLst>
            </a:pPr>
            <a:r>
              <a:rPr lang="en-US" sz="4200" dirty="0">
                <a:latin typeface="Trebuchet MS" panose="020B0603020202020204" pitchFamily="34" charset="0"/>
                <a:cs typeface="Trebuchet MS"/>
              </a:rPr>
              <a:t>ACEP WRE IRA </a:t>
            </a:r>
          </a:p>
          <a:p>
            <a:pPr marL="457200" marR="5080" lvl="1" indent="0">
              <a:lnSpc>
                <a:spcPct val="135000"/>
              </a:lnSpc>
              <a:spcBef>
                <a:spcPts val="100"/>
              </a:spcBef>
              <a:buNone/>
              <a:tabLst>
                <a:tab pos="1540510" algn="l"/>
              </a:tabLst>
            </a:pPr>
            <a:r>
              <a:rPr lang="en-US" sz="3800" dirty="0">
                <a:latin typeface="Trebuchet MS" panose="020B0603020202020204" pitchFamily="34" charset="0"/>
                <a:cs typeface="Trebuchet MS"/>
              </a:rPr>
              <a:t>$1.1 Million Allocation 	</a:t>
            </a:r>
          </a:p>
          <a:p>
            <a:pPr marL="457200" marR="5080" lvl="1" indent="0">
              <a:lnSpc>
                <a:spcPct val="135000"/>
              </a:lnSpc>
              <a:spcBef>
                <a:spcPts val="100"/>
              </a:spcBef>
              <a:buNone/>
              <a:tabLst>
                <a:tab pos="1540510" algn="l"/>
              </a:tabLst>
            </a:pPr>
            <a:r>
              <a:rPr lang="en-US" sz="3800" dirty="0">
                <a:latin typeface="Trebuchet MS" panose="020B0603020202020204" pitchFamily="34" charset="0"/>
                <a:cs typeface="Trebuchet MS"/>
              </a:rPr>
              <a:t>   - On Pause</a:t>
            </a:r>
          </a:p>
          <a:p>
            <a:pPr marL="0" indent="0">
              <a:buNone/>
            </a:pPr>
            <a:r>
              <a:rPr lang="en-US" sz="5900" dirty="0">
                <a:latin typeface="Trebuchet MS" panose="020B0603020202020204" pitchFamily="34" charset="0"/>
                <a:cs typeface="Trebuchet MS"/>
              </a:rPr>
              <a:t>Agricultural Easements</a:t>
            </a:r>
          </a:p>
          <a:p>
            <a:pPr marL="457200" marR="5080" lvl="1" indent="0">
              <a:lnSpc>
                <a:spcPct val="135000"/>
              </a:lnSpc>
              <a:spcBef>
                <a:spcPts val="100"/>
              </a:spcBef>
              <a:buNone/>
              <a:tabLst>
                <a:tab pos="1540510" algn="l"/>
              </a:tabLst>
            </a:pPr>
            <a:r>
              <a:rPr lang="en-US" sz="3800" dirty="0">
                <a:latin typeface="Trebuchet MS" panose="020B0603020202020204" pitchFamily="34" charset="0"/>
                <a:cs typeface="Trebuchet MS"/>
              </a:rPr>
              <a:t>$500,000 Allocation</a:t>
            </a:r>
          </a:p>
          <a:p>
            <a:pPr marL="457200" marR="5080" lvl="1" indent="0">
              <a:lnSpc>
                <a:spcPct val="135000"/>
              </a:lnSpc>
              <a:spcBef>
                <a:spcPts val="100"/>
              </a:spcBef>
              <a:buNone/>
              <a:tabLst>
                <a:tab pos="1540510" algn="l"/>
              </a:tabLst>
            </a:pPr>
            <a:r>
              <a:rPr lang="en-US" sz="3800" dirty="0">
                <a:latin typeface="Trebuchet MS" panose="020B0603020202020204" pitchFamily="34" charset="0"/>
                <a:cs typeface="Trebuchet MS"/>
              </a:rPr>
              <a:t>  -1 Application for 5 Projects in Dorchester County for ~1,000 acres totaling ~$3.4 Million* Fed 		* Approximately Half the Easement Value</a:t>
            </a:r>
          </a:p>
          <a:p>
            <a:pPr marL="0" indent="0">
              <a:buNone/>
            </a:pPr>
            <a:endParaRPr lang="en-US" sz="3500" b="1" u="heavy" spc="-5" dirty="0">
              <a:uFill>
                <a:solidFill>
                  <a:srgbClr val="FFFFFF"/>
                </a:solidFill>
              </a:uFill>
              <a:latin typeface="Trebuchet MS" panose="020B0603020202020204" pitchFamily="34" charset="0"/>
              <a:cs typeface="Trebuchet MS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Placeholder 2" descr="A picture containing grass, outdoor, water, sky&#10;&#10;Description automatically generated">
            <a:extLst>
              <a:ext uri="{FF2B5EF4-FFF2-40B4-BE49-F238E27FC236}">
                <a16:creationId xmlns:a16="http://schemas.microsoft.com/office/drawing/2014/main" id="{21106E32-705C-10D5-7F09-E80C091920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980" b="2980"/>
          <a:stretch>
            <a:fillRect/>
          </a:stretch>
        </p:blipFill>
        <p:spPr>
          <a:xfrm>
            <a:off x="9197963" y="2611617"/>
            <a:ext cx="2902596" cy="204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2678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1140</TotalTime>
  <Words>181</Words>
  <Application>Microsoft Office PowerPoint</Application>
  <PresentationFormat>Widescreen</PresentationFormat>
  <Paragraphs>33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Open</vt:lpstr>
      <vt:lpstr>Trebuchet MS</vt:lpstr>
      <vt:lpstr>Office Theme</vt:lpstr>
      <vt:lpstr>FY24 ACEP Allocations &amp;  Obligations</vt:lpstr>
      <vt:lpstr>FY25 ACEP Allocations and Applications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FY2020 EASEMENT ACCOMPLISHMENTS</dc:title>
  <dc:creator>Davis, Tiffany - NRCS, Annapolis, MD</dc:creator>
  <cp:lastModifiedBy>Lister, Genevieve - FPAC-NRCS, MD</cp:lastModifiedBy>
  <cp:revision>57</cp:revision>
  <dcterms:created xsi:type="dcterms:W3CDTF">2020-11-06T20:50:30Z</dcterms:created>
  <dcterms:modified xsi:type="dcterms:W3CDTF">2025-04-01T12:20:05Z</dcterms:modified>
</cp:coreProperties>
</file>