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82" r:id="rId3"/>
    <p:sldId id="263" r:id="rId4"/>
    <p:sldId id="281" r:id="rId5"/>
    <p:sldId id="284" r:id="rId6"/>
    <p:sldId id="304" r:id="rId7"/>
    <p:sldId id="305" r:id="rId8"/>
    <p:sldId id="269" r:id="rId9"/>
    <p:sldId id="29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74ED5F-6504-49BA-B359-F178EF2B8A2B}" v="25" dt="2025-04-01T12:41:42.1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2" autoAdjust="0"/>
    <p:restoredTop sz="96247" autoAdjust="0"/>
  </p:normalViewPr>
  <p:slideViewPr>
    <p:cSldViewPr snapToGrid="0">
      <p:cViewPr varScale="1">
        <p:scale>
          <a:sx n="106" d="100"/>
          <a:sy n="106" d="100"/>
        </p:scale>
        <p:origin x="732" y="114"/>
      </p:cViewPr>
      <p:guideLst/>
    </p:cSldViewPr>
  </p:slideViewPr>
  <p:outlineViewPr>
    <p:cViewPr>
      <p:scale>
        <a:sx n="33" d="100"/>
        <a:sy n="33" d="100"/>
      </p:scale>
      <p:origin x="0" y="-52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AC8DB9-FCD0-4750-93D8-0787C84EAFFC}" type="datetimeFigureOut">
              <a:rPr lang="en-US" smtClean="0"/>
              <a:t>4/1/2025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A46D92-0817-4A62-AA91-460D76E25408}" type="slidenum">
              <a:rPr lang="en-US" smtClean="0"/>
              <a:t>‹#›</a:t>
            </a:fld>
            <a:endParaRPr lang="en-US"/>
          </a:p>
        </p:txBody>
      </p:sp>
    </p:spTree>
    <p:extLst>
      <p:ext uri="{BB962C8B-B14F-4D97-AF65-F5344CB8AC3E}">
        <p14:creationId xmlns:p14="http://schemas.microsoft.com/office/powerpoint/2010/main" val="2280976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850B4-A40A-7DF4-7C02-2E63E8114B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B89F49C-29D5-3919-25A5-2D6EC7A905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68F167-CBF1-E2B3-130B-6BCF5E8AA5C6}"/>
              </a:ext>
            </a:extLst>
          </p:cNvPr>
          <p:cNvSpPr>
            <a:spLocks noGrp="1"/>
          </p:cNvSpPr>
          <p:nvPr>
            <p:ph type="dt" sz="half" idx="10"/>
          </p:nvPr>
        </p:nvSpPr>
        <p:spPr/>
        <p:txBody>
          <a:bodyPr/>
          <a:lstStyle/>
          <a:p>
            <a:fld id="{C7765C3D-EEBB-4236-AC32-AB4582B25387}" type="datetimeFigureOut">
              <a:rPr lang="en-US" smtClean="0"/>
              <a:t>4/1/2025</a:t>
            </a:fld>
            <a:endParaRPr lang="en-US"/>
          </a:p>
        </p:txBody>
      </p:sp>
      <p:sp>
        <p:nvSpPr>
          <p:cNvPr id="5" name="Footer Placeholder 4">
            <a:extLst>
              <a:ext uri="{FF2B5EF4-FFF2-40B4-BE49-F238E27FC236}">
                <a16:creationId xmlns:a16="http://schemas.microsoft.com/office/drawing/2014/main" id="{F912CCB9-570A-7B64-9176-6CC691B349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91784A-799A-DAE1-EE96-DB64C17097D9}"/>
              </a:ext>
            </a:extLst>
          </p:cNvPr>
          <p:cNvSpPr>
            <a:spLocks noGrp="1"/>
          </p:cNvSpPr>
          <p:nvPr>
            <p:ph type="sldNum" sz="quarter" idx="12"/>
          </p:nvPr>
        </p:nvSpPr>
        <p:spPr/>
        <p:txBody>
          <a:bodyPr/>
          <a:lstStyle/>
          <a:p>
            <a:fld id="{8029653F-8016-406B-A9AA-73B7EBBE32A3}" type="slidenum">
              <a:rPr lang="en-US" smtClean="0"/>
              <a:t>‹#›</a:t>
            </a:fld>
            <a:endParaRPr lang="en-US"/>
          </a:p>
        </p:txBody>
      </p:sp>
    </p:spTree>
    <p:extLst>
      <p:ext uri="{BB962C8B-B14F-4D97-AF65-F5344CB8AC3E}">
        <p14:creationId xmlns:p14="http://schemas.microsoft.com/office/powerpoint/2010/main" val="3588460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8187B-B568-BDA9-CF8A-002F6CB9263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4F693CE-B623-A014-65D7-D2AC820AD3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74295A-7AA1-B9F7-3431-63D464B9826F}"/>
              </a:ext>
            </a:extLst>
          </p:cNvPr>
          <p:cNvSpPr>
            <a:spLocks noGrp="1"/>
          </p:cNvSpPr>
          <p:nvPr>
            <p:ph type="dt" sz="half" idx="10"/>
          </p:nvPr>
        </p:nvSpPr>
        <p:spPr/>
        <p:txBody>
          <a:bodyPr/>
          <a:lstStyle/>
          <a:p>
            <a:fld id="{C7765C3D-EEBB-4236-AC32-AB4582B25387}" type="datetimeFigureOut">
              <a:rPr lang="en-US" smtClean="0"/>
              <a:t>4/1/2025</a:t>
            </a:fld>
            <a:endParaRPr lang="en-US"/>
          </a:p>
        </p:txBody>
      </p:sp>
      <p:sp>
        <p:nvSpPr>
          <p:cNvPr id="5" name="Footer Placeholder 4">
            <a:extLst>
              <a:ext uri="{FF2B5EF4-FFF2-40B4-BE49-F238E27FC236}">
                <a16:creationId xmlns:a16="http://schemas.microsoft.com/office/drawing/2014/main" id="{EB2B4CE3-E05E-232B-D274-9143AD46B7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14E15B-32C1-E843-320C-E3CEF09317EA}"/>
              </a:ext>
            </a:extLst>
          </p:cNvPr>
          <p:cNvSpPr>
            <a:spLocks noGrp="1"/>
          </p:cNvSpPr>
          <p:nvPr>
            <p:ph type="sldNum" sz="quarter" idx="12"/>
          </p:nvPr>
        </p:nvSpPr>
        <p:spPr/>
        <p:txBody>
          <a:bodyPr/>
          <a:lstStyle/>
          <a:p>
            <a:fld id="{8029653F-8016-406B-A9AA-73B7EBBE32A3}" type="slidenum">
              <a:rPr lang="en-US" smtClean="0"/>
              <a:t>‹#›</a:t>
            </a:fld>
            <a:endParaRPr lang="en-US"/>
          </a:p>
        </p:txBody>
      </p:sp>
    </p:spTree>
    <p:extLst>
      <p:ext uri="{BB962C8B-B14F-4D97-AF65-F5344CB8AC3E}">
        <p14:creationId xmlns:p14="http://schemas.microsoft.com/office/powerpoint/2010/main" val="2836240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8D689F-E827-D6D4-2905-F607C4FC7F6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4878DE-F4BC-5AD6-80F0-0A29453A2F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5E77EE-0C7F-DD60-1B86-F24DEAB245C8}"/>
              </a:ext>
            </a:extLst>
          </p:cNvPr>
          <p:cNvSpPr>
            <a:spLocks noGrp="1"/>
          </p:cNvSpPr>
          <p:nvPr>
            <p:ph type="dt" sz="half" idx="10"/>
          </p:nvPr>
        </p:nvSpPr>
        <p:spPr/>
        <p:txBody>
          <a:bodyPr/>
          <a:lstStyle/>
          <a:p>
            <a:fld id="{C7765C3D-EEBB-4236-AC32-AB4582B25387}" type="datetimeFigureOut">
              <a:rPr lang="en-US" smtClean="0"/>
              <a:t>4/1/2025</a:t>
            </a:fld>
            <a:endParaRPr lang="en-US"/>
          </a:p>
        </p:txBody>
      </p:sp>
      <p:sp>
        <p:nvSpPr>
          <p:cNvPr id="5" name="Footer Placeholder 4">
            <a:extLst>
              <a:ext uri="{FF2B5EF4-FFF2-40B4-BE49-F238E27FC236}">
                <a16:creationId xmlns:a16="http://schemas.microsoft.com/office/drawing/2014/main" id="{6689C91B-F416-ED1D-D490-7E16F68CCF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42ABB6-D886-44B2-BC06-3250DCBBED6F}"/>
              </a:ext>
            </a:extLst>
          </p:cNvPr>
          <p:cNvSpPr>
            <a:spLocks noGrp="1"/>
          </p:cNvSpPr>
          <p:nvPr>
            <p:ph type="sldNum" sz="quarter" idx="12"/>
          </p:nvPr>
        </p:nvSpPr>
        <p:spPr/>
        <p:txBody>
          <a:bodyPr/>
          <a:lstStyle/>
          <a:p>
            <a:fld id="{8029653F-8016-406B-A9AA-73B7EBBE32A3}" type="slidenum">
              <a:rPr lang="en-US" smtClean="0"/>
              <a:t>‹#›</a:t>
            </a:fld>
            <a:endParaRPr lang="en-US"/>
          </a:p>
        </p:txBody>
      </p:sp>
    </p:spTree>
    <p:extLst>
      <p:ext uri="{BB962C8B-B14F-4D97-AF65-F5344CB8AC3E}">
        <p14:creationId xmlns:p14="http://schemas.microsoft.com/office/powerpoint/2010/main" val="1203981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CEF41-17CA-94A1-5AB8-4F97AE4A3F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629BDD-A7C2-1B2B-86A5-11502C15AC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DC73AC-9423-77E1-40C7-78BAB9FFAC4D}"/>
              </a:ext>
            </a:extLst>
          </p:cNvPr>
          <p:cNvSpPr>
            <a:spLocks noGrp="1"/>
          </p:cNvSpPr>
          <p:nvPr>
            <p:ph type="dt" sz="half" idx="10"/>
          </p:nvPr>
        </p:nvSpPr>
        <p:spPr/>
        <p:txBody>
          <a:bodyPr/>
          <a:lstStyle/>
          <a:p>
            <a:fld id="{C7765C3D-EEBB-4236-AC32-AB4582B25387}" type="datetimeFigureOut">
              <a:rPr lang="en-US" smtClean="0"/>
              <a:t>4/1/2025</a:t>
            </a:fld>
            <a:endParaRPr lang="en-US"/>
          </a:p>
        </p:txBody>
      </p:sp>
      <p:sp>
        <p:nvSpPr>
          <p:cNvPr id="5" name="Footer Placeholder 4">
            <a:extLst>
              <a:ext uri="{FF2B5EF4-FFF2-40B4-BE49-F238E27FC236}">
                <a16:creationId xmlns:a16="http://schemas.microsoft.com/office/drawing/2014/main" id="{D047A5A2-DAAB-0974-62F2-DCE4244D9F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BD3829-3AFF-D94D-9F1C-17EBF9A5463E}"/>
              </a:ext>
            </a:extLst>
          </p:cNvPr>
          <p:cNvSpPr>
            <a:spLocks noGrp="1"/>
          </p:cNvSpPr>
          <p:nvPr>
            <p:ph type="sldNum" sz="quarter" idx="12"/>
          </p:nvPr>
        </p:nvSpPr>
        <p:spPr/>
        <p:txBody>
          <a:bodyPr/>
          <a:lstStyle/>
          <a:p>
            <a:fld id="{8029653F-8016-406B-A9AA-73B7EBBE32A3}" type="slidenum">
              <a:rPr lang="en-US" smtClean="0"/>
              <a:t>‹#›</a:t>
            </a:fld>
            <a:endParaRPr lang="en-US"/>
          </a:p>
        </p:txBody>
      </p:sp>
    </p:spTree>
    <p:extLst>
      <p:ext uri="{BB962C8B-B14F-4D97-AF65-F5344CB8AC3E}">
        <p14:creationId xmlns:p14="http://schemas.microsoft.com/office/powerpoint/2010/main" val="2767680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DE203-3B11-B8E3-3383-A096A9437A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638C280-0FEC-D363-9A82-6AA91192C5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ECE27EA-155F-925C-8DC9-33F155EA2336}"/>
              </a:ext>
            </a:extLst>
          </p:cNvPr>
          <p:cNvSpPr>
            <a:spLocks noGrp="1"/>
          </p:cNvSpPr>
          <p:nvPr>
            <p:ph type="dt" sz="half" idx="10"/>
          </p:nvPr>
        </p:nvSpPr>
        <p:spPr/>
        <p:txBody>
          <a:bodyPr/>
          <a:lstStyle/>
          <a:p>
            <a:fld id="{C7765C3D-EEBB-4236-AC32-AB4582B25387}" type="datetimeFigureOut">
              <a:rPr lang="en-US" smtClean="0"/>
              <a:t>4/1/2025</a:t>
            </a:fld>
            <a:endParaRPr lang="en-US"/>
          </a:p>
        </p:txBody>
      </p:sp>
      <p:sp>
        <p:nvSpPr>
          <p:cNvPr id="5" name="Footer Placeholder 4">
            <a:extLst>
              <a:ext uri="{FF2B5EF4-FFF2-40B4-BE49-F238E27FC236}">
                <a16:creationId xmlns:a16="http://schemas.microsoft.com/office/drawing/2014/main" id="{F0716E09-7180-336A-DCF7-C448E5158D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2F967E-15B7-7C4E-21E8-916D9A5A3CE3}"/>
              </a:ext>
            </a:extLst>
          </p:cNvPr>
          <p:cNvSpPr>
            <a:spLocks noGrp="1"/>
          </p:cNvSpPr>
          <p:nvPr>
            <p:ph type="sldNum" sz="quarter" idx="12"/>
          </p:nvPr>
        </p:nvSpPr>
        <p:spPr/>
        <p:txBody>
          <a:bodyPr/>
          <a:lstStyle/>
          <a:p>
            <a:fld id="{8029653F-8016-406B-A9AA-73B7EBBE32A3}" type="slidenum">
              <a:rPr lang="en-US" smtClean="0"/>
              <a:t>‹#›</a:t>
            </a:fld>
            <a:endParaRPr lang="en-US"/>
          </a:p>
        </p:txBody>
      </p:sp>
    </p:spTree>
    <p:extLst>
      <p:ext uri="{BB962C8B-B14F-4D97-AF65-F5344CB8AC3E}">
        <p14:creationId xmlns:p14="http://schemas.microsoft.com/office/powerpoint/2010/main" val="506276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C4DD9-A633-46C3-8960-AA506C368C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75F644-FD05-A9DD-4872-BEFB81DF89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1CFC88-01BE-829A-539A-FEAE4D62078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A8324A3-1DF9-5D39-9A7D-3A78AEE08B65}"/>
              </a:ext>
            </a:extLst>
          </p:cNvPr>
          <p:cNvSpPr>
            <a:spLocks noGrp="1"/>
          </p:cNvSpPr>
          <p:nvPr>
            <p:ph type="dt" sz="half" idx="10"/>
          </p:nvPr>
        </p:nvSpPr>
        <p:spPr/>
        <p:txBody>
          <a:bodyPr/>
          <a:lstStyle/>
          <a:p>
            <a:fld id="{C7765C3D-EEBB-4236-AC32-AB4582B25387}" type="datetimeFigureOut">
              <a:rPr lang="en-US" smtClean="0"/>
              <a:t>4/1/2025</a:t>
            </a:fld>
            <a:endParaRPr lang="en-US"/>
          </a:p>
        </p:txBody>
      </p:sp>
      <p:sp>
        <p:nvSpPr>
          <p:cNvPr id="6" name="Footer Placeholder 5">
            <a:extLst>
              <a:ext uri="{FF2B5EF4-FFF2-40B4-BE49-F238E27FC236}">
                <a16:creationId xmlns:a16="http://schemas.microsoft.com/office/drawing/2014/main" id="{D37DBF8C-86D1-324C-7155-ACCD079B71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FC04F3-0729-C965-A658-E3A578A45C32}"/>
              </a:ext>
            </a:extLst>
          </p:cNvPr>
          <p:cNvSpPr>
            <a:spLocks noGrp="1"/>
          </p:cNvSpPr>
          <p:nvPr>
            <p:ph type="sldNum" sz="quarter" idx="12"/>
          </p:nvPr>
        </p:nvSpPr>
        <p:spPr/>
        <p:txBody>
          <a:bodyPr/>
          <a:lstStyle/>
          <a:p>
            <a:fld id="{8029653F-8016-406B-A9AA-73B7EBBE32A3}" type="slidenum">
              <a:rPr lang="en-US" smtClean="0"/>
              <a:t>‹#›</a:t>
            </a:fld>
            <a:endParaRPr lang="en-US"/>
          </a:p>
        </p:txBody>
      </p:sp>
    </p:spTree>
    <p:extLst>
      <p:ext uri="{BB962C8B-B14F-4D97-AF65-F5344CB8AC3E}">
        <p14:creationId xmlns:p14="http://schemas.microsoft.com/office/powerpoint/2010/main" val="795249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BD294-3ABF-24DC-B551-C368D075B0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E6A3CD4-47FE-ED4D-613E-88804D24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18553C-37F0-94AD-BCAB-CB92BBE121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EBEC04-D013-5DAE-1B09-BF714B15C4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3B84DF-8F28-7CEC-B957-B4DD99DB371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3958D9-1E49-DEC2-59AC-96055EF066C3}"/>
              </a:ext>
            </a:extLst>
          </p:cNvPr>
          <p:cNvSpPr>
            <a:spLocks noGrp="1"/>
          </p:cNvSpPr>
          <p:nvPr>
            <p:ph type="dt" sz="half" idx="10"/>
          </p:nvPr>
        </p:nvSpPr>
        <p:spPr/>
        <p:txBody>
          <a:bodyPr/>
          <a:lstStyle/>
          <a:p>
            <a:fld id="{C7765C3D-EEBB-4236-AC32-AB4582B25387}" type="datetimeFigureOut">
              <a:rPr lang="en-US" smtClean="0"/>
              <a:t>4/1/2025</a:t>
            </a:fld>
            <a:endParaRPr lang="en-US"/>
          </a:p>
        </p:txBody>
      </p:sp>
      <p:sp>
        <p:nvSpPr>
          <p:cNvPr id="8" name="Footer Placeholder 7">
            <a:extLst>
              <a:ext uri="{FF2B5EF4-FFF2-40B4-BE49-F238E27FC236}">
                <a16:creationId xmlns:a16="http://schemas.microsoft.com/office/drawing/2014/main" id="{2670CB98-38B1-6867-11D3-0F74FFFAC7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872065-1D66-8869-C18E-1E7333E2A263}"/>
              </a:ext>
            </a:extLst>
          </p:cNvPr>
          <p:cNvSpPr>
            <a:spLocks noGrp="1"/>
          </p:cNvSpPr>
          <p:nvPr>
            <p:ph type="sldNum" sz="quarter" idx="12"/>
          </p:nvPr>
        </p:nvSpPr>
        <p:spPr/>
        <p:txBody>
          <a:bodyPr/>
          <a:lstStyle/>
          <a:p>
            <a:fld id="{8029653F-8016-406B-A9AA-73B7EBBE32A3}" type="slidenum">
              <a:rPr lang="en-US" smtClean="0"/>
              <a:t>‹#›</a:t>
            </a:fld>
            <a:endParaRPr lang="en-US"/>
          </a:p>
        </p:txBody>
      </p:sp>
    </p:spTree>
    <p:extLst>
      <p:ext uri="{BB962C8B-B14F-4D97-AF65-F5344CB8AC3E}">
        <p14:creationId xmlns:p14="http://schemas.microsoft.com/office/powerpoint/2010/main" val="1612556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526F-080E-3DC5-8316-AEF795E788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663C7C-4E39-2DCE-07C5-9E010282C149}"/>
              </a:ext>
            </a:extLst>
          </p:cNvPr>
          <p:cNvSpPr>
            <a:spLocks noGrp="1"/>
          </p:cNvSpPr>
          <p:nvPr>
            <p:ph type="dt" sz="half" idx="10"/>
          </p:nvPr>
        </p:nvSpPr>
        <p:spPr/>
        <p:txBody>
          <a:bodyPr/>
          <a:lstStyle/>
          <a:p>
            <a:fld id="{C7765C3D-EEBB-4236-AC32-AB4582B25387}" type="datetimeFigureOut">
              <a:rPr lang="en-US" smtClean="0"/>
              <a:t>4/1/2025</a:t>
            </a:fld>
            <a:endParaRPr lang="en-US"/>
          </a:p>
        </p:txBody>
      </p:sp>
      <p:sp>
        <p:nvSpPr>
          <p:cNvPr id="4" name="Footer Placeholder 3">
            <a:extLst>
              <a:ext uri="{FF2B5EF4-FFF2-40B4-BE49-F238E27FC236}">
                <a16:creationId xmlns:a16="http://schemas.microsoft.com/office/drawing/2014/main" id="{31443471-5022-7378-FF68-AD7984FFDDF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A5A00DA-B86E-CEFA-0D31-62C9129934F9}"/>
              </a:ext>
            </a:extLst>
          </p:cNvPr>
          <p:cNvSpPr>
            <a:spLocks noGrp="1"/>
          </p:cNvSpPr>
          <p:nvPr>
            <p:ph type="sldNum" sz="quarter" idx="12"/>
          </p:nvPr>
        </p:nvSpPr>
        <p:spPr/>
        <p:txBody>
          <a:bodyPr/>
          <a:lstStyle/>
          <a:p>
            <a:fld id="{8029653F-8016-406B-A9AA-73B7EBBE32A3}" type="slidenum">
              <a:rPr lang="en-US" smtClean="0"/>
              <a:t>‹#›</a:t>
            </a:fld>
            <a:endParaRPr lang="en-US"/>
          </a:p>
        </p:txBody>
      </p:sp>
    </p:spTree>
    <p:extLst>
      <p:ext uri="{BB962C8B-B14F-4D97-AF65-F5344CB8AC3E}">
        <p14:creationId xmlns:p14="http://schemas.microsoft.com/office/powerpoint/2010/main" val="2141990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A1BF47-FF51-0B11-C5AD-C0149A943E07}"/>
              </a:ext>
            </a:extLst>
          </p:cNvPr>
          <p:cNvSpPr>
            <a:spLocks noGrp="1"/>
          </p:cNvSpPr>
          <p:nvPr>
            <p:ph type="dt" sz="half" idx="10"/>
          </p:nvPr>
        </p:nvSpPr>
        <p:spPr/>
        <p:txBody>
          <a:bodyPr/>
          <a:lstStyle/>
          <a:p>
            <a:fld id="{C7765C3D-EEBB-4236-AC32-AB4582B25387}" type="datetimeFigureOut">
              <a:rPr lang="en-US" smtClean="0"/>
              <a:t>4/1/2025</a:t>
            </a:fld>
            <a:endParaRPr lang="en-US"/>
          </a:p>
        </p:txBody>
      </p:sp>
      <p:sp>
        <p:nvSpPr>
          <p:cNvPr id="3" name="Footer Placeholder 2">
            <a:extLst>
              <a:ext uri="{FF2B5EF4-FFF2-40B4-BE49-F238E27FC236}">
                <a16:creationId xmlns:a16="http://schemas.microsoft.com/office/drawing/2014/main" id="{3330A148-5C24-DD42-18FA-D7E3B5E4CE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FCF208E-ACFE-242B-34E0-05187B34147A}"/>
              </a:ext>
            </a:extLst>
          </p:cNvPr>
          <p:cNvSpPr>
            <a:spLocks noGrp="1"/>
          </p:cNvSpPr>
          <p:nvPr>
            <p:ph type="sldNum" sz="quarter" idx="12"/>
          </p:nvPr>
        </p:nvSpPr>
        <p:spPr/>
        <p:txBody>
          <a:bodyPr/>
          <a:lstStyle/>
          <a:p>
            <a:fld id="{8029653F-8016-406B-A9AA-73B7EBBE32A3}" type="slidenum">
              <a:rPr lang="en-US" smtClean="0"/>
              <a:t>‹#›</a:t>
            </a:fld>
            <a:endParaRPr lang="en-US"/>
          </a:p>
        </p:txBody>
      </p:sp>
    </p:spTree>
    <p:extLst>
      <p:ext uri="{BB962C8B-B14F-4D97-AF65-F5344CB8AC3E}">
        <p14:creationId xmlns:p14="http://schemas.microsoft.com/office/powerpoint/2010/main" val="4095537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68D7F-5CB0-C5DA-2D33-72CA8596B0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E0F31F4-120F-C9E2-556F-260FF29056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9E7E88-E12F-EA10-3BA5-E43726E9CD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3CAD31-3745-34A7-C62E-83DDCBCBD03A}"/>
              </a:ext>
            </a:extLst>
          </p:cNvPr>
          <p:cNvSpPr>
            <a:spLocks noGrp="1"/>
          </p:cNvSpPr>
          <p:nvPr>
            <p:ph type="dt" sz="half" idx="10"/>
          </p:nvPr>
        </p:nvSpPr>
        <p:spPr/>
        <p:txBody>
          <a:bodyPr/>
          <a:lstStyle/>
          <a:p>
            <a:fld id="{C7765C3D-EEBB-4236-AC32-AB4582B25387}" type="datetimeFigureOut">
              <a:rPr lang="en-US" smtClean="0"/>
              <a:t>4/1/2025</a:t>
            </a:fld>
            <a:endParaRPr lang="en-US"/>
          </a:p>
        </p:txBody>
      </p:sp>
      <p:sp>
        <p:nvSpPr>
          <p:cNvPr id="6" name="Footer Placeholder 5">
            <a:extLst>
              <a:ext uri="{FF2B5EF4-FFF2-40B4-BE49-F238E27FC236}">
                <a16:creationId xmlns:a16="http://schemas.microsoft.com/office/drawing/2014/main" id="{142C0E9C-84B8-C405-82B9-FC117F3FE5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EF0398-3810-A1BF-7680-5B9161A1CC5B}"/>
              </a:ext>
            </a:extLst>
          </p:cNvPr>
          <p:cNvSpPr>
            <a:spLocks noGrp="1"/>
          </p:cNvSpPr>
          <p:nvPr>
            <p:ph type="sldNum" sz="quarter" idx="12"/>
          </p:nvPr>
        </p:nvSpPr>
        <p:spPr/>
        <p:txBody>
          <a:bodyPr/>
          <a:lstStyle/>
          <a:p>
            <a:fld id="{8029653F-8016-406B-A9AA-73B7EBBE32A3}" type="slidenum">
              <a:rPr lang="en-US" smtClean="0"/>
              <a:t>‹#›</a:t>
            </a:fld>
            <a:endParaRPr lang="en-US"/>
          </a:p>
        </p:txBody>
      </p:sp>
    </p:spTree>
    <p:extLst>
      <p:ext uri="{BB962C8B-B14F-4D97-AF65-F5344CB8AC3E}">
        <p14:creationId xmlns:p14="http://schemas.microsoft.com/office/powerpoint/2010/main" val="1799376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D9926-8CE1-CED9-2494-93A5BD0EC7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F03694-AF3E-4779-579F-38414E7F58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4D9F5F-5DAA-5CE1-8E3D-2C19AF5868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617692-3335-086D-E43C-D49CDFB83DD9}"/>
              </a:ext>
            </a:extLst>
          </p:cNvPr>
          <p:cNvSpPr>
            <a:spLocks noGrp="1"/>
          </p:cNvSpPr>
          <p:nvPr>
            <p:ph type="dt" sz="half" idx="10"/>
          </p:nvPr>
        </p:nvSpPr>
        <p:spPr/>
        <p:txBody>
          <a:bodyPr/>
          <a:lstStyle/>
          <a:p>
            <a:fld id="{C7765C3D-EEBB-4236-AC32-AB4582B25387}" type="datetimeFigureOut">
              <a:rPr lang="en-US" smtClean="0"/>
              <a:t>4/1/2025</a:t>
            </a:fld>
            <a:endParaRPr lang="en-US"/>
          </a:p>
        </p:txBody>
      </p:sp>
      <p:sp>
        <p:nvSpPr>
          <p:cNvPr id="6" name="Footer Placeholder 5">
            <a:extLst>
              <a:ext uri="{FF2B5EF4-FFF2-40B4-BE49-F238E27FC236}">
                <a16:creationId xmlns:a16="http://schemas.microsoft.com/office/drawing/2014/main" id="{B6A48AF8-6967-8DE5-D07F-3A1066B9CE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CEFE2C-B6D3-F2AB-9680-6D790D75547D}"/>
              </a:ext>
            </a:extLst>
          </p:cNvPr>
          <p:cNvSpPr>
            <a:spLocks noGrp="1"/>
          </p:cNvSpPr>
          <p:nvPr>
            <p:ph type="sldNum" sz="quarter" idx="12"/>
          </p:nvPr>
        </p:nvSpPr>
        <p:spPr/>
        <p:txBody>
          <a:bodyPr/>
          <a:lstStyle/>
          <a:p>
            <a:fld id="{8029653F-8016-406B-A9AA-73B7EBBE32A3}" type="slidenum">
              <a:rPr lang="en-US" smtClean="0"/>
              <a:t>‹#›</a:t>
            </a:fld>
            <a:endParaRPr lang="en-US"/>
          </a:p>
        </p:txBody>
      </p:sp>
    </p:spTree>
    <p:extLst>
      <p:ext uri="{BB962C8B-B14F-4D97-AF65-F5344CB8AC3E}">
        <p14:creationId xmlns:p14="http://schemas.microsoft.com/office/powerpoint/2010/main" val="2908487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195698-9DF5-95D6-ACC9-AFA8CE1A1C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B9B2CE-A020-8E93-7983-7725A39FD5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037F0E-9FA5-E327-B3F7-94D9DD79AA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765C3D-EEBB-4236-AC32-AB4582B25387}" type="datetimeFigureOut">
              <a:rPr lang="en-US" smtClean="0"/>
              <a:t>4/1/2025</a:t>
            </a:fld>
            <a:endParaRPr lang="en-US"/>
          </a:p>
        </p:txBody>
      </p:sp>
      <p:sp>
        <p:nvSpPr>
          <p:cNvPr id="5" name="Footer Placeholder 4">
            <a:extLst>
              <a:ext uri="{FF2B5EF4-FFF2-40B4-BE49-F238E27FC236}">
                <a16:creationId xmlns:a16="http://schemas.microsoft.com/office/drawing/2014/main" id="{7B218A6B-8EEE-9FCB-12A9-54381A1F1E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965CF4F-653F-D4C2-E3D1-368DA9AC8E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29653F-8016-406B-A9AA-73B7EBBE32A3}" type="slidenum">
              <a:rPr lang="en-US" smtClean="0"/>
              <a:t>‹#›</a:t>
            </a:fld>
            <a:endParaRPr lang="en-US"/>
          </a:p>
        </p:txBody>
      </p:sp>
    </p:spTree>
    <p:extLst>
      <p:ext uri="{BB962C8B-B14F-4D97-AF65-F5344CB8AC3E}">
        <p14:creationId xmlns:p14="http://schemas.microsoft.com/office/powerpoint/2010/main" val="2393801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s://svgsilh.com/image/1969017.html" TargetMode="External"/><Relationship Id="rId5" Type="http://schemas.openxmlformats.org/officeDocument/2006/relationships/image" Target="../media/image11.sv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 y="-130629"/>
            <a:ext cx="12191999" cy="6857999"/>
            <a:chOff x="0" y="0"/>
            <a:chExt cx="9143999" cy="6857999"/>
          </a:xfrm>
        </p:grpSpPr>
        <p:pic>
          <p:nvPicPr>
            <p:cNvPr id="3" name="object 3"/>
            <p:cNvPicPr/>
            <p:nvPr/>
          </p:nvPicPr>
          <p:blipFill>
            <a:blip r:embed="rId2" cstate="print"/>
            <a:stretch>
              <a:fillRect/>
            </a:stretch>
          </p:blipFill>
          <p:spPr>
            <a:xfrm>
              <a:off x="0" y="0"/>
              <a:ext cx="9142475" cy="807719"/>
            </a:xfrm>
            <a:prstGeom prst="rect">
              <a:avLst/>
            </a:prstGeom>
          </p:spPr>
        </p:pic>
        <p:sp>
          <p:nvSpPr>
            <p:cNvPr id="4" name="object 4"/>
            <p:cNvSpPr/>
            <p:nvPr/>
          </p:nvSpPr>
          <p:spPr>
            <a:xfrm>
              <a:off x="4411979" y="426719"/>
              <a:ext cx="4615180" cy="4890770"/>
            </a:xfrm>
            <a:custGeom>
              <a:avLst/>
              <a:gdLst/>
              <a:ahLst/>
              <a:cxnLst/>
              <a:rect l="l" t="t" r="r" b="b"/>
              <a:pathLst>
                <a:path w="4615180" h="4890770">
                  <a:moveTo>
                    <a:pt x="4614672" y="0"/>
                  </a:moveTo>
                  <a:lnTo>
                    <a:pt x="0" y="0"/>
                  </a:lnTo>
                  <a:lnTo>
                    <a:pt x="0" y="4890516"/>
                  </a:lnTo>
                  <a:lnTo>
                    <a:pt x="4614672" y="4890516"/>
                  </a:lnTo>
                  <a:lnTo>
                    <a:pt x="4614672" y="0"/>
                  </a:lnTo>
                  <a:close/>
                </a:path>
              </a:pathLst>
            </a:custGeom>
            <a:solidFill>
              <a:srgbClr val="FFFFFF"/>
            </a:solidFill>
          </p:spPr>
          <p:txBody>
            <a:bodyPr wrap="square" lIns="0" tIns="0" rIns="0" bIns="0" rtlCol="0"/>
            <a:lstStyle/>
            <a:p>
              <a:endParaRPr/>
            </a:p>
          </p:txBody>
        </p:sp>
        <p:pic>
          <p:nvPicPr>
            <p:cNvPr id="5" name="object 5"/>
            <p:cNvPicPr/>
            <p:nvPr/>
          </p:nvPicPr>
          <p:blipFill>
            <a:blip r:embed="rId3" cstate="print"/>
            <a:stretch>
              <a:fillRect/>
            </a:stretch>
          </p:blipFill>
          <p:spPr>
            <a:xfrm>
              <a:off x="0" y="0"/>
              <a:ext cx="9143999" cy="6857999"/>
            </a:xfrm>
            <a:prstGeom prst="rect">
              <a:avLst/>
            </a:prstGeom>
          </p:spPr>
        </p:pic>
        <p:pic>
          <p:nvPicPr>
            <p:cNvPr id="6" name="object 6"/>
            <p:cNvPicPr/>
            <p:nvPr/>
          </p:nvPicPr>
          <p:blipFill>
            <a:blip r:embed="rId4" cstate="print"/>
            <a:stretch>
              <a:fillRect/>
            </a:stretch>
          </p:blipFill>
          <p:spPr>
            <a:xfrm>
              <a:off x="5574791" y="6355079"/>
              <a:ext cx="3453383" cy="380999"/>
            </a:xfrm>
            <a:prstGeom prst="rect">
              <a:avLst/>
            </a:prstGeom>
          </p:spPr>
        </p:pic>
        <p:pic>
          <p:nvPicPr>
            <p:cNvPr id="7" name="object 7"/>
            <p:cNvPicPr/>
            <p:nvPr/>
          </p:nvPicPr>
          <p:blipFill>
            <a:blip r:embed="rId5" cstate="print"/>
            <a:stretch>
              <a:fillRect/>
            </a:stretch>
          </p:blipFill>
          <p:spPr>
            <a:xfrm>
              <a:off x="7172908" y="1279765"/>
              <a:ext cx="1971091" cy="1745933"/>
            </a:xfrm>
            <a:prstGeom prst="rect">
              <a:avLst/>
            </a:prstGeom>
          </p:spPr>
        </p:pic>
        <p:pic>
          <p:nvPicPr>
            <p:cNvPr id="8" name="object 8"/>
            <p:cNvPicPr/>
            <p:nvPr/>
          </p:nvPicPr>
          <p:blipFill>
            <a:blip r:embed="rId6" cstate="print"/>
            <a:stretch>
              <a:fillRect/>
            </a:stretch>
          </p:blipFill>
          <p:spPr>
            <a:xfrm>
              <a:off x="5606797" y="1255776"/>
              <a:ext cx="1449273" cy="1777828"/>
            </a:xfrm>
            <a:prstGeom prst="rect">
              <a:avLst/>
            </a:prstGeom>
          </p:spPr>
        </p:pic>
        <p:pic>
          <p:nvPicPr>
            <p:cNvPr id="9" name="object 9"/>
            <p:cNvPicPr/>
            <p:nvPr/>
          </p:nvPicPr>
          <p:blipFill>
            <a:blip r:embed="rId7" cstate="print"/>
            <a:stretch>
              <a:fillRect/>
            </a:stretch>
          </p:blipFill>
          <p:spPr>
            <a:xfrm>
              <a:off x="5606796" y="3203448"/>
              <a:ext cx="1449274" cy="2114041"/>
            </a:xfrm>
            <a:prstGeom prst="rect">
              <a:avLst/>
            </a:prstGeom>
          </p:spPr>
        </p:pic>
        <p:pic>
          <p:nvPicPr>
            <p:cNvPr id="10" name="object 10"/>
            <p:cNvPicPr/>
            <p:nvPr/>
          </p:nvPicPr>
          <p:blipFill>
            <a:blip r:embed="rId8" cstate="print"/>
            <a:stretch>
              <a:fillRect/>
            </a:stretch>
          </p:blipFill>
          <p:spPr>
            <a:xfrm>
              <a:off x="7373111" y="3378383"/>
              <a:ext cx="1760273" cy="1958468"/>
            </a:xfrm>
            <a:prstGeom prst="rect">
              <a:avLst/>
            </a:prstGeom>
          </p:spPr>
        </p:pic>
      </p:grpSp>
      <p:sp>
        <p:nvSpPr>
          <p:cNvPr id="12" name="object 12"/>
          <p:cNvSpPr txBox="1"/>
          <p:nvPr/>
        </p:nvSpPr>
        <p:spPr>
          <a:xfrm>
            <a:off x="-65468" y="1880757"/>
            <a:ext cx="4853305" cy="1220912"/>
          </a:xfrm>
          <a:prstGeom prst="rect">
            <a:avLst/>
          </a:prstGeom>
        </p:spPr>
        <p:txBody>
          <a:bodyPr vert="horz" wrap="square" lIns="0" tIns="12700" rIns="0" bIns="0" rtlCol="0">
            <a:spAutoFit/>
          </a:bodyPr>
          <a:lstStyle/>
          <a:p>
            <a:pPr marL="12700" marR="5080" indent="-6985" algn="ctr">
              <a:lnSpc>
                <a:spcPct val="111100"/>
              </a:lnSpc>
              <a:spcBef>
                <a:spcPts val="100"/>
              </a:spcBef>
            </a:pPr>
            <a:r>
              <a:rPr lang="en-US" sz="3600" b="1" spc="-10" dirty="0">
                <a:solidFill>
                  <a:srgbClr val="FFFFFF"/>
                </a:solidFill>
                <a:latin typeface="Open Sans"/>
                <a:cs typeface="Open Sans"/>
              </a:rPr>
              <a:t>MD RCPP</a:t>
            </a:r>
          </a:p>
          <a:p>
            <a:pPr marL="12700" marR="5080" indent="-6985" algn="ctr">
              <a:lnSpc>
                <a:spcPct val="111100"/>
              </a:lnSpc>
              <a:spcBef>
                <a:spcPts val="100"/>
              </a:spcBef>
            </a:pPr>
            <a:r>
              <a:rPr lang="en-US" sz="3600" b="1" spc="-10" dirty="0">
                <a:solidFill>
                  <a:srgbClr val="FFFFFF"/>
                </a:solidFill>
                <a:latin typeface="Open Sans"/>
                <a:cs typeface="Open Sans"/>
              </a:rPr>
              <a:t>FY 2024 &amp; FY 2025 </a:t>
            </a:r>
            <a:endParaRPr sz="3600" dirty="0">
              <a:latin typeface="Open Sans"/>
              <a:cs typeface="Open Sans"/>
            </a:endParaRPr>
          </a:p>
        </p:txBody>
      </p:sp>
      <p:sp>
        <p:nvSpPr>
          <p:cNvPr id="13" name="object 13"/>
          <p:cNvSpPr txBox="1"/>
          <p:nvPr/>
        </p:nvSpPr>
        <p:spPr>
          <a:xfrm>
            <a:off x="1602740" y="5578036"/>
            <a:ext cx="4064635" cy="258404"/>
          </a:xfrm>
          <a:prstGeom prst="rect">
            <a:avLst/>
          </a:prstGeom>
        </p:spPr>
        <p:txBody>
          <a:bodyPr vert="horz" wrap="square" lIns="0" tIns="12065" rIns="0" bIns="0" rtlCol="0">
            <a:spAutoFit/>
          </a:bodyPr>
          <a:lstStyle/>
          <a:p>
            <a:pPr marL="12700">
              <a:spcBef>
                <a:spcPts val="95"/>
              </a:spcBef>
            </a:pPr>
            <a:r>
              <a:rPr lang="en-US" sz="1600" b="1" dirty="0">
                <a:solidFill>
                  <a:srgbClr val="FFFFFF"/>
                </a:solidFill>
                <a:latin typeface="Calibri"/>
                <a:cs typeface="Calibri"/>
              </a:rPr>
              <a:t>Bianca Soto- RCPP Program Manager </a:t>
            </a:r>
            <a:endParaRPr sz="1600" dirty="0">
              <a:latin typeface="Calibri"/>
              <a:cs typeface="Calibri"/>
            </a:endParaRPr>
          </a:p>
        </p:txBody>
      </p:sp>
      <p:grpSp>
        <p:nvGrpSpPr>
          <p:cNvPr id="14" name="object 14"/>
          <p:cNvGrpSpPr/>
          <p:nvPr/>
        </p:nvGrpSpPr>
        <p:grpSpPr>
          <a:xfrm>
            <a:off x="569167" y="1014300"/>
            <a:ext cx="11620801" cy="4198633"/>
            <a:chOff x="762" y="1172717"/>
            <a:chExt cx="9685966" cy="4198633"/>
          </a:xfrm>
        </p:grpSpPr>
        <p:sp>
          <p:nvSpPr>
            <p:cNvPr id="15" name="object 15"/>
            <p:cNvSpPr/>
            <p:nvPr/>
          </p:nvSpPr>
          <p:spPr>
            <a:xfrm>
              <a:off x="762" y="1172730"/>
              <a:ext cx="9143366" cy="4198620"/>
            </a:xfrm>
            <a:custGeom>
              <a:avLst/>
              <a:gdLst/>
              <a:ahLst/>
              <a:cxnLst/>
              <a:rect l="l" t="t" r="r" b="b"/>
              <a:pathLst>
                <a:path w="9143365" h="4198620">
                  <a:moveTo>
                    <a:pt x="9143238" y="0"/>
                  </a:moveTo>
                  <a:lnTo>
                    <a:pt x="0" y="0"/>
                  </a:lnTo>
                  <a:lnTo>
                    <a:pt x="0" y="86855"/>
                  </a:lnTo>
                  <a:lnTo>
                    <a:pt x="7357872" y="86855"/>
                  </a:lnTo>
                  <a:lnTo>
                    <a:pt x="7357872" y="4198607"/>
                  </a:lnTo>
                  <a:lnTo>
                    <a:pt x="7488936" y="4198607"/>
                  </a:lnTo>
                  <a:lnTo>
                    <a:pt x="7488936" y="86855"/>
                  </a:lnTo>
                  <a:lnTo>
                    <a:pt x="9143238" y="86855"/>
                  </a:lnTo>
                  <a:lnTo>
                    <a:pt x="9143238" y="0"/>
                  </a:lnTo>
                  <a:close/>
                </a:path>
              </a:pathLst>
            </a:custGeom>
            <a:solidFill>
              <a:srgbClr val="FFFFFF"/>
            </a:solidFill>
          </p:spPr>
          <p:txBody>
            <a:bodyPr wrap="square" lIns="0" tIns="0" rIns="0" bIns="0" rtlCol="0"/>
            <a:lstStyle/>
            <a:p>
              <a:endParaRPr/>
            </a:p>
          </p:txBody>
        </p:sp>
        <p:sp>
          <p:nvSpPr>
            <p:cNvPr id="16" name="object 16"/>
            <p:cNvSpPr/>
            <p:nvPr/>
          </p:nvSpPr>
          <p:spPr>
            <a:xfrm>
              <a:off x="762" y="1172717"/>
              <a:ext cx="9144000" cy="86995"/>
            </a:xfrm>
            <a:custGeom>
              <a:avLst/>
              <a:gdLst/>
              <a:ahLst/>
              <a:cxnLst/>
              <a:rect l="l" t="t" r="r" b="b"/>
              <a:pathLst>
                <a:path w="9144000" h="86994">
                  <a:moveTo>
                    <a:pt x="9144000" y="86867"/>
                  </a:moveTo>
                  <a:lnTo>
                    <a:pt x="0" y="86867"/>
                  </a:lnTo>
                  <a:lnTo>
                    <a:pt x="0" y="0"/>
                  </a:lnTo>
                  <a:lnTo>
                    <a:pt x="9144000" y="0"/>
                  </a:lnTo>
                  <a:lnTo>
                    <a:pt x="9144000" y="86867"/>
                  </a:lnTo>
                  <a:close/>
                </a:path>
              </a:pathLst>
            </a:custGeom>
            <a:ln w="25400">
              <a:solidFill>
                <a:srgbClr val="FFFFFF"/>
              </a:solidFill>
            </a:ln>
          </p:spPr>
          <p:txBody>
            <a:bodyPr wrap="square" lIns="0" tIns="0" rIns="0" bIns="0" rtlCol="0"/>
            <a:lstStyle/>
            <a:p>
              <a:endParaRPr/>
            </a:p>
          </p:txBody>
        </p:sp>
        <p:sp>
          <p:nvSpPr>
            <p:cNvPr id="17" name="object 17"/>
            <p:cNvSpPr/>
            <p:nvPr/>
          </p:nvSpPr>
          <p:spPr>
            <a:xfrm>
              <a:off x="5654705" y="3080753"/>
              <a:ext cx="4032023" cy="111760"/>
            </a:xfrm>
            <a:custGeom>
              <a:avLst/>
              <a:gdLst/>
              <a:ahLst/>
              <a:cxnLst/>
              <a:rect l="l" t="t" r="r" b="b"/>
              <a:pathLst>
                <a:path w="3648075" h="111760">
                  <a:moveTo>
                    <a:pt x="3647694" y="0"/>
                  </a:moveTo>
                  <a:lnTo>
                    <a:pt x="0" y="0"/>
                  </a:lnTo>
                  <a:lnTo>
                    <a:pt x="0" y="111264"/>
                  </a:lnTo>
                  <a:lnTo>
                    <a:pt x="3647694" y="111264"/>
                  </a:lnTo>
                  <a:lnTo>
                    <a:pt x="3647694" y="0"/>
                  </a:lnTo>
                  <a:close/>
                </a:path>
              </a:pathLst>
            </a:custGeom>
            <a:solidFill>
              <a:srgbClr val="FFFFFF"/>
            </a:solidFill>
          </p:spPr>
          <p:txBody>
            <a:bodyPr wrap="square" lIns="0" tIns="0" rIns="0" bIns="0" rtlCol="0"/>
            <a:lstStyle/>
            <a:p>
              <a:endParaRPr/>
            </a:p>
          </p:txBody>
        </p:sp>
        <p:sp>
          <p:nvSpPr>
            <p:cNvPr id="18" name="object 18"/>
            <p:cNvSpPr/>
            <p:nvPr/>
          </p:nvSpPr>
          <p:spPr>
            <a:xfrm>
              <a:off x="5653011" y="3080766"/>
              <a:ext cx="3492005" cy="77938"/>
            </a:xfrm>
            <a:custGeom>
              <a:avLst/>
              <a:gdLst/>
              <a:ahLst/>
              <a:cxnLst/>
              <a:rect l="l" t="t" r="r" b="b"/>
              <a:pathLst>
                <a:path w="3648709" h="111760">
                  <a:moveTo>
                    <a:pt x="3648455" y="111251"/>
                  </a:moveTo>
                  <a:lnTo>
                    <a:pt x="0" y="111251"/>
                  </a:lnTo>
                  <a:lnTo>
                    <a:pt x="0" y="0"/>
                  </a:lnTo>
                  <a:lnTo>
                    <a:pt x="3648455" y="0"/>
                  </a:lnTo>
                  <a:lnTo>
                    <a:pt x="3648455" y="111251"/>
                  </a:lnTo>
                  <a:close/>
                </a:path>
              </a:pathLst>
            </a:custGeom>
            <a:ln w="25400">
              <a:solidFill>
                <a:srgbClr val="FFFFFF"/>
              </a:solidFill>
            </a:ln>
          </p:spPr>
          <p:txBody>
            <a:bodyPr wrap="square" lIns="0" tIns="0" rIns="0" bIns="0" rtlCol="0"/>
            <a:lstStyle/>
            <a:p>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17DB4-0364-C229-2724-66BBF4FBF135}"/>
              </a:ext>
            </a:extLst>
          </p:cNvPr>
          <p:cNvSpPr>
            <a:spLocks noGrp="1"/>
          </p:cNvSpPr>
          <p:nvPr>
            <p:ph type="title"/>
          </p:nvPr>
        </p:nvSpPr>
        <p:spPr>
          <a:xfrm>
            <a:off x="839788" y="1107831"/>
            <a:ext cx="10515600" cy="582857"/>
          </a:xfrm>
        </p:spPr>
        <p:txBody>
          <a:bodyPr>
            <a:normAutofit fontScale="90000"/>
          </a:bodyPr>
          <a:lstStyle/>
          <a:p>
            <a:r>
              <a:rPr lang="en-US" b="1" i="1" dirty="0"/>
              <a:t>Project Types</a:t>
            </a:r>
          </a:p>
        </p:txBody>
      </p:sp>
      <p:sp>
        <p:nvSpPr>
          <p:cNvPr id="4" name="Text Placeholder 3">
            <a:extLst>
              <a:ext uri="{FF2B5EF4-FFF2-40B4-BE49-F238E27FC236}">
                <a16:creationId xmlns:a16="http://schemas.microsoft.com/office/drawing/2014/main" id="{BD65516B-EB7A-25A0-6BB8-EB9A26B4ACBD}"/>
              </a:ext>
            </a:extLst>
          </p:cNvPr>
          <p:cNvSpPr>
            <a:spLocks noGrp="1"/>
          </p:cNvSpPr>
          <p:nvPr>
            <p:ph type="body" idx="1"/>
          </p:nvPr>
        </p:nvSpPr>
        <p:spPr>
          <a:xfrm>
            <a:off x="839788" y="1868338"/>
            <a:ext cx="5157787" cy="449562"/>
          </a:xfrm>
        </p:spPr>
        <p:txBody>
          <a:bodyPr>
            <a:noAutofit/>
          </a:bodyPr>
          <a:lstStyle/>
          <a:p>
            <a:r>
              <a:rPr lang="en-US" sz="2800" dirty="0">
                <a:solidFill>
                  <a:schemeClr val="accent6"/>
                </a:solidFill>
              </a:rPr>
              <a:t>RCPP Classic</a:t>
            </a:r>
            <a:r>
              <a:rPr lang="en-US" sz="2800" b="0" dirty="0">
                <a:solidFill>
                  <a:schemeClr val="accent6"/>
                </a:solidFill>
              </a:rPr>
              <a:t>​</a:t>
            </a:r>
          </a:p>
        </p:txBody>
      </p:sp>
      <p:sp>
        <p:nvSpPr>
          <p:cNvPr id="5" name="Content Placeholder 4">
            <a:extLst>
              <a:ext uri="{FF2B5EF4-FFF2-40B4-BE49-F238E27FC236}">
                <a16:creationId xmlns:a16="http://schemas.microsoft.com/office/drawing/2014/main" id="{321C4BBE-8BBC-8ECA-9964-3C230A6550C1}"/>
              </a:ext>
            </a:extLst>
          </p:cNvPr>
          <p:cNvSpPr>
            <a:spLocks noGrp="1"/>
          </p:cNvSpPr>
          <p:nvPr>
            <p:ph sz="half" idx="2"/>
          </p:nvPr>
        </p:nvSpPr>
        <p:spPr/>
        <p:txBody>
          <a:bodyPr>
            <a:normAutofit lnSpcReduction="10000"/>
          </a:bodyPr>
          <a:lstStyle/>
          <a:p>
            <a:pPr algn="l" rtl="0" fontAlgn="base">
              <a:buFont typeface="Arial" panose="020B0604020202020204" pitchFamily="34" charset="0"/>
              <a:buChar char="•"/>
            </a:pPr>
            <a:r>
              <a:rPr lang="en-US" sz="2600" b="0" i="0" u="none" strike="noStrike" dirty="0">
                <a:solidFill>
                  <a:srgbClr val="181717"/>
                </a:solidFill>
                <a:effectLst/>
              </a:rPr>
              <a:t>Partner defined project</a:t>
            </a:r>
            <a:r>
              <a:rPr lang="en-US" sz="2600" b="0" i="0" dirty="0">
                <a:solidFill>
                  <a:srgbClr val="545859"/>
                </a:solidFill>
                <a:effectLst/>
              </a:rPr>
              <a:t>​</a:t>
            </a:r>
          </a:p>
          <a:p>
            <a:pPr algn="l" rtl="0" fontAlgn="base">
              <a:buFont typeface="Arial" panose="020B0604020202020204" pitchFamily="34" charset="0"/>
              <a:buChar char="•"/>
            </a:pPr>
            <a:r>
              <a:rPr lang="en-US" sz="2600" b="0" i="0" u="none" strike="noStrike" dirty="0">
                <a:solidFill>
                  <a:srgbClr val="181717"/>
                </a:solidFill>
                <a:effectLst/>
              </a:rPr>
              <a:t>NRCS responsible for FA execution through producer contracts, easements, and watershed agreements</a:t>
            </a:r>
            <a:r>
              <a:rPr lang="en-US" sz="2600" b="0" i="0" dirty="0">
                <a:solidFill>
                  <a:srgbClr val="545859"/>
                </a:solidFill>
                <a:effectLst/>
              </a:rPr>
              <a:t>​</a:t>
            </a:r>
          </a:p>
          <a:p>
            <a:pPr algn="l" rtl="0" fontAlgn="base">
              <a:buFont typeface="Arial" panose="020B0604020202020204" pitchFamily="34" charset="0"/>
              <a:buChar char="•"/>
            </a:pPr>
            <a:r>
              <a:rPr lang="en-US" sz="2600" b="0" i="0" u="none" strike="noStrike" dirty="0">
                <a:solidFill>
                  <a:srgbClr val="181717"/>
                </a:solidFill>
                <a:effectLst/>
              </a:rPr>
              <a:t>Partner may deliver FA in support of NRCS producer contracts</a:t>
            </a:r>
            <a:r>
              <a:rPr lang="en-US" sz="2600" b="0" i="0" dirty="0">
                <a:solidFill>
                  <a:srgbClr val="545859"/>
                </a:solidFill>
                <a:effectLst/>
              </a:rPr>
              <a:t>​</a:t>
            </a:r>
          </a:p>
          <a:p>
            <a:pPr algn="l" rtl="0" fontAlgn="base">
              <a:buFont typeface="Arial" panose="020B0604020202020204" pitchFamily="34" charset="0"/>
              <a:buChar char="•"/>
            </a:pPr>
            <a:r>
              <a:rPr lang="en-US" sz="2600" b="0" i="0" u="none" strike="noStrike" dirty="0">
                <a:solidFill>
                  <a:srgbClr val="181717"/>
                </a:solidFill>
                <a:effectLst/>
              </a:rPr>
              <a:t>NRCS involved in technical assistance, may delegate some to partner</a:t>
            </a:r>
            <a:r>
              <a:rPr lang="en-US" sz="2600" b="0" i="0" dirty="0">
                <a:solidFill>
                  <a:srgbClr val="545859"/>
                </a:solidFill>
                <a:effectLst/>
              </a:rPr>
              <a:t>​</a:t>
            </a:r>
          </a:p>
          <a:p>
            <a:pPr marL="0" indent="0">
              <a:buNone/>
            </a:pPr>
            <a:endParaRPr lang="en-US" dirty="0"/>
          </a:p>
        </p:txBody>
      </p:sp>
      <p:sp>
        <p:nvSpPr>
          <p:cNvPr id="6" name="Text Placeholder 5">
            <a:extLst>
              <a:ext uri="{FF2B5EF4-FFF2-40B4-BE49-F238E27FC236}">
                <a16:creationId xmlns:a16="http://schemas.microsoft.com/office/drawing/2014/main" id="{E3BE445B-4725-E104-63B5-B7EBDC417BF5}"/>
              </a:ext>
            </a:extLst>
          </p:cNvPr>
          <p:cNvSpPr>
            <a:spLocks noGrp="1"/>
          </p:cNvSpPr>
          <p:nvPr>
            <p:ph type="body" sz="quarter" idx="3"/>
          </p:nvPr>
        </p:nvSpPr>
        <p:spPr/>
        <p:txBody>
          <a:bodyPr>
            <a:noAutofit/>
          </a:bodyPr>
          <a:lstStyle/>
          <a:p>
            <a:r>
              <a:rPr lang="en-US" sz="2800" dirty="0">
                <a:solidFill>
                  <a:schemeClr val="accent6"/>
                </a:solidFill>
              </a:rPr>
              <a:t>Alternative Funding Arrangements (AFA)</a:t>
            </a:r>
          </a:p>
        </p:txBody>
      </p:sp>
      <p:sp>
        <p:nvSpPr>
          <p:cNvPr id="7" name="Content Placeholder 6">
            <a:extLst>
              <a:ext uri="{FF2B5EF4-FFF2-40B4-BE49-F238E27FC236}">
                <a16:creationId xmlns:a16="http://schemas.microsoft.com/office/drawing/2014/main" id="{2D00356E-EEE5-1B75-6B66-2205A278C45B}"/>
              </a:ext>
            </a:extLst>
          </p:cNvPr>
          <p:cNvSpPr>
            <a:spLocks noGrp="1"/>
          </p:cNvSpPr>
          <p:nvPr>
            <p:ph sz="quarter" idx="4"/>
          </p:nvPr>
        </p:nvSpPr>
        <p:spPr/>
        <p:txBody>
          <a:bodyPr>
            <a:normAutofit lnSpcReduction="10000"/>
          </a:bodyPr>
          <a:lstStyle/>
          <a:p>
            <a:pPr algn="l" rtl="0" fontAlgn="base">
              <a:buFont typeface="Arial" panose="020B0604020202020204" pitchFamily="34" charset="0"/>
              <a:buChar char="•"/>
            </a:pPr>
            <a:r>
              <a:rPr lang="en-US" b="0" i="0" u="none" strike="noStrike" dirty="0">
                <a:solidFill>
                  <a:srgbClr val="181717"/>
                </a:solidFill>
                <a:effectLst/>
              </a:rPr>
              <a:t>Partner led project</a:t>
            </a:r>
            <a:r>
              <a:rPr lang="en-US" b="0" i="0" dirty="0">
                <a:solidFill>
                  <a:srgbClr val="545859"/>
                </a:solidFill>
                <a:effectLst/>
              </a:rPr>
              <a:t>​</a:t>
            </a:r>
          </a:p>
          <a:p>
            <a:pPr algn="l" rtl="0" fontAlgn="base">
              <a:buFont typeface="Arial" panose="020B0604020202020204" pitchFamily="34" charset="0"/>
              <a:buChar char="•"/>
            </a:pPr>
            <a:r>
              <a:rPr lang="en-US" b="0" i="0" u="none" strike="noStrike" dirty="0">
                <a:solidFill>
                  <a:srgbClr val="181717"/>
                </a:solidFill>
                <a:effectLst/>
              </a:rPr>
              <a:t>Partner contracts directly with eligible producers/landowners or performs work on their behalf</a:t>
            </a:r>
            <a:r>
              <a:rPr lang="en-US" b="0" i="0" dirty="0">
                <a:solidFill>
                  <a:srgbClr val="545859"/>
                </a:solidFill>
                <a:effectLst/>
              </a:rPr>
              <a:t>​</a:t>
            </a:r>
          </a:p>
          <a:p>
            <a:pPr algn="l" rtl="0" fontAlgn="base">
              <a:buFont typeface="Arial" panose="020B0604020202020204" pitchFamily="34" charset="0"/>
              <a:buChar char="•"/>
            </a:pPr>
            <a:r>
              <a:rPr lang="en-US" b="0" i="0" u="none" strike="noStrike" dirty="0">
                <a:solidFill>
                  <a:srgbClr val="181717"/>
                </a:solidFill>
                <a:effectLst/>
              </a:rPr>
              <a:t>Partner expected to deliver all technical assistance</a:t>
            </a:r>
            <a:r>
              <a:rPr lang="en-US" b="0" i="0" dirty="0">
                <a:solidFill>
                  <a:srgbClr val="545859"/>
                </a:solidFill>
                <a:effectLst/>
              </a:rPr>
              <a:t>​</a:t>
            </a:r>
          </a:p>
          <a:p>
            <a:endParaRPr lang="en-US" dirty="0"/>
          </a:p>
        </p:txBody>
      </p:sp>
      <p:pic>
        <p:nvPicPr>
          <p:cNvPr id="3" name="Picture 2">
            <a:extLst>
              <a:ext uri="{FF2B5EF4-FFF2-40B4-BE49-F238E27FC236}">
                <a16:creationId xmlns:a16="http://schemas.microsoft.com/office/drawing/2014/main" id="{551F7A73-7A42-ED62-6B87-2E704A868212}"/>
              </a:ext>
            </a:extLst>
          </p:cNvPr>
          <p:cNvPicPr>
            <a:picLocks noChangeAspect="1"/>
          </p:cNvPicPr>
          <p:nvPr/>
        </p:nvPicPr>
        <p:blipFill>
          <a:blip r:embed="rId2"/>
          <a:stretch>
            <a:fillRect/>
          </a:stretch>
        </p:blipFill>
        <p:spPr>
          <a:xfrm>
            <a:off x="0" y="0"/>
            <a:ext cx="12192000" cy="1107831"/>
          </a:xfrm>
          <a:prstGeom prst="rect">
            <a:avLst/>
          </a:prstGeom>
        </p:spPr>
      </p:pic>
    </p:spTree>
    <p:extLst>
      <p:ext uri="{BB962C8B-B14F-4D97-AF65-F5344CB8AC3E}">
        <p14:creationId xmlns:p14="http://schemas.microsoft.com/office/powerpoint/2010/main" val="4288762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E1E60F-AA67-0E12-BECB-0611A58FAF28}"/>
              </a:ext>
            </a:extLst>
          </p:cNvPr>
          <p:cNvPicPr>
            <a:picLocks noChangeAspect="1"/>
          </p:cNvPicPr>
          <p:nvPr/>
        </p:nvPicPr>
        <p:blipFill>
          <a:blip r:embed="rId2"/>
          <a:stretch>
            <a:fillRect/>
          </a:stretch>
        </p:blipFill>
        <p:spPr>
          <a:xfrm>
            <a:off x="0" y="0"/>
            <a:ext cx="12192000" cy="1107831"/>
          </a:xfrm>
          <a:prstGeom prst="rect">
            <a:avLst/>
          </a:prstGeom>
        </p:spPr>
      </p:pic>
      <p:pic>
        <p:nvPicPr>
          <p:cNvPr id="7" name="Picture 6">
            <a:extLst>
              <a:ext uri="{FF2B5EF4-FFF2-40B4-BE49-F238E27FC236}">
                <a16:creationId xmlns:a16="http://schemas.microsoft.com/office/drawing/2014/main" id="{5DE68980-058D-AEF3-0D6E-26F08520F3B8}"/>
              </a:ext>
            </a:extLst>
          </p:cNvPr>
          <p:cNvPicPr>
            <a:picLocks noChangeAspect="1"/>
          </p:cNvPicPr>
          <p:nvPr/>
        </p:nvPicPr>
        <p:blipFill>
          <a:blip r:embed="rId3"/>
          <a:stretch>
            <a:fillRect/>
          </a:stretch>
        </p:blipFill>
        <p:spPr>
          <a:xfrm>
            <a:off x="0" y="6388637"/>
            <a:ext cx="12192000" cy="469363"/>
          </a:xfrm>
          <a:prstGeom prst="rect">
            <a:avLst/>
          </a:prstGeom>
        </p:spPr>
      </p:pic>
      <p:sp>
        <p:nvSpPr>
          <p:cNvPr id="8" name="TextBox 7">
            <a:extLst>
              <a:ext uri="{FF2B5EF4-FFF2-40B4-BE49-F238E27FC236}">
                <a16:creationId xmlns:a16="http://schemas.microsoft.com/office/drawing/2014/main" id="{9206045D-A74E-5130-E38B-4FCDDAA29878}"/>
              </a:ext>
            </a:extLst>
          </p:cNvPr>
          <p:cNvSpPr txBox="1"/>
          <p:nvPr/>
        </p:nvSpPr>
        <p:spPr>
          <a:xfrm>
            <a:off x="422030" y="933402"/>
            <a:ext cx="8141677" cy="769441"/>
          </a:xfrm>
          <a:prstGeom prst="rect">
            <a:avLst/>
          </a:prstGeom>
          <a:noFill/>
        </p:spPr>
        <p:txBody>
          <a:bodyPr wrap="square" rtlCol="0">
            <a:spAutoFit/>
          </a:bodyPr>
          <a:lstStyle/>
          <a:p>
            <a:r>
              <a:rPr lang="en-US" sz="4400" dirty="0">
                <a:solidFill>
                  <a:srgbClr val="92D050"/>
                </a:solidFill>
              </a:rPr>
              <a:t>FY 2024-2025 Active RCPP Project</a:t>
            </a:r>
          </a:p>
        </p:txBody>
      </p:sp>
      <p:sp>
        <p:nvSpPr>
          <p:cNvPr id="9" name="TextBox 8">
            <a:extLst>
              <a:ext uri="{FF2B5EF4-FFF2-40B4-BE49-F238E27FC236}">
                <a16:creationId xmlns:a16="http://schemas.microsoft.com/office/drawing/2014/main" id="{72152956-ECDB-FD58-FA85-3038A997A9F3}"/>
              </a:ext>
            </a:extLst>
          </p:cNvPr>
          <p:cNvSpPr txBox="1"/>
          <p:nvPr/>
        </p:nvSpPr>
        <p:spPr>
          <a:xfrm>
            <a:off x="422030" y="1702843"/>
            <a:ext cx="11289324" cy="4514056"/>
          </a:xfrm>
          <a:prstGeom prst="rect">
            <a:avLst/>
          </a:prstGeom>
          <a:noFill/>
        </p:spPr>
        <p:txBody>
          <a:bodyPr wrap="square" rtlCol="0">
            <a:spAutoFit/>
          </a:bodyPr>
          <a:lstStyle/>
          <a:p>
            <a:pPr marR="0" lvl="1" algn="l" defTabSz="914400" rtl="0" eaLnBrk="1" fontAlgn="auto" latinLnBrk="0" hangingPunct="1">
              <a:lnSpc>
                <a:spcPct val="90000"/>
              </a:lnSpc>
              <a:spcBef>
                <a:spcPts val="500"/>
              </a:spcBef>
              <a:spcAft>
                <a:spcPts val="0"/>
              </a:spcAft>
              <a:buClrTx/>
              <a:buSzTx/>
              <a:tabLst/>
              <a:defRPr/>
            </a:pPr>
            <a:r>
              <a:rPr lang="en-US" sz="2400" b="1" i="1" dirty="0">
                <a:solidFill>
                  <a:prstClr val="black"/>
                </a:solidFill>
                <a:latin typeface="Calibri" panose="020F0502020204030204"/>
              </a:rPr>
              <a:t>RCPP Classic (Total 6 PPA Active)</a:t>
            </a:r>
            <a:endPar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L="914400" marR="0" lvl="1" indent="-457200" algn="l" defTabSz="914400" rtl="0" eaLnBrk="1" fontAlgn="auto" latinLnBrk="0" hangingPunct="1">
              <a:lnSpc>
                <a:spcPct val="90000"/>
              </a:lnSpc>
              <a:spcBef>
                <a:spcPts val="500"/>
              </a:spcBef>
              <a:spcAft>
                <a:spcPts val="0"/>
              </a:spcAft>
              <a:buClrTx/>
              <a:buSzTx/>
              <a:buAutoNum type="arabicPlain" startAt="2019"/>
              <a:tabLst/>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   Achieving WIP Goals &amp; NM Compliance in Maryland</a:t>
            </a:r>
          </a:p>
          <a:p>
            <a:pPr marR="0" lvl="1" algn="l" defTabSz="914400" rtl="0" eaLnBrk="1" fontAlgn="auto" latinLnBrk="0" hangingPunct="1">
              <a:lnSpc>
                <a:spcPct val="90000"/>
              </a:lnSpc>
              <a:spcBef>
                <a:spcPts val="500"/>
              </a:spcBef>
              <a:spcAft>
                <a:spcPts val="0"/>
              </a:spcAft>
              <a:buClrTx/>
              <a:buSzTx/>
              <a:tabLst/>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2445  Million Acre Challenge RCPP</a:t>
            </a:r>
          </a:p>
          <a:p>
            <a:pPr marL="914400" marR="0" lvl="1" indent="-457200" algn="l" defTabSz="914400" rtl="0" eaLnBrk="1" fontAlgn="auto" latinLnBrk="0" hangingPunct="1">
              <a:lnSpc>
                <a:spcPct val="90000"/>
              </a:lnSpc>
              <a:spcBef>
                <a:spcPts val="500"/>
              </a:spcBef>
              <a:spcAft>
                <a:spcPts val="0"/>
              </a:spcAft>
              <a:buClrTx/>
              <a:buSzTx/>
              <a:buAutoNum type="arabicPlain" startAt="2697"/>
              <a:tabLst/>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 Engaging Small AFOs in the NM Planning Process</a:t>
            </a:r>
          </a:p>
          <a:p>
            <a:pPr marR="0" lvl="1" algn="l" defTabSz="914400" rtl="0" eaLnBrk="1" fontAlgn="auto" latinLnBrk="0" hangingPunct="1">
              <a:lnSpc>
                <a:spcPct val="90000"/>
              </a:lnSpc>
              <a:spcBef>
                <a:spcPts val="500"/>
              </a:spcBef>
              <a:spcAft>
                <a:spcPts val="0"/>
              </a:spcAft>
              <a:buClrTx/>
              <a:buSzTx/>
              <a:tabLst/>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2589 RCPP-ESLC Land Protection Initiative</a:t>
            </a:r>
            <a:r>
              <a:rPr lang="en-US" sz="2400" b="1" i="1" dirty="0">
                <a:solidFill>
                  <a:prstClr val="black"/>
                </a:solidFill>
                <a:latin typeface="Calibri" panose="020F0502020204030204"/>
              </a:rPr>
              <a:t>s</a:t>
            </a:r>
          </a:p>
          <a:p>
            <a:pPr marR="0" lvl="1" algn="l" defTabSz="914400" rtl="0" eaLnBrk="1" fontAlgn="auto" latinLnBrk="0" hangingPunct="1">
              <a:lnSpc>
                <a:spcPct val="90000"/>
              </a:lnSpc>
              <a:spcBef>
                <a:spcPts val="500"/>
              </a:spcBef>
              <a:spcAft>
                <a:spcPts val="0"/>
              </a:spcAft>
              <a:buClrTx/>
              <a:buSzTx/>
              <a:tabLst/>
              <a:defRPr/>
            </a:pPr>
            <a:r>
              <a:rPr lang="en-US" sz="2400" b="1" i="1" dirty="0">
                <a:solidFill>
                  <a:prstClr val="black"/>
                </a:solidFill>
                <a:latin typeface="Calibri" panose="020F0502020204030204"/>
              </a:rPr>
              <a:t>New!--3119 Connecting Small and Urban Farms in the Baltimore and Washington D.C. Urban Corridor with Conservation Resources</a:t>
            </a:r>
          </a:p>
          <a:p>
            <a:pPr marR="0" lvl="1" algn="l" defTabSz="914400" rtl="0" eaLnBrk="1" fontAlgn="auto" latinLnBrk="0" hangingPunct="1">
              <a:lnSpc>
                <a:spcPct val="90000"/>
              </a:lnSpc>
              <a:spcBef>
                <a:spcPts val="500"/>
              </a:spcBef>
              <a:spcAft>
                <a:spcPts val="0"/>
              </a:spcAft>
              <a:buClrTx/>
              <a:buSzTx/>
              <a:tabLst/>
              <a:defRPr/>
            </a:pPr>
            <a:r>
              <a:rPr lang="en-US" sz="2400" b="1" i="1" dirty="0">
                <a:solidFill>
                  <a:prstClr val="black"/>
                </a:solidFill>
                <a:latin typeface="Calibri" panose="020F0502020204030204"/>
              </a:rPr>
              <a:t>New!--3150   Mid-Atlantic Dairy Farmers Producing Tangible Results Through Climate Smart Solutions</a:t>
            </a:r>
          </a:p>
          <a:p>
            <a:pPr marR="0" lvl="1" algn="l" defTabSz="914400" rtl="0" eaLnBrk="1" fontAlgn="auto" latinLnBrk="0" hangingPunct="1">
              <a:lnSpc>
                <a:spcPct val="90000"/>
              </a:lnSpc>
              <a:spcBef>
                <a:spcPts val="500"/>
              </a:spcBef>
              <a:spcAft>
                <a:spcPts val="0"/>
              </a:spcAft>
              <a:buClrTx/>
              <a:buSzTx/>
              <a:tabLst/>
              <a:defRPr/>
            </a:pPr>
            <a:r>
              <a:rPr lang="en-US" sz="2400" i="1" dirty="0">
                <a:solidFill>
                  <a:prstClr val="black"/>
                </a:solidFill>
                <a:latin typeface="Calibri" panose="020F0502020204030204"/>
              </a:rPr>
              <a:t>	</a:t>
            </a:r>
            <a:endParaRPr lang="en-US" sz="2400" dirty="0">
              <a:solidFill>
                <a:prstClr val="black"/>
              </a:solidFill>
              <a:latin typeface="Calibri" panose="020F0502020204030204"/>
            </a:endParaRPr>
          </a:p>
          <a:p>
            <a:pPr marR="0" lvl="1" algn="l" defTabSz="914400" rtl="0" eaLnBrk="1" fontAlgn="auto" latinLnBrk="0" hangingPunct="1">
              <a:lnSpc>
                <a:spcPct val="90000"/>
              </a:lnSpc>
              <a:spcBef>
                <a:spcPts val="500"/>
              </a:spcBef>
              <a:spcAft>
                <a:spcPts val="0"/>
              </a:spcAft>
              <a:buClrTx/>
              <a:buSzTx/>
              <a:tabLst/>
              <a:defRPr/>
            </a:pPr>
            <a:endParaRPr lang="en-US" sz="2000" dirty="0">
              <a:solidFill>
                <a:prstClr val="black"/>
              </a:solidFill>
              <a:latin typeface="Calibri" panose="020F0502020204030204"/>
            </a:endParaRPr>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2886888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E1E60F-AA67-0E12-BECB-0611A58FAF28}"/>
              </a:ext>
            </a:extLst>
          </p:cNvPr>
          <p:cNvPicPr>
            <a:picLocks noChangeAspect="1"/>
          </p:cNvPicPr>
          <p:nvPr/>
        </p:nvPicPr>
        <p:blipFill>
          <a:blip r:embed="rId2"/>
          <a:stretch>
            <a:fillRect/>
          </a:stretch>
        </p:blipFill>
        <p:spPr>
          <a:xfrm>
            <a:off x="0" y="0"/>
            <a:ext cx="12192000" cy="1107831"/>
          </a:xfrm>
          <a:prstGeom prst="rect">
            <a:avLst/>
          </a:prstGeom>
        </p:spPr>
      </p:pic>
      <p:pic>
        <p:nvPicPr>
          <p:cNvPr id="7" name="Picture 6">
            <a:extLst>
              <a:ext uri="{FF2B5EF4-FFF2-40B4-BE49-F238E27FC236}">
                <a16:creationId xmlns:a16="http://schemas.microsoft.com/office/drawing/2014/main" id="{5DE68980-058D-AEF3-0D6E-26F08520F3B8}"/>
              </a:ext>
            </a:extLst>
          </p:cNvPr>
          <p:cNvPicPr>
            <a:picLocks noChangeAspect="1"/>
          </p:cNvPicPr>
          <p:nvPr/>
        </p:nvPicPr>
        <p:blipFill>
          <a:blip r:embed="rId3"/>
          <a:stretch>
            <a:fillRect/>
          </a:stretch>
        </p:blipFill>
        <p:spPr>
          <a:xfrm>
            <a:off x="0" y="6388637"/>
            <a:ext cx="12192000" cy="469363"/>
          </a:xfrm>
          <a:prstGeom prst="rect">
            <a:avLst/>
          </a:prstGeom>
        </p:spPr>
      </p:pic>
      <p:sp>
        <p:nvSpPr>
          <p:cNvPr id="8" name="TextBox 7">
            <a:extLst>
              <a:ext uri="{FF2B5EF4-FFF2-40B4-BE49-F238E27FC236}">
                <a16:creationId xmlns:a16="http://schemas.microsoft.com/office/drawing/2014/main" id="{9206045D-A74E-5130-E38B-4FCDDAA29878}"/>
              </a:ext>
            </a:extLst>
          </p:cNvPr>
          <p:cNvSpPr txBox="1"/>
          <p:nvPr/>
        </p:nvSpPr>
        <p:spPr>
          <a:xfrm>
            <a:off x="422030" y="933402"/>
            <a:ext cx="8141677" cy="769441"/>
          </a:xfrm>
          <a:prstGeom prst="rect">
            <a:avLst/>
          </a:prstGeom>
          <a:noFill/>
        </p:spPr>
        <p:txBody>
          <a:bodyPr wrap="square" rtlCol="0">
            <a:spAutoFit/>
          </a:bodyPr>
          <a:lstStyle/>
          <a:p>
            <a:r>
              <a:rPr lang="en-US" sz="4400" dirty="0">
                <a:solidFill>
                  <a:srgbClr val="00B050"/>
                </a:solidFill>
              </a:rPr>
              <a:t>FY 2024-2025 Active RCPP Project</a:t>
            </a:r>
          </a:p>
        </p:txBody>
      </p:sp>
      <p:sp>
        <p:nvSpPr>
          <p:cNvPr id="9" name="TextBox 8">
            <a:extLst>
              <a:ext uri="{FF2B5EF4-FFF2-40B4-BE49-F238E27FC236}">
                <a16:creationId xmlns:a16="http://schemas.microsoft.com/office/drawing/2014/main" id="{72152956-ECDB-FD58-FA85-3038A997A9F3}"/>
              </a:ext>
            </a:extLst>
          </p:cNvPr>
          <p:cNvSpPr txBox="1"/>
          <p:nvPr/>
        </p:nvSpPr>
        <p:spPr>
          <a:xfrm>
            <a:off x="422030" y="1702843"/>
            <a:ext cx="11289324" cy="5648213"/>
          </a:xfrm>
          <a:prstGeom prst="rect">
            <a:avLst/>
          </a:prstGeom>
          <a:noFill/>
        </p:spPr>
        <p:txBody>
          <a:bodyPr wrap="square" rtlCol="0">
            <a:spAutoFit/>
          </a:bodyPr>
          <a:lstStyle/>
          <a:p>
            <a:pPr lvl="1">
              <a:lnSpc>
                <a:spcPct val="90000"/>
              </a:lnSpc>
              <a:spcBef>
                <a:spcPts val="500"/>
              </a:spcBef>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RCPP AFA (Total 3 PPA Active)</a:t>
            </a:r>
          </a:p>
          <a:p>
            <a:pPr marR="0" lvl="1" algn="l" defTabSz="914400" rtl="0" eaLnBrk="1" fontAlgn="auto" latinLnBrk="0" hangingPunct="1">
              <a:lnSpc>
                <a:spcPct val="90000"/>
              </a:lnSpc>
              <a:spcBef>
                <a:spcPts val="500"/>
              </a:spcBef>
              <a:spcAft>
                <a:spcPts val="0"/>
              </a:spcAft>
              <a:buClrTx/>
              <a:buSzTx/>
              <a:tabLst/>
              <a:defRPr/>
            </a:pPr>
            <a:endPar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1" algn="l" defTabSz="914400" rtl="0" eaLnBrk="1" fontAlgn="auto" latinLnBrk="0" hangingPunct="1">
              <a:lnSpc>
                <a:spcPct val="90000"/>
              </a:lnSpc>
              <a:spcBef>
                <a:spcPts val="500"/>
              </a:spcBef>
              <a:spcAft>
                <a:spcPts val="0"/>
              </a:spcAft>
              <a:buClrTx/>
              <a:buSzTx/>
              <a:tabLst/>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2659-Maryland Clean Water Commerce Outcomes Project</a:t>
            </a:r>
          </a:p>
          <a:p>
            <a:pPr marR="0" lvl="1" algn="l" defTabSz="914400" rtl="0" eaLnBrk="1" fontAlgn="auto" latinLnBrk="0" hangingPunct="1">
              <a:lnSpc>
                <a:spcPct val="90000"/>
              </a:lnSpc>
              <a:spcBef>
                <a:spcPts val="500"/>
              </a:spcBef>
              <a:spcAft>
                <a:spcPts val="0"/>
              </a:spcAft>
              <a:buClrTx/>
              <a:buSzTx/>
              <a:tabLst/>
              <a:defRPr/>
            </a:pPr>
            <a:endParaRPr lang="en-US" sz="2400" b="1" i="1" dirty="0">
              <a:solidFill>
                <a:prstClr val="black"/>
              </a:solidFill>
              <a:latin typeface="Calibri" panose="020F0502020204030204"/>
            </a:endParaRPr>
          </a:p>
          <a:p>
            <a:pPr lvl="1">
              <a:lnSpc>
                <a:spcPct val="90000"/>
              </a:lnSpc>
              <a:spcBef>
                <a:spcPts val="500"/>
              </a:spcBef>
              <a:defRPr/>
            </a:pPr>
            <a:r>
              <a:rPr lang="en-US" sz="2400" b="1" i="1" dirty="0">
                <a:solidFill>
                  <a:prstClr val="black"/>
                </a:solidFill>
                <a:latin typeface="Calibri" panose="020F0502020204030204"/>
              </a:rPr>
              <a:t>New!-- 3083 Scaling the adoption of adaptive nitrogen management using low-cost cover crop imaging and nitrogen crediting technology</a:t>
            </a:r>
          </a:p>
          <a:p>
            <a:pPr lvl="1">
              <a:lnSpc>
                <a:spcPct val="90000"/>
              </a:lnSpc>
              <a:spcBef>
                <a:spcPts val="500"/>
              </a:spcBef>
              <a:defRPr/>
            </a:pPr>
            <a:endParaRPr lang="en-US" sz="2400" b="1" i="1" dirty="0">
              <a:solidFill>
                <a:prstClr val="black"/>
              </a:solidFill>
              <a:latin typeface="Calibri" panose="020F0502020204030204"/>
            </a:endParaRPr>
          </a:p>
          <a:p>
            <a:pPr lvl="1">
              <a:lnSpc>
                <a:spcPct val="90000"/>
              </a:lnSpc>
              <a:spcBef>
                <a:spcPts val="500"/>
              </a:spcBef>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New!--3269  Nature’s Climate Solution: Planting Forests and Building Resiliency in Maryland</a:t>
            </a:r>
          </a:p>
          <a:p>
            <a:pPr lvl="1">
              <a:lnSpc>
                <a:spcPct val="90000"/>
              </a:lnSpc>
              <a:spcBef>
                <a:spcPts val="500"/>
              </a:spcBef>
              <a:defRPr/>
            </a:pPr>
            <a:endParaRPr lang="en-US" sz="2400" b="1" i="1" dirty="0">
              <a:solidFill>
                <a:prstClr val="black"/>
              </a:solidFill>
              <a:latin typeface="Calibri" panose="020F0502020204030204"/>
            </a:endParaRPr>
          </a:p>
          <a:p>
            <a:pPr marR="0" lvl="1" algn="l" defTabSz="914400" rtl="0" eaLnBrk="1" fontAlgn="auto" latinLnBrk="0" hangingPunct="1">
              <a:lnSpc>
                <a:spcPct val="90000"/>
              </a:lnSpc>
              <a:spcBef>
                <a:spcPts val="500"/>
              </a:spcBef>
              <a:spcAft>
                <a:spcPts val="0"/>
              </a:spcAft>
              <a:buClrTx/>
              <a:buSzTx/>
              <a:tabLst/>
              <a:defRPr/>
            </a:pPr>
            <a:endPar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1" algn="l" defTabSz="914400" rtl="0" eaLnBrk="1" fontAlgn="auto" latinLnBrk="0" hangingPunct="1">
              <a:lnSpc>
                <a:spcPct val="90000"/>
              </a:lnSpc>
              <a:spcBef>
                <a:spcPts val="500"/>
              </a:spcBef>
              <a:spcAft>
                <a:spcPts val="0"/>
              </a:spcAft>
              <a:buClrTx/>
              <a:buSzTx/>
              <a:tabLst/>
              <a:defRPr/>
            </a:pPr>
            <a:endParaRPr kumimoji="0" lang="en-US" sz="2000" b="1" i="1" u="sng" strike="noStrike" kern="1200" cap="none" spc="0" normalizeH="0" baseline="0" noProof="0" dirty="0">
              <a:ln>
                <a:noFill/>
              </a:ln>
              <a:solidFill>
                <a:prstClr val="black"/>
              </a:solidFill>
              <a:effectLst/>
              <a:uLnTx/>
              <a:uFillTx/>
              <a:latin typeface="Calibri" panose="020F0502020204030204"/>
              <a:ea typeface="+mn-ea"/>
              <a:cs typeface="+mn-cs"/>
            </a:endParaRPr>
          </a:p>
          <a:p>
            <a:pPr marR="0" lvl="1" algn="l" defTabSz="914400" rtl="0" eaLnBrk="1" fontAlgn="auto" latinLnBrk="0" hangingPunct="1">
              <a:lnSpc>
                <a:spcPct val="90000"/>
              </a:lnSpc>
              <a:spcBef>
                <a:spcPts val="500"/>
              </a:spcBef>
              <a:spcAft>
                <a:spcPts val="0"/>
              </a:spcAft>
              <a:buClrTx/>
              <a:buSzTx/>
              <a:tabLst/>
              <a:defRPr/>
            </a:pPr>
            <a:endParaRPr lang="en-US" sz="2400" dirty="0">
              <a:solidFill>
                <a:prstClr val="black"/>
              </a:solidFill>
              <a:latin typeface="Calibri" panose="020F0502020204030204"/>
            </a:endParaRPr>
          </a:p>
          <a:p>
            <a:pPr marR="0" lvl="1" algn="l" defTabSz="914400" rtl="0" eaLnBrk="1" fontAlgn="auto" latinLnBrk="0" hangingPunct="1">
              <a:lnSpc>
                <a:spcPct val="90000"/>
              </a:lnSpc>
              <a:spcBef>
                <a:spcPts val="500"/>
              </a:spcBef>
              <a:spcAft>
                <a:spcPts val="0"/>
              </a:spcAft>
              <a:buClrTx/>
              <a:buSzTx/>
              <a:tabLst/>
              <a:defRPr/>
            </a:pPr>
            <a:endParaRPr lang="en-US" sz="2000" dirty="0">
              <a:solidFill>
                <a:prstClr val="black"/>
              </a:solidFill>
              <a:latin typeface="Calibri" panose="020F0502020204030204"/>
            </a:endParaRPr>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4191300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E1E60F-AA67-0E12-BECB-0611A58FAF28}"/>
              </a:ext>
            </a:extLst>
          </p:cNvPr>
          <p:cNvPicPr>
            <a:picLocks noChangeAspect="1"/>
          </p:cNvPicPr>
          <p:nvPr/>
        </p:nvPicPr>
        <p:blipFill>
          <a:blip r:embed="rId2"/>
          <a:stretch>
            <a:fillRect/>
          </a:stretch>
        </p:blipFill>
        <p:spPr>
          <a:xfrm>
            <a:off x="0" y="0"/>
            <a:ext cx="12192000" cy="597159"/>
          </a:xfrm>
          <a:prstGeom prst="rect">
            <a:avLst/>
          </a:prstGeom>
        </p:spPr>
      </p:pic>
      <p:pic>
        <p:nvPicPr>
          <p:cNvPr id="7" name="Picture 6">
            <a:extLst>
              <a:ext uri="{FF2B5EF4-FFF2-40B4-BE49-F238E27FC236}">
                <a16:creationId xmlns:a16="http://schemas.microsoft.com/office/drawing/2014/main" id="{5DE68980-058D-AEF3-0D6E-26F08520F3B8}"/>
              </a:ext>
            </a:extLst>
          </p:cNvPr>
          <p:cNvPicPr>
            <a:picLocks noChangeAspect="1"/>
          </p:cNvPicPr>
          <p:nvPr/>
        </p:nvPicPr>
        <p:blipFill>
          <a:blip r:embed="rId3"/>
          <a:stretch>
            <a:fillRect/>
          </a:stretch>
        </p:blipFill>
        <p:spPr>
          <a:xfrm>
            <a:off x="0" y="6501384"/>
            <a:ext cx="12192000" cy="356616"/>
          </a:xfrm>
          <a:prstGeom prst="rect">
            <a:avLst/>
          </a:prstGeom>
        </p:spPr>
      </p:pic>
      <p:sp>
        <p:nvSpPr>
          <p:cNvPr id="8" name="Title 7">
            <a:extLst>
              <a:ext uri="{FF2B5EF4-FFF2-40B4-BE49-F238E27FC236}">
                <a16:creationId xmlns:a16="http://schemas.microsoft.com/office/drawing/2014/main" id="{1B5E2F82-E924-7164-A79E-AA98974F926F}"/>
              </a:ext>
            </a:extLst>
          </p:cNvPr>
          <p:cNvSpPr>
            <a:spLocks noGrp="1"/>
          </p:cNvSpPr>
          <p:nvPr>
            <p:ph type="title"/>
          </p:nvPr>
        </p:nvSpPr>
        <p:spPr>
          <a:xfrm>
            <a:off x="123488" y="597159"/>
            <a:ext cx="11945023" cy="597159"/>
          </a:xfrm>
        </p:spPr>
        <p:txBody>
          <a:bodyPr>
            <a:normAutofit fontScale="90000"/>
          </a:bodyPr>
          <a:lstStyle/>
          <a:p>
            <a:r>
              <a:rPr lang="en-US" sz="4000" b="1" dirty="0"/>
              <a:t>FY 2024 RCPP </a:t>
            </a:r>
          </a:p>
        </p:txBody>
      </p:sp>
      <p:graphicFrame>
        <p:nvGraphicFramePr>
          <p:cNvPr id="2" name="Table 1">
            <a:extLst>
              <a:ext uri="{FF2B5EF4-FFF2-40B4-BE49-F238E27FC236}">
                <a16:creationId xmlns:a16="http://schemas.microsoft.com/office/drawing/2014/main" id="{0E156E0D-32AD-3049-9884-66FAA9614A66}"/>
              </a:ext>
            </a:extLst>
          </p:cNvPr>
          <p:cNvGraphicFramePr>
            <a:graphicFrameLocks noGrp="1"/>
          </p:cNvGraphicFramePr>
          <p:nvPr>
            <p:extLst>
              <p:ext uri="{D42A27DB-BD31-4B8C-83A1-F6EECF244321}">
                <p14:modId xmlns:p14="http://schemas.microsoft.com/office/powerpoint/2010/main" val="3430074262"/>
              </p:ext>
            </p:extLst>
          </p:nvPr>
        </p:nvGraphicFramePr>
        <p:xfrm>
          <a:off x="679010" y="1122889"/>
          <a:ext cx="9723424" cy="5350595"/>
        </p:xfrm>
        <a:graphic>
          <a:graphicData uri="http://schemas.openxmlformats.org/drawingml/2006/table">
            <a:tbl>
              <a:tblPr firstRow="1" bandRow="1">
                <a:tableStyleId>{5C22544A-7EE6-4342-B048-85BDC9FD1C3A}</a:tableStyleId>
              </a:tblPr>
              <a:tblGrid>
                <a:gridCol w="2491570">
                  <a:extLst>
                    <a:ext uri="{9D8B030D-6E8A-4147-A177-3AD203B41FA5}">
                      <a16:colId xmlns:a16="http://schemas.microsoft.com/office/drawing/2014/main" val="983801993"/>
                    </a:ext>
                  </a:extLst>
                </a:gridCol>
                <a:gridCol w="1399643">
                  <a:extLst>
                    <a:ext uri="{9D8B030D-6E8A-4147-A177-3AD203B41FA5}">
                      <a16:colId xmlns:a16="http://schemas.microsoft.com/office/drawing/2014/main" val="3981572814"/>
                    </a:ext>
                  </a:extLst>
                </a:gridCol>
                <a:gridCol w="1736594">
                  <a:extLst>
                    <a:ext uri="{9D8B030D-6E8A-4147-A177-3AD203B41FA5}">
                      <a16:colId xmlns:a16="http://schemas.microsoft.com/office/drawing/2014/main" val="2133246127"/>
                    </a:ext>
                  </a:extLst>
                </a:gridCol>
                <a:gridCol w="1270047">
                  <a:extLst>
                    <a:ext uri="{9D8B030D-6E8A-4147-A177-3AD203B41FA5}">
                      <a16:colId xmlns:a16="http://schemas.microsoft.com/office/drawing/2014/main" val="4184279671"/>
                    </a:ext>
                  </a:extLst>
                </a:gridCol>
                <a:gridCol w="1412785">
                  <a:extLst>
                    <a:ext uri="{9D8B030D-6E8A-4147-A177-3AD203B41FA5}">
                      <a16:colId xmlns:a16="http://schemas.microsoft.com/office/drawing/2014/main" val="2693147421"/>
                    </a:ext>
                  </a:extLst>
                </a:gridCol>
                <a:gridCol w="1412785">
                  <a:extLst>
                    <a:ext uri="{9D8B030D-6E8A-4147-A177-3AD203B41FA5}">
                      <a16:colId xmlns:a16="http://schemas.microsoft.com/office/drawing/2014/main" val="505679209"/>
                    </a:ext>
                  </a:extLst>
                </a:gridCol>
              </a:tblGrid>
              <a:tr h="292257">
                <a:tc>
                  <a:txBody>
                    <a:bodyPr/>
                    <a:lstStyle/>
                    <a:p>
                      <a:r>
                        <a:rPr lang="en-US" sz="1400" dirty="0"/>
                        <a:t>Project ID &amp;</a:t>
                      </a:r>
                    </a:p>
                    <a:p>
                      <a:r>
                        <a:rPr lang="en-US" sz="1400" dirty="0"/>
                        <a:t>Project Name </a:t>
                      </a:r>
                    </a:p>
                  </a:txBody>
                  <a:tcPr/>
                </a:tc>
                <a:tc>
                  <a:txBody>
                    <a:bodyPr/>
                    <a:lstStyle/>
                    <a:p>
                      <a:r>
                        <a:rPr lang="en-US" sz="1400" dirty="0"/>
                        <a:t>Lead Partner </a:t>
                      </a:r>
                    </a:p>
                  </a:txBody>
                  <a:tcPr/>
                </a:tc>
                <a:tc>
                  <a:txBody>
                    <a:bodyPr/>
                    <a:lstStyle/>
                    <a:p>
                      <a:r>
                        <a:rPr lang="en-US" sz="1400" dirty="0"/>
                        <a:t>Financial Assistance  Available </a:t>
                      </a:r>
                    </a:p>
                  </a:txBody>
                  <a:tcPr/>
                </a:tc>
                <a:tc>
                  <a:txBody>
                    <a:bodyPr/>
                    <a:lstStyle/>
                    <a:p>
                      <a:r>
                        <a:rPr lang="en-US" sz="1400" dirty="0"/>
                        <a:t>Obligate Funds</a:t>
                      </a:r>
                    </a:p>
                  </a:txBody>
                  <a:tcPr/>
                </a:tc>
                <a:tc>
                  <a:txBody>
                    <a:bodyPr/>
                    <a:lstStyle/>
                    <a:p>
                      <a:r>
                        <a:rPr lang="en-US" sz="1400" dirty="0"/>
                        <a:t>RCPP Applications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RCPP Obligated Contracts </a:t>
                      </a:r>
                    </a:p>
                    <a:p>
                      <a:endParaRPr lang="en-US" sz="1400" dirty="0"/>
                    </a:p>
                  </a:txBody>
                  <a:tcPr/>
                </a:tc>
                <a:extLst>
                  <a:ext uri="{0D108BD9-81ED-4DB2-BD59-A6C34878D82A}">
                    <a16:rowId xmlns:a16="http://schemas.microsoft.com/office/drawing/2014/main" val="1595553481"/>
                  </a:ext>
                </a:extLst>
              </a:tr>
              <a:tr h="322475">
                <a:tc>
                  <a:txBody>
                    <a:bodyPr/>
                    <a:lstStyle/>
                    <a:p>
                      <a:r>
                        <a:rPr lang="en-US" sz="1400" b="1" dirty="0"/>
                        <a:t>AFA</a:t>
                      </a:r>
                    </a:p>
                  </a:txBody>
                  <a:tcPr anchor="ctr"/>
                </a:tc>
                <a:tc>
                  <a:txBody>
                    <a:bodyPr/>
                    <a:lstStyle/>
                    <a:p>
                      <a:endParaRPr lang="en-US" sz="1400" b="1" dirty="0"/>
                    </a:p>
                  </a:txBody>
                  <a:tcPr anchor="ctr"/>
                </a:tc>
                <a:tc>
                  <a:txBody>
                    <a:bodyPr/>
                    <a:lstStyle/>
                    <a:p>
                      <a:endParaRPr lang="en-US" sz="1400" b="1" dirty="0"/>
                    </a:p>
                  </a:txBody>
                  <a:tcPr anchor="ctr"/>
                </a:tc>
                <a:tc>
                  <a:txBody>
                    <a:bodyPr/>
                    <a:lstStyle/>
                    <a:p>
                      <a:endParaRPr lang="en-US" sz="1400" b="1" dirty="0"/>
                    </a:p>
                  </a:txBody>
                  <a:tcPr anchor="ctr"/>
                </a:tc>
                <a:tc>
                  <a:txBody>
                    <a:bodyPr/>
                    <a:lstStyle/>
                    <a:p>
                      <a:endParaRPr lang="en-US" sz="1400" b="1" dirty="0"/>
                    </a:p>
                  </a:txBody>
                  <a:tcPr anchor="ctr"/>
                </a:tc>
                <a:tc>
                  <a:txBody>
                    <a:bodyPr/>
                    <a:lstStyle/>
                    <a:p>
                      <a:endParaRPr lang="en-US" sz="1400" b="1" dirty="0"/>
                    </a:p>
                  </a:txBody>
                  <a:tcPr anchor="ctr"/>
                </a:tc>
                <a:extLst>
                  <a:ext uri="{0D108BD9-81ED-4DB2-BD59-A6C34878D82A}">
                    <a16:rowId xmlns:a16="http://schemas.microsoft.com/office/drawing/2014/main" val="873892174"/>
                  </a:ext>
                </a:extLst>
              </a:tr>
              <a:tr h="806188">
                <a:tc>
                  <a:txBody>
                    <a:bodyPr/>
                    <a:lstStyle/>
                    <a:p>
                      <a:r>
                        <a:rPr lang="en-US" sz="1400" dirty="0"/>
                        <a:t>2659- Maryland Clear Water Commerce Outcomes Project</a:t>
                      </a:r>
                    </a:p>
                  </a:txBody>
                  <a:tcPr/>
                </a:tc>
                <a:tc>
                  <a:txBody>
                    <a:bodyPr/>
                    <a:lstStyle/>
                    <a:p>
                      <a:r>
                        <a:rPr lang="en-US" sz="1400" dirty="0"/>
                        <a:t>Sand County Foundation &amp; EPIC </a:t>
                      </a:r>
                    </a:p>
                  </a:txBody>
                  <a:tcPr/>
                </a:tc>
                <a:tc>
                  <a:txBody>
                    <a:bodyPr/>
                    <a:lstStyle/>
                    <a:p>
                      <a:r>
                        <a:rPr lang="en-US" sz="1400" dirty="0"/>
                        <a:t>$2,129,050.00</a:t>
                      </a:r>
                    </a:p>
                  </a:txBody>
                  <a:tcPr/>
                </a:tc>
                <a:tc>
                  <a:txBody>
                    <a:bodyPr/>
                    <a:lstStyle/>
                    <a:p>
                      <a:r>
                        <a:rPr lang="en-US" sz="1400" dirty="0"/>
                        <a:t>0</a:t>
                      </a:r>
                    </a:p>
                  </a:txBody>
                  <a:tcPr/>
                </a:tc>
                <a:tc>
                  <a:txBody>
                    <a:bodyPr/>
                    <a:lstStyle/>
                    <a:p>
                      <a:r>
                        <a:rPr lang="en-US" sz="1400" dirty="0"/>
                        <a:t>15</a:t>
                      </a:r>
                    </a:p>
                  </a:txBody>
                  <a:tcPr/>
                </a:tc>
                <a:tc>
                  <a:txBody>
                    <a:bodyPr/>
                    <a:lstStyle/>
                    <a:p>
                      <a:r>
                        <a:rPr lang="en-US" sz="1400" dirty="0"/>
                        <a:t>3</a:t>
                      </a:r>
                    </a:p>
                  </a:txBody>
                  <a:tcPr/>
                </a:tc>
                <a:extLst>
                  <a:ext uri="{0D108BD9-81ED-4DB2-BD59-A6C34878D82A}">
                    <a16:rowId xmlns:a16="http://schemas.microsoft.com/office/drawing/2014/main" val="3317933491"/>
                  </a:ext>
                </a:extLst>
              </a:tr>
              <a:tr h="5643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Classic</a:t>
                      </a:r>
                    </a:p>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extLst>
                  <a:ext uri="{0D108BD9-81ED-4DB2-BD59-A6C34878D82A}">
                    <a16:rowId xmlns:a16="http://schemas.microsoft.com/office/drawing/2014/main" val="4061335857"/>
                  </a:ext>
                </a:extLst>
              </a:tr>
              <a:tr h="322475">
                <a:tc>
                  <a:txBody>
                    <a:bodyPr/>
                    <a:lstStyle/>
                    <a:p>
                      <a:r>
                        <a:rPr lang="en-US" sz="1400" dirty="0"/>
                        <a:t>2019-Achieving WIP Goals &amp; NM Compliance in MD</a:t>
                      </a:r>
                    </a:p>
                  </a:txBody>
                  <a:tcPr/>
                </a:tc>
                <a:tc>
                  <a:txBody>
                    <a:bodyPr/>
                    <a:lstStyle/>
                    <a:p>
                      <a:r>
                        <a:rPr lang="en-US" sz="1400" dirty="0"/>
                        <a:t>MD Dept. of Agriculture </a:t>
                      </a:r>
                    </a:p>
                  </a:txBody>
                  <a:tcPr/>
                </a:tc>
                <a:tc>
                  <a:txBody>
                    <a:bodyPr/>
                    <a:lstStyle/>
                    <a:p>
                      <a:r>
                        <a:rPr lang="en-US" sz="1400" dirty="0"/>
                        <a:t>$1,782,120</a:t>
                      </a:r>
                    </a:p>
                  </a:txBody>
                  <a:tcPr/>
                </a:tc>
                <a:tc>
                  <a:txBody>
                    <a:bodyPr/>
                    <a:lstStyle/>
                    <a:p>
                      <a:r>
                        <a:rPr lang="en-US" sz="1400" dirty="0"/>
                        <a:t>$1,307,573</a:t>
                      </a:r>
                    </a:p>
                  </a:txBody>
                  <a:tcPr/>
                </a:tc>
                <a:tc>
                  <a:txBody>
                    <a:bodyPr/>
                    <a:lstStyle/>
                    <a:p>
                      <a:r>
                        <a:rPr lang="en-US" sz="1400" dirty="0"/>
                        <a:t>5</a:t>
                      </a:r>
                    </a:p>
                  </a:txBody>
                  <a:tcPr/>
                </a:tc>
                <a:tc>
                  <a:txBody>
                    <a:bodyPr/>
                    <a:lstStyle/>
                    <a:p>
                      <a:r>
                        <a:rPr lang="en-US" sz="1400" dirty="0"/>
                        <a:t>4</a:t>
                      </a:r>
                    </a:p>
                  </a:txBody>
                  <a:tcPr/>
                </a:tc>
                <a:extLst>
                  <a:ext uri="{0D108BD9-81ED-4DB2-BD59-A6C34878D82A}">
                    <a16:rowId xmlns:a16="http://schemas.microsoft.com/office/drawing/2014/main" val="1307301850"/>
                  </a:ext>
                </a:extLst>
              </a:tr>
              <a:tr h="322475">
                <a:tc>
                  <a:txBody>
                    <a:bodyPr/>
                    <a:lstStyle/>
                    <a:p>
                      <a:r>
                        <a:rPr lang="en-US" sz="1400" dirty="0"/>
                        <a:t>2697-Engaging Small Animal Feeding Operation (AFOs) in the Nutrient Management  Planning Process</a:t>
                      </a:r>
                    </a:p>
                  </a:txBody>
                  <a:tcPr/>
                </a:tc>
                <a:tc>
                  <a:txBody>
                    <a:bodyPr/>
                    <a:lstStyle/>
                    <a:p>
                      <a:r>
                        <a:rPr lang="en-US" sz="1400" dirty="0"/>
                        <a:t>Sustainable Chesapeake</a:t>
                      </a:r>
                    </a:p>
                  </a:txBody>
                  <a:tcPr/>
                </a:tc>
                <a:tc>
                  <a:txBody>
                    <a:bodyPr/>
                    <a:lstStyle/>
                    <a:p>
                      <a:r>
                        <a:rPr lang="en-US" sz="1400" dirty="0"/>
                        <a:t>$1,609,252.00</a:t>
                      </a:r>
                    </a:p>
                  </a:txBody>
                  <a:tcPr/>
                </a:tc>
                <a:tc>
                  <a:txBody>
                    <a:bodyPr/>
                    <a:lstStyle/>
                    <a:p>
                      <a:r>
                        <a:rPr lang="en-US" sz="1400" dirty="0"/>
                        <a:t>$453,308</a:t>
                      </a:r>
                    </a:p>
                  </a:txBody>
                  <a:tcPr/>
                </a:tc>
                <a:tc>
                  <a:txBody>
                    <a:bodyPr/>
                    <a:lstStyle/>
                    <a:p>
                      <a:r>
                        <a:rPr lang="en-US" sz="1400" dirty="0"/>
                        <a:t>1</a:t>
                      </a:r>
                    </a:p>
                  </a:txBody>
                  <a:tcPr/>
                </a:tc>
                <a:tc>
                  <a:txBody>
                    <a:bodyPr/>
                    <a:lstStyle/>
                    <a:p>
                      <a:r>
                        <a:rPr lang="en-US" sz="1400" dirty="0"/>
                        <a:t>1</a:t>
                      </a:r>
                    </a:p>
                  </a:txBody>
                  <a:tcPr/>
                </a:tc>
                <a:extLst>
                  <a:ext uri="{0D108BD9-81ED-4DB2-BD59-A6C34878D82A}">
                    <a16:rowId xmlns:a16="http://schemas.microsoft.com/office/drawing/2014/main" val="1950562356"/>
                  </a:ext>
                </a:extLst>
              </a:tr>
              <a:tr h="322475">
                <a:tc>
                  <a:txBody>
                    <a:bodyPr/>
                    <a:lstStyle/>
                    <a:p>
                      <a:r>
                        <a:rPr lang="en-US" sz="1400" dirty="0"/>
                        <a:t>1860-Grazing for Water Quality &amp; Soil Health (Final FY Funding 2023)</a:t>
                      </a:r>
                    </a:p>
                  </a:txBody>
                  <a:tcPr/>
                </a:tc>
                <a:tc>
                  <a:txBody>
                    <a:bodyPr/>
                    <a:lstStyle/>
                    <a:p>
                      <a:r>
                        <a:rPr lang="en-US" sz="1400" dirty="0"/>
                        <a:t>Chesapeake Bay Foundation </a:t>
                      </a:r>
                    </a:p>
                  </a:txBody>
                  <a:tcPr/>
                </a:tc>
                <a:tc>
                  <a:txBody>
                    <a:bodyPr/>
                    <a:lstStyle/>
                    <a:p>
                      <a:r>
                        <a:rPr lang="en-US" sz="1400" dirty="0"/>
                        <a:t>$26,143.04</a:t>
                      </a:r>
                    </a:p>
                  </a:txBody>
                  <a:tcPr/>
                </a:tc>
                <a:tc>
                  <a:txBody>
                    <a:bodyPr/>
                    <a:lstStyle/>
                    <a:p>
                      <a:r>
                        <a:rPr lang="en-US" sz="1400" dirty="0"/>
                        <a:t>$1,488.96</a:t>
                      </a:r>
                    </a:p>
                  </a:txBody>
                  <a:tcPr/>
                </a:tc>
                <a:tc>
                  <a:txBody>
                    <a:bodyPr/>
                    <a:lstStyle/>
                    <a:p>
                      <a:r>
                        <a:rPr lang="en-US" sz="1400" dirty="0"/>
                        <a:t>0</a:t>
                      </a:r>
                    </a:p>
                  </a:txBody>
                  <a:tcPr/>
                </a:tc>
                <a:tc>
                  <a:txBody>
                    <a:bodyPr/>
                    <a:lstStyle/>
                    <a:p>
                      <a:r>
                        <a:rPr lang="en-US" sz="1400" dirty="0"/>
                        <a:t>0</a:t>
                      </a:r>
                    </a:p>
                  </a:txBody>
                  <a:tcPr/>
                </a:tc>
                <a:extLst>
                  <a:ext uri="{0D108BD9-81ED-4DB2-BD59-A6C34878D82A}">
                    <a16:rowId xmlns:a16="http://schemas.microsoft.com/office/drawing/2014/main" val="515470397"/>
                  </a:ext>
                </a:extLst>
              </a:tr>
              <a:tr h="322475">
                <a:tc>
                  <a:txBody>
                    <a:bodyPr/>
                    <a:lstStyle/>
                    <a:p>
                      <a:r>
                        <a:rPr lang="en-US" sz="1400" dirty="0"/>
                        <a:t>2589-ESLC Land Protection Initiative</a:t>
                      </a:r>
                    </a:p>
                  </a:txBody>
                  <a:tcPr/>
                </a:tc>
                <a:tc>
                  <a:txBody>
                    <a:bodyPr/>
                    <a:lstStyle/>
                    <a:p>
                      <a:r>
                        <a:rPr lang="en-US" sz="1400" dirty="0"/>
                        <a:t>Eastern Shore Land Conservancy</a:t>
                      </a:r>
                    </a:p>
                  </a:txBody>
                  <a:tcPr/>
                </a:tc>
                <a:tc>
                  <a:txBody>
                    <a:bodyPr/>
                    <a:lstStyle/>
                    <a:p>
                      <a:r>
                        <a:rPr lang="en-US" sz="1400" dirty="0"/>
                        <a:t>$4,042,000.00</a:t>
                      </a:r>
                    </a:p>
                  </a:txBody>
                  <a:tcPr/>
                </a:tc>
                <a:tc>
                  <a:txBody>
                    <a:bodyPr/>
                    <a:lstStyle/>
                    <a:p>
                      <a:r>
                        <a:rPr lang="en-US" sz="1400" dirty="0"/>
                        <a:t>0</a:t>
                      </a:r>
                    </a:p>
                  </a:txBody>
                  <a:tcPr/>
                </a:tc>
                <a:tc>
                  <a:txBody>
                    <a:bodyPr/>
                    <a:lstStyle/>
                    <a:p>
                      <a:r>
                        <a:rPr lang="en-US" sz="1400" dirty="0"/>
                        <a:t>0</a:t>
                      </a:r>
                    </a:p>
                  </a:txBody>
                  <a:tcPr/>
                </a:tc>
                <a:tc>
                  <a:txBody>
                    <a:bodyPr/>
                    <a:lstStyle/>
                    <a:p>
                      <a:r>
                        <a:rPr lang="en-US" sz="1400" dirty="0"/>
                        <a:t>0</a:t>
                      </a:r>
                    </a:p>
                  </a:txBody>
                  <a:tcPr/>
                </a:tc>
                <a:extLst>
                  <a:ext uri="{0D108BD9-81ED-4DB2-BD59-A6C34878D82A}">
                    <a16:rowId xmlns:a16="http://schemas.microsoft.com/office/drawing/2014/main" val="3967907959"/>
                  </a:ext>
                </a:extLst>
              </a:tr>
            </a:tbl>
          </a:graphicData>
        </a:graphic>
      </p:graphicFrame>
    </p:spTree>
    <p:extLst>
      <p:ext uri="{BB962C8B-B14F-4D97-AF65-F5344CB8AC3E}">
        <p14:creationId xmlns:p14="http://schemas.microsoft.com/office/powerpoint/2010/main" val="1811733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B71CF-8A5E-729F-A1E8-112BA823805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8D530EB-E6F4-550B-5963-81145D5AD33C}"/>
              </a:ext>
            </a:extLst>
          </p:cNvPr>
          <p:cNvPicPr>
            <a:picLocks noChangeAspect="1"/>
          </p:cNvPicPr>
          <p:nvPr/>
        </p:nvPicPr>
        <p:blipFill>
          <a:blip r:embed="rId2"/>
          <a:stretch>
            <a:fillRect/>
          </a:stretch>
        </p:blipFill>
        <p:spPr>
          <a:xfrm>
            <a:off x="0" y="0"/>
            <a:ext cx="12192000" cy="597159"/>
          </a:xfrm>
          <a:prstGeom prst="rect">
            <a:avLst/>
          </a:prstGeom>
        </p:spPr>
      </p:pic>
      <p:pic>
        <p:nvPicPr>
          <p:cNvPr id="7" name="Picture 6">
            <a:extLst>
              <a:ext uri="{FF2B5EF4-FFF2-40B4-BE49-F238E27FC236}">
                <a16:creationId xmlns:a16="http://schemas.microsoft.com/office/drawing/2014/main" id="{CEBDAE2F-F00B-28C1-DEB2-083BE7260C95}"/>
              </a:ext>
            </a:extLst>
          </p:cNvPr>
          <p:cNvPicPr>
            <a:picLocks noChangeAspect="1"/>
          </p:cNvPicPr>
          <p:nvPr/>
        </p:nvPicPr>
        <p:blipFill>
          <a:blip r:embed="rId3"/>
          <a:stretch>
            <a:fillRect/>
          </a:stretch>
        </p:blipFill>
        <p:spPr>
          <a:xfrm>
            <a:off x="0" y="6501384"/>
            <a:ext cx="12192000" cy="356616"/>
          </a:xfrm>
          <a:prstGeom prst="rect">
            <a:avLst/>
          </a:prstGeom>
        </p:spPr>
      </p:pic>
      <p:sp>
        <p:nvSpPr>
          <p:cNvPr id="8" name="Title 7">
            <a:extLst>
              <a:ext uri="{FF2B5EF4-FFF2-40B4-BE49-F238E27FC236}">
                <a16:creationId xmlns:a16="http://schemas.microsoft.com/office/drawing/2014/main" id="{BC02B189-9E41-FC35-5834-C6CDD94736EC}"/>
              </a:ext>
            </a:extLst>
          </p:cNvPr>
          <p:cNvSpPr>
            <a:spLocks noGrp="1"/>
          </p:cNvSpPr>
          <p:nvPr>
            <p:ph type="title"/>
          </p:nvPr>
        </p:nvSpPr>
        <p:spPr>
          <a:xfrm>
            <a:off x="123488" y="498669"/>
            <a:ext cx="11945023" cy="597159"/>
          </a:xfrm>
        </p:spPr>
        <p:txBody>
          <a:bodyPr>
            <a:normAutofit fontScale="90000"/>
          </a:bodyPr>
          <a:lstStyle/>
          <a:p>
            <a:r>
              <a:rPr lang="en-US" sz="4000" b="1" dirty="0"/>
              <a:t>FY 2025 RCPP </a:t>
            </a:r>
          </a:p>
        </p:txBody>
      </p:sp>
      <p:graphicFrame>
        <p:nvGraphicFramePr>
          <p:cNvPr id="2" name="Table 1">
            <a:extLst>
              <a:ext uri="{FF2B5EF4-FFF2-40B4-BE49-F238E27FC236}">
                <a16:creationId xmlns:a16="http://schemas.microsoft.com/office/drawing/2014/main" id="{6E6840B5-8D8D-FDD1-2917-F4C4B93CECC2}"/>
              </a:ext>
            </a:extLst>
          </p:cNvPr>
          <p:cNvGraphicFramePr>
            <a:graphicFrameLocks noGrp="1"/>
          </p:cNvGraphicFramePr>
          <p:nvPr>
            <p:extLst>
              <p:ext uri="{D42A27DB-BD31-4B8C-83A1-F6EECF244321}">
                <p14:modId xmlns:p14="http://schemas.microsoft.com/office/powerpoint/2010/main" val="1106704167"/>
              </p:ext>
            </p:extLst>
          </p:nvPr>
        </p:nvGraphicFramePr>
        <p:xfrm>
          <a:off x="700134" y="944880"/>
          <a:ext cx="10634805" cy="4115703"/>
        </p:xfrm>
        <a:graphic>
          <a:graphicData uri="http://schemas.openxmlformats.org/drawingml/2006/table">
            <a:tbl>
              <a:tblPr firstRow="1" bandRow="1">
                <a:tableStyleId>{5C22544A-7EE6-4342-B048-85BDC9FD1C3A}</a:tableStyleId>
              </a:tblPr>
              <a:tblGrid>
                <a:gridCol w="3847723">
                  <a:extLst>
                    <a:ext uri="{9D8B030D-6E8A-4147-A177-3AD203B41FA5}">
                      <a16:colId xmlns:a16="http://schemas.microsoft.com/office/drawing/2014/main" val="983801993"/>
                    </a:ext>
                  </a:extLst>
                </a:gridCol>
                <a:gridCol w="1367073">
                  <a:extLst>
                    <a:ext uri="{9D8B030D-6E8A-4147-A177-3AD203B41FA5}">
                      <a16:colId xmlns:a16="http://schemas.microsoft.com/office/drawing/2014/main" val="3981572814"/>
                    </a:ext>
                  </a:extLst>
                </a:gridCol>
                <a:gridCol w="1683945">
                  <a:extLst>
                    <a:ext uri="{9D8B030D-6E8A-4147-A177-3AD203B41FA5}">
                      <a16:colId xmlns:a16="http://schemas.microsoft.com/office/drawing/2014/main" val="2133246127"/>
                    </a:ext>
                  </a:extLst>
                </a:gridCol>
                <a:gridCol w="1409323">
                  <a:extLst>
                    <a:ext uri="{9D8B030D-6E8A-4147-A177-3AD203B41FA5}">
                      <a16:colId xmlns:a16="http://schemas.microsoft.com/office/drawing/2014/main" val="4184279671"/>
                    </a:ext>
                  </a:extLst>
                </a:gridCol>
                <a:gridCol w="1231271">
                  <a:extLst>
                    <a:ext uri="{9D8B030D-6E8A-4147-A177-3AD203B41FA5}">
                      <a16:colId xmlns:a16="http://schemas.microsoft.com/office/drawing/2014/main" val="2693147421"/>
                    </a:ext>
                  </a:extLst>
                </a:gridCol>
                <a:gridCol w="1095470">
                  <a:extLst>
                    <a:ext uri="{9D8B030D-6E8A-4147-A177-3AD203B41FA5}">
                      <a16:colId xmlns:a16="http://schemas.microsoft.com/office/drawing/2014/main" val="505679209"/>
                    </a:ext>
                  </a:extLst>
                </a:gridCol>
              </a:tblGrid>
              <a:tr h="466569">
                <a:tc>
                  <a:txBody>
                    <a:bodyPr/>
                    <a:lstStyle/>
                    <a:p>
                      <a:r>
                        <a:rPr lang="en-US" sz="1400" dirty="0"/>
                        <a:t>Project ID &amp;</a:t>
                      </a:r>
                    </a:p>
                    <a:p>
                      <a:r>
                        <a:rPr lang="en-US" sz="1400" dirty="0"/>
                        <a:t>Project Name </a:t>
                      </a:r>
                    </a:p>
                  </a:txBody>
                  <a:tcPr/>
                </a:tc>
                <a:tc>
                  <a:txBody>
                    <a:bodyPr/>
                    <a:lstStyle/>
                    <a:p>
                      <a:r>
                        <a:rPr lang="en-US" sz="1400" dirty="0"/>
                        <a:t>Lead Partner </a:t>
                      </a:r>
                    </a:p>
                  </a:txBody>
                  <a:tcPr/>
                </a:tc>
                <a:tc>
                  <a:txBody>
                    <a:bodyPr/>
                    <a:lstStyle/>
                    <a:p>
                      <a:r>
                        <a:rPr lang="en-US" sz="1400" dirty="0"/>
                        <a:t>Financial Assistance  Available </a:t>
                      </a:r>
                    </a:p>
                  </a:txBody>
                  <a:tcPr/>
                </a:tc>
                <a:tc>
                  <a:txBody>
                    <a:bodyPr/>
                    <a:lstStyle/>
                    <a:p>
                      <a:r>
                        <a:rPr lang="en-US" sz="1400" dirty="0"/>
                        <a:t>Obligate Funds</a:t>
                      </a:r>
                    </a:p>
                  </a:txBody>
                  <a:tcPr/>
                </a:tc>
                <a:tc>
                  <a:txBody>
                    <a:bodyPr/>
                    <a:lstStyle/>
                    <a:p>
                      <a:r>
                        <a:rPr lang="en-US" sz="1400" dirty="0"/>
                        <a:t>RCPP Applications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RCPP Obligated Contracts </a:t>
                      </a:r>
                    </a:p>
                    <a:p>
                      <a:endParaRPr lang="en-US" sz="1400" dirty="0"/>
                    </a:p>
                  </a:txBody>
                  <a:tcPr/>
                </a:tc>
                <a:extLst>
                  <a:ext uri="{0D108BD9-81ED-4DB2-BD59-A6C34878D82A}">
                    <a16:rowId xmlns:a16="http://schemas.microsoft.com/office/drawing/2014/main" val="1595553481"/>
                  </a:ext>
                </a:extLst>
              </a:tr>
              <a:tr h="322475">
                <a:tc>
                  <a:txBody>
                    <a:bodyPr/>
                    <a:lstStyle/>
                    <a:p>
                      <a:r>
                        <a:rPr lang="en-US" sz="1400" b="1" dirty="0"/>
                        <a:t>AFA</a:t>
                      </a:r>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extLst>
                  <a:ext uri="{0D108BD9-81ED-4DB2-BD59-A6C34878D82A}">
                    <a16:rowId xmlns:a16="http://schemas.microsoft.com/office/drawing/2014/main" val="873892174"/>
                  </a:ext>
                </a:extLst>
              </a:tr>
              <a:tr h="806188">
                <a:tc>
                  <a:txBody>
                    <a:bodyPr/>
                    <a:lstStyle/>
                    <a:p>
                      <a:r>
                        <a:rPr lang="en-US" sz="1400" dirty="0"/>
                        <a:t>2659- Maryland Clear Water Commerce Outcomes Project</a:t>
                      </a:r>
                    </a:p>
                  </a:txBody>
                  <a:tcPr/>
                </a:tc>
                <a:tc>
                  <a:txBody>
                    <a:bodyPr/>
                    <a:lstStyle/>
                    <a:p>
                      <a:r>
                        <a:rPr lang="en-US" sz="1400" dirty="0"/>
                        <a:t>Sand County Foundation &amp; EPIC </a:t>
                      </a:r>
                    </a:p>
                  </a:txBody>
                  <a:tcPr/>
                </a:tc>
                <a:tc>
                  <a:txBody>
                    <a:bodyPr/>
                    <a:lstStyle/>
                    <a:p>
                      <a:r>
                        <a:rPr lang="en-US" sz="1400" dirty="0"/>
                        <a:t>$2,129,050.00</a:t>
                      </a:r>
                    </a:p>
                  </a:txBody>
                  <a:tcPr/>
                </a:tc>
                <a:tc>
                  <a:txBody>
                    <a:bodyPr/>
                    <a:lstStyle/>
                    <a:p>
                      <a:r>
                        <a:rPr lang="en-US" sz="1400" dirty="0"/>
                        <a:t>$10,802.80 </a:t>
                      </a:r>
                    </a:p>
                    <a:p>
                      <a:r>
                        <a:rPr lang="en-US" sz="1400" dirty="0"/>
                        <a:t>( FY 2024 Applications)</a:t>
                      </a:r>
                    </a:p>
                  </a:txBody>
                  <a:tcPr/>
                </a:tc>
                <a:tc>
                  <a:txBody>
                    <a:bodyPr/>
                    <a:lstStyle/>
                    <a:p>
                      <a:endParaRPr lang="en-US" sz="1400" dirty="0"/>
                    </a:p>
                  </a:txBody>
                  <a:tcPr/>
                </a:tc>
                <a:tc>
                  <a:txBody>
                    <a:bodyPr/>
                    <a:lstStyle/>
                    <a:p>
                      <a:endParaRPr lang="en-US" sz="1400" dirty="0"/>
                    </a:p>
                  </a:txBody>
                  <a:tcPr/>
                </a:tc>
                <a:extLst>
                  <a:ext uri="{0D108BD9-81ED-4DB2-BD59-A6C34878D82A}">
                    <a16:rowId xmlns:a16="http://schemas.microsoft.com/office/drawing/2014/main" val="3317933491"/>
                  </a:ext>
                </a:extLst>
              </a:tr>
              <a:tr h="322475">
                <a:tc>
                  <a:txBody>
                    <a:bodyPr/>
                    <a:lstStyle/>
                    <a:p>
                      <a:r>
                        <a:rPr lang="en-US" sz="1400" dirty="0"/>
                        <a:t>3083-Scaling the adoption of adaptive nitrogen management using low-cost cover crop imaging and nitrogen crediting technology- IRA Funds</a:t>
                      </a:r>
                    </a:p>
                  </a:txBody>
                  <a:tcPr/>
                </a:tc>
                <a:tc>
                  <a:txBody>
                    <a:bodyPr/>
                    <a:lstStyle/>
                    <a:p>
                      <a:r>
                        <a:rPr lang="en-US" sz="1400" dirty="0"/>
                        <a:t>The Nature Conservancy </a:t>
                      </a:r>
                    </a:p>
                  </a:txBody>
                  <a:tcPr/>
                </a:tc>
                <a:tc>
                  <a:txBody>
                    <a:bodyPr/>
                    <a:lstStyle/>
                    <a:p>
                      <a:r>
                        <a:rPr lang="en-US" sz="1400" dirty="0"/>
                        <a:t>$7,925,000.00</a:t>
                      </a:r>
                    </a:p>
                  </a:txBody>
                  <a:tcPr/>
                </a:tc>
                <a:tc>
                  <a:txBody>
                    <a:bodyPr/>
                    <a:lstStyle/>
                    <a:p>
                      <a:r>
                        <a:rPr lang="en-US" sz="1400" dirty="0"/>
                        <a:t>N/A</a:t>
                      </a:r>
                    </a:p>
                  </a:txBody>
                  <a:tcPr/>
                </a:tc>
                <a:tc>
                  <a:txBody>
                    <a:bodyPr/>
                    <a:lstStyle/>
                    <a:p>
                      <a:r>
                        <a:rPr lang="en-US" sz="1400" dirty="0"/>
                        <a:t>N/A</a:t>
                      </a:r>
                    </a:p>
                  </a:txBody>
                  <a:tcPr/>
                </a:tc>
                <a:tc>
                  <a:txBody>
                    <a:bodyPr/>
                    <a:lstStyle/>
                    <a:p>
                      <a:r>
                        <a:rPr lang="en-US" sz="1400" dirty="0"/>
                        <a:t>N/A</a:t>
                      </a:r>
                    </a:p>
                  </a:txBody>
                  <a:tcPr/>
                </a:tc>
                <a:extLst>
                  <a:ext uri="{0D108BD9-81ED-4DB2-BD59-A6C34878D82A}">
                    <a16:rowId xmlns:a16="http://schemas.microsoft.com/office/drawing/2014/main" val="244648852"/>
                  </a:ext>
                </a:extLst>
              </a:tr>
              <a:tr h="5643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3269-Nature’s Climate Solution: Planting Forests and Building Resiliency in Maryland-IRA Funds</a:t>
                      </a:r>
                    </a:p>
                    <a:p>
                      <a:endParaRPr lang="en-US" sz="1400" dirty="0"/>
                    </a:p>
                  </a:txBody>
                  <a:tcPr/>
                </a:tc>
                <a:tc>
                  <a:txBody>
                    <a:bodyPr/>
                    <a:lstStyle/>
                    <a:p>
                      <a:r>
                        <a:rPr lang="en-US" sz="1400" dirty="0"/>
                        <a:t>Maryland Department of Natural Resources</a:t>
                      </a:r>
                    </a:p>
                  </a:txBody>
                  <a:tcPr/>
                </a:tc>
                <a:tc>
                  <a:txBody>
                    <a:bodyPr/>
                    <a:lstStyle/>
                    <a:p>
                      <a:r>
                        <a:rPr lang="en-US" sz="1400" dirty="0"/>
                        <a:t>$7,675,000.00</a:t>
                      </a:r>
                    </a:p>
                  </a:txBody>
                  <a:tcPr/>
                </a:tc>
                <a:tc>
                  <a:txBody>
                    <a:bodyPr/>
                    <a:lstStyle/>
                    <a:p>
                      <a:r>
                        <a:rPr lang="en-US" sz="1400" dirty="0"/>
                        <a:t>N/A</a:t>
                      </a:r>
                    </a:p>
                  </a:txBody>
                  <a:tcPr/>
                </a:tc>
                <a:tc>
                  <a:txBody>
                    <a:bodyPr/>
                    <a:lstStyle/>
                    <a:p>
                      <a:r>
                        <a:rPr lang="en-US" sz="1400" dirty="0"/>
                        <a:t>N/A</a:t>
                      </a:r>
                    </a:p>
                  </a:txBody>
                  <a:tcPr/>
                </a:tc>
                <a:tc>
                  <a:txBody>
                    <a:bodyPr/>
                    <a:lstStyle/>
                    <a:p>
                      <a:r>
                        <a:rPr lang="en-US" sz="1400" dirty="0"/>
                        <a:t>N/A</a:t>
                      </a:r>
                    </a:p>
                  </a:txBody>
                  <a:tcPr/>
                </a:tc>
                <a:extLst>
                  <a:ext uri="{0D108BD9-81ED-4DB2-BD59-A6C34878D82A}">
                    <a16:rowId xmlns:a16="http://schemas.microsoft.com/office/drawing/2014/main" val="4061335857"/>
                  </a:ext>
                </a:extLst>
              </a:tr>
              <a:tr h="322475">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967907959"/>
                  </a:ext>
                </a:extLst>
              </a:tr>
            </a:tbl>
          </a:graphicData>
        </a:graphic>
      </p:graphicFrame>
    </p:spTree>
    <p:extLst>
      <p:ext uri="{BB962C8B-B14F-4D97-AF65-F5344CB8AC3E}">
        <p14:creationId xmlns:p14="http://schemas.microsoft.com/office/powerpoint/2010/main" val="3134216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62869-11B6-F9AF-FB16-C00ACFE593D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10C421B-380A-FF6A-F0B4-122C43D8BB2F}"/>
              </a:ext>
            </a:extLst>
          </p:cNvPr>
          <p:cNvPicPr>
            <a:picLocks noChangeAspect="1"/>
          </p:cNvPicPr>
          <p:nvPr/>
        </p:nvPicPr>
        <p:blipFill>
          <a:blip r:embed="rId2"/>
          <a:stretch>
            <a:fillRect/>
          </a:stretch>
        </p:blipFill>
        <p:spPr>
          <a:xfrm>
            <a:off x="0" y="0"/>
            <a:ext cx="12192000" cy="597159"/>
          </a:xfrm>
          <a:prstGeom prst="rect">
            <a:avLst/>
          </a:prstGeom>
        </p:spPr>
      </p:pic>
      <p:pic>
        <p:nvPicPr>
          <p:cNvPr id="7" name="Picture 6">
            <a:extLst>
              <a:ext uri="{FF2B5EF4-FFF2-40B4-BE49-F238E27FC236}">
                <a16:creationId xmlns:a16="http://schemas.microsoft.com/office/drawing/2014/main" id="{C7520E1F-8F17-2FDD-57C8-49E3D7A3C33F}"/>
              </a:ext>
            </a:extLst>
          </p:cNvPr>
          <p:cNvPicPr>
            <a:picLocks noChangeAspect="1"/>
          </p:cNvPicPr>
          <p:nvPr/>
        </p:nvPicPr>
        <p:blipFill>
          <a:blip r:embed="rId3"/>
          <a:stretch>
            <a:fillRect/>
          </a:stretch>
        </p:blipFill>
        <p:spPr>
          <a:xfrm>
            <a:off x="0" y="6501384"/>
            <a:ext cx="12192000" cy="356616"/>
          </a:xfrm>
          <a:prstGeom prst="rect">
            <a:avLst/>
          </a:prstGeom>
        </p:spPr>
      </p:pic>
      <p:sp>
        <p:nvSpPr>
          <p:cNvPr id="8" name="Title 7">
            <a:extLst>
              <a:ext uri="{FF2B5EF4-FFF2-40B4-BE49-F238E27FC236}">
                <a16:creationId xmlns:a16="http://schemas.microsoft.com/office/drawing/2014/main" id="{460F82CA-2A6E-56AF-B80D-E3419A571B6F}"/>
              </a:ext>
            </a:extLst>
          </p:cNvPr>
          <p:cNvSpPr>
            <a:spLocks noGrp="1"/>
          </p:cNvSpPr>
          <p:nvPr>
            <p:ph type="title"/>
          </p:nvPr>
        </p:nvSpPr>
        <p:spPr>
          <a:xfrm>
            <a:off x="123488" y="498669"/>
            <a:ext cx="11945023" cy="597159"/>
          </a:xfrm>
        </p:spPr>
        <p:txBody>
          <a:bodyPr>
            <a:normAutofit fontScale="90000"/>
          </a:bodyPr>
          <a:lstStyle/>
          <a:p>
            <a:r>
              <a:rPr lang="en-US" sz="4000" b="1" dirty="0"/>
              <a:t>FY 2025 RCPP </a:t>
            </a:r>
          </a:p>
        </p:txBody>
      </p:sp>
      <p:graphicFrame>
        <p:nvGraphicFramePr>
          <p:cNvPr id="2" name="Table 1">
            <a:extLst>
              <a:ext uri="{FF2B5EF4-FFF2-40B4-BE49-F238E27FC236}">
                <a16:creationId xmlns:a16="http://schemas.microsoft.com/office/drawing/2014/main" id="{691E39DF-111A-FF85-B2EA-E023C67EF508}"/>
              </a:ext>
            </a:extLst>
          </p:cNvPr>
          <p:cNvGraphicFramePr>
            <a:graphicFrameLocks noGrp="1"/>
          </p:cNvGraphicFramePr>
          <p:nvPr>
            <p:extLst>
              <p:ext uri="{D42A27DB-BD31-4B8C-83A1-F6EECF244321}">
                <p14:modId xmlns:p14="http://schemas.microsoft.com/office/powerpoint/2010/main" val="3935370368"/>
              </p:ext>
            </p:extLst>
          </p:nvPr>
        </p:nvGraphicFramePr>
        <p:xfrm>
          <a:off x="715224" y="944880"/>
          <a:ext cx="10378288" cy="5062546"/>
        </p:xfrm>
        <a:graphic>
          <a:graphicData uri="http://schemas.openxmlformats.org/drawingml/2006/table">
            <a:tbl>
              <a:tblPr firstRow="1" bandRow="1">
                <a:tableStyleId>{5C22544A-7EE6-4342-B048-85BDC9FD1C3A}</a:tableStyleId>
              </a:tblPr>
              <a:tblGrid>
                <a:gridCol w="3832633">
                  <a:extLst>
                    <a:ext uri="{9D8B030D-6E8A-4147-A177-3AD203B41FA5}">
                      <a16:colId xmlns:a16="http://schemas.microsoft.com/office/drawing/2014/main" val="983801993"/>
                    </a:ext>
                  </a:extLst>
                </a:gridCol>
                <a:gridCol w="1635660">
                  <a:extLst>
                    <a:ext uri="{9D8B030D-6E8A-4147-A177-3AD203B41FA5}">
                      <a16:colId xmlns:a16="http://schemas.microsoft.com/office/drawing/2014/main" val="3981572814"/>
                    </a:ext>
                  </a:extLst>
                </a:gridCol>
                <a:gridCol w="1415358">
                  <a:extLst>
                    <a:ext uri="{9D8B030D-6E8A-4147-A177-3AD203B41FA5}">
                      <a16:colId xmlns:a16="http://schemas.microsoft.com/office/drawing/2014/main" val="2133246127"/>
                    </a:ext>
                  </a:extLst>
                </a:gridCol>
                <a:gridCol w="1192039">
                  <a:extLst>
                    <a:ext uri="{9D8B030D-6E8A-4147-A177-3AD203B41FA5}">
                      <a16:colId xmlns:a16="http://schemas.microsoft.com/office/drawing/2014/main" val="4184279671"/>
                    </a:ext>
                  </a:extLst>
                </a:gridCol>
                <a:gridCol w="1213164">
                  <a:extLst>
                    <a:ext uri="{9D8B030D-6E8A-4147-A177-3AD203B41FA5}">
                      <a16:colId xmlns:a16="http://schemas.microsoft.com/office/drawing/2014/main" val="2693147421"/>
                    </a:ext>
                  </a:extLst>
                </a:gridCol>
                <a:gridCol w="1089434">
                  <a:extLst>
                    <a:ext uri="{9D8B030D-6E8A-4147-A177-3AD203B41FA5}">
                      <a16:colId xmlns:a16="http://schemas.microsoft.com/office/drawing/2014/main" val="505679209"/>
                    </a:ext>
                  </a:extLst>
                </a:gridCol>
              </a:tblGrid>
              <a:tr h="645224">
                <a:tc>
                  <a:txBody>
                    <a:bodyPr/>
                    <a:lstStyle/>
                    <a:p>
                      <a:r>
                        <a:rPr lang="en-US" sz="1400" dirty="0"/>
                        <a:t>Project ID &amp;</a:t>
                      </a:r>
                    </a:p>
                    <a:p>
                      <a:r>
                        <a:rPr lang="en-US" sz="1400" dirty="0"/>
                        <a:t>Project Name </a:t>
                      </a:r>
                    </a:p>
                  </a:txBody>
                  <a:tcPr/>
                </a:tc>
                <a:tc>
                  <a:txBody>
                    <a:bodyPr/>
                    <a:lstStyle/>
                    <a:p>
                      <a:r>
                        <a:rPr lang="en-US" sz="1400" dirty="0"/>
                        <a:t>Lead Partner </a:t>
                      </a:r>
                    </a:p>
                  </a:txBody>
                  <a:tcPr/>
                </a:tc>
                <a:tc>
                  <a:txBody>
                    <a:bodyPr/>
                    <a:lstStyle/>
                    <a:p>
                      <a:r>
                        <a:rPr lang="en-US" sz="1400" dirty="0"/>
                        <a:t>Financial Assistance  Available </a:t>
                      </a:r>
                    </a:p>
                  </a:txBody>
                  <a:tcPr/>
                </a:tc>
                <a:tc>
                  <a:txBody>
                    <a:bodyPr/>
                    <a:lstStyle/>
                    <a:p>
                      <a:r>
                        <a:rPr lang="en-US" sz="1400" dirty="0"/>
                        <a:t>Obligate Funds</a:t>
                      </a:r>
                    </a:p>
                  </a:txBody>
                  <a:tcPr/>
                </a:tc>
                <a:tc>
                  <a:txBody>
                    <a:bodyPr/>
                    <a:lstStyle/>
                    <a:p>
                      <a:r>
                        <a:rPr lang="en-US" sz="1400" dirty="0"/>
                        <a:t>RCPP Applications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RCPP Obligated Contracts </a:t>
                      </a:r>
                    </a:p>
                    <a:p>
                      <a:endParaRPr lang="en-US" sz="1400" dirty="0"/>
                    </a:p>
                  </a:txBody>
                  <a:tcPr/>
                </a:tc>
                <a:extLst>
                  <a:ext uri="{0D108BD9-81ED-4DB2-BD59-A6C34878D82A}">
                    <a16:rowId xmlns:a16="http://schemas.microsoft.com/office/drawing/2014/main" val="159555348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Classic</a:t>
                      </a:r>
                    </a:p>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extLst>
                  <a:ext uri="{0D108BD9-81ED-4DB2-BD59-A6C34878D82A}">
                    <a16:rowId xmlns:a16="http://schemas.microsoft.com/office/drawing/2014/main" val="873892174"/>
                  </a:ext>
                </a:extLst>
              </a:tr>
              <a:tr h="459614">
                <a:tc>
                  <a:txBody>
                    <a:bodyPr/>
                    <a:lstStyle/>
                    <a:p>
                      <a:r>
                        <a:rPr lang="en-US" sz="1100" dirty="0"/>
                        <a:t>2019-Achieving WIP Goals &amp; NM Compliance in MD ( Final FY FA funding 25)</a:t>
                      </a:r>
                    </a:p>
                  </a:txBody>
                  <a:tcPr/>
                </a:tc>
                <a:tc>
                  <a:txBody>
                    <a:bodyPr/>
                    <a:lstStyle/>
                    <a:p>
                      <a:r>
                        <a:rPr lang="en-US" sz="1100" dirty="0"/>
                        <a:t>MD Dept. of Agriculture </a:t>
                      </a:r>
                    </a:p>
                  </a:txBody>
                  <a:tcPr/>
                </a:tc>
                <a:tc>
                  <a:txBody>
                    <a:bodyPr/>
                    <a:lstStyle/>
                    <a:p>
                      <a:r>
                        <a:rPr lang="en-US" sz="1100" dirty="0"/>
                        <a:t>$129,836</a:t>
                      </a:r>
                    </a:p>
                  </a:txBody>
                  <a:tcPr/>
                </a:tc>
                <a:tc>
                  <a:txBody>
                    <a:bodyPr/>
                    <a:lstStyle/>
                    <a:p>
                      <a:r>
                        <a:rPr lang="en-US" sz="1100" dirty="0"/>
                        <a:t>$367,164</a:t>
                      </a:r>
                    </a:p>
                  </a:txBody>
                  <a:tcPr/>
                </a:tc>
                <a:tc>
                  <a:txBody>
                    <a:bodyPr/>
                    <a:lstStyle/>
                    <a:p>
                      <a:r>
                        <a:rPr lang="en-US" sz="1100" dirty="0"/>
                        <a:t>1</a:t>
                      </a:r>
                    </a:p>
                  </a:txBody>
                  <a:tcPr/>
                </a:tc>
                <a:tc>
                  <a:txBody>
                    <a:bodyPr/>
                    <a:lstStyle/>
                    <a:p>
                      <a:r>
                        <a:rPr lang="en-US" sz="1100" dirty="0"/>
                        <a:t>1</a:t>
                      </a:r>
                    </a:p>
                  </a:txBody>
                  <a:tcPr/>
                </a:tc>
                <a:extLst>
                  <a:ext uri="{0D108BD9-81ED-4DB2-BD59-A6C34878D82A}">
                    <a16:rowId xmlns:a16="http://schemas.microsoft.com/office/drawing/2014/main" val="3317933491"/>
                  </a:ext>
                </a:extLst>
              </a:tr>
              <a:tr h="322475">
                <a:tc>
                  <a:txBody>
                    <a:bodyPr/>
                    <a:lstStyle/>
                    <a:p>
                      <a:r>
                        <a:rPr lang="en-US" sz="1100" dirty="0"/>
                        <a:t>2445-Million Acre Challenge</a:t>
                      </a:r>
                    </a:p>
                    <a:p>
                      <a:r>
                        <a:rPr lang="en-US" sz="1100" dirty="0"/>
                        <a:t> (Final FY FA funding 26)</a:t>
                      </a:r>
                    </a:p>
                  </a:txBody>
                  <a:tcPr/>
                </a:tc>
                <a:tc>
                  <a:txBody>
                    <a:bodyPr/>
                    <a:lstStyle/>
                    <a:p>
                      <a:r>
                        <a:rPr lang="en-US" sz="1100" dirty="0"/>
                        <a:t>Future Harvest </a:t>
                      </a:r>
                    </a:p>
                  </a:txBody>
                  <a:tcPr/>
                </a:tc>
                <a:tc>
                  <a:txBody>
                    <a:bodyPr/>
                    <a:lstStyle/>
                    <a:p>
                      <a:r>
                        <a:rPr lang="en-US" sz="1100" dirty="0"/>
                        <a:t>$497,000</a:t>
                      </a:r>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extLst>
                  <a:ext uri="{0D108BD9-81ED-4DB2-BD59-A6C34878D82A}">
                    <a16:rowId xmlns:a16="http://schemas.microsoft.com/office/drawing/2014/main" val="244648852"/>
                  </a:ext>
                </a:extLst>
              </a:tr>
              <a:tr h="564332">
                <a:tc>
                  <a:txBody>
                    <a:bodyPr/>
                    <a:lstStyle/>
                    <a:p>
                      <a:r>
                        <a:rPr lang="en-US" sz="1100" dirty="0"/>
                        <a:t>2697-Engaging Small Animal Feeding Operation (AFOs) in the Nutrient Management  Planning Process( Final FY FA funding 27)</a:t>
                      </a:r>
                    </a:p>
                  </a:txBody>
                  <a:tcPr/>
                </a:tc>
                <a:tc>
                  <a:txBody>
                    <a:bodyPr/>
                    <a:lstStyle/>
                    <a:p>
                      <a:r>
                        <a:rPr lang="en-US" sz="1100" dirty="0"/>
                        <a:t>Sustainable Chesapeake</a:t>
                      </a:r>
                    </a:p>
                  </a:txBody>
                  <a:tcPr/>
                </a:tc>
                <a:tc>
                  <a:txBody>
                    <a:bodyPr/>
                    <a:lstStyle/>
                    <a:p>
                      <a:r>
                        <a:rPr lang="en-US" sz="1100" dirty="0"/>
                        <a:t>$1,155,944.00</a:t>
                      </a:r>
                    </a:p>
                  </a:txBody>
                  <a:tcPr/>
                </a:tc>
                <a:tc>
                  <a:txBody>
                    <a:bodyPr/>
                    <a:lstStyle/>
                    <a:p>
                      <a:endParaRPr lang="en-US" sz="1100" dirty="0"/>
                    </a:p>
                  </a:txBody>
                  <a:tcPr/>
                </a:tc>
                <a:tc>
                  <a:txBody>
                    <a:bodyPr/>
                    <a:lstStyle/>
                    <a:p>
                      <a:r>
                        <a:rPr lang="en-US" sz="1100" dirty="0"/>
                        <a:t>2- Cancelled</a:t>
                      </a:r>
                    </a:p>
                  </a:txBody>
                  <a:tcPr/>
                </a:tc>
                <a:tc>
                  <a:txBody>
                    <a:bodyPr/>
                    <a:lstStyle/>
                    <a:p>
                      <a:endParaRPr lang="en-US" sz="1100" dirty="0"/>
                    </a:p>
                  </a:txBody>
                  <a:tcPr/>
                </a:tc>
                <a:extLst>
                  <a:ext uri="{0D108BD9-81ED-4DB2-BD59-A6C34878D82A}">
                    <a16:rowId xmlns:a16="http://schemas.microsoft.com/office/drawing/2014/main" val="4061335857"/>
                  </a:ext>
                </a:extLst>
              </a:tr>
              <a:tr h="564332">
                <a:tc>
                  <a:txBody>
                    <a:bodyPr/>
                    <a:lstStyle/>
                    <a:p>
                      <a:r>
                        <a:rPr lang="en-US" sz="1100" dirty="0"/>
                        <a:t>2589-ESLC Land Protection Initiative</a:t>
                      </a:r>
                    </a:p>
                    <a:p>
                      <a:r>
                        <a:rPr lang="en-US" sz="1100" dirty="0"/>
                        <a:t>( Final FY FA funding 26)</a:t>
                      </a:r>
                    </a:p>
                  </a:txBody>
                  <a:tcPr/>
                </a:tc>
                <a:tc>
                  <a:txBody>
                    <a:bodyPr/>
                    <a:lstStyle/>
                    <a:p>
                      <a:r>
                        <a:rPr lang="en-US" sz="1100" dirty="0"/>
                        <a:t>Eastern Shore Land Conservancy </a:t>
                      </a:r>
                    </a:p>
                  </a:txBody>
                  <a:tcPr/>
                </a:tc>
                <a:tc>
                  <a:txBody>
                    <a:bodyPr/>
                    <a:lstStyle/>
                    <a:p>
                      <a:r>
                        <a:rPr lang="en-US" sz="1100" dirty="0"/>
                        <a:t>$ 4,042,000</a:t>
                      </a:r>
                    </a:p>
                    <a:p>
                      <a:r>
                        <a:rPr lang="en-US" sz="1100" dirty="0"/>
                        <a:t>$1,000,000.00 ( FY 2025)</a:t>
                      </a:r>
                    </a:p>
                  </a:txBody>
                  <a:tcPr/>
                </a:tc>
                <a:tc>
                  <a:txBody>
                    <a:bodyPr/>
                    <a:lstStyle/>
                    <a:p>
                      <a:endParaRPr lang="en-US" sz="1100" dirty="0"/>
                    </a:p>
                  </a:txBody>
                  <a:tcPr/>
                </a:tc>
                <a:tc>
                  <a:txBody>
                    <a:bodyPr/>
                    <a:lstStyle/>
                    <a:p>
                      <a:r>
                        <a:rPr lang="en-US" sz="1100" dirty="0"/>
                        <a:t>1</a:t>
                      </a:r>
                    </a:p>
                  </a:txBody>
                  <a:tcPr/>
                </a:tc>
                <a:tc>
                  <a:txBody>
                    <a:bodyPr/>
                    <a:lstStyle/>
                    <a:p>
                      <a:endParaRPr lang="en-US" sz="1100" dirty="0"/>
                    </a:p>
                  </a:txBody>
                  <a:tcPr/>
                </a:tc>
                <a:extLst>
                  <a:ext uri="{0D108BD9-81ED-4DB2-BD59-A6C34878D82A}">
                    <a16:rowId xmlns:a16="http://schemas.microsoft.com/office/drawing/2014/main" val="800942223"/>
                  </a:ext>
                </a:extLst>
              </a:tr>
              <a:tr h="322475">
                <a:tc>
                  <a:txBody>
                    <a:bodyPr/>
                    <a:lstStyle/>
                    <a:p>
                      <a:r>
                        <a:rPr lang="en-US" sz="1100" dirty="0"/>
                        <a:t>3119-Connecting Small and Urban Farms in the Baltimore and Washington D.C. Urban Corridor with Conservation Resources</a:t>
                      </a:r>
                    </a:p>
                    <a:p>
                      <a:r>
                        <a:rPr lang="en-US" sz="1100" dirty="0"/>
                        <a:t>( Final FY FA funding 29)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Sustainable Chesapeake</a:t>
                      </a:r>
                    </a:p>
                    <a:p>
                      <a:endParaRPr lang="en-US" sz="1100" dirty="0"/>
                    </a:p>
                  </a:txBody>
                  <a:tcPr/>
                </a:tc>
                <a:tc>
                  <a:txBody>
                    <a:bodyPr/>
                    <a:lstStyle/>
                    <a:p>
                      <a:r>
                        <a:rPr lang="en-US" sz="1100" dirty="0"/>
                        <a:t>$900,000 </a:t>
                      </a:r>
                    </a:p>
                    <a:p>
                      <a:r>
                        <a:rPr lang="en-US" sz="1100" dirty="0"/>
                        <a:t>( FY 2025- $300,000)</a:t>
                      </a:r>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extLst>
                  <a:ext uri="{0D108BD9-81ED-4DB2-BD59-A6C34878D82A}">
                    <a16:rowId xmlns:a16="http://schemas.microsoft.com/office/drawing/2014/main" val="3967907959"/>
                  </a:ext>
                </a:extLst>
              </a:tr>
              <a:tr h="178096">
                <a:tc>
                  <a:txBody>
                    <a:bodyPr/>
                    <a:lstStyle/>
                    <a:p>
                      <a:r>
                        <a:rPr lang="en-US" sz="1100" dirty="0"/>
                        <a:t>1860-Grazing for Water Quality &amp; Soil Health (Final FY Funding 2026)</a:t>
                      </a:r>
                    </a:p>
                  </a:txBody>
                  <a:tcPr/>
                </a:tc>
                <a:tc>
                  <a:txBody>
                    <a:bodyPr/>
                    <a:lstStyle/>
                    <a:p>
                      <a:r>
                        <a:rPr lang="en-US" sz="1100" dirty="0"/>
                        <a:t>Chesapeake Bay Foundation </a:t>
                      </a:r>
                    </a:p>
                  </a:txBody>
                  <a:tcPr/>
                </a:tc>
                <a:tc>
                  <a:txBody>
                    <a:bodyPr/>
                    <a:lstStyle/>
                    <a:p>
                      <a:r>
                        <a:rPr lang="en-US" sz="1100" dirty="0"/>
                        <a:t>$27,509.82</a:t>
                      </a:r>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extLst>
                  <a:ext uri="{0D108BD9-81ED-4DB2-BD59-A6C34878D82A}">
                    <a16:rowId xmlns:a16="http://schemas.microsoft.com/office/drawing/2014/main" val="1833075868"/>
                  </a:ext>
                </a:extLst>
              </a:tr>
              <a:tr h="178096">
                <a:tc>
                  <a:txBody>
                    <a:bodyPr/>
                    <a:lstStyle/>
                    <a:p>
                      <a:r>
                        <a:rPr lang="en-US" sz="1100" dirty="0"/>
                        <a:t>3150-Mid Atlantic Dairy Farmers Producing Tangible Results Through Climate Smart Solutions.- IRA Funds</a:t>
                      </a:r>
                    </a:p>
                  </a:txBody>
                  <a:tcPr/>
                </a:tc>
                <a:tc>
                  <a:txBody>
                    <a:bodyPr/>
                    <a:lstStyle/>
                    <a:p>
                      <a:r>
                        <a:rPr lang="en-US" sz="1100" dirty="0"/>
                        <a:t>Maryland &amp; Virginia Milk Producers Cooperative Association </a:t>
                      </a:r>
                    </a:p>
                  </a:txBody>
                  <a:tcPr/>
                </a:tc>
                <a:tc>
                  <a:txBody>
                    <a:bodyPr/>
                    <a:lstStyle/>
                    <a:p>
                      <a:r>
                        <a:rPr lang="en-US" sz="1100" dirty="0"/>
                        <a:t>$1,500,000.00</a:t>
                      </a:r>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extLst>
                  <a:ext uri="{0D108BD9-81ED-4DB2-BD59-A6C34878D82A}">
                    <a16:rowId xmlns:a16="http://schemas.microsoft.com/office/drawing/2014/main" val="4237596157"/>
                  </a:ext>
                </a:extLst>
              </a:tr>
            </a:tbl>
          </a:graphicData>
        </a:graphic>
      </p:graphicFrame>
    </p:spTree>
    <p:extLst>
      <p:ext uri="{BB962C8B-B14F-4D97-AF65-F5344CB8AC3E}">
        <p14:creationId xmlns:p14="http://schemas.microsoft.com/office/powerpoint/2010/main" val="3437379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E1E60F-AA67-0E12-BECB-0611A58FAF28}"/>
              </a:ext>
            </a:extLst>
          </p:cNvPr>
          <p:cNvPicPr>
            <a:picLocks noChangeAspect="1"/>
          </p:cNvPicPr>
          <p:nvPr/>
        </p:nvPicPr>
        <p:blipFill>
          <a:blip r:embed="rId2"/>
          <a:stretch>
            <a:fillRect/>
          </a:stretch>
        </p:blipFill>
        <p:spPr>
          <a:xfrm>
            <a:off x="0" y="0"/>
            <a:ext cx="12192000" cy="1107831"/>
          </a:xfrm>
          <a:prstGeom prst="rect">
            <a:avLst/>
          </a:prstGeom>
        </p:spPr>
      </p:pic>
      <p:pic>
        <p:nvPicPr>
          <p:cNvPr id="7" name="Picture 6">
            <a:extLst>
              <a:ext uri="{FF2B5EF4-FFF2-40B4-BE49-F238E27FC236}">
                <a16:creationId xmlns:a16="http://schemas.microsoft.com/office/drawing/2014/main" id="{5DE68980-058D-AEF3-0D6E-26F08520F3B8}"/>
              </a:ext>
            </a:extLst>
          </p:cNvPr>
          <p:cNvPicPr>
            <a:picLocks noChangeAspect="1"/>
          </p:cNvPicPr>
          <p:nvPr/>
        </p:nvPicPr>
        <p:blipFill>
          <a:blip r:embed="rId3"/>
          <a:stretch>
            <a:fillRect/>
          </a:stretch>
        </p:blipFill>
        <p:spPr>
          <a:xfrm>
            <a:off x="0" y="6388637"/>
            <a:ext cx="12192000" cy="469363"/>
          </a:xfrm>
          <a:prstGeom prst="rect">
            <a:avLst/>
          </a:prstGeom>
        </p:spPr>
      </p:pic>
      <p:pic>
        <p:nvPicPr>
          <p:cNvPr id="3" name="Graphic 2">
            <a:extLst>
              <a:ext uri="{FF2B5EF4-FFF2-40B4-BE49-F238E27FC236}">
                <a16:creationId xmlns:a16="http://schemas.microsoft.com/office/drawing/2014/main" id="{B03ACA7C-4E4D-BEF8-77A8-917FCD66E01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 uri="{837473B0-CC2E-450A-ABE3-18F120FF3D39}">
                <a1611:picAttrSrcUrl xmlns:a1611="http://schemas.microsoft.com/office/drawing/2016/11/main" r:id="rId6"/>
              </a:ext>
            </a:extLst>
          </a:blip>
          <a:stretch>
            <a:fillRect/>
          </a:stretch>
        </p:blipFill>
        <p:spPr>
          <a:xfrm>
            <a:off x="4298462" y="1196539"/>
            <a:ext cx="3409433" cy="4732215"/>
          </a:xfrm>
          <a:prstGeom prst="rect">
            <a:avLst/>
          </a:prstGeom>
        </p:spPr>
      </p:pic>
      <p:pic>
        <p:nvPicPr>
          <p:cNvPr id="1028" name="Picture 4" descr="work partners clipart 10 free Cliparts | Download images on Clipground 2024">
            <a:extLst>
              <a:ext uri="{FF2B5EF4-FFF2-40B4-BE49-F238E27FC236}">
                <a16:creationId xmlns:a16="http://schemas.microsoft.com/office/drawing/2014/main" id="{30CE8A3B-7D42-FDFD-0EB3-E0BD6E85FD4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5998" y="1107831"/>
            <a:ext cx="7112839" cy="5326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3524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E1E60F-AA67-0E12-BECB-0611A58FAF28}"/>
              </a:ext>
            </a:extLst>
          </p:cNvPr>
          <p:cNvPicPr>
            <a:picLocks noChangeAspect="1"/>
          </p:cNvPicPr>
          <p:nvPr/>
        </p:nvPicPr>
        <p:blipFill>
          <a:blip r:embed="rId2"/>
          <a:stretch>
            <a:fillRect/>
          </a:stretch>
        </p:blipFill>
        <p:spPr>
          <a:xfrm>
            <a:off x="0" y="0"/>
            <a:ext cx="12192000" cy="1107831"/>
          </a:xfrm>
          <a:prstGeom prst="rect">
            <a:avLst/>
          </a:prstGeom>
        </p:spPr>
      </p:pic>
      <p:pic>
        <p:nvPicPr>
          <p:cNvPr id="7" name="Picture 6">
            <a:extLst>
              <a:ext uri="{FF2B5EF4-FFF2-40B4-BE49-F238E27FC236}">
                <a16:creationId xmlns:a16="http://schemas.microsoft.com/office/drawing/2014/main" id="{5DE68980-058D-AEF3-0D6E-26F08520F3B8}"/>
              </a:ext>
            </a:extLst>
          </p:cNvPr>
          <p:cNvPicPr>
            <a:picLocks noChangeAspect="1"/>
          </p:cNvPicPr>
          <p:nvPr/>
        </p:nvPicPr>
        <p:blipFill>
          <a:blip r:embed="rId3"/>
          <a:stretch>
            <a:fillRect/>
          </a:stretch>
        </p:blipFill>
        <p:spPr>
          <a:xfrm>
            <a:off x="0" y="6388637"/>
            <a:ext cx="12192000" cy="469363"/>
          </a:xfrm>
          <a:prstGeom prst="rect">
            <a:avLst/>
          </a:prstGeom>
        </p:spPr>
      </p:pic>
      <p:sp>
        <p:nvSpPr>
          <p:cNvPr id="8" name="TextBox 7">
            <a:extLst>
              <a:ext uri="{FF2B5EF4-FFF2-40B4-BE49-F238E27FC236}">
                <a16:creationId xmlns:a16="http://schemas.microsoft.com/office/drawing/2014/main" id="{9206045D-A74E-5130-E38B-4FCDDAA29878}"/>
              </a:ext>
            </a:extLst>
          </p:cNvPr>
          <p:cNvSpPr txBox="1"/>
          <p:nvPr/>
        </p:nvSpPr>
        <p:spPr>
          <a:xfrm>
            <a:off x="404777" y="940157"/>
            <a:ext cx="9282687" cy="769441"/>
          </a:xfrm>
          <a:prstGeom prst="rect">
            <a:avLst/>
          </a:prstGeom>
          <a:noFill/>
        </p:spPr>
        <p:txBody>
          <a:bodyPr wrap="square" rtlCol="0">
            <a:spAutoFit/>
          </a:bodyPr>
          <a:lstStyle/>
          <a:p>
            <a:r>
              <a:rPr lang="en-US" sz="4400" dirty="0">
                <a:solidFill>
                  <a:srgbClr val="00B050"/>
                </a:solidFill>
              </a:rPr>
              <a:t>Non-Discrimination Statement </a:t>
            </a:r>
          </a:p>
        </p:txBody>
      </p:sp>
      <p:sp>
        <p:nvSpPr>
          <p:cNvPr id="9" name="TextBox 8">
            <a:extLst>
              <a:ext uri="{FF2B5EF4-FFF2-40B4-BE49-F238E27FC236}">
                <a16:creationId xmlns:a16="http://schemas.microsoft.com/office/drawing/2014/main" id="{72152956-ECDB-FD58-FA85-3038A997A9F3}"/>
              </a:ext>
            </a:extLst>
          </p:cNvPr>
          <p:cNvSpPr txBox="1"/>
          <p:nvPr/>
        </p:nvSpPr>
        <p:spPr>
          <a:xfrm>
            <a:off x="163902" y="1702843"/>
            <a:ext cx="11547452" cy="3830279"/>
          </a:xfrm>
          <a:prstGeom prst="rect">
            <a:avLst/>
          </a:prstGeom>
          <a:noFill/>
        </p:spPr>
        <p:txBody>
          <a:bodyPr wrap="square" rtlCol="0">
            <a:spAutoFit/>
          </a:bodyPr>
          <a:lstStyle/>
          <a:p>
            <a:pPr marR="0" lvl="1" algn="l" defTabSz="914400" rtl="0" eaLnBrk="1" fontAlgn="auto" latinLnBrk="0" hangingPunct="1">
              <a:lnSpc>
                <a:spcPct val="90000"/>
              </a:lnSpc>
              <a:spcBef>
                <a:spcPts val="500"/>
              </a:spcBef>
              <a:spcAft>
                <a:spcPts val="0"/>
              </a:spcAft>
              <a:buClrTx/>
              <a:buSzTx/>
              <a:tabLst/>
              <a:defRPr/>
            </a:pPr>
            <a:r>
              <a:rPr kumimoji="0" lang="en-US" sz="1600" b="1" i="1" u="none" strike="noStrike" kern="1200" cap="none" spc="0" normalizeH="0" baseline="0" noProof="0" dirty="0">
                <a:ln>
                  <a:noFill/>
                </a:ln>
                <a:solidFill>
                  <a:prstClr val="black"/>
                </a:solidFill>
                <a:effectLst/>
                <a:uLnTx/>
                <a:uFillTx/>
                <a:latin typeface="Calibri" panose="020F0502020204030204"/>
                <a:ea typeface="+mn-ea"/>
                <a:cs typeface="+mn-cs"/>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a:t>
            </a:r>
          </a:p>
          <a:p>
            <a:pPr marR="0" lvl="1" algn="l" defTabSz="914400" rtl="0" eaLnBrk="1" fontAlgn="auto" latinLnBrk="0" hangingPunct="1">
              <a:lnSpc>
                <a:spcPct val="90000"/>
              </a:lnSpc>
              <a:spcBef>
                <a:spcPts val="500"/>
              </a:spcBef>
              <a:spcAft>
                <a:spcPts val="0"/>
              </a:spcAft>
              <a:buClrTx/>
              <a:buSzTx/>
              <a:tabLst/>
              <a:defRPr/>
            </a:pPr>
            <a:r>
              <a:rPr kumimoji="0" lang="en-US" sz="1600" b="1" i="1" u="none" strike="noStrike" kern="1200" cap="none" spc="0" normalizeH="0" baseline="0" noProof="0" dirty="0">
                <a:ln>
                  <a:noFill/>
                </a:ln>
                <a:solidFill>
                  <a:prstClr val="black"/>
                </a:solidFill>
                <a:effectLst/>
                <a:uLnTx/>
                <a:uFillTx/>
                <a:latin typeface="Calibri" panose="020F0502020204030204"/>
                <a:ea typeface="+mn-ea"/>
                <a:cs typeface="+mn-cs"/>
              </a:rPr>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p>
          <a:p>
            <a:pPr marR="0" lvl="1" algn="l" defTabSz="914400" rtl="0" eaLnBrk="1" fontAlgn="auto" latinLnBrk="0" hangingPunct="1">
              <a:lnSpc>
                <a:spcPct val="90000"/>
              </a:lnSpc>
              <a:spcBef>
                <a:spcPts val="500"/>
              </a:spcBef>
              <a:spcAft>
                <a:spcPts val="0"/>
              </a:spcAft>
              <a:buClrTx/>
              <a:buSzTx/>
              <a:tabLst/>
              <a:defRPr/>
            </a:pPr>
            <a:r>
              <a:rPr kumimoji="0" lang="en-US" sz="1600" b="1" i="1" u="none" strike="noStrike" kern="1200" cap="none" spc="0" normalizeH="0" baseline="0" noProof="0" dirty="0">
                <a:ln>
                  <a:noFill/>
                </a:ln>
                <a:solidFill>
                  <a:prstClr val="black"/>
                </a:solidFill>
                <a:effectLst/>
                <a:uLnTx/>
                <a:uFillTx/>
                <a:latin typeface="Calibri" panose="020F0502020204030204"/>
                <a:ea typeface="+mn-ea"/>
                <a:cs typeface="+mn-cs"/>
              </a:rPr>
              <a:t>To file a program discrimination complaint, complete the USDA Program Discrimination Complaint Form, AD-3027, found online at How to File a Program Discrimination Complaint 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Washington, D.C. 20250-9410; (2) fax: (202) 690-7442; or (3) email: program.intake@usda.gov.</a:t>
            </a:r>
          </a:p>
          <a:p>
            <a:pPr marR="0" lvl="1" algn="l" defTabSz="914400" rtl="0" eaLnBrk="1" fontAlgn="auto" latinLnBrk="0" hangingPunct="1">
              <a:lnSpc>
                <a:spcPct val="90000"/>
              </a:lnSpc>
              <a:spcBef>
                <a:spcPts val="500"/>
              </a:spcBef>
              <a:spcAft>
                <a:spcPts val="0"/>
              </a:spcAft>
              <a:buClrTx/>
              <a:buSzTx/>
              <a:tabLst/>
              <a:defRPr/>
            </a:pPr>
            <a:r>
              <a:rPr kumimoji="0" lang="en-US" sz="1600" b="1" i="1" u="none" strike="noStrike" kern="1200" cap="none" spc="0" normalizeH="0" baseline="0" noProof="0" dirty="0">
                <a:ln>
                  <a:noFill/>
                </a:ln>
                <a:solidFill>
                  <a:prstClr val="black"/>
                </a:solidFill>
                <a:effectLst/>
                <a:uLnTx/>
                <a:uFillTx/>
                <a:latin typeface="Calibri" panose="020F0502020204030204"/>
                <a:ea typeface="+mn-ea"/>
                <a:cs typeface="+mn-cs"/>
              </a:rPr>
              <a:t>USDA is an equal opportunity provider, employer, and lender.</a:t>
            </a:r>
            <a:endParaRPr lang="en-US" sz="1600" dirty="0"/>
          </a:p>
        </p:txBody>
      </p:sp>
    </p:spTree>
    <p:extLst>
      <p:ext uri="{BB962C8B-B14F-4D97-AF65-F5344CB8AC3E}">
        <p14:creationId xmlns:p14="http://schemas.microsoft.com/office/powerpoint/2010/main" val="20676835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8915</TotalTime>
  <Words>990</Words>
  <Application>Microsoft Office PowerPoint</Application>
  <PresentationFormat>Widescreen</PresentationFormat>
  <Paragraphs>145</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Arial</vt:lpstr>
      <vt:lpstr>Calibri</vt:lpstr>
      <vt:lpstr>Calibri Light</vt:lpstr>
      <vt:lpstr>Open Sans</vt:lpstr>
      <vt:lpstr>Office Theme</vt:lpstr>
      <vt:lpstr>PowerPoint Presentation</vt:lpstr>
      <vt:lpstr>Project Types</vt:lpstr>
      <vt:lpstr>PowerPoint Presentation</vt:lpstr>
      <vt:lpstr>PowerPoint Presentation</vt:lpstr>
      <vt:lpstr>FY 2024 RCPP </vt:lpstr>
      <vt:lpstr>FY 2025 RCPP </vt:lpstr>
      <vt:lpstr>FY 2025 RCPP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NB 300-23-11</dc:title>
  <dc:creator>Soto, Bianca - FPAC-NRCS, DE</dc:creator>
  <cp:lastModifiedBy>Soto, Bianca - FPAC-NRCS, MD</cp:lastModifiedBy>
  <cp:revision>9</cp:revision>
  <dcterms:created xsi:type="dcterms:W3CDTF">2023-12-05T17:10:50Z</dcterms:created>
  <dcterms:modified xsi:type="dcterms:W3CDTF">2025-04-01T12:42:48Z</dcterms:modified>
</cp:coreProperties>
</file>