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2"/>
  </p:notesMasterIdLst>
  <p:sldIdLst>
    <p:sldId id="312" r:id="rId3"/>
    <p:sldId id="313" r:id="rId4"/>
    <p:sldId id="314" r:id="rId5"/>
    <p:sldId id="315" r:id="rId6"/>
    <p:sldId id="316" r:id="rId7"/>
    <p:sldId id="317" r:id="rId8"/>
    <p:sldId id="318" r:id="rId9"/>
    <p:sldId id="321" r:id="rId10"/>
    <p:sldId id="322" r:id="rId11"/>
    <p:sldId id="323" r:id="rId12"/>
    <p:sldId id="324" r:id="rId13"/>
    <p:sldId id="325" r:id="rId14"/>
    <p:sldId id="327" r:id="rId15"/>
    <p:sldId id="328" r:id="rId16"/>
    <p:sldId id="297" r:id="rId17"/>
    <p:sldId id="298" r:id="rId18"/>
    <p:sldId id="303" r:id="rId19"/>
    <p:sldId id="302" r:id="rId20"/>
    <p:sldId id="329"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4535FA-600E-4333-9406-E9F5BAC6289B}" v="2" dt="2023-04-03T23:02:32.3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87024" autoAdjust="0"/>
  </p:normalViewPr>
  <p:slideViewPr>
    <p:cSldViewPr snapToGrid="0">
      <p:cViewPr varScale="1">
        <p:scale>
          <a:sx n="105" d="100"/>
          <a:sy n="105" d="100"/>
        </p:scale>
        <p:origin x="120"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868AB2-2BA2-42EF-9BC1-49297A9D4B29}" type="doc">
      <dgm:prSet loTypeId="urn:microsoft.com/office/officeart/2005/8/layout/lProcess2" loCatId="list" qsTypeId="urn:microsoft.com/office/officeart/2005/8/quickstyle/3d1" qsCatId="3D" csTypeId="urn:microsoft.com/office/officeart/2005/8/colors/colorful1" csCatId="colorful" phldr="1"/>
      <dgm:spPr/>
      <dgm:t>
        <a:bodyPr/>
        <a:lstStyle/>
        <a:p>
          <a:endParaRPr lang="en-US"/>
        </a:p>
      </dgm:t>
    </dgm:pt>
    <dgm:pt modelId="{3E0D53BA-7A17-404B-88C7-0F1CE2077109}">
      <dgm:prSet phldrT="[Text]"/>
      <dgm:spPr/>
      <dgm:t>
        <a:bodyPr/>
        <a:lstStyle/>
        <a:p>
          <a:r>
            <a:rPr lang="en-US" dirty="0"/>
            <a:t>Water supply</a:t>
          </a:r>
        </a:p>
      </dgm:t>
    </dgm:pt>
    <dgm:pt modelId="{64FA9A55-A562-4824-86DD-5E6C52C47EC0}" type="parTrans" cxnId="{AA450E0F-2614-4F91-BEB4-F534ACBA4A02}">
      <dgm:prSet/>
      <dgm:spPr/>
      <dgm:t>
        <a:bodyPr/>
        <a:lstStyle/>
        <a:p>
          <a:endParaRPr lang="en-US"/>
        </a:p>
      </dgm:t>
    </dgm:pt>
    <dgm:pt modelId="{226D7715-5D48-43BE-A4FE-F681BDA065F2}" type="sibTrans" cxnId="{AA450E0F-2614-4F91-BEB4-F534ACBA4A02}">
      <dgm:prSet/>
      <dgm:spPr/>
      <dgm:t>
        <a:bodyPr/>
        <a:lstStyle/>
        <a:p>
          <a:endParaRPr lang="en-US"/>
        </a:p>
      </dgm:t>
    </dgm:pt>
    <dgm:pt modelId="{C9CD4227-050C-44B9-BBAE-890CF9764C28}">
      <dgm:prSet phldrT="[Text]"/>
      <dgm:spPr/>
      <dgm:t>
        <a:bodyPr/>
        <a:lstStyle/>
        <a:p>
          <a:r>
            <a:rPr lang="en-US" dirty="0"/>
            <a:t>Irrigation Efficiency</a:t>
          </a:r>
        </a:p>
      </dgm:t>
    </dgm:pt>
    <dgm:pt modelId="{D5E2D6EB-6B32-4DE8-849A-9F99C39B702E}" type="parTrans" cxnId="{A729C433-55FF-4913-904C-B050DC2726D5}">
      <dgm:prSet/>
      <dgm:spPr/>
      <dgm:t>
        <a:bodyPr/>
        <a:lstStyle/>
        <a:p>
          <a:endParaRPr lang="en-US"/>
        </a:p>
      </dgm:t>
    </dgm:pt>
    <dgm:pt modelId="{3C858593-E86D-4FFA-A6A4-2BDA75E33F2C}" type="sibTrans" cxnId="{A729C433-55FF-4913-904C-B050DC2726D5}">
      <dgm:prSet/>
      <dgm:spPr/>
      <dgm:t>
        <a:bodyPr/>
        <a:lstStyle/>
        <a:p>
          <a:endParaRPr lang="en-US"/>
        </a:p>
      </dgm:t>
    </dgm:pt>
    <dgm:pt modelId="{85105C65-BEF9-4837-8708-9C9E0498C8A2}">
      <dgm:prSet phldrT="[Text]"/>
      <dgm:spPr/>
      <dgm:t>
        <a:bodyPr/>
        <a:lstStyle/>
        <a:p>
          <a:r>
            <a:rPr lang="en-US" dirty="0"/>
            <a:t>On-Farm Recharge</a:t>
          </a:r>
        </a:p>
      </dgm:t>
    </dgm:pt>
    <dgm:pt modelId="{5A15E011-BBEB-41E6-96D2-1AF427C5CC0D}" type="parTrans" cxnId="{C11CA888-BB68-4D24-B8D3-B2B632FB78C2}">
      <dgm:prSet/>
      <dgm:spPr/>
      <dgm:t>
        <a:bodyPr/>
        <a:lstStyle/>
        <a:p>
          <a:endParaRPr lang="en-US"/>
        </a:p>
      </dgm:t>
    </dgm:pt>
    <dgm:pt modelId="{9CF87BA6-127E-4755-A94F-04C9009906BD}" type="sibTrans" cxnId="{C11CA888-BB68-4D24-B8D3-B2B632FB78C2}">
      <dgm:prSet/>
      <dgm:spPr/>
      <dgm:t>
        <a:bodyPr/>
        <a:lstStyle/>
        <a:p>
          <a:endParaRPr lang="en-US"/>
        </a:p>
      </dgm:t>
    </dgm:pt>
    <dgm:pt modelId="{6E3824BF-9748-4B4F-A1A7-29C533A33551}">
      <dgm:prSet phldrT="[Text]"/>
      <dgm:spPr/>
      <dgm:t>
        <a:bodyPr/>
        <a:lstStyle/>
        <a:p>
          <a:r>
            <a:rPr lang="en-US" dirty="0"/>
            <a:t>Ag system change</a:t>
          </a:r>
        </a:p>
      </dgm:t>
    </dgm:pt>
    <dgm:pt modelId="{356D2150-64B1-4637-A063-FD9FE02DC5E1}" type="parTrans" cxnId="{364C6556-8F57-429B-93BE-6BA79AFDF8F1}">
      <dgm:prSet/>
      <dgm:spPr/>
      <dgm:t>
        <a:bodyPr/>
        <a:lstStyle/>
        <a:p>
          <a:endParaRPr lang="en-US"/>
        </a:p>
      </dgm:t>
    </dgm:pt>
    <dgm:pt modelId="{31205732-DD2D-43AA-9E9A-F3F1133A4D01}" type="sibTrans" cxnId="{364C6556-8F57-429B-93BE-6BA79AFDF8F1}">
      <dgm:prSet/>
      <dgm:spPr/>
      <dgm:t>
        <a:bodyPr/>
        <a:lstStyle/>
        <a:p>
          <a:endParaRPr lang="en-US"/>
        </a:p>
      </dgm:t>
    </dgm:pt>
    <dgm:pt modelId="{BD9089AB-5F87-4DFE-8C53-3E0BBC5754D4}">
      <dgm:prSet phldrT="[Text]"/>
      <dgm:spPr/>
      <dgm:t>
        <a:bodyPr/>
        <a:lstStyle/>
        <a:p>
          <a:r>
            <a:rPr lang="en-US" dirty="0"/>
            <a:t>High to low irrigation demand</a:t>
          </a:r>
        </a:p>
      </dgm:t>
    </dgm:pt>
    <dgm:pt modelId="{AC87FC43-50C4-47D6-9F09-6F528ECBD84A}" type="parTrans" cxnId="{415133A4-8781-41D4-8CBE-94E83BF90A66}">
      <dgm:prSet/>
      <dgm:spPr/>
      <dgm:t>
        <a:bodyPr/>
        <a:lstStyle/>
        <a:p>
          <a:endParaRPr lang="en-US"/>
        </a:p>
      </dgm:t>
    </dgm:pt>
    <dgm:pt modelId="{B25C7730-3306-4F9B-A62A-CBE68C95202B}" type="sibTrans" cxnId="{415133A4-8781-41D4-8CBE-94E83BF90A66}">
      <dgm:prSet/>
      <dgm:spPr/>
      <dgm:t>
        <a:bodyPr/>
        <a:lstStyle/>
        <a:p>
          <a:endParaRPr lang="en-US"/>
        </a:p>
      </dgm:t>
    </dgm:pt>
    <dgm:pt modelId="{7E2D4006-5352-4BB7-A01E-7C152D3E7B4C}">
      <dgm:prSet phldrT="[Text]"/>
      <dgm:spPr/>
      <dgm:t>
        <a:bodyPr/>
        <a:lstStyle/>
        <a:p>
          <a:r>
            <a:rPr lang="en-US" dirty="0"/>
            <a:t>Irrigated to grazed</a:t>
          </a:r>
        </a:p>
      </dgm:t>
    </dgm:pt>
    <dgm:pt modelId="{3195DE29-2C8D-4B94-AE6F-94773F2E806D}" type="parTrans" cxnId="{8902F402-2AD7-4660-9EE3-51DE68B20F24}">
      <dgm:prSet/>
      <dgm:spPr/>
      <dgm:t>
        <a:bodyPr/>
        <a:lstStyle/>
        <a:p>
          <a:endParaRPr lang="en-US"/>
        </a:p>
      </dgm:t>
    </dgm:pt>
    <dgm:pt modelId="{729B964C-FCD6-4274-8F04-77ED6014FED4}" type="sibTrans" cxnId="{8902F402-2AD7-4660-9EE3-51DE68B20F24}">
      <dgm:prSet/>
      <dgm:spPr/>
      <dgm:t>
        <a:bodyPr/>
        <a:lstStyle/>
        <a:p>
          <a:endParaRPr lang="en-US"/>
        </a:p>
      </dgm:t>
    </dgm:pt>
    <dgm:pt modelId="{090780A4-D4FC-43CD-AEAE-2C935E2EC594}">
      <dgm:prSet phldrT="[Text]"/>
      <dgm:spPr/>
      <dgm:t>
        <a:bodyPr/>
        <a:lstStyle/>
        <a:p>
          <a:r>
            <a:rPr lang="en-US" dirty="0"/>
            <a:t>Land re-purposing</a:t>
          </a:r>
        </a:p>
      </dgm:t>
    </dgm:pt>
    <dgm:pt modelId="{E33A08A4-4342-433C-8092-34454A420168}" type="parTrans" cxnId="{1B127BE0-26F1-4D6E-9F64-D8E9485158B2}">
      <dgm:prSet/>
      <dgm:spPr/>
      <dgm:t>
        <a:bodyPr/>
        <a:lstStyle/>
        <a:p>
          <a:endParaRPr lang="en-US"/>
        </a:p>
      </dgm:t>
    </dgm:pt>
    <dgm:pt modelId="{053CA435-F189-4135-A6D7-557B930E37F7}" type="sibTrans" cxnId="{1B127BE0-26F1-4D6E-9F64-D8E9485158B2}">
      <dgm:prSet/>
      <dgm:spPr/>
      <dgm:t>
        <a:bodyPr/>
        <a:lstStyle/>
        <a:p>
          <a:endParaRPr lang="en-US"/>
        </a:p>
      </dgm:t>
    </dgm:pt>
    <dgm:pt modelId="{4970A936-3699-43EC-A050-4BA1A4B96F0D}">
      <dgm:prSet phldrT="[Text]"/>
      <dgm:spPr/>
      <dgm:t>
        <a:bodyPr/>
        <a:lstStyle/>
        <a:p>
          <a:r>
            <a:rPr lang="en-US" dirty="0"/>
            <a:t>Habitat</a:t>
          </a:r>
        </a:p>
      </dgm:t>
    </dgm:pt>
    <dgm:pt modelId="{A51184E6-8AB7-4DBC-9A67-35E591436F1E}" type="parTrans" cxnId="{0746B11F-7E49-40C2-9404-180464579F5B}">
      <dgm:prSet/>
      <dgm:spPr/>
      <dgm:t>
        <a:bodyPr/>
        <a:lstStyle/>
        <a:p>
          <a:endParaRPr lang="en-US"/>
        </a:p>
      </dgm:t>
    </dgm:pt>
    <dgm:pt modelId="{279C9951-783B-422C-BA83-22E9EED005B5}" type="sibTrans" cxnId="{0746B11F-7E49-40C2-9404-180464579F5B}">
      <dgm:prSet/>
      <dgm:spPr/>
      <dgm:t>
        <a:bodyPr/>
        <a:lstStyle/>
        <a:p>
          <a:endParaRPr lang="en-US"/>
        </a:p>
      </dgm:t>
    </dgm:pt>
    <dgm:pt modelId="{BFBE5AFA-721E-4921-9B7D-E319A0C58B2F}">
      <dgm:prSet phldrT="[Text]"/>
      <dgm:spPr/>
      <dgm:t>
        <a:bodyPr/>
        <a:lstStyle/>
        <a:p>
          <a:r>
            <a:rPr lang="en-US" dirty="0"/>
            <a:t>Flood control</a:t>
          </a:r>
        </a:p>
      </dgm:t>
    </dgm:pt>
    <dgm:pt modelId="{DFB10709-090C-45AD-B107-14C46318DDF2}" type="parTrans" cxnId="{06D832D3-CC58-4D80-BB26-BEAFAA8932B4}">
      <dgm:prSet/>
      <dgm:spPr/>
      <dgm:t>
        <a:bodyPr/>
        <a:lstStyle/>
        <a:p>
          <a:endParaRPr lang="en-US"/>
        </a:p>
      </dgm:t>
    </dgm:pt>
    <dgm:pt modelId="{DBFC7C4A-9968-48FB-BC67-73E2D466C522}" type="sibTrans" cxnId="{06D832D3-CC58-4D80-BB26-BEAFAA8932B4}">
      <dgm:prSet/>
      <dgm:spPr/>
      <dgm:t>
        <a:bodyPr/>
        <a:lstStyle/>
        <a:p>
          <a:endParaRPr lang="en-US"/>
        </a:p>
      </dgm:t>
    </dgm:pt>
    <dgm:pt modelId="{7730E7BC-22B7-4165-A52C-FD6875439696}">
      <dgm:prSet phldrT="[Text]"/>
      <dgm:spPr/>
      <dgm:t>
        <a:bodyPr/>
        <a:lstStyle/>
        <a:p>
          <a:r>
            <a:rPr lang="en-US" dirty="0"/>
            <a:t>Ecosystem services</a:t>
          </a:r>
        </a:p>
      </dgm:t>
    </dgm:pt>
    <dgm:pt modelId="{1A3CF519-FF44-4158-9D88-1A8364B6A373}" type="parTrans" cxnId="{A545E604-ADD8-42A0-A3D1-86B4C5228795}">
      <dgm:prSet/>
      <dgm:spPr/>
      <dgm:t>
        <a:bodyPr/>
        <a:lstStyle/>
        <a:p>
          <a:endParaRPr lang="en-US"/>
        </a:p>
      </dgm:t>
    </dgm:pt>
    <dgm:pt modelId="{07E6FA25-D24C-4EBB-9378-4C96C90D472D}" type="sibTrans" cxnId="{A545E604-ADD8-42A0-A3D1-86B4C5228795}">
      <dgm:prSet/>
      <dgm:spPr/>
      <dgm:t>
        <a:bodyPr/>
        <a:lstStyle/>
        <a:p>
          <a:endParaRPr lang="en-US"/>
        </a:p>
      </dgm:t>
    </dgm:pt>
    <dgm:pt modelId="{96C9F8A8-2C2E-4E0E-8559-D65DAC79572F}">
      <dgm:prSet phldrT="[Text]"/>
      <dgm:spPr/>
      <dgm:t>
        <a:bodyPr/>
        <a:lstStyle/>
        <a:p>
          <a:r>
            <a:rPr lang="en-US" dirty="0"/>
            <a:t>Source water protection</a:t>
          </a:r>
        </a:p>
      </dgm:t>
    </dgm:pt>
    <dgm:pt modelId="{2714C96C-2F27-4914-B383-5CE0EFFE04C9}" type="parTrans" cxnId="{5C28AAD7-52DD-4F54-82F8-FD1F502FA5C1}">
      <dgm:prSet/>
      <dgm:spPr/>
      <dgm:t>
        <a:bodyPr/>
        <a:lstStyle/>
        <a:p>
          <a:endParaRPr lang="en-US"/>
        </a:p>
      </dgm:t>
    </dgm:pt>
    <dgm:pt modelId="{6BD58336-BBDB-4E4E-93BD-EFA000B12270}" type="sibTrans" cxnId="{5C28AAD7-52DD-4F54-82F8-FD1F502FA5C1}">
      <dgm:prSet/>
      <dgm:spPr/>
      <dgm:t>
        <a:bodyPr/>
        <a:lstStyle/>
        <a:p>
          <a:endParaRPr lang="en-US"/>
        </a:p>
      </dgm:t>
    </dgm:pt>
    <dgm:pt modelId="{6AD427F8-3730-4C75-8211-316364893826}">
      <dgm:prSet phldrT="[Text]"/>
      <dgm:spPr/>
      <dgm:t>
        <a:bodyPr/>
        <a:lstStyle/>
        <a:p>
          <a:r>
            <a:rPr lang="en-US" dirty="0"/>
            <a:t>Fallow land protection</a:t>
          </a:r>
        </a:p>
      </dgm:t>
    </dgm:pt>
    <dgm:pt modelId="{D286062C-0089-48C2-9C3C-290FB42825EB}" type="parTrans" cxnId="{31FDC506-C663-4FE3-9EB0-10541D66BB78}">
      <dgm:prSet/>
      <dgm:spPr/>
      <dgm:t>
        <a:bodyPr/>
        <a:lstStyle/>
        <a:p>
          <a:endParaRPr lang="en-US"/>
        </a:p>
      </dgm:t>
    </dgm:pt>
    <dgm:pt modelId="{A7428461-E2A0-43EE-9C53-4E6FE935F720}" type="sibTrans" cxnId="{31FDC506-C663-4FE3-9EB0-10541D66BB78}">
      <dgm:prSet/>
      <dgm:spPr/>
      <dgm:t>
        <a:bodyPr/>
        <a:lstStyle/>
        <a:p>
          <a:endParaRPr lang="en-US"/>
        </a:p>
      </dgm:t>
    </dgm:pt>
    <dgm:pt modelId="{F9F5B2C1-D0D3-4A97-BAD6-1F215B3EBA7D}" type="pres">
      <dgm:prSet presAssocID="{07868AB2-2BA2-42EF-9BC1-49297A9D4B29}" presName="theList" presStyleCnt="0">
        <dgm:presLayoutVars>
          <dgm:dir/>
          <dgm:animLvl val="lvl"/>
          <dgm:resizeHandles val="exact"/>
        </dgm:presLayoutVars>
      </dgm:prSet>
      <dgm:spPr/>
    </dgm:pt>
    <dgm:pt modelId="{3AF93F23-8F56-47AC-873C-FD3376DE6C8F}" type="pres">
      <dgm:prSet presAssocID="{3E0D53BA-7A17-404B-88C7-0F1CE2077109}" presName="compNode" presStyleCnt="0"/>
      <dgm:spPr/>
    </dgm:pt>
    <dgm:pt modelId="{A3B51652-0EE5-4F74-BEC5-4A4AE71CA3D2}" type="pres">
      <dgm:prSet presAssocID="{3E0D53BA-7A17-404B-88C7-0F1CE2077109}" presName="aNode" presStyleLbl="bgShp" presStyleIdx="0" presStyleCnt="4"/>
      <dgm:spPr/>
    </dgm:pt>
    <dgm:pt modelId="{C5DFB83B-1531-47A4-B5B8-9033F8C8697F}" type="pres">
      <dgm:prSet presAssocID="{3E0D53BA-7A17-404B-88C7-0F1CE2077109}" presName="textNode" presStyleLbl="bgShp" presStyleIdx="0" presStyleCnt="4"/>
      <dgm:spPr/>
    </dgm:pt>
    <dgm:pt modelId="{E5553569-2AF1-478C-9CE0-97B71FB1E3E4}" type="pres">
      <dgm:prSet presAssocID="{3E0D53BA-7A17-404B-88C7-0F1CE2077109}" presName="compChildNode" presStyleCnt="0"/>
      <dgm:spPr/>
    </dgm:pt>
    <dgm:pt modelId="{44F0D491-2B32-4FB3-99B7-C21B0E8CEEEE}" type="pres">
      <dgm:prSet presAssocID="{3E0D53BA-7A17-404B-88C7-0F1CE2077109}" presName="theInnerList" presStyleCnt="0"/>
      <dgm:spPr/>
    </dgm:pt>
    <dgm:pt modelId="{992298BE-1E3D-4B8A-80EF-2054FCC8B79B}" type="pres">
      <dgm:prSet presAssocID="{C9CD4227-050C-44B9-BBAE-890CF9764C28}" presName="childNode" presStyleLbl="node1" presStyleIdx="0" presStyleCnt="8">
        <dgm:presLayoutVars>
          <dgm:bulletEnabled val="1"/>
        </dgm:presLayoutVars>
      </dgm:prSet>
      <dgm:spPr/>
    </dgm:pt>
    <dgm:pt modelId="{61FD3397-1F45-405C-89A2-667929CEE62B}" type="pres">
      <dgm:prSet presAssocID="{C9CD4227-050C-44B9-BBAE-890CF9764C28}" presName="aSpace2" presStyleCnt="0"/>
      <dgm:spPr/>
    </dgm:pt>
    <dgm:pt modelId="{42096A4B-66B2-4056-BC44-228CC391F4F9}" type="pres">
      <dgm:prSet presAssocID="{85105C65-BEF9-4837-8708-9C9E0498C8A2}" presName="childNode" presStyleLbl="node1" presStyleIdx="1" presStyleCnt="8">
        <dgm:presLayoutVars>
          <dgm:bulletEnabled val="1"/>
        </dgm:presLayoutVars>
      </dgm:prSet>
      <dgm:spPr/>
    </dgm:pt>
    <dgm:pt modelId="{75C61D87-7BA3-4176-8AD3-A044194B00E6}" type="pres">
      <dgm:prSet presAssocID="{3E0D53BA-7A17-404B-88C7-0F1CE2077109}" presName="aSpace" presStyleCnt="0"/>
      <dgm:spPr/>
    </dgm:pt>
    <dgm:pt modelId="{17790035-31A5-425E-9472-961F256FFC86}" type="pres">
      <dgm:prSet presAssocID="{6E3824BF-9748-4B4F-A1A7-29C533A33551}" presName="compNode" presStyleCnt="0"/>
      <dgm:spPr/>
    </dgm:pt>
    <dgm:pt modelId="{1BE7AA3A-53D7-4869-B195-C14516CEE471}" type="pres">
      <dgm:prSet presAssocID="{6E3824BF-9748-4B4F-A1A7-29C533A33551}" presName="aNode" presStyleLbl="bgShp" presStyleIdx="1" presStyleCnt="4"/>
      <dgm:spPr/>
    </dgm:pt>
    <dgm:pt modelId="{F4626B9E-AC20-4F67-8B7E-7CEC1288B440}" type="pres">
      <dgm:prSet presAssocID="{6E3824BF-9748-4B4F-A1A7-29C533A33551}" presName="textNode" presStyleLbl="bgShp" presStyleIdx="1" presStyleCnt="4"/>
      <dgm:spPr/>
    </dgm:pt>
    <dgm:pt modelId="{C0E327FE-F73D-465E-9278-462F738CDE0A}" type="pres">
      <dgm:prSet presAssocID="{6E3824BF-9748-4B4F-A1A7-29C533A33551}" presName="compChildNode" presStyleCnt="0"/>
      <dgm:spPr/>
    </dgm:pt>
    <dgm:pt modelId="{81E956C0-F360-4786-AEDC-E09EFA02DBD4}" type="pres">
      <dgm:prSet presAssocID="{6E3824BF-9748-4B4F-A1A7-29C533A33551}" presName="theInnerList" presStyleCnt="0"/>
      <dgm:spPr/>
    </dgm:pt>
    <dgm:pt modelId="{B5438E7A-F121-4641-A8E1-14FDAD527850}" type="pres">
      <dgm:prSet presAssocID="{BD9089AB-5F87-4DFE-8C53-3E0BBC5754D4}" presName="childNode" presStyleLbl="node1" presStyleIdx="2" presStyleCnt="8">
        <dgm:presLayoutVars>
          <dgm:bulletEnabled val="1"/>
        </dgm:presLayoutVars>
      </dgm:prSet>
      <dgm:spPr/>
    </dgm:pt>
    <dgm:pt modelId="{F29D5062-BE9D-42D4-A0C1-1F2AF305C85A}" type="pres">
      <dgm:prSet presAssocID="{BD9089AB-5F87-4DFE-8C53-3E0BBC5754D4}" presName="aSpace2" presStyleCnt="0"/>
      <dgm:spPr/>
    </dgm:pt>
    <dgm:pt modelId="{9D474ADE-D60E-46C6-BCE0-247675A5A6E0}" type="pres">
      <dgm:prSet presAssocID="{7E2D4006-5352-4BB7-A01E-7C152D3E7B4C}" presName="childNode" presStyleLbl="node1" presStyleIdx="3" presStyleCnt="8">
        <dgm:presLayoutVars>
          <dgm:bulletEnabled val="1"/>
        </dgm:presLayoutVars>
      </dgm:prSet>
      <dgm:spPr/>
    </dgm:pt>
    <dgm:pt modelId="{F6653159-9DFB-494D-B284-0D85D0A91496}" type="pres">
      <dgm:prSet presAssocID="{6E3824BF-9748-4B4F-A1A7-29C533A33551}" presName="aSpace" presStyleCnt="0"/>
      <dgm:spPr/>
    </dgm:pt>
    <dgm:pt modelId="{B630A101-E081-497D-B5AE-83E80804CD45}" type="pres">
      <dgm:prSet presAssocID="{090780A4-D4FC-43CD-AEAE-2C935E2EC594}" presName="compNode" presStyleCnt="0"/>
      <dgm:spPr/>
    </dgm:pt>
    <dgm:pt modelId="{A3B39435-EE4C-4ABE-880E-CB22C827F1A6}" type="pres">
      <dgm:prSet presAssocID="{090780A4-D4FC-43CD-AEAE-2C935E2EC594}" presName="aNode" presStyleLbl="bgShp" presStyleIdx="2" presStyleCnt="4"/>
      <dgm:spPr/>
    </dgm:pt>
    <dgm:pt modelId="{5DE9420F-91DD-46AD-BDE3-914EE6049FD3}" type="pres">
      <dgm:prSet presAssocID="{090780A4-D4FC-43CD-AEAE-2C935E2EC594}" presName="textNode" presStyleLbl="bgShp" presStyleIdx="2" presStyleCnt="4"/>
      <dgm:spPr/>
    </dgm:pt>
    <dgm:pt modelId="{779DD3B0-DBEE-4DB9-9BF0-5F73A0B8B8CB}" type="pres">
      <dgm:prSet presAssocID="{090780A4-D4FC-43CD-AEAE-2C935E2EC594}" presName="compChildNode" presStyleCnt="0"/>
      <dgm:spPr/>
    </dgm:pt>
    <dgm:pt modelId="{EAE3D69C-28B7-4484-8B7C-ED3D0988B593}" type="pres">
      <dgm:prSet presAssocID="{090780A4-D4FC-43CD-AEAE-2C935E2EC594}" presName="theInnerList" presStyleCnt="0"/>
      <dgm:spPr/>
    </dgm:pt>
    <dgm:pt modelId="{49CBD67E-A8D6-41EE-BEFB-CEF9CA9F8BEE}" type="pres">
      <dgm:prSet presAssocID="{4970A936-3699-43EC-A050-4BA1A4B96F0D}" presName="childNode" presStyleLbl="node1" presStyleIdx="4" presStyleCnt="8">
        <dgm:presLayoutVars>
          <dgm:bulletEnabled val="1"/>
        </dgm:presLayoutVars>
      </dgm:prSet>
      <dgm:spPr/>
    </dgm:pt>
    <dgm:pt modelId="{8791C787-8CD2-4B5A-9747-53EEB77C5940}" type="pres">
      <dgm:prSet presAssocID="{4970A936-3699-43EC-A050-4BA1A4B96F0D}" presName="aSpace2" presStyleCnt="0"/>
      <dgm:spPr/>
    </dgm:pt>
    <dgm:pt modelId="{3B10C24A-A579-473F-8855-F2DABAF697CB}" type="pres">
      <dgm:prSet presAssocID="{BFBE5AFA-721E-4921-9B7D-E319A0C58B2F}" presName="childNode" presStyleLbl="node1" presStyleIdx="5" presStyleCnt="8">
        <dgm:presLayoutVars>
          <dgm:bulletEnabled val="1"/>
        </dgm:presLayoutVars>
      </dgm:prSet>
      <dgm:spPr/>
    </dgm:pt>
    <dgm:pt modelId="{47C9A0D8-1713-4F48-AD85-0FA11D2F5389}" type="pres">
      <dgm:prSet presAssocID="{090780A4-D4FC-43CD-AEAE-2C935E2EC594}" presName="aSpace" presStyleCnt="0"/>
      <dgm:spPr/>
    </dgm:pt>
    <dgm:pt modelId="{19BE77D4-A1D3-4F70-BBDF-C51D8C961FB1}" type="pres">
      <dgm:prSet presAssocID="{7730E7BC-22B7-4165-A52C-FD6875439696}" presName="compNode" presStyleCnt="0"/>
      <dgm:spPr/>
    </dgm:pt>
    <dgm:pt modelId="{7A877AB8-BFE9-4B83-8A6E-52A50740B146}" type="pres">
      <dgm:prSet presAssocID="{7730E7BC-22B7-4165-A52C-FD6875439696}" presName="aNode" presStyleLbl="bgShp" presStyleIdx="3" presStyleCnt="4"/>
      <dgm:spPr/>
    </dgm:pt>
    <dgm:pt modelId="{995EB88D-4A09-412A-978D-250485742743}" type="pres">
      <dgm:prSet presAssocID="{7730E7BC-22B7-4165-A52C-FD6875439696}" presName="textNode" presStyleLbl="bgShp" presStyleIdx="3" presStyleCnt="4"/>
      <dgm:spPr/>
    </dgm:pt>
    <dgm:pt modelId="{E345C6AC-3850-4EE5-8677-3D5BDA74FD2F}" type="pres">
      <dgm:prSet presAssocID="{7730E7BC-22B7-4165-A52C-FD6875439696}" presName="compChildNode" presStyleCnt="0"/>
      <dgm:spPr/>
    </dgm:pt>
    <dgm:pt modelId="{8F900254-77FD-4316-B2C5-4C83589C700C}" type="pres">
      <dgm:prSet presAssocID="{7730E7BC-22B7-4165-A52C-FD6875439696}" presName="theInnerList" presStyleCnt="0"/>
      <dgm:spPr/>
    </dgm:pt>
    <dgm:pt modelId="{990F323B-8A1E-4EF3-B757-CF2043FA9EA4}" type="pres">
      <dgm:prSet presAssocID="{96C9F8A8-2C2E-4E0E-8559-D65DAC79572F}" presName="childNode" presStyleLbl="node1" presStyleIdx="6" presStyleCnt="8">
        <dgm:presLayoutVars>
          <dgm:bulletEnabled val="1"/>
        </dgm:presLayoutVars>
      </dgm:prSet>
      <dgm:spPr/>
    </dgm:pt>
    <dgm:pt modelId="{7AB94BCC-6811-43E5-9D8D-CA6B5D0B47A8}" type="pres">
      <dgm:prSet presAssocID="{96C9F8A8-2C2E-4E0E-8559-D65DAC79572F}" presName="aSpace2" presStyleCnt="0"/>
      <dgm:spPr/>
    </dgm:pt>
    <dgm:pt modelId="{2B8128AE-ED69-4E17-8C32-694D2C973D17}" type="pres">
      <dgm:prSet presAssocID="{6AD427F8-3730-4C75-8211-316364893826}" presName="childNode" presStyleLbl="node1" presStyleIdx="7" presStyleCnt="8">
        <dgm:presLayoutVars>
          <dgm:bulletEnabled val="1"/>
        </dgm:presLayoutVars>
      </dgm:prSet>
      <dgm:spPr/>
    </dgm:pt>
  </dgm:ptLst>
  <dgm:cxnLst>
    <dgm:cxn modelId="{8902F402-2AD7-4660-9EE3-51DE68B20F24}" srcId="{6E3824BF-9748-4B4F-A1A7-29C533A33551}" destId="{7E2D4006-5352-4BB7-A01E-7C152D3E7B4C}" srcOrd="1" destOrd="0" parTransId="{3195DE29-2C8D-4B94-AE6F-94773F2E806D}" sibTransId="{729B964C-FCD6-4274-8F04-77ED6014FED4}"/>
    <dgm:cxn modelId="{A545E604-ADD8-42A0-A3D1-86B4C5228795}" srcId="{07868AB2-2BA2-42EF-9BC1-49297A9D4B29}" destId="{7730E7BC-22B7-4165-A52C-FD6875439696}" srcOrd="3" destOrd="0" parTransId="{1A3CF519-FF44-4158-9D88-1A8364B6A373}" sibTransId="{07E6FA25-D24C-4EBB-9378-4C96C90D472D}"/>
    <dgm:cxn modelId="{31FDC506-C663-4FE3-9EB0-10541D66BB78}" srcId="{7730E7BC-22B7-4165-A52C-FD6875439696}" destId="{6AD427F8-3730-4C75-8211-316364893826}" srcOrd="1" destOrd="0" parTransId="{D286062C-0089-48C2-9C3C-290FB42825EB}" sibTransId="{A7428461-E2A0-43EE-9C53-4E6FE935F720}"/>
    <dgm:cxn modelId="{0379F60D-D8FA-4B68-B433-7AEA11F40000}" type="presOf" srcId="{BFBE5AFA-721E-4921-9B7D-E319A0C58B2F}" destId="{3B10C24A-A579-473F-8855-F2DABAF697CB}" srcOrd="0" destOrd="0" presId="urn:microsoft.com/office/officeart/2005/8/layout/lProcess2"/>
    <dgm:cxn modelId="{56ACC90E-6667-4266-87B4-1F9D65287786}" type="presOf" srcId="{96C9F8A8-2C2E-4E0E-8559-D65DAC79572F}" destId="{990F323B-8A1E-4EF3-B757-CF2043FA9EA4}" srcOrd="0" destOrd="0" presId="urn:microsoft.com/office/officeart/2005/8/layout/lProcess2"/>
    <dgm:cxn modelId="{AA450E0F-2614-4F91-BEB4-F534ACBA4A02}" srcId="{07868AB2-2BA2-42EF-9BC1-49297A9D4B29}" destId="{3E0D53BA-7A17-404B-88C7-0F1CE2077109}" srcOrd="0" destOrd="0" parTransId="{64FA9A55-A562-4824-86DD-5E6C52C47EC0}" sibTransId="{226D7715-5D48-43BE-A4FE-F681BDA065F2}"/>
    <dgm:cxn modelId="{B25F4919-9438-4EC1-B50B-0E82AB0CDF53}" type="presOf" srcId="{3E0D53BA-7A17-404B-88C7-0F1CE2077109}" destId="{C5DFB83B-1531-47A4-B5B8-9033F8C8697F}" srcOrd="1" destOrd="0" presId="urn:microsoft.com/office/officeart/2005/8/layout/lProcess2"/>
    <dgm:cxn modelId="{0746B11F-7E49-40C2-9404-180464579F5B}" srcId="{090780A4-D4FC-43CD-AEAE-2C935E2EC594}" destId="{4970A936-3699-43EC-A050-4BA1A4B96F0D}" srcOrd="0" destOrd="0" parTransId="{A51184E6-8AB7-4DBC-9A67-35E591436F1E}" sibTransId="{279C9951-783B-422C-BA83-22E9EED005B5}"/>
    <dgm:cxn modelId="{53A61330-6703-436E-B409-EFC3D4F753A1}" type="presOf" srcId="{090780A4-D4FC-43CD-AEAE-2C935E2EC594}" destId="{A3B39435-EE4C-4ABE-880E-CB22C827F1A6}" srcOrd="0" destOrd="0" presId="urn:microsoft.com/office/officeart/2005/8/layout/lProcess2"/>
    <dgm:cxn modelId="{A729C433-55FF-4913-904C-B050DC2726D5}" srcId="{3E0D53BA-7A17-404B-88C7-0F1CE2077109}" destId="{C9CD4227-050C-44B9-BBAE-890CF9764C28}" srcOrd="0" destOrd="0" parTransId="{D5E2D6EB-6B32-4DE8-849A-9F99C39B702E}" sibTransId="{3C858593-E86D-4FFA-A6A4-2BDA75E33F2C}"/>
    <dgm:cxn modelId="{823FB261-D0F6-4B16-AA04-1605970CAEDC}" type="presOf" srcId="{7E2D4006-5352-4BB7-A01E-7C152D3E7B4C}" destId="{9D474ADE-D60E-46C6-BCE0-247675A5A6E0}" srcOrd="0" destOrd="0" presId="urn:microsoft.com/office/officeart/2005/8/layout/lProcess2"/>
    <dgm:cxn modelId="{C85E1665-91BF-4098-B6C7-59290B3BA3D2}" type="presOf" srcId="{090780A4-D4FC-43CD-AEAE-2C935E2EC594}" destId="{5DE9420F-91DD-46AD-BDE3-914EE6049FD3}" srcOrd="1" destOrd="0" presId="urn:microsoft.com/office/officeart/2005/8/layout/lProcess2"/>
    <dgm:cxn modelId="{88BDFD71-953A-4D3B-A8F2-900CBD0A659C}" type="presOf" srcId="{4970A936-3699-43EC-A050-4BA1A4B96F0D}" destId="{49CBD67E-A8D6-41EE-BEFB-CEF9CA9F8BEE}" srcOrd="0" destOrd="0" presId="urn:microsoft.com/office/officeart/2005/8/layout/lProcess2"/>
    <dgm:cxn modelId="{90591B75-806B-4A74-AFC1-5CDFBE8C6553}" type="presOf" srcId="{BD9089AB-5F87-4DFE-8C53-3E0BBC5754D4}" destId="{B5438E7A-F121-4641-A8E1-14FDAD527850}" srcOrd="0" destOrd="0" presId="urn:microsoft.com/office/officeart/2005/8/layout/lProcess2"/>
    <dgm:cxn modelId="{364C6556-8F57-429B-93BE-6BA79AFDF8F1}" srcId="{07868AB2-2BA2-42EF-9BC1-49297A9D4B29}" destId="{6E3824BF-9748-4B4F-A1A7-29C533A33551}" srcOrd="1" destOrd="0" parTransId="{356D2150-64B1-4637-A063-FD9FE02DC5E1}" sibTransId="{31205732-DD2D-43AA-9E9A-F3F1133A4D01}"/>
    <dgm:cxn modelId="{2782067B-9196-43BF-9293-81BCFFF48FFB}" type="presOf" srcId="{07868AB2-2BA2-42EF-9BC1-49297A9D4B29}" destId="{F9F5B2C1-D0D3-4A97-BAD6-1F215B3EBA7D}" srcOrd="0" destOrd="0" presId="urn:microsoft.com/office/officeart/2005/8/layout/lProcess2"/>
    <dgm:cxn modelId="{C11CA888-BB68-4D24-B8D3-B2B632FB78C2}" srcId="{3E0D53BA-7A17-404B-88C7-0F1CE2077109}" destId="{85105C65-BEF9-4837-8708-9C9E0498C8A2}" srcOrd="1" destOrd="0" parTransId="{5A15E011-BBEB-41E6-96D2-1AF427C5CC0D}" sibTransId="{9CF87BA6-127E-4755-A94F-04C9009906BD}"/>
    <dgm:cxn modelId="{068B258C-1120-40AA-8851-66164C650D77}" type="presOf" srcId="{6AD427F8-3730-4C75-8211-316364893826}" destId="{2B8128AE-ED69-4E17-8C32-694D2C973D17}" srcOrd="0" destOrd="0" presId="urn:microsoft.com/office/officeart/2005/8/layout/lProcess2"/>
    <dgm:cxn modelId="{6655EBA0-485D-4122-964F-12D4CAC11FCC}" type="presOf" srcId="{7730E7BC-22B7-4165-A52C-FD6875439696}" destId="{995EB88D-4A09-412A-978D-250485742743}" srcOrd="1" destOrd="0" presId="urn:microsoft.com/office/officeart/2005/8/layout/lProcess2"/>
    <dgm:cxn modelId="{415133A4-8781-41D4-8CBE-94E83BF90A66}" srcId="{6E3824BF-9748-4B4F-A1A7-29C533A33551}" destId="{BD9089AB-5F87-4DFE-8C53-3E0BBC5754D4}" srcOrd="0" destOrd="0" parTransId="{AC87FC43-50C4-47D6-9F09-6F528ECBD84A}" sibTransId="{B25C7730-3306-4F9B-A62A-CBE68C95202B}"/>
    <dgm:cxn modelId="{1B3581C0-A7E9-4001-9D2C-6EE966A523ED}" type="presOf" srcId="{6E3824BF-9748-4B4F-A1A7-29C533A33551}" destId="{F4626B9E-AC20-4F67-8B7E-7CEC1288B440}" srcOrd="1" destOrd="0" presId="urn:microsoft.com/office/officeart/2005/8/layout/lProcess2"/>
    <dgm:cxn modelId="{B4F63FC2-DB9E-496F-AFB1-9F5A5B1FDCF8}" type="presOf" srcId="{3E0D53BA-7A17-404B-88C7-0F1CE2077109}" destId="{A3B51652-0EE5-4F74-BEC5-4A4AE71CA3D2}" srcOrd="0" destOrd="0" presId="urn:microsoft.com/office/officeart/2005/8/layout/lProcess2"/>
    <dgm:cxn modelId="{727A6DC9-45A5-40F2-BB58-4913CF811996}" type="presOf" srcId="{85105C65-BEF9-4837-8708-9C9E0498C8A2}" destId="{42096A4B-66B2-4056-BC44-228CC391F4F9}" srcOrd="0" destOrd="0" presId="urn:microsoft.com/office/officeart/2005/8/layout/lProcess2"/>
    <dgm:cxn modelId="{06D832D3-CC58-4D80-BB26-BEAFAA8932B4}" srcId="{090780A4-D4FC-43CD-AEAE-2C935E2EC594}" destId="{BFBE5AFA-721E-4921-9B7D-E319A0C58B2F}" srcOrd="1" destOrd="0" parTransId="{DFB10709-090C-45AD-B107-14C46318DDF2}" sibTransId="{DBFC7C4A-9968-48FB-BC67-73E2D466C522}"/>
    <dgm:cxn modelId="{5C28AAD7-52DD-4F54-82F8-FD1F502FA5C1}" srcId="{7730E7BC-22B7-4165-A52C-FD6875439696}" destId="{96C9F8A8-2C2E-4E0E-8559-D65DAC79572F}" srcOrd="0" destOrd="0" parTransId="{2714C96C-2F27-4914-B383-5CE0EFFE04C9}" sibTransId="{6BD58336-BBDB-4E4E-93BD-EFA000B12270}"/>
    <dgm:cxn modelId="{1B127BE0-26F1-4D6E-9F64-D8E9485158B2}" srcId="{07868AB2-2BA2-42EF-9BC1-49297A9D4B29}" destId="{090780A4-D4FC-43CD-AEAE-2C935E2EC594}" srcOrd="2" destOrd="0" parTransId="{E33A08A4-4342-433C-8092-34454A420168}" sibTransId="{053CA435-F189-4135-A6D7-557B930E37F7}"/>
    <dgm:cxn modelId="{BB1787E7-82B4-48E2-9726-79C45A16AA8C}" type="presOf" srcId="{6E3824BF-9748-4B4F-A1A7-29C533A33551}" destId="{1BE7AA3A-53D7-4869-B195-C14516CEE471}" srcOrd="0" destOrd="0" presId="urn:microsoft.com/office/officeart/2005/8/layout/lProcess2"/>
    <dgm:cxn modelId="{2582E4E9-7FB6-42C1-B919-7FD4F025D212}" type="presOf" srcId="{C9CD4227-050C-44B9-BBAE-890CF9764C28}" destId="{992298BE-1E3D-4B8A-80EF-2054FCC8B79B}" srcOrd="0" destOrd="0" presId="urn:microsoft.com/office/officeart/2005/8/layout/lProcess2"/>
    <dgm:cxn modelId="{747406FA-9E79-43F4-BD76-084161B85DD6}" type="presOf" srcId="{7730E7BC-22B7-4165-A52C-FD6875439696}" destId="{7A877AB8-BFE9-4B83-8A6E-52A50740B146}" srcOrd="0" destOrd="0" presId="urn:microsoft.com/office/officeart/2005/8/layout/lProcess2"/>
    <dgm:cxn modelId="{81E40DE8-9ACE-4936-9E18-FE933418D5AA}" type="presParOf" srcId="{F9F5B2C1-D0D3-4A97-BAD6-1F215B3EBA7D}" destId="{3AF93F23-8F56-47AC-873C-FD3376DE6C8F}" srcOrd="0" destOrd="0" presId="urn:microsoft.com/office/officeart/2005/8/layout/lProcess2"/>
    <dgm:cxn modelId="{9EF413B9-C767-46B5-9546-B8193A665D85}" type="presParOf" srcId="{3AF93F23-8F56-47AC-873C-FD3376DE6C8F}" destId="{A3B51652-0EE5-4F74-BEC5-4A4AE71CA3D2}" srcOrd="0" destOrd="0" presId="urn:microsoft.com/office/officeart/2005/8/layout/lProcess2"/>
    <dgm:cxn modelId="{B8BEA0C4-4AB6-4BE2-9CD5-BE226E088EB5}" type="presParOf" srcId="{3AF93F23-8F56-47AC-873C-FD3376DE6C8F}" destId="{C5DFB83B-1531-47A4-B5B8-9033F8C8697F}" srcOrd="1" destOrd="0" presId="urn:microsoft.com/office/officeart/2005/8/layout/lProcess2"/>
    <dgm:cxn modelId="{25F78F84-A6B4-456C-8A35-91EC114D0F02}" type="presParOf" srcId="{3AF93F23-8F56-47AC-873C-FD3376DE6C8F}" destId="{E5553569-2AF1-478C-9CE0-97B71FB1E3E4}" srcOrd="2" destOrd="0" presId="urn:microsoft.com/office/officeart/2005/8/layout/lProcess2"/>
    <dgm:cxn modelId="{32F760E3-152D-4533-95E6-312A2F1E6AA6}" type="presParOf" srcId="{E5553569-2AF1-478C-9CE0-97B71FB1E3E4}" destId="{44F0D491-2B32-4FB3-99B7-C21B0E8CEEEE}" srcOrd="0" destOrd="0" presId="urn:microsoft.com/office/officeart/2005/8/layout/lProcess2"/>
    <dgm:cxn modelId="{367FE0DC-5CBD-48C6-A881-102449B1651E}" type="presParOf" srcId="{44F0D491-2B32-4FB3-99B7-C21B0E8CEEEE}" destId="{992298BE-1E3D-4B8A-80EF-2054FCC8B79B}" srcOrd="0" destOrd="0" presId="urn:microsoft.com/office/officeart/2005/8/layout/lProcess2"/>
    <dgm:cxn modelId="{EB93ACE0-5A51-48EC-8AEF-C6C092A43092}" type="presParOf" srcId="{44F0D491-2B32-4FB3-99B7-C21B0E8CEEEE}" destId="{61FD3397-1F45-405C-89A2-667929CEE62B}" srcOrd="1" destOrd="0" presId="urn:microsoft.com/office/officeart/2005/8/layout/lProcess2"/>
    <dgm:cxn modelId="{74D5107A-92F1-4ADA-903D-76BBB99511B4}" type="presParOf" srcId="{44F0D491-2B32-4FB3-99B7-C21B0E8CEEEE}" destId="{42096A4B-66B2-4056-BC44-228CC391F4F9}" srcOrd="2" destOrd="0" presId="urn:microsoft.com/office/officeart/2005/8/layout/lProcess2"/>
    <dgm:cxn modelId="{98B45031-6C3E-43B2-B360-2784726308C6}" type="presParOf" srcId="{F9F5B2C1-D0D3-4A97-BAD6-1F215B3EBA7D}" destId="{75C61D87-7BA3-4176-8AD3-A044194B00E6}" srcOrd="1" destOrd="0" presId="urn:microsoft.com/office/officeart/2005/8/layout/lProcess2"/>
    <dgm:cxn modelId="{205B3DB2-1CC6-4AE2-BDC1-44A21FA45DD7}" type="presParOf" srcId="{F9F5B2C1-D0D3-4A97-BAD6-1F215B3EBA7D}" destId="{17790035-31A5-425E-9472-961F256FFC86}" srcOrd="2" destOrd="0" presId="urn:microsoft.com/office/officeart/2005/8/layout/lProcess2"/>
    <dgm:cxn modelId="{92467607-927D-4FD2-87EB-7C5C049CC5D2}" type="presParOf" srcId="{17790035-31A5-425E-9472-961F256FFC86}" destId="{1BE7AA3A-53D7-4869-B195-C14516CEE471}" srcOrd="0" destOrd="0" presId="urn:microsoft.com/office/officeart/2005/8/layout/lProcess2"/>
    <dgm:cxn modelId="{F105AC8F-8DD0-4EC2-8FE0-7AC897843C18}" type="presParOf" srcId="{17790035-31A5-425E-9472-961F256FFC86}" destId="{F4626B9E-AC20-4F67-8B7E-7CEC1288B440}" srcOrd="1" destOrd="0" presId="urn:microsoft.com/office/officeart/2005/8/layout/lProcess2"/>
    <dgm:cxn modelId="{140821AB-680C-4FB3-9685-AB7515998EF8}" type="presParOf" srcId="{17790035-31A5-425E-9472-961F256FFC86}" destId="{C0E327FE-F73D-465E-9278-462F738CDE0A}" srcOrd="2" destOrd="0" presId="urn:microsoft.com/office/officeart/2005/8/layout/lProcess2"/>
    <dgm:cxn modelId="{5E116A40-EF46-439E-8794-C16FFB3BE385}" type="presParOf" srcId="{C0E327FE-F73D-465E-9278-462F738CDE0A}" destId="{81E956C0-F360-4786-AEDC-E09EFA02DBD4}" srcOrd="0" destOrd="0" presId="urn:microsoft.com/office/officeart/2005/8/layout/lProcess2"/>
    <dgm:cxn modelId="{119803ED-86AA-4527-A386-A3581587A98A}" type="presParOf" srcId="{81E956C0-F360-4786-AEDC-E09EFA02DBD4}" destId="{B5438E7A-F121-4641-A8E1-14FDAD527850}" srcOrd="0" destOrd="0" presId="urn:microsoft.com/office/officeart/2005/8/layout/lProcess2"/>
    <dgm:cxn modelId="{DBE2B38D-6E5C-4FC1-A52D-2F9C178EE5A5}" type="presParOf" srcId="{81E956C0-F360-4786-AEDC-E09EFA02DBD4}" destId="{F29D5062-BE9D-42D4-A0C1-1F2AF305C85A}" srcOrd="1" destOrd="0" presId="urn:microsoft.com/office/officeart/2005/8/layout/lProcess2"/>
    <dgm:cxn modelId="{3EF18BA3-E4FA-4CA1-BEBF-264B1D8E8456}" type="presParOf" srcId="{81E956C0-F360-4786-AEDC-E09EFA02DBD4}" destId="{9D474ADE-D60E-46C6-BCE0-247675A5A6E0}" srcOrd="2" destOrd="0" presId="urn:microsoft.com/office/officeart/2005/8/layout/lProcess2"/>
    <dgm:cxn modelId="{A1D28432-9153-4712-9A4A-A1B234A7C649}" type="presParOf" srcId="{F9F5B2C1-D0D3-4A97-BAD6-1F215B3EBA7D}" destId="{F6653159-9DFB-494D-B284-0D85D0A91496}" srcOrd="3" destOrd="0" presId="urn:microsoft.com/office/officeart/2005/8/layout/lProcess2"/>
    <dgm:cxn modelId="{7FBE2DAD-0171-40C1-B4FD-2078BE1A662C}" type="presParOf" srcId="{F9F5B2C1-D0D3-4A97-BAD6-1F215B3EBA7D}" destId="{B630A101-E081-497D-B5AE-83E80804CD45}" srcOrd="4" destOrd="0" presId="urn:microsoft.com/office/officeart/2005/8/layout/lProcess2"/>
    <dgm:cxn modelId="{BB7CD9E6-CA79-4D3E-9F47-811746963D5F}" type="presParOf" srcId="{B630A101-E081-497D-B5AE-83E80804CD45}" destId="{A3B39435-EE4C-4ABE-880E-CB22C827F1A6}" srcOrd="0" destOrd="0" presId="urn:microsoft.com/office/officeart/2005/8/layout/lProcess2"/>
    <dgm:cxn modelId="{FF2E4941-C15D-4C94-ACC3-CDB3BC561092}" type="presParOf" srcId="{B630A101-E081-497D-B5AE-83E80804CD45}" destId="{5DE9420F-91DD-46AD-BDE3-914EE6049FD3}" srcOrd="1" destOrd="0" presId="urn:microsoft.com/office/officeart/2005/8/layout/lProcess2"/>
    <dgm:cxn modelId="{7DBBE1E1-DE46-40A8-AD37-9FA473D483B9}" type="presParOf" srcId="{B630A101-E081-497D-B5AE-83E80804CD45}" destId="{779DD3B0-DBEE-4DB9-9BF0-5F73A0B8B8CB}" srcOrd="2" destOrd="0" presId="urn:microsoft.com/office/officeart/2005/8/layout/lProcess2"/>
    <dgm:cxn modelId="{BEFC2739-2E35-44C1-9CDF-1B6F96BDCB04}" type="presParOf" srcId="{779DD3B0-DBEE-4DB9-9BF0-5F73A0B8B8CB}" destId="{EAE3D69C-28B7-4484-8B7C-ED3D0988B593}" srcOrd="0" destOrd="0" presId="urn:microsoft.com/office/officeart/2005/8/layout/lProcess2"/>
    <dgm:cxn modelId="{F03C1E25-665B-4850-95EB-B2BB0C5B3895}" type="presParOf" srcId="{EAE3D69C-28B7-4484-8B7C-ED3D0988B593}" destId="{49CBD67E-A8D6-41EE-BEFB-CEF9CA9F8BEE}" srcOrd="0" destOrd="0" presId="urn:microsoft.com/office/officeart/2005/8/layout/lProcess2"/>
    <dgm:cxn modelId="{35AAFC3E-2DE0-4893-991B-C1AD35E02196}" type="presParOf" srcId="{EAE3D69C-28B7-4484-8B7C-ED3D0988B593}" destId="{8791C787-8CD2-4B5A-9747-53EEB77C5940}" srcOrd="1" destOrd="0" presId="urn:microsoft.com/office/officeart/2005/8/layout/lProcess2"/>
    <dgm:cxn modelId="{D5245122-B61A-4199-8FD7-3FC928329179}" type="presParOf" srcId="{EAE3D69C-28B7-4484-8B7C-ED3D0988B593}" destId="{3B10C24A-A579-473F-8855-F2DABAF697CB}" srcOrd="2" destOrd="0" presId="urn:microsoft.com/office/officeart/2005/8/layout/lProcess2"/>
    <dgm:cxn modelId="{E4F5D736-BCD2-4CF0-AE39-0A5F1812DECF}" type="presParOf" srcId="{F9F5B2C1-D0D3-4A97-BAD6-1F215B3EBA7D}" destId="{47C9A0D8-1713-4F48-AD85-0FA11D2F5389}" srcOrd="5" destOrd="0" presId="urn:microsoft.com/office/officeart/2005/8/layout/lProcess2"/>
    <dgm:cxn modelId="{88EAB9D9-96BA-4F54-B793-B2479F307B11}" type="presParOf" srcId="{F9F5B2C1-D0D3-4A97-BAD6-1F215B3EBA7D}" destId="{19BE77D4-A1D3-4F70-BBDF-C51D8C961FB1}" srcOrd="6" destOrd="0" presId="urn:microsoft.com/office/officeart/2005/8/layout/lProcess2"/>
    <dgm:cxn modelId="{7BF95E89-E6AD-47F3-88AA-184ABE74B2B4}" type="presParOf" srcId="{19BE77D4-A1D3-4F70-BBDF-C51D8C961FB1}" destId="{7A877AB8-BFE9-4B83-8A6E-52A50740B146}" srcOrd="0" destOrd="0" presId="urn:microsoft.com/office/officeart/2005/8/layout/lProcess2"/>
    <dgm:cxn modelId="{442AA2C0-E9CD-43BF-ABE5-2139C45860D4}" type="presParOf" srcId="{19BE77D4-A1D3-4F70-BBDF-C51D8C961FB1}" destId="{995EB88D-4A09-412A-978D-250485742743}" srcOrd="1" destOrd="0" presId="urn:microsoft.com/office/officeart/2005/8/layout/lProcess2"/>
    <dgm:cxn modelId="{3CF65E02-5F18-4DE8-9BDC-6D4311C7F172}" type="presParOf" srcId="{19BE77D4-A1D3-4F70-BBDF-C51D8C961FB1}" destId="{E345C6AC-3850-4EE5-8677-3D5BDA74FD2F}" srcOrd="2" destOrd="0" presId="urn:microsoft.com/office/officeart/2005/8/layout/lProcess2"/>
    <dgm:cxn modelId="{19454B70-8E89-4039-B8D2-AFC18819D9C2}" type="presParOf" srcId="{E345C6AC-3850-4EE5-8677-3D5BDA74FD2F}" destId="{8F900254-77FD-4316-B2C5-4C83589C700C}" srcOrd="0" destOrd="0" presId="urn:microsoft.com/office/officeart/2005/8/layout/lProcess2"/>
    <dgm:cxn modelId="{6537ED7A-2D28-4B9D-9931-85A14CED1BCA}" type="presParOf" srcId="{8F900254-77FD-4316-B2C5-4C83589C700C}" destId="{990F323B-8A1E-4EF3-B757-CF2043FA9EA4}" srcOrd="0" destOrd="0" presId="urn:microsoft.com/office/officeart/2005/8/layout/lProcess2"/>
    <dgm:cxn modelId="{625EDDD1-1D18-4FED-99D0-7852897068FE}" type="presParOf" srcId="{8F900254-77FD-4316-B2C5-4C83589C700C}" destId="{7AB94BCC-6811-43E5-9D8D-CA6B5D0B47A8}" srcOrd="1" destOrd="0" presId="urn:microsoft.com/office/officeart/2005/8/layout/lProcess2"/>
    <dgm:cxn modelId="{F5CDEFC6-CFA7-440A-8A3D-5303BF8E5DDD}" type="presParOf" srcId="{8F900254-77FD-4316-B2C5-4C83589C700C}" destId="{2B8128AE-ED69-4E17-8C32-694D2C973D17}"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51652-0EE5-4F74-BEC5-4A4AE71CA3D2}">
      <dsp:nvSpPr>
        <dsp:cNvPr id="0" name=""/>
        <dsp:cNvSpPr/>
      </dsp:nvSpPr>
      <dsp:spPr>
        <a:xfrm>
          <a:off x="2259" y="0"/>
          <a:ext cx="2217297" cy="4621212"/>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Water supply</a:t>
          </a:r>
        </a:p>
      </dsp:txBody>
      <dsp:txXfrm>
        <a:off x="2259" y="0"/>
        <a:ext cx="2217297" cy="1386363"/>
      </dsp:txXfrm>
    </dsp:sp>
    <dsp:sp modelId="{992298BE-1E3D-4B8A-80EF-2054FCC8B79B}">
      <dsp:nvSpPr>
        <dsp:cNvPr id="0" name=""/>
        <dsp:cNvSpPr/>
      </dsp:nvSpPr>
      <dsp:spPr>
        <a:xfrm>
          <a:off x="223989" y="1387717"/>
          <a:ext cx="1773837" cy="1393358"/>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Irrigation Efficiency</a:t>
          </a:r>
        </a:p>
      </dsp:txBody>
      <dsp:txXfrm>
        <a:off x="264799" y="1428527"/>
        <a:ext cx="1692217" cy="1311738"/>
      </dsp:txXfrm>
    </dsp:sp>
    <dsp:sp modelId="{42096A4B-66B2-4056-BC44-228CC391F4F9}">
      <dsp:nvSpPr>
        <dsp:cNvPr id="0" name=""/>
        <dsp:cNvSpPr/>
      </dsp:nvSpPr>
      <dsp:spPr>
        <a:xfrm>
          <a:off x="223989" y="2995439"/>
          <a:ext cx="1773837" cy="1393358"/>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On-Farm Recharge</a:t>
          </a:r>
        </a:p>
      </dsp:txBody>
      <dsp:txXfrm>
        <a:off x="264799" y="3036249"/>
        <a:ext cx="1692217" cy="1311738"/>
      </dsp:txXfrm>
    </dsp:sp>
    <dsp:sp modelId="{1BE7AA3A-53D7-4869-B195-C14516CEE471}">
      <dsp:nvSpPr>
        <dsp:cNvPr id="0" name=""/>
        <dsp:cNvSpPr/>
      </dsp:nvSpPr>
      <dsp:spPr>
        <a:xfrm>
          <a:off x="2385854" y="0"/>
          <a:ext cx="2217297" cy="4621212"/>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Ag system change</a:t>
          </a:r>
        </a:p>
      </dsp:txBody>
      <dsp:txXfrm>
        <a:off x="2385854" y="0"/>
        <a:ext cx="2217297" cy="1386363"/>
      </dsp:txXfrm>
    </dsp:sp>
    <dsp:sp modelId="{B5438E7A-F121-4641-A8E1-14FDAD527850}">
      <dsp:nvSpPr>
        <dsp:cNvPr id="0" name=""/>
        <dsp:cNvSpPr/>
      </dsp:nvSpPr>
      <dsp:spPr>
        <a:xfrm>
          <a:off x="2607583" y="1387717"/>
          <a:ext cx="1773837" cy="1393358"/>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High to low irrigation demand</a:t>
          </a:r>
        </a:p>
      </dsp:txBody>
      <dsp:txXfrm>
        <a:off x="2648393" y="1428527"/>
        <a:ext cx="1692217" cy="1311738"/>
      </dsp:txXfrm>
    </dsp:sp>
    <dsp:sp modelId="{9D474ADE-D60E-46C6-BCE0-247675A5A6E0}">
      <dsp:nvSpPr>
        <dsp:cNvPr id="0" name=""/>
        <dsp:cNvSpPr/>
      </dsp:nvSpPr>
      <dsp:spPr>
        <a:xfrm>
          <a:off x="2607583" y="2995439"/>
          <a:ext cx="1773837" cy="1393358"/>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Irrigated to grazed</a:t>
          </a:r>
        </a:p>
      </dsp:txBody>
      <dsp:txXfrm>
        <a:off x="2648393" y="3036249"/>
        <a:ext cx="1692217" cy="1311738"/>
      </dsp:txXfrm>
    </dsp:sp>
    <dsp:sp modelId="{A3B39435-EE4C-4ABE-880E-CB22C827F1A6}">
      <dsp:nvSpPr>
        <dsp:cNvPr id="0" name=""/>
        <dsp:cNvSpPr/>
      </dsp:nvSpPr>
      <dsp:spPr>
        <a:xfrm>
          <a:off x="4769448" y="0"/>
          <a:ext cx="2217297" cy="4621212"/>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Land re-purposing</a:t>
          </a:r>
        </a:p>
      </dsp:txBody>
      <dsp:txXfrm>
        <a:off x="4769448" y="0"/>
        <a:ext cx="2217297" cy="1386363"/>
      </dsp:txXfrm>
    </dsp:sp>
    <dsp:sp modelId="{49CBD67E-A8D6-41EE-BEFB-CEF9CA9F8BEE}">
      <dsp:nvSpPr>
        <dsp:cNvPr id="0" name=""/>
        <dsp:cNvSpPr/>
      </dsp:nvSpPr>
      <dsp:spPr>
        <a:xfrm>
          <a:off x="4991178" y="1387717"/>
          <a:ext cx="1773837" cy="1393358"/>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Habitat</a:t>
          </a:r>
        </a:p>
      </dsp:txBody>
      <dsp:txXfrm>
        <a:off x="5031988" y="1428527"/>
        <a:ext cx="1692217" cy="1311738"/>
      </dsp:txXfrm>
    </dsp:sp>
    <dsp:sp modelId="{3B10C24A-A579-473F-8855-F2DABAF697CB}">
      <dsp:nvSpPr>
        <dsp:cNvPr id="0" name=""/>
        <dsp:cNvSpPr/>
      </dsp:nvSpPr>
      <dsp:spPr>
        <a:xfrm>
          <a:off x="4991178" y="2995439"/>
          <a:ext cx="1773837" cy="1393358"/>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Flood control</a:t>
          </a:r>
        </a:p>
      </dsp:txBody>
      <dsp:txXfrm>
        <a:off x="5031988" y="3036249"/>
        <a:ext cx="1692217" cy="1311738"/>
      </dsp:txXfrm>
    </dsp:sp>
    <dsp:sp modelId="{7A877AB8-BFE9-4B83-8A6E-52A50740B146}">
      <dsp:nvSpPr>
        <dsp:cNvPr id="0" name=""/>
        <dsp:cNvSpPr/>
      </dsp:nvSpPr>
      <dsp:spPr>
        <a:xfrm>
          <a:off x="7153043" y="0"/>
          <a:ext cx="2217297" cy="4621212"/>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Ecosystem services</a:t>
          </a:r>
        </a:p>
      </dsp:txBody>
      <dsp:txXfrm>
        <a:off x="7153043" y="0"/>
        <a:ext cx="2217297" cy="1386363"/>
      </dsp:txXfrm>
    </dsp:sp>
    <dsp:sp modelId="{990F323B-8A1E-4EF3-B757-CF2043FA9EA4}">
      <dsp:nvSpPr>
        <dsp:cNvPr id="0" name=""/>
        <dsp:cNvSpPr/>
      </dsp:nvSpPr>
      <dsp:spPr>
        <a:xfrm>
          <a:off x="7374772" y="1387717"/>
          <a:ext cx="1773837" cy="1393358"/>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Source water protection</a:t>
          </a:r>
        </a:p>
      </dsp:txBody>
      <dsp:txXfrm>
        <a:off x="7415582" y="1428527"/>
        <a:ext cx="1692217" cy="1311738"/>
      </dsp:txXfrm>
    </dsp:sp>
    <dsp:sp modelId="{2B8128AE-ED69-4E17-8C32-694D2C973D17}">
      <dsp:nvSpPr>
        <dsp:cNvPr id="0" name=""/>
        <dsp:cNvSpPr/>
      </dsp:nvSpPr>
      <dsp:spPr>
        <a:xfrm>
          <a:off x="7374772" y="2995439"/>
          <a:ext cx="1773837" cy="1393358"/>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Fallow land protection</a:t>
          </a:r>
        </a:p>
      </dsp:txBody>
      <dsp:txXfrm>
        <a:off x="7415582" y="3036249"/>
        <a:ext cx="1692217" cy="131173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A6EB05-F7CD-4B49-9E71-28B877C85DA4}" type="datetimeFigureOut">
              <a:rPr lang="en-US" smtClean="0"/>
              <a:t>4/3/2023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B14C1A-76F1-4C49-B82E-CA93B1447DE2}" type="slidenum">
              <a:rPr lang="en-US" smtClean="0"/>
              <a:t>‹#›</a:t>
            </a:fld>
            <a:endParaRPr lang="en-US"/>
          </a:p>
        </p:txBody>
      </p:sp>
    </p:spTree>
    <p:extLst>
      <p:ext uri="{BB962C8B-B14F-4D97-AF65-F5344CB8AC3E}">
        <p14:creationId xmlns:p14="http://schemas.microsoft.com/office/powerpoint/2010/main" val="1128424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542409-6A04-4DC6-AC3A-D3758287A8F2}" type="slidenum">
              <a:rPr kumimoji="0" lang="en-US" sz="1200" b="0" i="0" u="none" strike="noStrike" kern="1200" cap="none" spc="0" normalizeH="0" baseline="0" noProof="0" smtClean="0">
                <a:ln>
                  <a:noFill/>
                </a:ln>
                <a:solidFill>
                  <a:srgbClr val="4D3E2F"/>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srgbClr val="4D3E2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3008298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ideas that are being implemented by partners include floodplain connection projects to benefit fish and waterfowl, recharge basins inset into floodplains, wildlife-friendly recharge basins, two-stage ditches, constructed wetlands. </a:t>
            </a:r>
          </a:p>
          <a:p>
            <a:r>
              <a:rPr lang="en-US" dirty="0"/>
              <a:t>While we already have the capability to do a lot of these projects, they are being applied in innovative ways or in different places in the landscape, or to achieve different purposes.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542409-6A04-4DC6-AC3A-D3758287A8F2}" type="slidenum">
              <a:rPr kumimoji="0" lang="en-US" sz="1200" b="0" i="0" u="none" strike="noStrike" kern="1200" cap="none" spc="0" normalizeH="0" baseline="0" noProof="0" smtClean="0">
                <a:ln>
                  <a:noFill/>
                </a:ln>
                <a:solidFill>
                  <a:srgbClr val="4D3E2F"/>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srgbClr val="4D3E2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4958126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scenario addresses resource concerns that are likely to occur from fallowing, such as  wind and water erosion, water quality degradation from residual nutrients, or to prevent fallow land from becoming a source of weeds for neighboring properties.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of conservation practices as preventative measures to protect the land resource and prevent offsite impacts from fallowing.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542409-6A04-4DC6-AC3A-D3758287A8F2}" type="slidenum">
              <a:rPr kumimoji="0" lang="en-US" sz="1200" b="0" i="0" u="none" strike="noStrike" kern="1200" cap="none" spc="0" normalizeH="0" baseline="0" noProof="0" smtClean="0">
                <a:ln>
                  <a:noFill/>
                </a:ln>
                <a:solidFill>
                  <a:srgbClr val="4D3E2F"/>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srgbClr val="4D3E2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2038790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not clear how we might prioritize groundwater depletion resource concern for underserved communities or wells most at risk of going dry. </a:t>
            </a:r>
          </a:p>
          <a:p>
            <a:r>
              <a:rPr lang="en-US" dirty="0"/>
              <a:t>Source water protection provision in 2018 Farm Bill </a:t>
            </a:r>
          </a:p>
          <a:p>
            <a:r>
              <a:rPr lang="en-US" dirty="0"/>
              <a:t>Tradeoff of agricultural production vs. drinking water supplies</a:t>
            </a:r>
          </a:p>
          <a:p>
            <a:r>
              <a:rPr lang="en-US" dirty="0"/>
              <a:t>Watershed scale planning, watershed scale resource concerns. </a:t>
            </a:r>
          </a:p>
          <a:p>
            <a:r>
              <a:rPr lang="en-US" dirty="0"/>
              <a:t>No enhancements for these practices- opportunities to develop enhancements?</a:t>
            </a:r>
          </a:p>
          <a:p>
            <a:r>
              <a:rPr lang="en-US" dirty="0"/>
              <a:t>Potentially develop an enhancement for Well Decommissioning or Recharge practices?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542409-6A04-4DC6-AC3A-D3758287A8F2}" type="slidenum">
              <a:rPr kumimoji="0" lang="en-US" sz="1200" b="0" i="0" u="none" strike="noStrike" kern="1200" cap="none" spc="0" normalizeH="0" baseline="0" noProof="0" smtClean="0">
                <a:ln>
                  <a:noFill/>
                </a:ln>
                <a:solidFill>
                  <a:srgbClr val="4D3E2F"/>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srgbClr val="4D3E2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3421179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Identify partnerships outside our agency that can magnify impacts to the resources </a:t>
            </a:r>
          </a:p>
          <a:p>
            <a:r>
              <a:rPr lang="en-US" dirty="0"/>
              <a:t>Better understand how we might shape our activities to align with theirs, and vice versa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542409-6A04-4DC6-AC3A-D3758287A8F2}" type="slidenum">
              <a:rPr kumimoji="0" lang="en-US" sz="1200" b="0" i="0" u="none" strike="noStrike" kern="1200" cap="none" spc="0" normalizeH="0" baseline="0" noProof="0" smtClean="0">
                <a:ln>
                  <a:noFill/>
                </a:ln>
                <a:solidFill>
                  <a:srgbClr val="4D3E2F"/>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srgbClr val="4D3E2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7571148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Similar to having our AQ projects “count” toward reportable measures for the State of California’s air quality goals- can we design around measures and goals that are meaningful to our partners and to congress? IRA funding, climate smart,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542409-6A04-4DC6-AC3A-D3758287A8F2}" type="slidenum">
              <a:rPr kumimoji="0" lang="en-US" sz="1200" b="0" i="0" u="none" strike="noStrike" kern="1200" cap="none" spc="0" normalizeH="0" baseline="0" noProof="0" smtClean="0">
                <a:ln>
                  <a:noFill/>
                </a:ln>
                <a:solidFill>
                  <a:srgbClr val="4D3E2F"/>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srgbClr val="4D3E2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3471585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542409-6A04-4DC6-AC3A-D3758287A8F2}" type="slidenum">
              <a:rPr kumimoji="0" lang="en-US" sz="1200" b="0" i="0" u="none" strike="noStrike" kern="1200" cap="none" spc="0" normalizeH="0" baseline="0" noProof="0" smtClean="0">
                <a:ln>
                  <a:noFill/>
                </a:ln>
                <a:solidFill>
                  <a:srgbClr val="4D3E2F"/>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srgbClr val="4D3E2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63264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000" dirty="0"/>
              <a:t>Drought and aridification</a:t>
            </a:r>
          </a:p>
          <a:p>
            <a:pPr lvl="0"/>
            <a:r>
              <a:rPr lang="en-US" sz="1000" dirty="0"/>
              <a:t>Impacts to farming</a:t>
            </a:r>
          </a:p>
          <a:p>
            <a:pPr lvl="0"/>
            <a:r>
              <a:rPr lang="en-US" sz="1000" dirty="0"/>
              <a:t>Impacts to citizens- water users</a:t>
            </a:r>
          </a:p>
          <a:p>
            <a:pPr lvl="1"/>
            <a:endParaRPr lang="en-US" sz="1000"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542409-6A04-4DC6-AC3A-D3758287A8F2}" type="slidenum">
              <a:rPr kumimoji="0" lang="en-US" sz="1200" b="0" i="0" u="none" strike="noStrike" kern="1200" cap="none" spc="0" normalizeH="0" baseline="0" noProof="0" smtClean="0">
                <a:ln>
                  <a:noFill/>
                </a:ln>
                <a:solidFill>
                  <a:srgbClr val="4D3E2F"/>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srgbClr val="4D3E2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9230172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err="1"/>
              <a:t>Effects</a:t>
            </a:r>
            <a:r>
              <a:rPr lang="fr-FR" dirty="0"/>
              <a:t> are </a:t>
            </a:r>
            <a:r>
              <a:rPr lang="fr-FR" dirty="0" err="1"/>
              <a:t>unevenly</a:t>
            </a:r>
            <a:r>
              <a:rPr lang="fr-FR" dirty="0"/>
              <a:t> </a:t>
            </a:r>
            <a:r>
              <a:rPr lang="fr-FR" dirty="0" err="1"/>
              <a:t>felt</a:t>
            </a:r>
            <a:endParaRPr lang="fr-FR" dirty="0"/>
          </a:p>
          <a:p>
            <a:r>
              <a:rPr lang="fr-FR" dirty="0"/>
              <a:t>As </a:t>
            </a:r>
            <a:r>
              <a:rPr lang="fr-FR" dirty="0" err="1"/>
              <a:t>we</a:t>
            </a:r>
            <a:r>
              <a:rPr lang="fr-FR" dirty="0"/>
              <a:t> </a:t>
            </a:r>
            <a:r>
              <a:rPr lang="fr-FR" dirty="0" err="1"/>
              <a:t>try</a:t>
            </a:r>
            <a:r>
              <a:rPr lang="fr-FR" dirty="0"/>
              <a:t> to solve </a:t>
            </a:r>
            <a:r>
              <a:rPr lang="fr-FR" dirty="0" err="1"/>
              <a:t>this</a:t>
            </a:r>
            <a:r>
              <a:rPr lang="fr-FR" dirty="0"/>
              <a:t> </a:t>
            </a:r>
            <a:r>
              <a:rPr lang="fr-FR" dirty="0" err="1"/>
              <a:t>problem</a:t>
            </a:r>
            <a:r>
              <a:rPr lang="fr-FR" dirty="0"/>
              <a:t> </a:t>
            </a:r>
            <a:r>
              <a:rPr lang="fr-FR" dirty="0" err="1"/>
              <a:t>we</a:t>
            </a:r>
            <a:r>
              <a:rPr lang="fr-FR" dirty="0"/>
              <a:t> </a:t>
            </a:r>
            <a:r>
              <a:rPr lang="fr-FR" dirty="0" err="1"/>
              <a:t>may</a:t>
            </a:r>
            <a:r>
              <a:rPr lang="fr-FR" dirty="0"/>
              <a:t> </a:t>
            </a:r>
            <a:r>
              <a:rPr lang="fr-FR" dirty="0" err="1"/>
              <a:t>be</a:t>
            </a:r>
            <a:r>
              <a:rPr lang="fr-FR" dirty="0"/>
              <a:t> </a:t>
            </a:r>
            <a:r>
              <a:rPr lang="fr-FR" dirty="0" err="1"/>
              <a:t>creating</a:t>
            </a:r>
            <a:r>
              <a:rPr lang="fr-FR" dirty="0"/>
              <a:t> </a:t>
            </a:r>
            <a:r>
              <a:rPr lang="fr-FR" dirty="0" err="1"/>
              <a:t>other</a:t>
            </a:r>
            <a:r>
              <a:rPr lang="fr-FR" dirty="0"/>
              <a:t>, </a:t>
            </a:r>
            <a:r>
              <a:rPr lang="fr-FR" dirty="0" err="1"/>
              <a:t>different</a:t>
            </a:r>
            <a:r>
              <a:rPr lang="fr-FR" dirty="0"/>
              <a:t> </a:t>
            </a:r>
            <a:r>
              <a:rPr lang="fr-FR" dirty="0" err="1"/>
              <a:t>problems</a:t>
            </a:r>
            <a:r>
              <a:rPr lang="fr-FR" dirty="0"/>
              <a:t>. </a:t>
            </a:r>
          </a:p>
          <a:p>
            <a:r>
              <a:rPr lang="fr-FR" dirty="0"/>
              <a:t>Land and water management are </a:t>
            </a:r>
            <a:r>
              <a:rPr lang="fr-FR" dirty="0" err="1"/>
              <a:t>closely</a:t>
            </a:r>
            <a:r>
              <a:rPr lang="fr-FR" dirty="0"/>
              <a:t> </a:t>
            </a:r>
            <a:r>
              <a:rPr lang="fr-FR" dirty="0" err="1"/>
              <a:t>intertwined</a:t>
            </a:r>
            <a:r>
              <a:rPr lang="fr-FR" dirty="0"/>
              <a:t>. </a:t>
            </a:r>
          </a:p>
          <a:p>
            <a:r>
              <a:rPr lang="fr-FR" dirty="0"/>
              <a:t>There are innovative solutions out </a:t>
            </a:r>
            <a:r>
              <a:rPr lang="fr-FR" dirty="0" err="1"/>
              <a:t>there</a:t>
            </a:r>
            <a:r>
              <a:rPr lang="fr-FR" dirty="0"/>
              <a:t> </a:t>
            </a:r>
            <a:r>
              <a:rPr lang="fr-FR" dirty="0" err="1"/>
              <a:t>where</a:t>
            </a:r>
            <a:r>
              <a:rPr lang="fr-FR" dirty="0"/>
              <a:t> NRCS can engage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542409-6A04-4DC6-AC3A-D3758287A8F2}" type="slidenum">
              <a:rPr kumimoji="0" lang="en-US" sz="1200" b="0" i="0" u="none" strike="noStrike" kern="1200" cap="none" spc="0" normalizeH="0" baseline="0" noProof="0" smtClean="0">
                <a:ln>
                  <a:noFill/>
                </a:ln>
                <a:solidFill>
                  <a:srgbClr val="4D3E2F"/>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srgbClr val="4D3E2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467371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can NRCS plug into state efforts and other Federal efforts? How can we harness our strengths to advance towards shared goals? </a:t>
            </a:r>
          </a:p>
          <a:p>
            <a:r>
              <a:rPr lang="en-US" dirty="0"/>
              <a:t>Private lands- a piece of the landscape we can work on, where other agencies can’t</a:t>
            </a:r>
          </a:p>
          <a:p>
            <a:r>
              <a:rPr lang="en-US" dirty="0"/>
              <a:t>We have the ability to combine cutting-edge science with practical project design, and provide funding that catalyzes projects</a:t>
            </a:r>
          </a:p>
          <a:p>
            <a:r>
              <a:rPr lang="en-US" dirty="0"/>
              <a:t>We can align our efforts with state and local programs to magnify the effects.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542409-6A04-4DC6-AC3A-D3758287A8F2}" type="slidenum">
              <a:rPr kumimoji="0" lang="en-US" sz="1200" b="0" i="0" u="none" strike="noStrike" kern="1200" cap="none" spc="0" normalizeH="0" baseline="0" noProof="0" smtClean="0">
                <a:ln>
                  <a:noFill/>
                </a:ln>
                <a:solidFill>
                  <a:srgbClr val="4D3E2F"/>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srgbClr val="4D3E2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8436701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management challenges were identified and laid out in the WW Framework</a:t>
            </a:r>
          </a:p>
          <a:p>
            <a:r>
              <a:rPr lang="en-US" dirty="0"/>
              <a:t>The management systems that I’ll propose here are focused on these in bold: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542409-6A04-4DC6-AC3A-D3758287A8F2}" type="slidenum">
              <a:rPr kumimoji="0" lang="en-US" sz="1200" b="0" i="0" u="none" strike="noStrike" kern="1200" cap="none" spc="0" normalizeH="0" baseline="0" noProof="0" smtClean="0">
                <a:ln>
                  <a:noFill/>
                </a:ln>
                <a:solidFill>
                  <a:srgbClr val="4D3E2F"/>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srgbClr val="4D3E2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471011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strategies for addressing the management challenges that are clearly in our wheelhouse. </a:t>
            </a:r>
          </a:p>
          <a:p>
            <a:r>
              <a:rPr lang="en-US" dirty="0"/>
              <a:t>There are a couple more that we can do with a bit of a stretch </a:t>
            </a:r>
          </a:p>
          <a:p>
            <a:r>
              <a:rPr lang="en-US" dirty="0"/>
              <a:t>And a few that are really out of our scope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542409-6A04-4DC6-AC3A-D3758287A8F2}" type="slidenum">
              <a:rPr kumimoji="0" lang="en-US" sz="1200" b="0" i="0" u="none" strike="noStrike" kern="1200" cap="none" spc="0" normalizeH="0" baseline="0" noProof="0" smtClean="0">
                <a:ln>
                  <a:noFill/>
                </a:ln>
                <a:solidFill>
                  <a:srgbClr val="4D3E2F"/>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srgbClr val="4D3E2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2782974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a lot to offer already in our catalog. These scenarios configure NRCS proven practices into innovative systems designed to address water scarcity and aligned with public and private initiatives going forward in California now. </a:t>
            </a:r>
          </a:p>
          <a:p>
            <a:r>
              <a:rPr lang="en-US" dirty="0"/>
              <a:t>There are other approaches that I haven’t identified or fleshed out- things like mountain meadow or beaver-dam analogues that could be used for upper watershed groundwater recharge. </a:t>
            </a:r>
          </a:p>
          <a:p>
            <a:r>
              <a:rPr lang="en-US" dirty="0"/>
              <a:t>These are still very much a work in progress and could benefit from putting more of our heads together.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542409-6A04-4DC6-AC3A-D3758287A8F2}" type="slidenum">
              <a:rPr kumimoji="0" lang="en-US" sz="1200" b="0" i="0" u="none" strike="noStrike" kern="1200" cap="none" spc="0" normalizeH="0" baseline="0" noProof="0" smtClean="0">
                <a:ln>
                  <a:noFill/>
                </a:ln>
                <a:solidFill>
                  <a:srgbClr val="4D3E2F"/>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srgbClr val="4D3E2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8677539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has been recent research looking at the economic viability of dryland and reduced-irrigation crops in the San Joaquin valley. This system has the potential to keep agricultural land productive while reducing water use. </a:t>
            </a:r>
          </a:p>
          <a:p>
            <a:r>
              <a:rPr lang="en-US" dirty="0"/>
              <a:t>These are some activities that could be associated with this kind of land-use change. </a:t>
            </a:r>
          </a:p>
          <a:p>
            <a:r>
              <a:rPr lang="en-US" dirty="0"/>
              <a:t>Note some innovative uses of these practices: Crop rotation for moisture conservation; woody residue treatment to remove permanent crops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542409-6A04-4DC6-AC3A-D3758287A8F2}" type="slidenum">
              <a:rPr kumimoji="0" lang="en-US" sz="1200" b="0" i="0" u="none" strike="noStrike" kern="1200" cap="none" spc="0" normalizeH="0" baseline="0" noProof="0" smtClean="0">
                <a:ln>
                  <a:noFill/>
                </a:ln>
                <a:solidFill>
                  <a:srgbClr val="4D3E2F"/>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rgbClr val="4D3E2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815950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already innovative for NRCS since we only recently added groundwater depletion as a resource concern. This scenario focuses on groundwater recharge on farmlands and associated lands. It depends on getting our groundwater recharge practice standards approved. </a:t>
            </a:r>
          </a:p>
          <a:p>
            <a:r>
              <a:rPr lang="en-US" dirty="0"/>
              <a:t>Other practices are here to protect water quality and to promote infiltration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542409-6A04-4DC6-AC3A-D3758287A8F2}" type="slidenum">
              <a:rPr kumimoji="0" lang="en-US" sz="1200" b="0" i="0" u="none" strike="noStrike" kern="1200" cap="none" spc="0" normalizeH="0" baseline="0" noProof="0" smtClean="0">
                <a:ln>
                  <a:noFill/>
                </a:ln>
                <a:solidFill>
                  <a:srgbClr val="4D3E2F"/>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srgbClr val="4D3E2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927385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B2E8E-8821-9510-A1B3-E58E1AC227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5FA7DBE-9718-6DF6-1C51-D8BD1D4765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4EDDFBB-F05C-8855-9F63-F5BDA881A1B6}"/>
              </a:ext>
            </a:extLst>
          </p:cNvPr>
          <p:cNvSpPr>
            <a:spLocks noGrp="1"/>
          </p:cNvSpPr>
          <p:nvPr>
            <p:ph type="dt" sz="half" idx="10"/>
          </p:nvPr>
        </p:nvSpPr>
        <p:spPr/>
        <p:txBody>
          <a:bodyPr/>
          <a:lstStyle/>
          <a:p>
            <a:fld id="{192C1156-1C9D-4147-A966-457F7A8F682D}" type="datetimeFigureOut">
              <a:rPr lang="en-US" smtClean="0"/>
              <a:t>4/3/2023</a:t>
            </a:fld>
            <a:endParaRPr lang="en-US"/>
          </a:p>
        </p:txBody>
      </p:sp>
      <p:sp>
        <p:nvSpPr>
          <p:cNvPr id="5" name="Footer Placeholder 4">
            <a:extLst>
              <a:ext uri="{FF2B5EF4-FFF2-40B4-BE49-F238E27FC236}">
                <a16:creationId xmlns:a16="http://schemas.microsoft.com/office/drawing/2014/main" id="{C6DED27F-D8A5-3888-CA8E-967C92F16B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6CAA7B-674B-2F65-8693-9F8802945458}"/>
              </a:ext>
            </a:extLst>
          </p:cNvPr>
          <p:cNvSpPr>
            <a:spLocks noGrp="1"/>
          </p:cNvSpPr>
          <p:nvPr>
            <p:ph type="sldNum" sz="quarter" idx="12"/>
          </p:nvPr>
        </p:nvSpPr>
        <p:spPr/>
        <p:txBody>
          <a:bodyPr/>
          <a:lstStyle/>
          <a:p>
            <a:fld id="{FD676411-D81D-4EDE-A084-D3501894FC5F}" type="slidenum">
              <a:rPr lang="en-US" smtClean="0"/>
              <a:t>‹#›</a:t>
            </a:fld>
            <a:endParaRPr lang="en-US"/>
          </a:p>
        </p:txBody>
      </p:sp>
    </p:spTree>
    <p:extLst>
      <p:ext uri="{BB962C8B-B14F-4D97-AF65-F5344CB8AC3E}">
        <p14:creationId xmlns:p14="http://schemas.microsoft.com/office/powerpoint/2010/main" val="713156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CFA44-8CD0-8FC7-1D24-F0AFFD4452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1C9E276-F637-CDA3-64B0-A7E30418B4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1B461E-0268-F5D4-ABC3-BDB8C12A8E0B}"/>
              </a:ext>
            </a:extLst>
          </p:cNvPr>
          <p:cNvSpPr>
            <a:spLocks noGrp="1"/>
          </p:cNvSpPr>
          <p:nvPr>
            <p:ph type="dt" sz="half" idx="10"/>
          </p:nvPr>
        </p:nvSpPr>
        <p:spPr/>
        <p:txBody>
          <a:bodyPr/>
          <a:lstStyle/>
          <a:p>
            <a:fld id="{192C1156-1C9D-4147-A966-457F7A8F682D}" type="datetimeFigureOut">
              <a:rPr lang="en-US" smtClean="0"/>
              <a:t>4/3/2023</a:t>
            </a:fld>
            <a:endParaRPr lang="en-US"/>
          </a:p>
        </p:txBody>
      </p:sp>
      <p:sp>
        <p:nvSpPr>
          <p:cNvPr id="5" name="Footer Placeholder 4">
            <a:extLst>
              <a:ext uri="{FF2B5EF4-FFF2-40B4-BE49-F238E27FC236}">
                <a16:creationId xmlns:a16="http://schemas.microsoft.com/office/drawing/2014/main" id="{2064B66A-C4CC-A76D-A3A7-5020135638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E2B763-2451-9CC7-D621-A72273546E7F}"/>
              </a:ext>
            </a:extLst>
          </p:cNvPr>
          <p:cNvSpPr>
            <a:spLocks noGrp="1"/>
          </p:cNvSpPr>
          <p:nvPr>
            <p:ph type="sldNum" sz="quarter" idx="12"/>
          </p:nvPr>
        </p:nvSpPr>
        <p:spPr/>
        <p:txBody>
          <a:bodyPr/>
          <a:lstStyle/>
          <a:p>
            <a:fld id="{FD676411-D81D-4EDE-A084-D3501894FC5F}" type="slidenum">
              <a:rPr lang="en-US" smtClean="0"/>
              <a:t>‹#›</a:t>
            </a:fld>
            <a:endParaRPr lang="en-US"/>
          </a:p>
        </p:txBody>
      </p:sp>
    </p:spTree>
    <p:extLst>
      <p:ext uri="{BB962C8B-B14F-4D97-AF65-F5344CB8AC3E}">
        <p14:creationId xmlns:p14="http://schemas.microsoft.com/office/powerpoint/2010/main" val="668610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082DE8-1FBF-09D8-9324-658D6A411EB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1CF77ED-A007-267F-AFAC-5B7C97689E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958909-ACBD-ABF3-BC32-A0AFF278B1BC}"/>
              </a:ext>
            </a:extLst>
          </p:cNvPr>
          <p:cNvSpPr>
            <a:spLocks noGrp="1"/>
          </p:cNvSpPr>
          <p:nvPr>
            <p:ph type="dt" sz="half" idx="10"/>
          </p:nvPr>
        </p:nvSpPr>
        <p:spPr/>
        <p:txBody>
          <a:bodyPr/>
          <a:lstStyle/>
          <a:p>
            <a:fld id="{192C1156-1C9D-4147-A966-457F7A8F682D}" type="datetimeFigureOut">
              <a:rPr lang="en-US" smtClean="0"/>
              <a:t>4/3/2023</a:t>
            </a:fld>
            <a:endParaRPr lang="en-US"/>
          </a:p>
        </p:txBody>
      </p:sp>
      <p:sp>
        <p:nvSpPr>
          <p:cNvPr id="5" name="Footer Placeholder 4">
            <a:extLst>
              <a:ext uri="{FF2B5EF4-FFF2-40B4-BE49-F238E27FC236}">
                <a16:creationId xmlns:a16="http://schemas.microsoft.com/office/drawing/2014/main" id="{B6ED0F9B-B0E2-6AD2-FA2F-82F0E815D7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4CD932-0756-2E1C-DD09-3A9ADA359F5B}"/>
              </a:ext>
            </a:extLst>
          </p:cNvPr>
          <p:cNvSpPr>
            <a:spLocks noGrp="1"/>
          </p:cNvSpPr>
          <p:nvPr>
            <p:ph type="sldNum" sz="quarter" idx="12"/>
          </p:nvPr>
        </p:nvSpPr>
        <p:spPr/>
        <p:txBody>
          <a:bodyPr/>
          <a:lstStyle/>
          <a:p>
            <a:fld id="{FD676411-D81D-4EDE-A084-D3501894FC5F}" type="slidenum">
              <a:rPr lang="en-US" smtClean="0"/>
              <a:t>‹#›</a:t>
            </a:fld>
            <a:endParaRPr lang="en-US"/>
          </a:p>
        </p:txBody>
      </p:sp>
    </p:spTree>
    <p:extLst>
      <p:ext uri="{BB962C8B-B14F-4D97-AF65-F5344CB8AC3E}">
        <p14:creationId xmlns:p14="http://schemas.microsoft.com/office/powerpoint/2010/main" val="17711999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1600200" y="0"/>
            <a:ext cx="5029200" cy="5943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1751777" y="3019706"/>
            <a:ext cx="4846320" cy="2387600"/>
          </a:xfrm>
        </p:spPr>
        <p:txBody>
          <a:bodyPr anchor="b">
            <a:normAutofit/>
          </a:bodyPr>
          <a:lstStyle>
            <a:lvl1pPr algn="l">
              <a:lnSpc>
                <a:spcPct val="90000"/>
              </a:lnSpc>
              <a:defRPr sz="4800">
                <a:solidFill>
                  <a:schemeClr val="bg1"/>
                </a:solidFill>
              </a:defRPr>
            </a:lvl1pPr>
          </a:lstStyle>
          <a:p>
            <a:r>
              <a:rPr lang="en-US"/>
              <a:t>Click to edit Master title style</a:t>
            </a:r>
            <a:endParaRPr/>
          </a:p>
        </p:txBody>
      </p:sp>
      <p:sp>
        <p:nvSpPr>
          <p:cNvPr id="3" name="Subtitle 2"/>
          <p:cNvSpPr>
            <a:spLocks noGrp="1"/>
          </p:cNvSpPr>
          <p:nvPr>
            <p:ph type="subTitle" idx="1"/>
          </p:nvPr>
        </p:nvSpPr>
        <p:spPr>
          <a:xfrm>
            <a:off x="1751777" y="5381894"/>
            <a:ext cx="4846320" cy="448056"/>
          </a:xfrm>
        </p:spPr>
        <p:txBody>
          <a:bodyPr>
            <a:normAutofit/>
          </a:bodyPr>
          <a:lstStyle>
            <a:lvl1pPr marL="0" indent="0" algn="l">
              <a:spcBef>
                <a:spcPts val="0"/>
              </a:spcBef>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pic>
        <p:nvPicPr>
          <p:cNvPr id="8" name="Picture 7" descr="Puffy white clouds in deep blue sky"/>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2057400"/>
            <a:ext cx="1490472" cy="3886200"/>
          </a:xfrm>
          <a:prstGeom prst="rect">
            <a:avLst/>
          </a:prstGeom>
        </p:spPr>
      </p:pic>
      <p:pic>
        <p:nvPicPr>
          <p:cNvPr id="10" name="Picture 9" descr="Closeup of plant shoot"/>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739128" y="2057400"/>
            <a:ext cx="2060767" cy="3886200"/>
          </a:xfrm>
          <a:prstGeom prst="rect">
            <a:avLst/>
          </a:prstGeom>
        </p:spPr>
      </p:pic>
      <p:pic>
        <p:nvPicPr>
          <p:cNvPr id="11" name="Picture 10" descr="Waves"/>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8909623" y="2057400"/>
            <a:ext cx="3282696" cy="3886200"/>
          </a:xfrm>
          <a:prstGeom prst="rect">
            <a:avLst/>
          </a:prstGeom>
        </p:spPr>
      </p:pic>
    </p:spTree>
    <p:extLst>
      <p:ext uri="{BB962C8B-B14F-4D97-AF65-F5344CB8AC3E}">
        <p14:creationId xmlns:p14="http://schemas.microsoft.com/office/powerpoint/2010/main" val="3482823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a:t>Click to edit Master title style</a:t>
            </a:r>
            <a:endParaRPr dirty="0"/>
          </a:p>
        </p:txBody>
      </p:sp>
      <p:sp>
        <p:nvSpPr>
          <p:cNvPr id="3" name="Content Placeholder 2"/>
          <p:cNvSpPr>
            <a:spLocks noGrp="1"/>
          </p:cNvSpPr>
          <p:nvPr>
            <p:ph idx="1"/>
          </p:nvPr>
        </p:nvSpPr>
        <p:spPr/>
        <p:txBody>
          <a:bodyPr/>
          <a:lstStyle>
            <a:lvl1pPr>
              <a:defRPr sz="2800"/>
            </a:lvl1pPr>
            <a:lvl2pPr>
              <a:defRPr sz="2400"/>
            </a:lvl2pPr>
            <a:lvl3pPr>
              <a:defRPr sz="20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6" name="Slide Number Placeholder 5"/>
          <p:cNvSpPr>
            <a:spLocks noGrp="1"/>
          </p:cNvSpPr>
          <p:nvPr>
            <p:ph type="sldNum" sz="quarter" idx="12"/>
          </p:nvPr>
        </p:nvSpPr>
        <p:spPr/>
        <p:txBody>
          <a:bodyPr/>
          <a:lstStyle/>
          <a:p>
            <a:fld id="{9CD8D479-8942-46E8-A226-A4E01F7A105C}" type="slidenum">
              <a:rPr/>
              <a:t>‹#›</a:t>
            </a:fld>
            <a:endParaRPr dirty="0"/>
          </a:p>
        </p:txBody>
      </p:sp>
      <p:sp>
        <p:nvSpPr>
          <p:cNvPr id="4" name="Date Placeholder 3"/>
          <p:cNvSpPr>
            <a:spLocks noGrp="1"/>
          </p:cNvSpPr>
          <p:nvPr>
            <p:ph type="dt" sz="half" idx="10"/>
          </p:nvPr>
        </p:nvSpPr>
        <p:spPr/>
        <p:txBody>
          <a:bodyPr/>
          <a:lstStyle/>
          <a:p>
            <a:fld id="{72B85684-A9F4-49F3-B0E2-7B189D869B0F}" type="datetime1">
              <a:rPr lang="en-US" smtClean="0"/>
              <a:t>4/3/2023</a:t>
            </a:fld>
            <a:endParaRPr lang="en-US" dirty="0"/>
          </a:p>
        </p:txBody>
      </p:sp>
      <p:sp>
        <p:nvSpPr>
          <p:cNvPr id="5" name="Footer Placeholder 4"/>
          <p:cNvSpPr>
            <a:spLocks noGrp="1"/>
          </p:cNvSpPr>
          <p:nvPr>
            <p:ph type="ftr" sz="quarter" idx="11"/>
          </p:nvPr>
        </p:nvSpPr>
        <p:spPr/>
        <p:txBody>
          <a:bodyPr/>
          <a:lstStyle>
            <a:lvl1pPr>
              <a:defRPr/>
            </a:lvl1pPr>
          </a:lstStyle>
          <a:p>
            <a:r>
              <a:rPr lang="en-US" dirty="0"/>
              <a:t>NRCS California</a:t>
            </a:r>
          </a:p>
        </p:txBody>
      </p:sp>
    </p:spTree>
    <p:extLst>
      <p:ext uri="{BB962C8B-B14F-4D97-AF65-F5344CB8AC3E}">
        <p14:creationId xmlns:p14="http://schemas.microsoft.com/office/powerpoint/2010/main" val="1383630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p:cNvSpPr/>
          <p:nvPr/>
        </p:nvSpPr>
        <p:spPr>
          <a:xfrm>
            <a:off x="1600199" y="2059146"/>
            <a:ext cx="7199696" cy="3886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1751777" y="2263913"/>
            <a:ext cx="6949440" cy="3143393"/>
          </a:xfrm>
        </p:spPr>
        <p:txBody>
          <a:bodyPr anchor="b"/>
          <a:lstStyle>
            <a:lvl1pPr>
              <a:defRPr sz="6000">
                <a:solidFill>
                  <a:schemeClr val="bg1"/>
                </a:solidFill>
              </a:defRPr>
            </a:lvl1pPr>
          </a:lstStyle>
          <a:p>
            <a:r>
              <a:rPr lang="en-US"/>
              <a:t>Click to edit Master title style</a:t>
            </a:r>
            <a:endParaRPr/>
          </a:p>
        </p:txBody>
      </p:sp>
      <p:sp>
        <p:nvSpPr>
          <p:cNvPr id="3" name="Text Placeholder 2"/>
          <p:cNvSpPr>
            <a:spLocks noGrp="1"/>
          </p:cNvSpPr>
          <p:nvPr>
            <p:ph type="body" idx="1"/>
          </p:nvPr>
        </p:nvSpPr>
        <p:spPr>
          <a:xfrm>
            <a:off x="1751777" y="5381893"/>
            <a:ext cx="6949440" cy="449523"/>
          </a:xfrm>
        </p:spPr>
        <p:txBody>
          <a:bodyPr/>
          <a:lstStyle>
            <a:lvl1pPr marL="0" indent="0">
              <a:spcBef>
                <a:spcPts val="0"/>
              </a:spcBef>
              <a:buNone/>
              <a:defRPr sz="2400">
                <a:solidFill>
                  <a:schemeClr val="bg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pic>
        <p:nvPicPr>
          <p:cNvPr id="11" name="Picture 10" descr="Closeup of green plants"/>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2059146"/>
            <a:ext cx="1490472" cy="3886200"/>
          </a:xfrm>
          <a:prstGeom prst="rect">
            <a:avLst/>
          </a:prstGeom>
        </p:spPr>
      </p:pic>
      <p:pic>
        <p:nvPicPr>
          <p:cNvPr id="9" name="Picture 8" descr="Waves"/>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909623" y="2059146"/>
            <a:ext cx="3282696" cy="3886200"/>
          </a:xfrm>
          <a:prstGeom prst="rect">
            <a:avLst/>
          </a:prstGeom>
        </p:spPr>
      </p:pic>
    </p:spTree>
    <p:extLst>
      <p:ext uri="{BB962C8B-B14F-4D97-AF65-F5344CB8AC3E}">
        <p14:creationId xmlns:p14="http://schemas.microsoft.com/office/powerpoint/2010/main" val="1796995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768">
          <p15:clr>
            <a:srgbClr val="FDE53C"/>
          </p15:clr>
        </p15:guide>
        <p15:guide id="2" orient="horz" pos="1296">
          <p15:clr>
            <a:srgbClr val="FDE53C"/>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409700" y="1556281"/>
            <a:ext cx="4610099" cy="4620682"/>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6172200" y="1556281"/>
            <a:ext cx="4609775" cy="4620682"/>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Slide Number Placeholder 6"/>
          <p:cNvSpPr>
            <a:spLocks noGrp="1"/>
          </p:cNvSpPr>
          <p:nvPr>
            <p:ph type="sldNum" sz="quarter" idx="12"/>
          </p:nvPr>
        </p:nvSpPr>
        <p:spPr/>
        <p:txBody>
          <a:bodyPr/>
          <a:lstStyle/>
          <a:p>
            <a:fld id="{9CD8D479-8942-46E8-A226-A4E01F7A105C}" type="slidenum">
              <a:rPr/>
              <a:t>‹#›</a:t>
            </a:fld>
            <a:endParaRPr/>
          </a:p>
        </p:txBody>
      </p:sp>
      <p:sp>
        <p:nvSpPr>
          <p:cNvPr id="5" name="Date Placeholder 4"/>
          <p:cNvSpPr>
            <a:spLocks noGrp="1"/>
          </p:cNvSpPr>
          <p:nvPr>
            <p:ph type="dt" sz="half" idx="10"/>
          </p:nvPr>
        </p:nvSpPr>
        <p:spPr/>
        <p:txBody>
          <a:bodyPr/>
          <a:lstStyle/>
          <a:p>
            <a:fld id="{9ACC751E-20D9-47A3-8A76-D3BCB4E083A7}" type="datetime1">
              <a:rPr lang="en-US" smtClean="0"/>
              <a:t>4/3/2023</a:t>
            </a:fld>
            <a:endParaRPr lang="en-US" dirty="0"/>
          </a:p>
        </p:txBody>
      </p:sp>
      <p:sp>
        <p:nvSpPr>
          <p:cNvPr id="6" name="Footer Placeholder 5"/>
          <p:cNvSpPr>
            <a:spLocks noGrp="1"/>
          </p:cNvSpPr>
          <p:nvPr>
            <p:ph type="ftr" sz="quarter" idx="11"/>
          </p:nvPr>
        </p:nvSpPr>
        <p:spPr/>
        <p:txBody>
          <a:bodyPr/>
          <a:lstStyle>
            <a:lvl1pPr>
              <a:defRPr/>
            </a:lvl1pPr>
          </a:lstStyle>
          <a:p>
            <a:r>
              <a:rPr lang="en-US"/>
              <a:t>NRCS California</a:t>
            </a:r>
            <a:endParaRPr lang="en-US" dirty="0"/>
          </a:p>
        </p:txBody>
      </p:sp>
    </p:spTree>
    <p:extLst>
      <p:ext uri="{BB962C8B-B14F-4D97-AF65-F5344CB8AC3E}">
        <p14:creationId xmlns:p14="http://schemas.microsoft.com/office/powerpoint/2010/main" val="1390073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409699" y="1554480"/>
            <a:ext cx="4608576" cy="823912"/>
          </a:xfrm>
        </p:spPr>
        <p:txBody>
          <a:bodyPr anchor="b">
            <a:normAutofit/>
          </a:bodyPr>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09699" y="2434147"/>
            <a:ext cx="4608576" cy="3811271"/>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172200" y="1554480"/>
            <a:ext cx="4610100" cy="823912"/>
          </a:xfrm>
        </p:spPr>
        <p:txBody>
          <a:bodyPr anchor="b">
            <a:normAutofit/>
          </a:bodyPr>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434147"/>
            <a:ext cx="4610100" cy="3811271"/>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9" name="Slide Number Placeholder 8"/>
          <p:cNvSpPr>
            <a:spLocks noGrp="1"/>
          </p:cNvSpPr>
          <p:nvPr>
            <p:ph type="sldNum" sz="quarter" idx="12"/>
          </p:nvPr>
        </p:nvSpPr>
        <p:spPr/>
        <p:txBody>
          <a:bodyPr/>
          <a:lstStyle/>
          <a:p>
            <a:fld id="{9CD8D479-8942-46E8-A226-A4E01F7A105C}" type="slidenum">
              <a:rPr/>
              <a:t>‹#›</a:t>
            </a:fld>
            <a:endParaRPr dirty="0"/>
          </a:p>
        </p:txBody>
      </p:sp>
      <p:sp>
        <p:nvSpPr>
          <p:cNvPr id="7" name="Date Placeholder 6"/>
          <p:cNvSpPr>
            <a:spLocks noGrp="1"/>
          </p:cNvSpPr>
          <p:nvPr>
            <p:ph type="dt" sz="half" idx="10"/>
          </p:nvPr>
        </p:nvSpPr>
        <p:spPr/>
        <p:txBody>
          <a:bodyPr/>
          <a:lstStyle/>
          <a:p>
            <a:fld id="{62114BE3-AA18-4584-95F2-7489D451DDC4}" type="datetime1">
              <a:rPr lang="en-US" smtClean="0"/>
              <a:t>4/3/2023</a:t>
            </a:fld>
            <a:endParaRPr lang="en-US" dirty="0"/>
          </a:p>
        </p:txBody>
      </p:sp>
      <p:sp>
        <p:nvSpPr>
          <p:cNvPr id="8" name="Footer Placeholder 7"/>
          <p:cNvSpPr>
            <a:spLocks noGrp="1"/>
          </p:cNvSpPr>
          <p:nvPr>
            <p:ph type="ftr" sz="quarter" idx="11"/>
          </p:nvPr>
        </p:nvSpPr>
        <p:spPr/>
        <p:txBody>
          <a:bodyPr/>
          <a:lstStyle>
            <a:lvl1pPr>
              <a:defRPr/>
            </a:lvl1pPr>
          </a:lstStyle>
          <a:p>
            <a:r>
              <a:rPr lang="en-US"/>
              <a:t>NRCS California</a:t>
            </a:r>
            <a:endParaRPr lang="en-US" dirty="0"/>
          </a:p>
        </p:txBody>
      </p:sp>
    </p:spTree>
    <p:extLst>
      <p:ext uri="{BB962C8B-B14F-4D97-AF65-F5344CB8AC3E}">
        <p14:creationId xmlns:p14="http://schemas.microsoft.com/office/powerpoint/2010/main" val="799723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5" name="Slide Number Placeholder 4"/>
          <p:cNvSpPr>
            <a:spLocks noGrp="1"/>
          </p:cNvSpPr>
          <p:nvPr>
            <p:ph type="sldNum" sz="quarter" idx="12"/>
          </p:nvPr>
        </p:nvSpPr>
        <p:spPr/>
        <p:txBody>
          <a:bodyPr/>
          <a:lstStyle/>
          <a:p>
            <a:fld id="{9CD8D479-8942-46E8-A226-A4E01F7A105C}" type="slidenum">
              <a:rPr/>
              <a:t>‹#›</a:t>
            </a:fld>
            <a:endParaRPr/>
          </a:p>
        </p:txBody>
      </p:sp>
      <p:sp>
        <p:nvSpPr>
          <p:cNvPr id="3" name="Date Placeholder 2"/>
          <p:cNvSpPr>
            <a:spLocks noGrp="1"/>
          </p:cNvSpPr>
          <p:nvPr>
            <p:ph type="dt" sz="half" idx="10"/>
          </p:nvPr>
        </p:nvSpPr>
        <p:spPr/>
        <p:txBody>
          <a:bodyPr/>
          <a:lstStyle/>
          <a:p>
            <a:fld id="{48B9031C-FB11-4879-A07A-6EBE33851075}" type="datetime1">
              <a:rPr lang="en-US" smtClean="0"/>
              <a:t>4/3/2023</a:t>
            </a:fld>
            <a:endParaRPr lang="en-US" dirty="0"/>
          </a:p>
        </p:txBody>
      </p:sp>
      <p:sp>
        <p:nvSpPr>
          <p:cNvPr id="4" name="Footer Placeholder 3"/>
          <p:cNvSpPr>
            <a:spLocks noGrp="1"/>
          </p:cNvSpPr>
          <p:nvPr>
            <p:ph type="ftr" sz="quarter" idx="11"/>
          </p:nvPr>
        </p:nvSpPr>
        <p:spPr/>
        <p:txBody>
          <a:bodyPr/>
          <a:lstStyle>
            <a:lvl1pPr>
              <a:defRPr/>
            </a:lvl1pPr>
          </a:lstStyle>
          <a:p>
            <a:r>
              <a:rPr lang="en-US"/>
              <a:t>NRCS California</a:t>
            </a:r>
            <a:endParaRPr lang="en-US" dirty="0"/>
          </a:p>
        </p:txBody>
      </p:sp>
    </p:spTree>
    <p:extLst>
      <p:ext uri="{BB962C8B-B14F-4D97-AF65-F5344CB8AC3E}">
        <p14:creationId xmlns:p14="http://schemas.microsoft.com/office/powerpoint/2010/main" val="1492893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D8D479-8942-46E8-A226-A4E01F7A105C}" type="slidenum">
              <a:rPr/>
              <a:t>‹#›</a:t>
            </a:fld>
            <a:endParaRPr/>
          </a:p>
        </p:txBody>
      </p:sp>
      <p:sp>
        <p:nvSpPr>
          <p:cNvPr id="2" name="Date Placeholder 1"/>
          <p:cNvSpPr>
            <a:spLocks noGrp="1"/>
          </p:cNvSpPr>
          <p:nvPr>
            <p:ph type="dt" sz="half" idx="10"/>
          </p:nvPr>
        </p:nvSpPr>
        <p:spPr/>
        <p:txBody>
          <a:bodyPr/>
          <a:lstStyle/>
          <a:p>
            <a:fld id="{A95E84B8-0A00-4907-A732-CABCEFC5E2E4}" type="datetime1">
              <a:rPr lang="en-US" smtClean="0"/>
              <a:t>4/3/2023</a:t>
            </a:fld>
            <a:endParaRPr lang="en-US" dirty="0"/>
          </a:p>
        </p:txBody>
      </p:sp>
      <p:sp>
        <p:nvSpPr>
          <p:cNvPr id="3" name="Footer Placeholder 2"/>
          <p:cNvSpPr>
            <a:spLocks noGrp="1"/>
          </p:cNvSpPr>
          <p:nvPr>
            <p:ph type="ftr" sz="quarter" idx="11"/>
          </p:nvPr>
        </p:nvSpPr>
        <p:spPr/>
        <p:txBody>
          <a:bodyPr/>
          <a:lstStyle>
            <a:lvl1pPr>
              <a:defRPr/>
            </a:lvl1pPr>
          </a:lstStyle>
          <a:p>
            <a:r>
              <a:rPr lang="en-US"/>
              <a:t>NRCS California</a:t>
            </a:r>
            <a:endParaRPr lang="en-US" dirty="0"/>
          </a:p>
        </p:txBody>
      </p:sp>
    </p:spTree>
    <p:extLst>
      <p:ext uri="{BB962C8B-B14F-4D97-AF65-F5344CB8AC3E}">
        <p14:creationId xmlns:p14="http://schemas.microsoft.com/office/powerpoint/2010/main" val="3502014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82434" y="919616"/>
            <a:ext cx="4155622" cy="2532888"/>
          </a:xfrm>
        </p:spPr>
        <p:txBody>
          <a:bodyPr anchor="b"/>
          <a:lstStyle>
            <a:lvl1pPr>
              <a:defRPr sz="3200"/>
            </a:lvl1pPr>
          </a:lstStyle>
          <a:p>
            <a:r>
              <a:rPr lang="en-US"/>
              <a:t>Click to edit Master title style</a:t>
            </a:r>
            <a:endParaRPr/>
          </a:p>
        </p:txBody>
      </p:sp>
      <p:sp>
        <p:nvSpPr>
          <p:cNvPr id="3" name="Content Placeholder 2"/>
          <p:cNvSpPr>
            <a:spLocks noGrp="1"/>
          </p:cNvSpPr>
          <p:nvPr>
            <p:ph idx="1"/>
          </p:nvPr>
        </p:nvSpPr>
        <p:spPr>
          <a:xfrm>
            <a:off x="1409699" y="915923"/>
            <a:ext cx="5216979" cy="5065776"/>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6682434" y="3502152"/>
            <a:ext cx="4155622" cy="2479548"/>
          </a:xfrm>
        </p:spPr>
        <p:txBody>
          <a:bodyPr>
            <a:normAutofit/>
          </a:bodyPr>
          <a:lstStyle>
            <a:lvl1pPr marL="0" indent="0">
              <a:spcBef>
                <a:spcPts val="9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9CD8D479-8942-46E8-A226-A4E01F7A105C}" type="slidenum">
              <a:rPr/>
              <a:t>‹#›</a:t>
            </a:fld>
            <a:endParaRPr/>
          </a:p>
        </p:txBody>
      </p:sp>
      <p:sp>
        <p:nvSpPr>
          <p:cNvPr id="5" name="Date Placeholder 4"/>
          <p:cNvSpPr>
            <a:spLocks noGrp="1"/>
          </p:cNvSpPr>
          <p:nvPr>
            <p:ph type="dt" sz="half" idx="10"/>
          </p:nvPr>
        </p:nvSpPr>
        <p:spPr/>
        <p:txBody>
          <a:bodyPr/>
          <a:lstStyle/>
          <a:p>
            <a:fld id="{6772E4CA-5791-4B44-AAF8-9677E5B81E5B}" type="datetime1">
              <a:rPr lang="en-US" smtClean="0"/>
              <a:t>4/3/2023</a:t>
            </a:fld>
            <a:endParaRPr lang="en-US" dirty="0"/>
          </a:p>
        </p:txBody>
      </p:sp>
      <p:sp>
        <p:nvSpPr>
          <p:cNvPr id="6" name="Footer Placeholder 5"/>
          <p:cNvSpPr>
            <a:spLocks noGrp="1"/>
          </p:cNvSpPr>
          <p:nvPr>
            <p:ph type="ftr" sz="quarter" idx="11"/>
          </p:nvPr>
        </p:nvSpPr>
        <p:spPr/>
        <p:txBody>
          <a:bodyPr/>
          <a:lstStyle>
            <a:lvl1pPr>
              <a:defRPr/>
            </a:lvl1pPr>
          </a:lstStyle>
          <a:p>
            <a:r>
              <a:rPr lang="en-US"/>
              <a:t>NRCS California</a:t>
            </a:r>
            <a:endParaRPr lang="en-US" dirty="0"/>
          </a:p>
        </p:txBody>
      </p:sp>
    </p:spTree>
    <p:extLst>
      <p:ext uri="{BB962C8B-B14F-4D97-AF65-F5344CB8AC3E}">
        <p14:creationId xmlns:p14="http://schemas.microsoft.com/office/powerpoint/2010/main" val="2924679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CF1F1-93F6-A561-9301-0587E8BF94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F07C91-0C0F-506B-86F9-9AE66B38543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48F8C4-8C44-37AF-DA3E-4AB54E82717E}"/>
              </a:ext>
            </a:extLst>
          </p:cNvPr>
          <p:cNvSpPr>
            <a:spLocks noGrp="1"/>
          </p:cNvSpPr>
          <p:nvPr>
            <p:ph type="dt" sz="half" idx="10"/>
          </p:nvPr>
        </p:nvSpPr>
        <p:spPr/>
        <p:txBody>
          <a:bodyPr/>
          <a:lstStyle/>
          <a:p>
            <a:fld id="{192C1156-1C9D-4147-A966-457F7A8F682D}" type="datetimeFigureOut">
              <a:rPr lang="en-US" smtClean="0"/>
              <a:t>4/3/2023</a:t>
            </a:fld>
            <a:endParaRPr lang="en-US"/>
          </a:p>
        </p:txBody>
      </p:sp>
      <p:sp>
        <p:nvSpPr>
          <p:cNvPr id="5" name="Footer Placeholder 4">
            <a:extLst>
              <a:ext uri="{FF2B5EF4-FFF2-40B4-BE49-F238E27FC236}">
                <a16:creationId xmlns:a16="http://schemas.microsoft.com/office/drawing/2014/main" id="{7040DC28-1E79-709E-CC6F-6BA21060BA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011710-5E43-B182-E633-AED7EAAE87E1}"/>
              </a:ext>
            </a:extLst>
          </p:cNvPr>
          <p:cNvSpPr>
            <a:spLocks noGrp="1"/>
          </p:cNvSpPr>
          <p:nvPr>
            <p:ph type="sldNum" sz="quarter" idx="12"/>
          </p:nvPr>
        </p:nvSpPr>
        <p:spPr/>
        <p:txBody>
          <a:bodyPr/>
          <a:lstStyle/>
          <a:p>
            <a:fld id="{FD676411-D81D-4EDE-A084-D3501894FC5F}" type="slidenum">
              <a:rPr lang="en-US" smtClean="0"/>
              <a:t>‹#›</a:t>
            </a:fld>
            <a:endParaRPr lang="en-US"/>
          </a:p>
        </p:txBody>
      </p:sp>
    </p:spTree>
    <p:extLst>
      <p:ext uri="{BB962C8B-B14F-4D97-AF65-F5344CB8AC3E}">
        <p14:creationId xmlns:p14="http://schemas.microsoft.com/office/powerpoint/2010/main" val="35148202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82435" y="919616"/>
            <a:ext cx="4155622" cy="2532888"/>
          </a:xfrm>
        </p:spPr>
        <p:txBody>
          <a:bodyPr anchor="b"/>
          <a:lstStyle>
            <a:lvl1pPr>
              <a:defRPr sz="3200"/>
            </a:lvl1pPr>
          </a:lstStyle>
          <a:p>
            <a:r>
              <a:rPr lang="en-US"/>
              <a:t>Click to edit Master title style</a:t>
            </a:r>
            <a:endParaRPr dirty="0"/>
          </a:p>
        </p:txBody>
      </p:sp>
      <p:sp>
        <p:nvSpPr>
          <p:cNvPr id="3" name="Picture Placeholder 2" descr="An empty placeholder to add an image. Click on the placeholder and select the image that you wish to add"/>
          <p:cNvSpPr>
            <a:spLocks noGrp="1"/>
          </p:cNvSpPr>
          <p:nvPr>
            <p:ph type="pic" idx="1"/>
          </p:nvPr>
        </p:nvSpPr>
        <p:spPr>
          <a:xfrm>
            <a:off x="0" y="915923"/>
            <a:ext cx="6626677" cy="5065776"/>
          </a:xfrm>
        </p:spPr>
        <p:txBody>
          <a:bodyPr tIns="1371600">
            <a:normAutofit/>
          </a:bodyPr>
          <a:lstStyle>
            <a:lvl1pPr marL="0" indent="0" algn="ctr">
              <a:spcBef>
                <a:spcPts val="0"/>
              </a:spcBef>
              <a:buNone/>
              <a:defRPr sz="2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6682435" y="3502152"/>
            <a:ext cx="4155622" cy="2479547"/>
          </a:xfrm>
        </p:spPr>
        <p:txBody>
          <a:bodyPr>
            <a:normAutofit/>
          </a:bodyPr>
          <a:lstStyle>
            <a:lvl1pPr marL="0" indent="0">
              <a:spcBef>
                <a:spcPts val="9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9CD8D479-8942-46E8-A226-A4E01F7A105C}" type="slidenum">
              <a:rPr/>
              <a:t>‹#›</a:t>
            </a:fld>
            <a:endParaRPr/>
          </a:p>
        </p:txBody>
      </p:sp>
      <p:sp>
        <p:nvSpPr>
          <p:cNvPr id="5" name="Date Placeholder 4"/>
          <p:cNvSpPr>
            <a:spLocks noGrp="1"/>
          </p:cNvSpPr>
          <p:nvPr>
            <p:ph type="dt" sz="half" idx="10"/>
          </p:nvPr>
        </p:nvSpPr>
        <p:spPr/>
        <p:txBody>
          <a:bodyPr/>
          <a:lstStyle/>
          <a:p>
            <a:fld id="{A9D00E2C-F11C-43DB-BDBB-DE64C86D1597}" type="datetime1">
              <a:rPr lang="en-US" smtClean="0"/>
              <a:t>4/3/2023</a:t>
            </a:fld>
            <a:endParaRPr lang="en-US" dirty="0"/>
          </a:p>
        </p:txBody>
      </p:sp>
      <p:sp>
        <p:nvSpPr>
          <p:cNvPr id="6" name="Footer Placeholder 5"/>
          <p:cNvSpPr>
            <a:spLocks noGrp="1"/>
          </p:cNvSpPr>
          <p:nvPr>
            <p:ph type="ftr" sz="quarter" idx="11"/>
          </p:nvPr>
        </p:nvSpPr>
        <p:spPr/>
        <p:txBody>
          <a:bodyPr/>
          <a:lstStyle>
            <a:lvl1pPr>
              <a:defRPr/>
            </a:lvl1pPr>
          </a:lstStyle>
          <a:p>
            <a:r>
              <a:rPr lang="en-US"/>
              <a:t>NRCS California</a:t>
            </a:r>
            <a:endParaRPr lang="en-US" dirty="0"/>
          </a:p>
        </p:txBody>
      </p:sp>
    </p:spTree>
    <p:extLst>
      <p:ext uri="{BB962C8B-B14F-4D97-AF65-F5344CB8AC3E}">
        <p14:creationId xmlns:p14="http://schemas.microsoft.com/office/powerpoint/2010/main" val="455690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12"/>
          </p:nvPr>
        </p:nvSpPr>
        <p:spPr/>
        <p:txBody>
          <a:bodyPr/>
          <a:lstStyle/>
          <a:p>
            <a:fld id="{9CD8D479-8942-46E8-A226-A4E01F7A105C}" type="slidenum">
              <a:rPr/>
              <a:t>‹#›</a:t>
            </a:fld>
            <a:endParaRPr/>
          </a:p>
        </p:txBody>
      </p:sp>
      <p:sp>
        <p:nvSpPr>
          <p:cNvPr id="4" name="Date Placeholder 3"/>
          <p:cNvSpPr>
            <a:spLocks noGrp="1"/>
          </p:cNvSpPr>
          <p:nvPr>
            <p:ph type="dt" sz="half" idx="10"/>
          </p:nvPr>
        </p:nvSpPr>
        <p:spPr/>
        <p:txBody>
          <a:bodyPr/>
          <a:lstStyle/>
          <a:p>
            <a:fld id="{E216FF3E-BCC4-4C66-A4A1-42052F38AF47}" type="datetime1">
              <a:rPr lang="en-US" smtClean="0"/>
              <a:t>4/3/2023</a:t>
            </a:fld>
            <a:endParaRPr lang="en-US" dirty="0"/>
          </a:p>
        </p:txBody>
      </p:sp>
      <p:sp>
        <p:nvSpPr>
          <p:cNvPr id="5" name="Footer Placeholder 4"/>
          <p:cNvSpPr>
            <a:spLocks noGrp="1"/>
          </p:cNvSpPr>
          <p:nvPr>
            <p:ph type="ftr" sz="quarter" idx="11"/>
          </p:nvPr>
        </p:nvSpPr>
        <p:spPr/>
        <p:txBody>
          <a:bodyPr/>
          <a:lstStyle>
            <a:lvl1pPr>
              <a:defRPr/>
            </a:lvl1pPr>
          </a:lstStyle>
          <a:p>
            <a:r>
              <a:rPr lang="en-US"/>
              <a:t>NRCS California</a:t>
            </a:r>
            <a:endParaRPr lang="en-US" dirty="0"/>
          </a:p>
        </p:txBody>
      </p:sp>
    </p:spTree>
    <p:extLst>
      <p:ext uri="{BB962C8B-B14F-4D97-AF65-F5344CB8AC3E}">
        <p14:creationId xmlns:p14="http://schemas.microsoft.com/office/powerpoint/2010/main" val="1359915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190500"/>
            <a:ext cx="2057400" cy="5986463"/>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838200" y="190500"/>
            <a:ext cx="7734300" cy="59864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12"/>
          </p:nvPr>
        </p:nvSpPr>
        <p:spPr/>
        <p:txBody>
          <a:bodyPr/>
          <a:lstStyle/>
          <a:p>
            <a:fld id="{9CD8D479-8942-46E8-A226-A4E01F7A105C}" type="slidenum">
              <a:rPr/>
              <a:t>‹#›</a:t>
            </a:fld>
            <a:endParaRPr/>
          </a:p>
        </p:txBody>
      </p:sp>
      <p:sp>
        <p:nvSpPr>
          <p:cNvPr id="4" name="Date Placeholder 3"/>
          <p:cNvSpPr>
            <a:spLocks noGrp="1"/>
          </p:cNvSpPr>
          <p:nvPr>
            <p:ph type="dt" sz="half" idx="10"/>
          </p:nvPr>
        </p:nvSpPr>
        <p:spPr/>
        <p:txBody>
          <a:bodyPr/>
          <a:lstStyle/>
          <a:p>
            <a:fld id="{B9CD3632-28DB-4857-ABF6-106FC046E875}" type="datetime1">
              <a:rPr lang="en-US" smtClean="0"/>
              <a:t>4/3/2023</a:t>
            </a:fld>
            <a:endParaRPr lang="en-US" dirty="0"/>
          </a:p>
        </p:txBody>
      </p:sp>
      <p:sp>
        <p:nvSpPr>
          <p:cNvPr id="5" name="Footer Placeholder 4"/>
          <p:cNvSpPr>
            <a:spLocks noGrp="1"/>
          </p:cNvSpPr>
          <p:nvPr>
            <p:ph type="ftr" sz="quarter" idx="11"/>
          </p:nvPr>
        </p:nvSpPr>
        <p:spPr/>
        <p:txBody>
          <a:bodyPr/>
          <a:lstStyle>
            <a:lvl1pPr>
              <a:defRPr/>
            </a:lvl1pPr>
          </a:lstStyle>
          <a:p>
            <a:r>
              <a:rPr lang="en-US"/>
              <a:t>NRCS California</a:t>
            </a:r>
            <a:endParaRPr lang="en-US" dirty="0"/>
          </a:p>
        </p:txBody>
      </p:sp>
    </p:spTree>
    <p:extLst>
      <p:ext uri="{BB962C8B-B14F-4D97-AF65-F5344CB8AC3E}">
        <p14:creationId xmlns:p14="http://schemas.microsoft.com/office/powerpoint/2010/main" val="90668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26DF2-CBC0-AAC8-DE11-74EE058B27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B2C9CE2-98AB-7A09-6DAB-B1C7710DAAD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65D81E-145C-C10C-E2DA-4280B06383B7}"/>
              </a:ext>
            </a:extLst>
          </p:cNvPr>
          <p:cNvSpPr>
            <a:spLocks noGrp="1"/>
          </p:cNvSpPr>
          <p:nvPr>
            <p:ph type="dt" sz="half" idx="10"/>
          </p:nvPr>
        </p:nvSpPr>
        <p:spPr/>
        <p:txBody>
          <a:bodyPr/>
          <a:lstStyle/>
          <a:p>
            <a:fld id="{192C1156-1C9D-4147-A966-457F7A8F682D}" type="datetimeFigureOut">
              <a:rPr lang="en-US" smtClean="0"/>
              <a:t>4/3/2023</a:t>
            </a:fld>
            <a:endParaRPr lang="en-US"/>
          </a:p>
        </p:txBody>
      </p:sp>
      <p:sp>
        <p:nvSpPr>
          <p:cNvPr id="5" name="Footer Placeholder 4">
            <a:extLst>
              <a:ext uri="{FF2B5EF4-FFF2-40B4-BE49-F238E27FC236}">
                <a16:creationId xmlns:a16="http://schemas.microsoft.com/office/drawing/2014/main" id="{0D589FD0-F3EA-A40D-E249-E0EDEAAE27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66B5D2-B3A1-37A8-1C59-9717D71B167E}"/>
              </a:ext>
            </a:extLst>
          </p:cNvPr>
          <p:cNvSpPr>
            <a:spLocks noGrp="1"/>
          </p:cNvSpPr>
          <p:nvPr>
            <p:ph type="sldNum" sz="quarter" idx="12"/>
          </p:nvPr>
        </p:nvSpPr>
        <p:spPr/>
        <p:txBody>
          <a:bodyPr/>
          <a:lstStyle/>
          <a:p>
            <a:fld id="{FD676411-D81D-4EDE-A084-D3501894FC5F}" type="slidenum">
              <a:rPr lang="en-US" smtClean="0"/>
              <a:t>‹#›</a:t>
            </a:fld>
            <a:endParaRPr lang="en-US"/>
          </a:p>
        </p:txBody>
      </p:sp>
    </p:spTree>
    <p:extLst>
      <p:ext uri="{BB962C8B-B14F-4D97-AF65-F5344CB8AC3E}">
        <p14:creationId xmlns:p14="http://schemas.microsoft.com/office/powerpoint/2010/main" val="8000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952C3-FF37-63D5-2D6E-65F9D1AAB8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8CD453-2F60-AEAC-91E0-D7606946EF9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7DC2C7D-A531-C479-653B-C04CC658F37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092CDAF-AF65-3984-2CB3-8C8E48D747E0}"/>
              </a:ext>
            </a:extLst>
          </p:cNvPr>
          <p:cNvSpPr>
            <a:spLocks noGrp="1"/>
          </p:cNvSpPr>
          <p:nvPr>
            <p:ph type="dt" sz="half" idx="10"/>
          </p:nvPr>
        </p:nvSpPr>
        <p:spPr/>
        <p:txBody>
          <a:bodyPr/>
          <a:lstStyle/>
          <a:p>
            <a:fld id="{192C1156-1C9D-4147-A966-457F7A8F682D}" type="datetimeFigureOut">
              <a:rPr lang="en-US" smtClean="0"/>
              <a:t>4/3/2023</a:t>
            </a:fld>
            <a:endParaRPr lang="en-US"/>
          </a:p>
        </p:txBody>
      </p:sp>
      <p:sp>
        <p:nvSpPr>
          <p:cNvPr id="6" name="Footer Placeholder 5">
            <a:extLst>
              <a:ext uri="{FF2B5EF4-FFF2-40B4-BE49-F238E27FC236}">
                <a16:creationId xmlns:a16="http://schemas.microsoft.com/office/drawing/2014/main" id="{07EC47C9-F675-4221-4967-D62547E4CB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17EF2C-643C-7837-468E-644A7854BB81}"/>
              </a:ext>
            </a:extLst>
          </p:cNvPr>
          <p:cNvSpPr>
            <a:spLocks noGrp="1"/>
          </p:cNvSpPr>
          <p:nvPr>
            <p:ph type="sldNum" sz="quarter" idx="12"/>
          </p:nvPr>
        </p:nvSpPr>
        <p:spPr/>
        <p:txBody>
          <a:bodyPr/>
          <a:lstStyle/>
          <a:p>
            <a:fld id="{FD676411-D81D-4EDE-A084-D3501894FC5F}" type="slidenum">
              <a:rPr lang="en-US" smtClean="0"/>
              <a:t>‹#›</a:t>
            </a:fld>
            <a:endParaRPr lang="en-US"/>
          </a:p>
        </p:txBody>
      </p:sp>
    </p:spTree>
    <p:extLst>
      <p:ext uri="{BB962C8B-B14F-4D97-AF65-F5344CB8AC3E}">
        <p14:creationId xmlns:p14="http://schemas.microsoft.com/office/powerpoint/2010/main" val="3672184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56997-C38B-A52A-8F55-2D20DC575E0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B9E877-6196-D4B7-BE72-197AB65932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7AFDCA-4CFA-3F22-8C2B-5CD763BDD4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562C1D0-E6B1-4D5B-95CC-47B3D9DD23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8602589-EDDD-EA87-3EEF-3F15EDB59B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01C1DC2-B161-0F1D-C1C4-B7BF607DB7B2}"/>
              </a:ext>
            </a:extLst>
          </p:cNvPr>
          <p:cNvSpPr>
            <a:spLocks noGrp="1"/>
          </p:cNvSpPr>
          <p:nvPr>
            <p:ph type="dt" sz="half" idx="10"/>
          </p:nvPr>
        </p:nvSpPr>
        <p:spPr/>
        <p:txBody>
          <a:bodyPr/>
          <a:lstStyle/>
          <a:p>
            <a:fld id="{192C1156-1C9D-4147-A966-457F7A8F682D}" type="datetimeFigureOut">
              <a:rPr lang="en-US" smtClean="0"/>
              <a:t>4/3/2023</a:t>
            </a:fld>
            <a:endParaRPr lang="en-US"/>
          </a:p>
        </p:txBody>
      </p:sp>
      <p:sp>
        <p:nvSpPr>
          <p:cNvPr id="8" name="Footer Placeholder 7">
            <a:extLst>
              <a:ext uri="{FF2B5EF4-FFF2-40B4-BE49-F238E27FC236}">
                <a16:creationId xmlns:a16="http://schemas.microsoft.com/office/drawing/2014/main" id="{4BE0C06E-B06F-490E-9AF0-05C5F346F84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43E1E8E-0D96-F521-6E65-4CB115B5A78E}"/>
              </a:ext>
            </a:extLst>
          </p:cNvPr>
          <p:cNvSpPr>
            <a:spLocks noGrp="1"/>
          </p:cNvSpPr>
          <p:nvPr>
            <p:ph type="sldNum" sz="quarter" idx="12"/>
          </p:nvPr>
        </p:nvSpPr>
        <p:spPr/>
        <p:txBody>
          <a:bodyPr/>
          <a:lstStyle/>
          <a:p>
            <a:fld id="{FD676411-D81D-4EDE-A084-D3501894FC5F}" type="slidenum">
              <a:rPr lang="en-US" smtClean="0"/>
              <a:t>‹#›</a:t>
            </a:fld>
            <a:endParaRPr lang="en-US"/>
          </a:p>
        </p:txBody>
      </p:sp>
    </p:spTree>
    <p:extLst>
      <p:ext uri="{BB962C8B-B14F-4D97-AF65-F5344CB8AC3E}">
        <p14:creationId xmlns:p14="http://schemas.microsoft.com/office/powerpoint/2010/main" val="1026784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F8C27-902F-9059-6AFA-029B2D03D65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DA018AF-2034-CC96-AAF1-391848F71D90}"/>
              </a:ext>
            </a:extLst>
          </p:cNvPr>
          <p:cNvSpPr>
            <a:spLocks noGrp="1"/>
          </p:cNvSpPr>
          <p:nvPr>
            <p:ph type="dt" sz="half" idx="10"/>
          </p:nvPr>
        </p:nvSpPr>
        <p:spPr/>
        <p:txBody>
          <a:bodyPr/>
          <a:lstStyle/>
          <a:p>
            <a:fld id="{192C1156-1C9D-4147-A966-457F7A8F682D}" type="datetimeFigureOut">
              <a:rPr lang="en-US" smtClean="0"/>
              <a:t>4/3/2023</a:t>
            </a:fld>
            <a:endParaRPr lang="en-US"/>
          </a:p>
        </p:txBody>
      </p:sp>
      <p:sp>
        <p:nvSpPr>
          <p:cNvPr id="4" name="Footer Placeholder 3">
            <a:extLst>
              <a:ext uri="{FF2B5EF4-FFF2-40B4-BE49-F238E27FC236}">
                <a16:creationId xmlns:a16="http://schemas.microsoft.com/office/drawing/2014/main" id="{2D763987-E49A-0B34-55DF-5310D39D485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49196F-5223-1AD6-503E-E4578F5659A9}"/>
              </a:ext>
            </a:extLst>
          </p:cNvPr>
          <p:cNvSpPr>
            <a:spLocks noGrp="1"/>
          </p:cNvSpPr>
          <p:nvPr>
            <p:ph type="sldNum" sz="quarter" idx="12"/>
          </p:nvPr>
        </p:nvSpPr>
        <p:spPr/>
        <p:txBody>
          <a:bodyPr/>
          <a:lstStyle/>
          <a:p>
            <a:fld id="{FD676411-D81D-4EDE-A084-D3501894FC5F}" type="slidenum">
              <a:rPr lang="en-US" smtClean="0"/>
              <a:t>‹#›</a:t>
            </a:fld>
            <a:endParaRPr lang="en-US"/>
          </a:p>
        </p:txBody>
      </p:sp>
    </p:spTree>
    <p:extLst>
      <p:ext uri="{BB962C8B-B14F-4D97-AF65-F5344CB8AC3E}">
        <p14:creationId xmlns:p14="http://schemas.microsoft.com/office/powerpoint/2010/main" val="377808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895F10-76E0-3D4E-F264-297F89C4E081}"/>
              </a:ext>
            </a:extLst>
          </p:cNvPr>
          <p:cNvSpPr>
            <a:spLocks noGrp="1"/>
          </p:cNvSpPr>
          <p:nvPr>
            <p:ph type="dt" sz="half" idx="10"/>
          </p:nvPr>
        </p:nvSpPr>
        <p:spPr/>
        <p:txBody>
          <a:bodyPr/>
          <a:lstStyle/>
          <a:p>
            <a:fld id="{192C1156-1C9D-4147-A966-457F7A8F682D}" type="datetimeFigureOut">
              <a:rPr lang="en-US" smtClean="0"/>
              <a:t>4/3/2023</a:t>
            </a:fld>
            <a:endParaRPr lang="en-US"/>
          </a:p>
        </p:txBody>
      </p:sp>
      <p:sp>
        <p:nvSpPr>
          <p:cNvPr id="3" name="Footer Placeholder 2">
            <a:extLst>
              <a:ext uri="{FF2B5EF4-FFF2-40B4-BE49-F238E27FC236}">
                <a16:creationId xmlns:a16="http://schemas.microsoft.com/office/drawing/2014/main" id="{CAA2D2A4-8336-947A-98F8-B767EE1B9C6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FAC62DD-2C1F-B40A-9F6E-4EFDF85863F8}"/>
              </a:ext>
            </a:extLst>
          </p:cNvPr>
          <p:cNvSpPr>
            <a:spLocks noGrp="1"/>
          </p:cNvSpPr>
          <p:nvPr>
            <p:ph type="sldNum" sz="quarter" idx="12"/>
          </p:nvPr>
        </p:nvSpPr>
        <p:spPr/>
        <p:txBody>
          <a:bodyPr/>
          <a:lstStyle/>
          <a:p>
            <a:fld id="{FD676411-D81D-4EDE-A084-D3501894FC5F}" type="slidenum">
              <a:rPr lang="en-US" smtClean="0"/>
              <a:t>‹#›</a:t>
            </a:fld>
            <a:endParaRPr lang="en-US"/>
          </a:p>
        </p:txBody>
      </p:sp>
    </p:spTree>
    <p:extLst>
      <p:ext uri="{BB962C8B-B14F-4D97-AF65-F5344CB8AC3E}">
        <p14:creationId xmlns:p14="http://schemas.microsoft.com/office/powerpoint/2010/main" val="4065259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BF8CB-F74A-6CEC-C384-88EB5A6811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FC5FF2-571F-890D-91C0-C9C1250794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F00717-2C32-70C7-C76A-6C7A44A3DF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E27094-93A1-1934-02A9-0784658EC15E}"/>
              </a:ext>
            </a:extLst>
          </p:cNvPr>
          <p:cNvSpPr>
            <a:spLocks noGrp="1"/>
          </p:cNvSpPr>
          <p:nvPr>
            <p:ph type="dt" sz="half" idx="10"/>
          </p:nvPr>
        </p:nvSpPr>
        <p:spPr/>
        <p:txBody>
          <a:bodyPr/>
          <a:lstStyle/>
          <a:p>
            <a:fld id="{192C1156-1C9D-4147-A966-457F7A8F682D}" type="datetimeFigureOut">
              <a:rPr lang="en-US" smtClean="0"/>
              <a:t>4/3/2023</a:t>
            </a:fld>
            <a:endParaRPr lang="en-US"/>
          </a:p>
        </p:txBody>
      </p:sp>
      <p:sp>
        <p:nvSpPr>
          <p:cNvPr id="6" name="Footer Placeholder 5">
            <a:extLst>
              <a:ext uri="{FF2B5EF4-FFF2-40B4-BE49-F238E27FC236}">
                <a16:creationId xmlns:a16="http://schemas.microsoft.com/office/drawing/2014/main" id="{EEEAC254-F178-7CE9-4E33-B4CEB898FA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AEF502-5FBE-48D6-B099-753EA5EEC958}"/>
              </a:ext>
            </a:extLst>
          </p:cNvPr>
          <p:cNvSpPr>
            <a:spLocks noGrp="1"/>
          </p:cNvSpPr>
          <p:nvPr>
            <p:ph type="sldNum" sz="quarter" idx="12"/>
          </p:nvPr>
        </p:nvSpPr>
        <p:spPr/>
        <p:txBody>
          <a:bodyPr/>
          <a:lstStyle/>
          <a:p>
            <a:fld id="{FD676411-D81D-4EDE-A084-D3501894FC5F}" type="slidenum">
              <a:rPr lang="en-US" smtClean="0"/>
              <a:t>‹#›</a:t>
            </a:fld>
            <a:endParaRPr lang="en-US"/>
          </a:p>
        </p:txBody>
      </p:sp>
    </p:spTree>
    <p:extLst>
      <p:ext uri="{BB962C8B-B14F-4D97-AF65-F5344CB8AC3E}">
        <p14:creationId xmlns:p14="http://schemas.microsoft.com/office/powerpoint/2010/main" val="1041867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065D7-7BEF-83F7-2DC8-EDD8D9F68A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0C72A0-3A0C-41BF-44A4-5E388012EE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52B3C18-ADB2-D8F9-10A9-2011ED9312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EBFC16-3D44-FCAB-9D6D-A42142FE7656}"/>
              </a:ext>
            </a:extLst>
          </p:cNvPr>
          <p:cNvSpPr>
            <a:spLocks noGrp="1"/>
          </p:cNvSpPr>
          <p:nvPr>
            <p:ph type="dt" sz="half" idx="10"/>
          </p:nvPr>
        </p:nvSpPr>
        <p:spPr/>
        <p:txBody>
          <a:bodyPr/>
          <a:lstStyle/>
          <a:p>
            <a:fld id="{192C1156-1C9D-4147-A966-457F7A8F682D}" type="datetimeFigureOut">
              <a:rPr lang="en-US" smtClean="0"/>
              <a:t>4/3/2023</a:t>
            </a:fld>
            <a:endParaRPr lang="en-US"/>
          </a:p>
        </p:txBody>
      </p:sp>
      <p:sp>
        <p:nvSpPr>
          <p:cNvPr id="6" name="Footer Placeholder 5">
            <a:extLst>
              <a:ext uri="{FF2B5EF4-FFF2-40B4-BE49-F238E27FC236}">
                <a16:creationId xmlns:a16="http://schemas.microsoft.com/office/drawing/2014/main" id="{904D4302-6779-B5EB-5446-B6A859280B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FEE9B6-68B7-F6E2-120A-5F918314D1B7}"/>
              </a:ext>
            </a:extLst>
          </p:cNvPr>
          <p:cNvSpPr>
            <a:spLocks noGrp="1"/>
          </p:cNvSpPr>
          <p:nvPr>
            <p:ph type="sldNum" sz="quarter" idx="12"/>
          </p:nvPr>
        </p:nvSpPr>
        <p:spPr/>
        <p:txBody>
          <a:bodyPr/>
          <a:lstStyle/>
          <a:p>
            <a:fld id="{FD676411-D81D-4EDE-A084-D3501894FC5F}" type="slidenum">
              <a:rPr lang="en-US" smtClean="0"/>
              <a:t>‹#›</a:t>
            </a:fld>
            <a:endParaRPr lang="en-US"/>
          </a:p>
        </p:txBody>
      </p:sp>
    </p:spTree>
    <p:extLst>
      <p:ext uri="{BB962C8B-B14F-4D97-AF65-F5344CB8AC3E}">
        <p14:creationId xmlns:p14="http://schemas.microsoft.com/office/powerpoint/2010/main" val="3755096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14D361-2478-ACDF-A44F-F26BDF312D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AD3775-8414-4806-6680-738139DF54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F1C900-D065-BC21-3481-E605C37861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2C1156-1C9D-4147-A966-457F7A8F682D}" type="datetimeFigureOut">
              <a:rPr lang="en-US" smtClean="0"/>
              <a:t>4/3/2023</a:t>
            </a:fld>
            <a:endParaRPr lang="en-US"/>
          </a:p>
        </p:txBody>
      </p:sp>
      <p:sp>
        <p:nvSpPr>
          <p:cNvPr id="5" name="Footer Placeholder 4">
            <a:extLst>
              <a:ext uri="{FF2B5EF4-FFF2-40B4-BE49-F238E27FC236}">
                <a16:creationId xmlns:a16="http://schemas.microsoft.com/office/drawing/2014/main" id="{4629EF55-8586-80EE-8D95-F52CE26577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1E27E10-3033-73F3-978A-E9EB3D6E32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676411-D81D-4EDE-A084-D3501894FC5F}" type="slidenum">
              <a:rPr lang="en-US" smtClean="0"/>
              <a:t>‹#›</a:t>
            </a:fld>
            <a:endParaRPr lang="en-US"/>
          </a:p>
        </p:txBody>
      </p:sp>
    </p:spTree>
    <p:extLst>
      <p:ext uri="{BB962C8B-B14F-4D97-AF65-F5344CB8AC3E}">
        <p14:creationId xmlns:p14="http://schemas.microsoft.com/office/powerpoint/2010/main" val="2007769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0" y="6629400"/>
            <a:ext cx="1499616" cy="228600"/>
          </a:xfrm>
          <a:prstGeom prst="rect">
            <a:avLst/>
          </a:prstGeom>
          <a:gradFill>
            <a:gsLst>
              <a:gs pos="0">
                <a:schemeClr val="accent1">
                  <a:lumMod val="15000"/>
                  <a:lumOff val="85000"/>
                </a:schemeClr>
              </a:gs>
              <a:gs pos="100000">
                <a:schemeClr val="accent1">
                  <a:lumMod val="15000"/>
                  <a:lumOff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1609344" y="6629400"/>
            <a:ext cx="10582656" cy="228600"/>
          </a:xfrm>
          <a:prstGeom prst="rect">
            <a:avLst/>
          </a:prstGeom>
          <a:gradFill>
            <a:gsLst>
              <a:gs pos="0">
                <a:schemeClr val="accent1">
                  <a:lumMod val="35000"/>
                  <a:lumOff val="65000"/>
                </a:schemeClr>
              </a:gs>
              <a:gs pos="100000">
                <a:schemeClr val="accent1">
                  <a:lumMod val="35000"/>
                  <a:lumOff val="6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schemeClr val="accent1">
                  <a:lumMod val="75000"/>
                </a:schemeClr>
              </a:solidFill>
            </a:endParaRPr>
          </a:p>
        </p:txBody>
      </p:sp>
      <p:sp>
        <p:nvSpPr>
          <p:cNvPr id="2" name="Title Placeholder 1"/>
          <p:cNvSpPr>
            <a:spLocks noGrp="1"/>
          </p:cNvSpPr>
          <p:nvPr>
            <p:ph type="title"/>
          </p:nvPr>
        </p:nvSpPr>
        <p:spPr>
          <a:xfrm>
            <a:off x="1410026" y="276087"/>
            <a:ext cx="9371949" cy="1183566"/>
          </a:xfrm>
          <a:prstGeom prst="rect">
            <a:avLst/>
          </a:prstGeom>
        </p:spPr>
        <p:txBody>
          <a:bodyPr vert="horz" lIns="91440" tIns="45720" rIns="91440" bIns="45720" rtlCol="0" anchor="b">
            <a:normAutofit/>
          </a:bodyPr>
          <a:lstStyle/>
          <a:p>
            <a:r>
              <a:rPr lang="en-US" dirty="0"/>
              <a:t>Click to edit Master title style</a:t>
            </a:r>
            <a:endParaRPr dirty="0"/>
          </a:p>
        </p:txBody>
      </p:sp>
      <p:sp>
        <p:nvSpPr>
          <p:cNvPr id="3" name="Text Placeholder 2"/>
          <p:cNvSpPr>
            <a:spLocks noGrp="1"/>
          </p:cNvSpPr>
          <p:nvPr>
            <p:ph type="body" idx="1"/>
          </p:nvPr>
        </p:nvSpPr>
        <p:spPr>
          <a:xfrm>
            <a:off x="1410027" y="1566001"/>
            <a:ext cx="9371948" cy="46206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4"/>
          </p:nvPr>
        </p:nvSpPr>
        <p:spPr>
          <a:xfrm>
            <a:off x="0" y="6629400"/>
            <a:ext cx="410402" cy="228600"/>
          </a:xfrm>
          <a:prstGeom prst="rect">
            <a:avLst/>
          </a:prstGeom>
        </p:spPr>
        <p:txBody>
          <a:bodyPr vert="horz" lIns="91440" tIns="45720" rIns="91440" bIns="45720" rtlCol="0" anchor="ctr"/>
          <a:lstStyle>
            <a:lvl1pPr algn="r">
              <a:defRPr sz="1100">
                <a:solidFill>
                  <a:schemeClr val="accent1">
                    <a:lumMod val="50000"/>
                  </a:schemeClr>
                </a:solidFill>
              </a:defRPr>
            </a:lvl1pPr>
          </a:lstStyle>
          <a:p>
            <a:fld id="{9CD8D479-8942-46E8-A226-A4E01F7A105C}" type="slidenum">
              <a:rPr lang="en-US" smtClean="0"/>
              <a:pPr/>
              <a:t>‹#›</a:t>
            </a:fld>
            <a:endParaRPr lang="en-US" dirty="0"/>
          </a:p>
        </p:txBody>
      </p:sp>
      <p:sp>
        <p:nvSpPr>
          <p:cNvPr id="4" name="Date Placeholder 3"/>
          <p:cNvSpPr>
            <a:spLocks noGrp="1"/>
          </p:cNvSpPr>
          <p:nvPr>
            <p:ph type="dt" sz="half" idx="2"/>
          </p:nvPr>
        </p:nvSpPr>
        <p:spPr>
          <a:xfrm>
            <a:off x="453403" y="6629400"/>
            <a:ext cx="1000662" cy="228600"/>
          </a:xfrm>
          <a:prstGeom prst="rect">
            <a:avLst/>
          </a:prstGeom>
        </p:spPr>
        <p:txBody>
          <a:bodyPr vert="horz" lIns="91440" tIns="45720" rIns="91440" bIns="45720" rtlCol="0" anchor="ctr"/>
          <a:lstStyle>
            <a:lvl1pPr algn="r">
              <a:defRPr sz="1100">
                <a:solidFill>
                  <a:schemeClr val="accent1">
                    <a:lumMod val="50000"/>
                  </a:schemeClr>
                </a:solidFill>
              </a:defRPr>
            </a:lvl1pPr>
          </a:lstStyle>
          <a:p>
            <a:fld id="{CA6CDCCD-B619-42CD-AC87-BDC60066DD46}" type="datetime1">
              <a:rPr lang="en-US" smtClean="0"/>
              <a:t>4/3/2023</a:t>
            </a:fld>
            <a:endParaRPr lang="en-US" dirty="0"/>
          </a:p>
        </p:txBody>
      </p:sp>
      <p:sp>
        <p:nvSpPr>
          <p:cNvPr id="5" name="Footer Placeholder 4"/>
          <p:cNvSpPr>
            <a:spLocks noGrp="1"/>
          </p:cNvSpPr>
          <p:nvPr>
            <p:ph type="ftr" sz="quarter" idx="3"/>
          </p:nvPr>
        </p:nvSpPr>
        <p:spPr>
          <a:xfrm>
            <a:off x="1637716" y="6629400"/>
            <a:ext cx="9144259" cy="228600"/>
          </a:xfrm>
          <a:prstGeom prst="rect">
            <a:avLst/>
          </a:prstGeom>
        </p:spPr>
        <p:txBody>
          <a:bodyPr vert="horz" lIns="91440" tIns="45720" rIns="91440" bIns="45720" rtlCol="0" anchor="ctr"/>
          <a:lstStyle>
            <a:lvl1pPr algn="l">
              <a:defRPr sz="1100">
                <a:solidFill>
                  <a:schemeClr val="accent1">
                    <a:lumMod val="50000"/>
                  </a:schemeClr>
                </a:solidFill>
              </a:defRPr>
            </a:lvl1pPr>
          </a:lstStyle>
          <a:p>
            <a:r>
              <a:rPr lang="en-US"/>
              <a:t>NRCS California</a:t>
            </a:r>
            <a:endParaRPr lang="en-US" dirty="0"/>
          </a:p>
        </p:txBody>
      </p:sp>
    </p:spTree>
    <p:extLst>
      <p:ext uri="{BB962C8B-B14F-4D97-AF65-F5344CB8AC3E}">
        <p14:creationId xmlns:p14="http://schemas.microsoft.com/office/powerpoint/2010/main" val="10073757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spcBef>
          <a:spcPct val="0"/>
        </a:spcBef>
        <a:buNone/>
        <a:defRPr sz="3400" kern="1200">
          <a:solidFill>
            <a:schemeClr val="accent1">
              <a:lumMod val="75000"/>
            </a:schemeClr>
          </a:solidFill>
          <a:latin typeface="+mj-lt"/>
          <a:ea typeface="+mj-ea"/>
          <a:cs typeface="+mj-cs"/>
        </a:defRPr>
      </a:lvl1pPr>
    </p:titleStyle>
    <p:bodyStyle>
      <a:lvl1pPr marL="210312" indent="-210312" algn="l" defTabSz="914400" rtl="0" eaLnBrk="1" latinLnBrk="0" hangingPunct="1">
        <a:lnSpc>
          <a:spcPct val="90000"/>
        </a:lnSpc>
        <a:spcBef>
          <a:spcPts val="1100"/>
        </a:spcBef>
        <a:buFont typeface="Arial" panose="020B0604020202020204" pitchFamily="34" charset="0"/>
        <a:buChar char="•"/>
        <a:defRPr sz="2200" kern="1200">
          <a:solidFill>
            <a:schemeClr val="tx1"/>
          </a:solidFill>
          <a:latin typeface="+mn-lt"/>
          <a:ea typeface="+mn-ea"/>
          <a:cs typeface="+mn-cs"/>
        </a:defRPr>
      </a:lvl1pPr>
      <a:lvl2pPr marL="438912" indent="-155448" algn="l" defTabSz="914400" rtl="0" eaLnBrk="1" latinLnBrk="0" hangingPunct="1">
        <a:lnSpc>
          <a:spcPct val="90000"/>
        </a:lnSpc>
        <a:spcBef>
          <a:spcPts val="400"/>
        </a:spcBef>
        <a:buFont typeface="Arial" panose="020B0604020202020204" pitchFamily="34" charset="0"/>
        <a:buChar char="•"/>
        <a:defRPr sz="1800" kern="1200">
          <a:solidFill>
            <a:schemeClr val="tx1"/>
          </a:solidFill>
          <a:latin typeface="+mn-lt"/>
          <a:ea typeface="+mn-ea"/>
          <a:cs typeface="+mn-cs"/>
        </a:defRPr>
      </a:lvl2pPr>
      <a:lvl3pPr marL="676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905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4pPr>
      <a:lvl5pPr marL="11338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5pPr>
      <a:lvl6pPr marL="13624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6pPr>
      <a:lvl7pPr marL="15910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7pPr>
      <a:lvl8pPr marL="1819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8pPr>
      <a:lvl9pPr marL="2048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t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Western Water and Working Lands</a:t>
            </a:r>
          </a:p>
        </p:txBody>
      </p:sp>
      <p:sp>
        <p:nvSpPr>
          <p:cNvPr id="3" name="Subtitle 2"/>
          <p:cNvSpPr>
            <a:spLocks noGrp="1"/>
          </p:cNvSpPr>
          <p:nvPr>
            <p:ph type="subTitle" idx="1"/>
          </p:nvPr>
        </p:nvSpPr>
        <p:spPr/>
        <p:txBody>
          <a:bodyPr/>
          <a:lstStyle/>
          <a:p>
            <a:r>
              <a:rPr lang="en-US" dirty="0"/>
              <a:t>Framework for Conservation Action</a:t>
            </a:r>
          </a:p>
        </p:txBody>
      </p:sp>
      <p:pic>
        <p:nvPicPr>
          <p:cNvPr id="5" name="Picture 4" descr="A picture containing graphical user interface&#10;&#10;Description automatically generated">
            <a:extLst>
              <a:ext uri="{FF2B5EF4-FFF2-40B4-BE49-F238E27FC236}">
                <a16:creationId xmlns:a16="http://schemas.microsoft.com/office/drawing/2014/main" id="{DF152C6D-3FB7-A2DA-60D9-812BFB312D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32451" y="350195"/>
            <a:ext cx="2546275" cy="1075135"/>
          </a:xfrm>
          <a:prstGeom prst="rect">
            <a:avLst/>
          </a:prstGeom>
        </p:spPr>
      </p:pic>
      <p:sp>
        <p:nvSpPr>
          <p:cNvPr id="6" name="TextBox 5">
            <a:extLst>
              <a:ext uri="{FF2B5EF4-FFF2-40B4-BE49-F238E27FC236}">
                <a16:creationId xmlns:a16="http://schemas.microsoft.com/office/drawing/2014/main" id="{6F4A1671-E351-CEBA-B3E5-53C60F253ED7}"/>
              </a:ext>
            </a:extLst>
          </p:cNvPr>
          <p:cNvSpPr txBox="1"/>
          <p:nvPr/>
        </p:nvSpPr>
        <p:spPr>
          <a:xfrm>
            <a:off x="6010224" y="6169251"/>
            <a:ext cx="5768502"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USDA is an equal opportunity provider, employer, and lender. </a:t>
            </a:r>
          </a:p>
        </p:txBody>
      </p:sp>
    </p:spTree>
    <p:extLst>
      <p:ext uri="{BB962C8B-B14F-4D97-AF65-F5344CB8AC3E}">
        <p14:creationId xmlns:p14="http://schemas.microsoft.com/office/powerpoint/2010/main" val="1259676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678E5-704D-065E-AA83-C5807ED2ECF9}"/>
              </a:ext>
            </a:extLst>
          </p:cNvPr>
          <p:cNvSpPr>
            <a:spLocks noGrp="1"/>
          </p:cNvSpPr>
          <p:nvPr>
            <p:ph type="title"/>
          </p:nvPr>
        </p:nvSpPr>
        <p:spPr>
          <a:xfrm>
            <a:off x="953734" y="95095"/>
            <a:ext cx="10526060" cy="1149541"/>
          </a:xfrm>
        </p:spPr>
        <p:txBody>
          <a:bodyPr>
            <a:normAutofit/>
          </a:bodyPr>
          <a:lstStyle/>
          <a:p>
            <a:r>
              <a:rPr lang="en-US" sz="3200" dirty="0">
                <a:effectLst/>
                <a:ea typeface="Calibri" panose="020F0502020204030204" pitchFamily="34" charset="0"/>
                <a:cs typeface="Times New Roman" panose="02020603050405020304" pitchFamily="18" charset="0"/>
              </a:rPr>
              <a:t>Multi-benefit systems (Wildlife habitat, flood protection, groundwater recharge) for land re-purposing</a:t>
            </a:r>
            <a:endParaRPr lang="en-US" sz="4800" dirty="0"/>
          </a:p>
        </p:txBody>
      </p:sp>
      <p:sp>
        <p:nvSpPr>
          <p:cNvPr id="3" name="Content Placeholder 2">
            <a:extLst>
              <a:ext uri="{FF2B5EF4-FFF2-40B4-BE49-F238E27FC236}">
                <a16:creationId xmlns:a16="http://schemas.microsoft.com/office/drawing/2014/main" id="{5065139B-BA94-1836-CFCF-F241B23D7AC3}"/>
              </a:ext>
            </a:extLst>
          </p:cNvPr>
          <p:cNvSpPr>
            <a:spLocks noGrp="1"/>
          </p:cNvSpPr>
          <p:nvPr>
            <p:ph sz="half" idx="1"/>
          </p:nvPr>
        </p:nvSpPr>
        <p:spPr>
          <a:xfrm>
            <a:off x="205201" y="1427513"/>
            <a:ext cx="4001821" cy="2001487"/>
          </a:xfrm>
        </p:spPr>
        <p:txBody>
          <a:bodyPr>
            <a:noAutofit/>
          </a:bodyPr>
          <a:lstStyle/>
          <a:p>
            <a:pPr marL="0" indent="0">
              <a:lnSpc>
                <a:spcPct val="110000"/>
              </a:lnSpc>
              <a:buNone/>
            </a:pPr>
            <a:r>
              <a:rPr lang="en-US" sz="2000" dirty="0">
                <a:effectLst/>
                <a:ea typeface="Calibri" panose="020F0502020204030204" pitchFamily="34" charset="0"/>
                <a:cs typeface="Times New Roman" panose="02020603050405020304" pitchFamily="18" charset="0"/>
              </a:rPr>
              <a:t>Land retired from irrigated </a:t>
            </a:r>
            <a:r>
              <a:rPr lang="en-US" sz="2000" dirty="0">
                <a:ea typeface="Calibri" panose="020F0502020204030204" pitchFamily="34" charset="0"/>
                <a:cs typeface="Times New Roman" panose="02020603050405020304" pitchFamily="18" charset="0"/>
              </a:rPr>
              <a:t>agriculture is </a:t>
            </a:r>
            <a:r>
              <a:rPr lang="en-US" sz="2000" dirty="0">
                <a:effectLst/>
                <a:ea typeface="Calibri" panose="020F0502020204030204" pitchFamily="34" charset="0"/>
                <a:cs typeface="Times New Roman" panose="02020603050405020304" pitchFamily="18" charset="0"/>
              </a:rPr>
              <a:t>converted to one or more compatible uses such as wildlife habitat, flood protection, or groundwater recharge.</a:t>
            </a:r>
            <a:endParaRPr lang="en-US" sz="2000" dirty="0"/>
          </a:p>
        </p:txBody>
      </p:sp>
      <p:sp>
        <p:nvSpPr>
          <p:cNvPr id="5" name="Slide Number Placeholder 4">
            <a:extLst>
              <a:ext uri="{FF2B5EF4-FFF2-40B4-BE49-F238E27FC236}">
                <a16:creationId xmlns:a16="http://schemas.microsoft.com/office/drawing/2014/main" id="{5F4A83AD-20B4-FE41-E4B9-E3807962871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D8D479-8942-46E8-A226-A4E01F7A105C}" type="slidenum">
              <a:rPr kumimoji="0" lang="en-US" sz="1100" b="0" i="0" u="none" strike="noStrike" kern="1200" cap="none" spc="0" normalizeH="0" baseline="0" noProof="0" smtClean="0">
                <a:ln>
                  <a:noFill/>
                </a:ln>
                <a:solidFill>
                  <a:srgbClr val="1CADE4">
                    <a:lumMod val="5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100" b="0" i="0" u="none" strike="noStrike" kern="1200" cap="none" spc="0" normalizeH="0" baseline="0" noProof="0">
              <a:ln>
                <a:noFill/>
              </a:ln>
              <a:solidFill>
                <a:srgbClr val="1CADE4">
                  <a:lumMod val="50000"/>
                </a:srgbClr>
              </a:solidFill>
              <a:effectLst/>
              <a:uLnTx/>
              <a:uFillTx/>
              <a:latin typeface="Arial" panose="020B0604020202020204"/>
              <a:ea typeface="+mn-ea"/>
              <a:cs typeface="+mn-cs"/>
            </a:endParaRPr>
          </a:p>
        </p:txBody>
      </p:sp>
      <p:sp>
        <p:nvSpPr>
          <p:cNvPr id="6" name="Date Placeholder 5">
            <a:extLst>
              <a:ext uri="{FF2B5EF4-FFF2-40B4-BE49-F238E27FC236}">
                <a16:creationId xmlns:a16="http://schemas.microsoft.com/office/drawing/2014/main" id="{77349B93-5B26-ACA5-C818-881E175FA320}"/>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CC751E-20D9-47A3-8A76-D3BCB4E083A7}" type="datetime1">
              <a:rPr kumimoji="0" lang="en-US" sz="1100" b="0" i="0" u="none" strike="noStrike" kern="1200" cap="none" spc="0" normalizeH="0" baseline="0" noProof="0" smtClean="0">
                <a:ln>
                  <a:noFill/>
                </a:ln>
                <a:solidFill>
                  <a:srgbClr val="1CADE4">
                    <a:lumMod val="5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4/3/2023</a:t>
            </a:fld>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sp>
        <p:nvSpPr>
          <p:cNvPr id="7" name="Footer Placeholder 6">
            <a:extLst>
              <a:ext uri="{FF2B5EF4-FFF2-40B4-BE49-F238E27FC236}">
                <a16:creationId xmlns:a16="http://schemas.microsoft.com/office/drawing/2014/main" id="{554F96B8-2A89-24D7-5EBA-931ABCDAE2B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CADE4">
                    <a:lumMod val="50000"/>
                  </a:srgbClr>
                </a:solidFill>
                <a:effectLst/>
                <a:uLnTx/>
                <a:uFillTx/>
                <a:latin typeface="Arial" panose="020B0604020202020204"/>
                <a:ea typeface="+mn-ea"/>
                <a:cs typeface="+mn-cs"/>
              </a:rPr>
              <a:t>NRCS California</a:t>
            </a:r>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graphicFrame>
        <p:nvGraphicFramePr>
          <p:cNvPr id="8" name="Content Placeholder 10">
            <a:extLst>
              <a:ext uri="{FF2B5EF4-FFF2-40B4-BE49-F238E27FC236}">
                <a16:creationId xmlns:a16="http://schemas.microsoft.com/office/drawing/2014/main" id="{229E51D5-E1E5-B7E1-9B57-C7B5912CB22F}"/>
              </a:ext>
            </a:extLst>
          </p:cNvPr>
          <p:cNvGraphicFramePr>
            <a:graphicFrameLocks/>
          </p:cNvGraphicFramePr>
          <p:nvPr/>
        </p:nvGraphicFramePr>
        <p:xfrm>
          <a:off x="4517788" y="1427513"/>
          <a:ext cx="7508353" cy="4694950"/>
        </p:xfrm>
        <a:graphic>
          <a:graphicData uri="http://schemas.openxmlformats.org/drawingml/2006/table">
            <a:tbl>
              <a:tblPr firstRow="1" firstCol="1" bandRow="1">
                <a:tableStyleId>{3B4B98B0-60AC-42C2-AFA5-B58CD77FA1E5}</a:tableStyleId>
              </a:tblPr>
              <a:tblGrid>
                <a:gridCol w="1118894">
                  <a:extLst>
                    <a:ext uri="{9D8B030D-6E8A-4147-A177-3AD203B41FA5}">
                      <a16:colId xmlns:a16="http://schemas.microsoft.com/office/drawing/2014/main" val="3316520872"/>
                    </a:ext>
                  </a:extLst>
                </a:gridCol>
                <a:gridCol w="2123642">
                  <a:extLst>
                    <a:ext uri="{9D8B030D-6E8A-4147-A177-3AD203B41FA5}">
                      <a16:colId xmlns:a16="http://schemas.microsoft.com/office/drawing/2014/main" val="784857929"/>
                    </a:ext>
                  </a:extLst>
                </a:gridCol>
                <a:gridCol w="1341548">
                  <a:extLst>
                    <a:ext uri="{9D8B030D-6E8A-4147-A177-3AD203B41FA5}">
                      <a16:colId xmlns:a16="http://schemas.microsoft.com/office/drawing/2014/main" val="2224523433"/>
                    </a:ext>
                  </a:extLst>
                </a:gridCol>
                <a:gridCol w="2924269">
                  <a:extLst>
                    <a:ext uri="{9D8B030D-6E8A-4147-A177-3AD203B41FA5}">
                      <a16:colId xmlns:a16="http://schemas.microsoft.com/office/drawing/2014/main" val="76629717"/>
                    </a:ext>
                  </a:extLst>
                </a:gridCol>
              </a:tblGrid>
              <a:tr h="800114">
                <a:tc>
                  <a:txBody>
                    <a:bodyPr/>
                    <a:lstStyle/>
                    <a:p>
                      <a:pPr marL="0" marR="0">
                        <a:lnSpc>
                          <a:spcPct val="107000"/>
                        </a:lnSpc>
                        <a:spcBef>
                          <a:spcPts val="0"/>
                        </a:spcBef>
                        <a:spcAft>
                          <a:spcPts val="800"/>
                        </a:spcAft>
                      </a:pPr>
                      <a:r>
                        <a:rPr lang="en-US" sz="1400" b="1" dirty="0">
                          <a:effectLst/>
                        </a:rPr>
                        <a:t>Practice Codes</a:t>
                      </a:r>
                      <a:endParaRPr lang="en-US" sz="1400" b="1" dirty="0">
                        <a:solidFill>
                          <a:srgbClr val="2F5496"/>
                        </a:solidFill>
                        <a:effectLst/>
                        <a:latin typeface="Calibri" panose="020F0502020204030204" pitchFamily="34" charset="0"/>
                        <a:ea typeface="Calibri" panose="020F0502020204030204" pitchFamily="34" charset="0"/>
                        <a:cs typeface="Times New Roman" panose="02020603050405020304" pitchFamily="18" charset="0"/>
                      </a:endParaRPr>
                    </a:p>
                  </a:txBody>
                  <a:tcPr marL="28664" marR="28664" marT="0" marB="0"/>
                </a:tc>
                <a:tc>
                  <a:txBody>
                    <a:bodyPr/>
                    <a:lstStyle/>
                    <a:p>
                      <a:pPr marL="0" marR="0">
                        <a:lnSpc>
                          <a:spcPct val="107000"/>
                        </a:lnSpc>
                        <a:spcBef>
                          <a:spcPts val="0"/>
                        </a:spcBef>
                        <a:spcAft>
                          <a:spcPts val="800"/>
                        </a:spcAft>
                      </a:pPr>
                      <a:r>
                        <a:rPr lang="en-US" sz="1400" dirty="0">
                          <a:effectLst/>
                        </a:rPr>
                        <a:t>Conservation Practice Standard Names</a:t>
                      </a:r>
                      <a:endParaRPr lang="en-US" sz="1400" dirty="0">
                        <a:solidFill>
                          <a:srgbClr val="2F5496"/>
                        </a:solidFill>
                        <a:effectLst/>
                        <a:latin typeface="Calibri" panose="020F0502020204030204" pitchFamily="34" charset="0"/>
                        <a:ea typeface="Calibri" panose="020F0502020204030204" pitchFamily="34" charset="0"/>
                        <a:cs typeface="Times New Roman" panose="02020603050405020304" pitchFamily="18" charset="0"/>
                      </a:endParaRPr>
                    </a:p>
                  </a:txBody>
                  <a:tcPr marL="28664" marR="28664" marT="0" marB="0"/>
                </a:tc>
                <a:tc>
                  <a:txBody>
                    <a:bodyPr/>
                    <a:lstStyle/>
                    <a:p>
                      <a:pPr marL="0" marR="0">
                        <a:lnSpc>
                          <a:spcPct val="107000"/>
                        </a:lnSpc>
                        <a:spcBef>
                          <a:spcPts val="0"/>
                        </a:spcBef>
                        <a:spcAft>
                          <a:spcPts val="800"/>
                        </a:spcAft>
                      </a:pPr>
                      <a:r>
                        <a:rPr lang="en-US" sz="1400" b="1">
                          <a:effectLst/>
                        </a:rPr>
                        <a:t>CSP Enhancement Codes</a:t>
                      </a:r>
                      <a:endParaRPr lang="en-US" sz="1400" b="1">
                        <a:solidFill>
                          <a:srgbClr val="2F5496"/>
                        </a:solidFill>
                        <a:effectLst/>
                        <a:latin typeface="Calibri" panose="020F0502020204030204" pitchFamily="34" charset="0"/>
                        <a:ea typeface="Calibri" panose="020F0502020204030204" pitchFamily="34" charset="0"/>
                        <a:cs typeface="Times New Roman" panose="02020603050405020304" pitchFamily="18" charset="0"/>
                      </a:endParaRPr>
                    </a:p>
                  </a:txBody>
                  <a:tcPr marL="28664" marR="28664" marT="0" marB="0"/>
                </a:tc>
                <a:tc>
                  <a:txBody>
                    <a:bodyPr/>
                    <a:lstStyle/>
                    <a:p>
                      <a:pPr marL="0" marR="0">
                        <a:lnSpc>
                          <a:spcPct val="107000"/>
                        </a:lnSpc>
                        <a:spcBef>
                          <a:spcPts val="0"/>
                        </a:spcBef>
                        <a:spcAft>
                          <a:spcPts val="800"/>
                        </a:spcAft>
                      </a:pPr>
                      <a:r>
                        <a:rPr lang="en-US" sz="1400" dirty="0">
                          <a:effectLst/>
                        </a:rPr>
                        <a:t>CSP Enhancement Activity Titles</a:t>
                      </a:r>
                      <a:endParaRPr lang="en-US" sz="1400" dirty="0">
                        <a:solidFill>
                          <a:srgbClr val="2F5496"/>
                        </a:solidFill>
                        <a:effectLst/>
                        <a:latin typeface="Calibri" panose="020F0502020204030204" pitchFamily="34" charset="0"/>
                        <a:ea typeface="Calibri" panose="020F0502020204030204" pitchFamily="34" charset="0"/>
                        <a:cs typeface="Times New Roman" panose="02020603050405020304" pitchFamily="18" charset="0"/>
                      </a:endParaRPr>
                    </a:p>
                  </a:txBody>
                  <a:tcPr marL="28664" marR="28664" marT="0" marB="0"/>
                </a:tc>
                <a:extLst>
                  <a:ext uri="{0D108BD9-81ED-4DB2-BD59-A6C34878D82A}">
                    <a16:rowId xmlns:a16="http://schemas.microsoft.com/office/drawing/2014/main" val="1975179051"/>
                  </a:ext>
                </a:extLst>
              </a:tr>
              <a:tr h="2443587">
                <a:tc>
                  <a:txBody>
                    <a:bodyPr/>
                    <a:lstStyle/>
                    <a:p>
                      <a:pPr marL="0" marR="0">
                        <a:lnSpc>
                          <a:spcPct val="107000"/>
                        </a:lnSpc>
                        <a:spcBef>
                          <a:spcPts val="0"/>
                        </a:spcBef>
                        <a:spcAft>
                          <a:spcPts val="0"/>
                        </a:spcAft>
                      </a:pPr>
                      <a:r>
                        <a:rPr lang="en-US" sz="1600" b="1" dirty="0">
                          <a:solidFill>
                            <a:schemeClr val="tx1"/>
                          </a:solidFill>
                          <a:effectLst/>
                          <a:latin typeface="+mn-lt"/>
                          <a:ea typeface="Calibri" panose="020F0502020204030204" pitchFamily="34" charset="0"/>
                          <a:cs typeface="Times New Roman" panose="02020603050405020304" pitchFamily="18" charset="0"/>
                        </a:rPr>
                        <a:t>643</a:t>
                      </a:r>
                    </a:p>
                    <a:p>
                      <a:pPr marL="0" marR="0">
                        <a:lnSpc>
                          <a:spcPct val="107000"/>
                        </a:lnSpc>
                        <a:spcBef>
                          <a:spcPts val="0"/>
                        </a:spcBef>
                        <a:spcAft>
                          <a:spcPts val="0"/>
                        </a:spcAft>
                      </a:pPr>
                      <a:r>
                        <a:rPr lang="en-US" sz="1600" b="1" dirty="0">
                          <a:solidFill>
                            <a:schemeClr val="tx1"/>
                          </a:solidFill>
                          <a:effectLst/>
                          <a:latin typeface="+mn-lt"/>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600" b="1" dirty="0">
                          <a:solidFill>
                            <a:schemeClr val="tx1"/>
                          </a:solidFill>
                          <a:effectLst/>
                          <a:latin typeface="+mn-lt"/>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600" b="1" dirty="0">
                          <a:solidFill>
                            <a:schemeClr val="tx1"/>
                          </a:solidFill>
                          <a:effectLst/>
                          <a:latin typeface="+mn-lt"/>
                          <a:ea typeface="Calibri" panose="020F0502020204030204" pitchFamily="34" charset="0"/>
                          <a:cs typeface="Times New Roman" panose="02020603050405020304" pitchFamily="18" charset="0"/>
                        </a:rPr>
                        <a:t>644</a:t>
                      </a:r>
                    </a:p>
                    <a:p>
                      <a:pPr marL="0" marR="0">
                        <a:lnSpc>
                          <a:spcPct val="107000"/>
                        </a:lnSpc>
                        <a:spcBef>
                          <a:spcPts val="0"/>
                        </a:spcBef>
                        <a:spcAft>
                          <a:spcPts val="0"/>
                        </a:spcAft>
                      </a:pPr>
                      <a:r>
                        <a:rPr lang="en-US" sz="1600" b="1" dirty="0">
                          <a:solidFill>
                            <a:schemeClr val="tx1"/>
                          </a:solidFill>
                          <a:effectLst/>
                          <a:latin typeface="+mn-lt"/>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600" b="1" dirty="0">
                          <a:solidFill>
                            <a:schemeClr val="tx1"/>
                          </a:solidFill>
                          <a:effectLst/>
                          <a:latin typeface="+mn-lt"/>
                          <a:ea typeface="Calibri" panose="020F0502020204030204" pitchFamily="34" charset="0"/>
                          <a:cs typeface="Times New Roman" panose="02020603050405020304" pitchFamily="18" charset="0"/>
                        </a:rPr>
                        <a:t>645</a:t>
                      </a:r>
                    </a:p>
                    <a:p>
                      <a:pPr marL="0" marR="0">
                        <a:lnSpc>
                          <a:spcPct val="107000"/>
                        </a:lnSpc>
                        <a:spcBef>
                          <a:spcPts val="0"/>
                        </a:spcBef>
                        <a:spcAft>
                          <a:spcPts val="0"/>
                        </a:spcAft>
                      </a:pPr>
                      <a:r>
                        <a:rPr lang="en-US" sz="1600" b="1" dirty="0">
                          <a:solidFill>
                            <a:schemeClr val="tx1"/>
                          </a:solidFill>
                          <a:effectLst/>
                          <a:latin typeface="+mn-lt"/>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600" b="1" dirty="0">
                          <a:solidFill>
                            <a:schemeClr val="tx1"/>
                          </a:solidFill>
                          <a:effectLst/>
                          <a:latin typeface="+mn-lt"/>
                          <a:ea typeface="Calibri" panose="020F0502020204030204" pitchFamily="34" charset="0"/>
                          <a:cs typeface="Times New Roman" panose="02020603050405020304" pitchFamily="18" charset="0"/>
                        </a:rPr>
                        <a:t>646</a:t>
                      </a:r>
                    </a:p>
                    <a:p>
                      <a:pPr marL="0" marR="0">
                        <a:lnSpc>
                          <a:spcPct val="107000"/>
                        </a:lnSpc>
                        <a:spcBef>
                          <a:spcPts val="0"/>
                        </a:spcBef>
                        <a:spcAft>
                          <a:spcPts val="0"/>
                        </a:spcAft>
                      </a:pPr>
                      <a:r>
                        <a:rPr lang="en-US" sz="1600" b="1" dirty="0">
                          <a:solidFill>
                            <a:schemeClr val="tx1"/>
                          </a:solidFill>
                          <a:effectLst/>
                          <a:latin typeface="+mn-lt"/>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600" b="1" dirty="0">
                          <a:solidFill>
                            <a:schemeClr val="tx1"/>
                          </a:solidFill>
                          <a:effectLst/>
                          <a:latin typeface="+mn-lt"/>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600" b="1" dirty="0">
                          <a:solidFill>
                            <a:schemeClr val="tx1"/>
                          </a:solidFill>
                          <a:effectLst/>
                          <a:latin typeface="+mn-lt"/>
                          <a:ea typeface="Calibri" panose="020F0502020204030204" pitchFamily="34" charset="0"/>
                          <a:cs typeface="Times New Roman" panose="02020603050405020304" pitchFamily="18" charset="0"/>
                        </a:rPr>
                        <a:t>658</a:t>
                      </a:r>
                    </a:p>
                    <a:p>
                      <a:pPr marL="0" marR="0">
                        <a:lnSpc>
                          <a:spcPct val="107000"/>
                        </a:lnSpc>
                        <a:spcBef>
                          <a:spcPts val="0"/>
                        </a:spcBef>
                        <a:spcAft>
                          <a:spcPts val="0"/>
                        </a:spcAft>
                      </a:pPr>
                      <a:r>
                        <a:rPr lang="en-US" sz="1600" b="1" dirty="0">
                          <a:solidFill>
                            <a:schemeClr val="tx1"/>
                          </a:solidFill>
                          <a:effectLst/>
                          <a:latin typeface="+mn-lt"/>
                          <a:ea typeface="Calibri" panose="020F0502020204030204" pitchFamily="34" charset="0"/>
                          <a:cs typeface="Times New Roman" panose="02020603050405020304" pitchFamily="18" charset="0"/>
                        </a:rPr>
                        <a:t>659</a:t>
                      </a:r>
                    </a:p>
                    <a:p>
                      <a:pPr marL="0" marR="0">
                        <a:lnSpc>
                          <a:spcPct val="107000"/>
                        </a:lnSpc>
                        <a:spcBef>
                          <a:spcPts val="0"/>
                        </a:spcBef>
                        <a:spcAft>
                          <a:spcPts val="0"/>
                        </a:spcAft>
                      </a:pPr>
                      <a:endParaRPr lang="en-US" sz="1600" b="1" dirty="0">
                        <a:solidFill>
                          <a:schemeClr val="tx1"/>
                        </a:solidFill>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600" b="1" dirty="0">
                          <a:solidFill>
                            <a:schemeClr val="tx1"/>
                          </a:solidFill>
                          <a:effectLst/>
                          <a:latin typeface="+mn-lt"/>
                          <a:ea typeface="Calibri" panose="020F0502020204030204" pitchFamily="34" charset="0"/>
                          <a:cs typeface="Times New Roman" panose="02020603050405020304" pitchFamily="18" charset="0"/>
                        </a:rPr>
                        <a:t>580</a:t>
                      </a:r>
                    </a:p>
                  </a:txBody>
                  <a:tcPr marL="68580" marR="68580" marT="0" marB="0"/>
                </a:tc>
                <a:tc>
                  <a:txBody>
                    <a:bodyPr/>
                    <a:lstStyle/>
                    <a:p>
                      <a:pPr marL="0" marR="0">
                        <a:lnSpc>
                          <a:spcPct val="107000"/>
                        </a:lnSpc>
                        <a:spcBef>
                          <a:spcPts val="0"/>
                        </a:spcBef>
                        <a:spcAft>
                          <a:spcPts val="0"/>
                        </a:spcAft>
                      </a:pPr>
                      <a:r>
                        <a:rPr lang="en-US" sz="1600" b="0" dirty="0">
                          <a:solidFill>
                            <a:schemeClr val="tx1"/>
                          </a:solidFill>
                          <a:effectLst/>
                          <a:latin typeface="+mn-lt"/>
                          <a:ea typeface="Calibri" panose="020F0502020204030204" pitchFamily="34" charset="0"/>
                          <a:cs typeface="Times New Roman" panose="02020603050405020304" pitchFamily="18" charset="0"/>
                        </a:rPr>
                        <a:t>Restoration of Rare or Declining Natural Communities</a:t>
                      </a:r>
                    </a:p>
                    <a:p>
                      <a:pPr marL="0" marR="0">
                        <a:lnSpc>
                          <a:spcPct val="107000"/>
                        </a:lnSpc>
                        <a:spcBef>
                          <a:spcPts val="0"/>
                        </a:spcBef>
                        <a:spcAft>
                          <a:spcPts val="0"/>
                        </a:spcAft>
                      </a:pPr>
                      <a:r>
                        <a:rPr lang="en-US" sz="1600" b="0" dirty="0">
                          <a:solidFill>
                            <a:schemeClr val="tx1"/>
                          </a:solidFill>
                          <a:effectLst/>
                          <a:latin typeface="+mn-lt"/>
                          <a:ea typeface="Calibri" panose="020F0502020204030204" pitchFamily="34" charset="0"/>
                          <a:cs typeface="Times New Roman" panose="02020603050405020304" pitchFamily="18" charset="0"/>
                        </a:rPr>
                        <a:t>Wetland Wildlife Habitat Management</a:t>
                      </a:r>
                    </a:p>
                    <a:p>
                      <a:pPr marL="0" marR="0">
                        <a:lnSpc>
                          <a:spcPct val="107000"/>
                        </a:lnSpc>
                        <a:spcBef>
                          <a:spcPts val="0"/>
                        </a:spcBef>
                        <a:spcAft>
                          <a:spcPts val="0"/>
                        </a:spcAft>
                      </a:pPr>
                      <a:r>
                        <a:rPr lang="en-US" sz="1600" b="0" dirty="0">
                          <a:solidFill>
                            <a:schemeClr val="tx1"/>
                          </a:solidFill>
                          <a:effectLst/>
                          <a:latin typeface="+mn-lt"/>
                          <a:ea typeface="Calibri" panose="020F0502020204030204" pitchFamily="34" charset="0"/>
                          <a:cs typeface="Times New Roman" panose="02020603050405020304" pitchFamily="18" charset="0"/>
                        </a:rPr>
                        <a:t>Upland Wildlife Habitat Management</a:t>
                      </a:r>
                    </a:p>
                    <a:p>
                      <a:pPr marL="0" marR="0">
                        <a:lnSpc>
                          <a:spcPct val="107000"/>
                        </a:lnSpc>
                        <a:spcBef>
                          <a:spcPts val="0"/>
                        </a:spcBef>
                        <a:spcAft>
                          <a:spcPts val="0"/>
                        </a:spcAft>
                      </a:pPr>
                      <a:r>
                        <a:rPr lang="en-US" sz="1600" b="0" dirty="0">
                          <a:solidFill>
                            <a:schemeClr val="tx1"/>
                          </a:solidFill>
                          <a:effectLst/>
                          <a:latin typeface="+mn-lt"/>
                          <a:ea typeface="Calibri" panose="020F0502020204030204" pitchFamily="34" charset="0"/>
                          <a:cs typeface="Times New Roman" panose="02020603050405020304" pitchFamily="18" charset="0"/>
                        </a:rPr>
                        <a:t>Shallow Water Development and Management</a:t>
                      </a:r>
                    </a:p>
                    <a:p>
                      <a:pPr marL="0" marR="0">
                        <a:lnSpc>
                          <a:spcPct val="107000"/>
                        </a:lnSpc>
                        <a:spcBef>
                          <a:spcPts val="0"/>
                        </a:spcBef>
                        <a:spcAft>
                          <a:spcPts val="0"/>
                        </a:spcAft>
                      </a:pPr>
                      <a:r>
                        <a:rPr lang="en-US" sz="1600" b="0" dirty="0">
                          <a:solidFill>
                            <a:schemeClr val="tx1"/>
                          </a:solidFill>
                          <a:effectLst/>
                          <a:latin typeface="+mn-lt"/>
                          <a:ea typeface="Calibri" panose="020F0502020204030204" pitchFamily="34" charset="0"/>
                          <a:cs typeface="Times New Roman" panose="02020603050405020304" pitchFamily="18" charset="0"/>
                        </a:rPr>
                        <a:t>Wetland Creation</a:t>
                      </a:r>
                    </a:p>
                    <a:p>
                      <a:pPr marL="0" marR="0">
                        <a:lnSpc>
                          <a:spcPct val="107000"/>
                        </a:lnSpc>
                        <a:spcBef>
                          <a:spcPts val="0"/>
                        </a:spcBef>
                        <a:spcAft>
                          <a:spcPts val="0"/>
                        </a:spcAft>
                      </a:pPr>
                      <a:r>
                        <a:rPr lang="en-US" sz="1600" b="0" dirty="0">
                          <a:solidFill>
                            <a:schemeClr val="tx1"/>
                          </a:solidFill>
                          <a:effectLst/>
                          <a:latin typeface="+mn-lt"/>
                          <a:ea typeface="Calibri" panose="020F0502020204030204" pitchFamily="34" charset="0"/>
                          <a:cs typeface="Times New Roman" panose="02020603050405020304" pitchFamily="18" charset="0"/>
                        </a:rPr>
                        <a:t>Wetland Enhancement</a:t>
                      </a:r>
                    </a:p>
                    <a:p>
                      <a:pPr marL="0" marR="0">
                        <a:lnSpc>
                          <a:spcPct val="107000"/>
                        </a:lnSpc>
                        <a:spcBef>
                          <a:spcPts val="0"/>
                        </a:spcBef>
                        <a:spcAft>
                          <a:spcPts val="0"/>
                        </a:spcAft>
                      </a:pPr>
                      <a:r>
                        <a:rPr lang="en-US" sz="1600" b="0" dirty="0">
                          <a:solidFill>
                            <a:schemeClr val="tx1"/>
                          </a:solidFill>
                          <a:effectLst/>
                          <a:latin typeface="+mn-lt"/>
                          <a:ea typeface="Calibri" panose="020F0502020204030204" pitchFamily="34" charset="0"/>
                          <a:cs typeface="Times New Roman" panose="02020603050405020304" pitchFamily="18" charset="0"/>
                        </a:rPr>
                        <a:t>Streambank and Shoreline Protection</a:t>
                      </a:r>
                    </a:p>
                  </a:txBody>
                  <a:tcPr marL="68580" marR="68580" marT="0" marB="0"/>
                </a:tc>
                <a:tc>
                  <a:txBody>
                    <a:bodyPr/>
                    <a:lstStyle/>
                    <a:p>
                      <a:pPr marL="0" marR="0">
                        <a:lnSpc>
                          <a:spcPct val="107000"/>
                        </a:lnSpc>
                        <a:spcBef>
                          <a:spcPts val="0"/>
                        </a:spcBef>
                        <a:spcAft>
                          <a:spcPts val="0"/>
                        </a:spcAft>
                      </a:pPr>
                      <a:r>
                        <a:rPr lang="en-US" sz="1600" b="1" dirty="0">
                          <a:solidFill>
                            <a:schemeClr val="tx1"/>
                          </a:solidFill>
                          <a:effectLst/>
                          <a:latin typeface="+mn-lt"/>
                          <a:ea typeface="Calibri" panose="020F0502020204030204" pitchFamily="34" charset="0"/>
                          <a:cs typeface="Times New Roman" panose="02020603050405020304" pitchFamily="18" charset="0"/>
                        </a:rPr>
                        <a:t>E643C</a:t>
                      </a:r>
                    </a:p>
                    <a:p>
                      <a:pPr marL="0" marR="0">
                        <a:lnSpc>
                          <a:spcPct val="107000"/>
                        </a:lnSpc>
                        <a:spcBef>
                          <a:spcPts val="0"/>
                        </a:spcBef>
                        <a:spcAft>
                          <a:spcPts val="0"/>
                        </a:spcAft>
                      </a:pPr>
                      <a:r>
                        <a:rPr lang="en-US" sz="1600" b="1" dirty="0">
                          <a:solidFill>
                            <a:schemeClr val="tx1"/>
                          </a:solidFill>
                          <a:effectLst/>
                          <a:latin typeface="+mn-lt"/>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600" b="1" dirty="0">
                          <a:solidFill>
                            <a:schemeClr val="tx1"/>
                          </a:solidFill>
                          <a:effectLst/>
                          <a:latin typeface="+mn-lt"/>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600" b="1" dirty="0">
                          <a:solidFill>
                            <a:schemeClr val="tx1"/>
                          </a:solidFill>
                          <a:effectLst/>
                          <a:latin typeface="+mn-lt"/>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600" b="1" dirty="0">
                          <a:solidFill>
                            <a:schemeClr val="tx1"/>
                          </a:solidFill>
                          <a:effectLst/>
                          <a:latin typeface="+mn-lt"/>
                          <a:ea typeface="Calibri" panose="020F0502020204030204" pitchFamily="34" charset="0"/>
                          <a:cs typeface="Times New Roman" panose="02020603050405020304" pitchFamily="18" charset="0"/>
                        </a:rPr>
                        <a:t>E644A</a:t>
                      </a:r>
                    </a:p>
                    <a:p>
                      <a:pPr marL="0" marR="0">
                        <a:lnSpc>
                          <a:spcPct val="107000"/>
                        </a:lnSpc>
                        <a:spcBef>
                          <a:spcPts val="0"/>
                        </a:spcBef>
                        <a:spcAft>
                          <a:spcPts val="0"/>
                        </a:spcAft>
                      </a:pPr>
                      <a:r>
                        <a:rPr lang="en-US" sz="1600" b="1" dirty="0">
                          <a:solidFill>
                            <a:schemeClr val="tx1"/>
                          </a:solidFill>
                          <a:effectLst/>
                          <a:latin typeface="+mn-lt"/>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600" b="1" dirty="0">
                          <a:solidFill>
                            <a:schemeClr val="tx1"/>
                          </a:solidFill>
                          <a:effectLst/>
                          <a:latin typeface="+mn-lt"/>
                          <a:ea typeface="Calibri" panose="020F0502020204030204" pitchFamily="34" charset="0"/>
                          <a:cs typeface="Times New Roman" panose="02020603050405020304" pitchFamily="18" charset="0"/>
                        </a:rPr>
                        <a:t>E646A, E646B, </a:t>
                      </a:r>
                    </a:p>
                    <a:p>
                      <a:pPr marL="0" marR="0">
                        <a:lnSpc>
                          <a:spcPct val="107000"/>
                        </a:lnSpc>
                        <a:spcBef>
                          <a:spcPts val="0"/>
                        </a:spcBef>
                        <a:spcAft>
                          <a:spcPts val="0"/>
                        </a:spcAft>
                      </a:pPr>
                      <a:r>
                        <a:rPr lang="en-US" sz="1600" b="1" dirty="0">
                          <a:solidFill>
                            <a:schemeClr val="tx1"/>
                          </a:solidFill>
                          <a:effectLst/>
                          <a:latin typeface="+mn-lt"/>
                          <a:ea typeface="Calibri" panose="020F0502020204030204" pitchFamily="34" charset="0"/>
                          <a:cs typeface="Times New Roman" panose="02020603050405020304" pitchFamily="18" charset="0"/>
                        </a:rPr>
                        <a:t>E646C </a:t>
                      </a:r>
                    </a:p>
                    <a:p>
                      <a:pPr marL="0" marR="0">
                        <a:lnSpc>
                          <a:spcPct val="107000"/>
                        </a:lnSpc>
                        <a:spcBef>
                          <a:spcPts val="0"/>
                        </a:spcBef>
                        <a:spcAft>
                          <a:spcPts val="0"/>
                        </a:spcAft>
                      </a:pPr>
                      <a:r>
                        <a:rPr lang="en-US" sz="1600" b="1" dirty="0">
                          <a:solidFill>
                            <a:schemeClr val="tx1"/>
                          </a:solidFill>
                          <a:effectLst/>
                          <a:latin typeface="+mn-lt"/>
                          <a:ea typeface="Calibri" panose="020F0502020204030204" pitchFamily="34" charset="0"/>
                          <a:cs typeface="Times New Roman" panose="02020603050405020304" pitchFamily="18" charset="0"/>
                        </a:rPr>
                        <a:t>E580A</a:t>
                      </a:r>
                    </a:p>
                    <a:p>
                      <a:pPr marL="0" marR="0">
                        <a:lnSpc>
                          <a:spcPct val="107000"/>
                        </a:lnSpc>
                        <a:spcBef>
                          <a:spcPts val="0"/>
                        </a:spcBef>
                        <a:spcAft>
                          <a:spcPts val="0"/>
                        </a:spcAft>
                      </a:pPr>
                      <a:r>
                        <a:rPr lang="en-US" sz="1600" b="1" dirty="0">
                          <a:solidFill>
                            <a:schemeClr val="tx1"/>
                          </a:solidFill>
                          <a:effectLst/>
                          <a:latin typeface="+mn-lt"/>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600" b="1" dirty="0">
                          <a:solidFill>
                            <a:schemeClr val="tx1"/>
                          </a:solidFill>
                          <a:effectLst/>
                          <a:latin typeface="+mn-lt"/>
                          <a:ea typeface="Calibri" panose="020F0502020204030204" pitchFamily="34" charset="0"/>
                          <a:cs typeface="Times New Roman" panose="02020603050405020304" pitchFamily="18" charset="0"/>
                        </a:rPr>
                        <a:t>E580B</a:t>
                      </a:r>
                    </a:p>
                  </a:txBody>
                  <a:tcPr marL="68580" marR="68580" marT="0" marB="0"/>
                </a:tc>
                <a:tc>
                  <a:txBody>
                    <a:bodyPr/>
                    <a:lstStyle/>
                    <a:p>
                      <a:pPr marL="0" marR="0">
                        <a:lnSpc>
                          <a:spcPct val="107000"/>
                        </a:lnSpc>
                        <a:spcBef>
                          <a:spcPts val="0"/>
                        </a:spcBef>
                        <a:spcAft>
                          <a:spcPts val="0"/>
                        </a:spcAft>
                      </a:pPr>
                      <a:r>
                        <a:rPr lang="en-US" sz="1600" b="0" dirty="0">
                          <a:solidFill>
                            <a:schemeClr val="tx1"/>
                          </a:solidFill>
                          <a:effectLst/>
                          <a:latin typeface="+mn-lt"/>
                          <a:ea typeface="Calibri" panose="020F0502020204030204" pitchFamily="34" charset="0"/>
                          <a:cs typeface="Times New Roman" panose="02020603050405020304" pitchFamily="18" charset="0"/>
                        </a:rPr>
                        <a:t>Restore glade habitat to benefit threatened and endangered species and state species of concern</a:t>
                      </a:r>
                    </a:p>
                    <a:p>
                      <a:pPr marL="0" marR="0">
                        <a:lnSpc>
                          <a:spcPct val="107000"/>
                        </a:lnSpc>
                        <a:spcBef>
                          <a:spcPts val="0"/>
                        </a:spcBef>
                        <a:spcAft>
                          <a:spcPts val="0"/>
                        </a:spcAft>
                      </a:pPr>
                      <a:r>
                        <a:rPr lang="en-US" sz="1600" b="0" dirty="0">
                          <a:solidFill>
                            <a:schemeClr val="tx1"/>
                          </a:solidFill>
                          <a:effectLst/>
                          <a:latin typeface="+mn-lt"/>
                          <a:ea typeface="Calibri" panose="020F0502020204030204" pitchFamily="34" charset="0"/>
                          <a:cs typeface="Times New Roman" panose="02020603050405020304" pitchFamily="18" charset="0"/>
                        </a:rPr>
                        <a:t>Managing Flood-Irrigated Landscapes for Wildlife</a:t>
                      </a:r>
                    </a:p>
                    <a:p>
                      <a:pPr marL="0" marR="0">
                        <a:lnSpc>
                          <a:spcPct val="107000"/>
                        </a:lnSpc>
                        <a:spcBef>
                          <a:spcPts val="0"/>
                        </a:spcBef>
                        <a:spcAft>
                          <a:spcPts val="0"/>
                        </a:spcAft>
                      </a:pPr>
                      <a:r>
                        <a:rPr lang="en-US" sz="1600" b="0" dirty="0">
                          <a:solidFill>
                            <a:schemeClr val="tx1"/>
                          </a:solidFill>
                          <a:effectLst/>
                          <a:latin typeface="+mn-lt"/>
                          <a:ea typeface="Calibri" panose="020F0502020204030204" pitchFamily="34" charset="0"/>
                          <a:cs typeface="Times New Roman" panose="02020603050405020304" pitchFamily="18" charset="0"/>
                        </a:rPr>
                        <a:t>(Manage water and vegetation for wading bird, shorebird, and waterbird habitat)</a:t>
                      </a:r>
                    </a:p>
                    <a:p>
                      <a:pPr marL="0" marR="0">
                        <a:lnSpc>
                          <a:spcPct val="107000"/>
                        </a:lnSpc>
                        <a:spcBef>
                          <a:spcPts val="0"/>
                        </a:spcBef>
                        <a:spcAft>
                          <a:spcPts val="0"/>
                        </a:spcAft>
                      </a:pPr>
                      <a:r>
                        <a:rPr lang="en-US" sz="1600" b="0" dirty="0">
                          <a:solidFill>
                            <a:schemeClr val="tx1"/>
                          </a:solidFill>
                          <a:effectLst/>
                          <a:latin typeface="+mn-lt"/>
                          <a:ea typeface="Calibri" panose="020F0502020204030204" pitchFamily="34" charset="0"/>
                          <a:cs typeface="Times New Roman" panose="02020603050405020304" pitchFamily="18" charset="0"/>
                        </a:rPr>
                        <a:t>Stream corridor bank stability improvement</a:t>
                      </a:r>
                    </a:p>
                    <a:p>
                      <a:pPr marL="0" marR="0">
                        <a:lnSpc>
                          <a:spcPct val="107000"/>
                        </a:lnSpc>
                        <a:spcBef>
                          <a:spcPts val="0"/>
                        </a:spcBef>
                        <a:spcAft>
                          <a:spcPts val="0"/>
                        </a:spcAft>
                      </a:pPr>
                      <a:r>
                        <a:rPr lang="en-US" sz="1600" b="0" dirty="0">
                          <a:solidFill>
                            <a:schemeClr val="tx1"/>
                          </a:solidFill>
                          <a:effectLst/>
                          <a:latin typeface="+mn-lt"/>
                          <a:ea typeface="Calibri" panose="020F0502020204030204" pitchFamily="34" charset="0"/>
                          <a:cs typeface="Times New Roman" panose="02020603050405020304" pitchFamily="18" charset="0"/>
                        </a:rPr>
                        <a:t>Stream corridor bank vegetation improvement</a:t>
                      </a:r>
                    </a:p>
                  </a:txBody>
                  <a:tcPr marL="68580" marR="68580" marT="0" marB="0"/>
                </a:tc>
                <a:extLst>
                  <a:ext uri="{0D108BD9-81ED-4DB2-BD59-A6C34878D82A}">
                    <a16:rowId xmlns:a16="http://schemas.microsoft.com/office/drawing/2014/main" val="629974338"/>
                  </a:ext>
                </a:extLst>
              </a:tr>
            </a:tbl>
          </a:graphicData>
        </a:graphic>
      </p:graphicFrame>
      <p:sp>
        <p:nvSpPr>
          <p:cNvPr id="13" name="TextBox 12">
            <a:extLst>
              <a:ext uri="{FF2B5EF4-FFF2-40B4-BE49-F238E27FC236}">
                <a16:creationId xmlns:a16="http://schemas.microsoft.com/office/drawing/2014/main" id="{A9CE844B-3834-4203-6375-200C1EF4DD05}"/>
              </a:ext>
            </a:extLst>
          </p:cNvPr>
          <p:cNvSpPr txBox="1"/>
          <p:nvPr/>
        </p:nvSpPr>
        <p:spPr>
          <a:xfrm>
            <a:off x="1271361" y="6295881"/>
            <a:ext cx="336487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Arial" panose="020B0604020202020204"/>
                <a:ea typeface="+mn-ea"/>
                <a:cs typeface="+mn-cs"/>
              </a:rPr>
              <a:t>Photo: CA Department of Water Resources</a:t>
            </a:r>
          </a:p>
        </p:txBody>
      </p:sp>
      <p:pic>
        <p:nvPicPr>
          <p:cNvPr id="10" name="Picture 9" descr="A group of ducks in a pond&#10;&#10;Description automatically generated with low confidence">
            <a:extLst>
              <a:ext uri="{FF2B5EF4-FFF2-40B4-BE49-F238E27FC236}">
                <a16:creationId xmlns:a16="http://schemas.microsoft.com/office/drawing/2014/main" id="{3CB8153A-244A-7D14-ACB6-7F89D443A74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990"/>
          <a:stretch/>
        </p:blipFill>
        <p:spPr>
          <a:xfrm>
            <a:off x="70945" y="3324428"/>
            <a:ext cx="4291460" cy="2936534"/>
          </a:xfrm>
          <a:prstGeom prst="rect">
            <a:avLst/>
          </a:prstGeom>
        </p:spPr>
      </p:pic>
    </p:spTree>
    <p:extLst>
      <p:ext uri="{BB962C8B-B14F-4D97-AF65-F5344CB8AC3E}">
        <p14:creationId xmlns:p14="http://schemas.microsoft.com/office/powerpoint/2010/main" val="3723164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678E5-704D-065E-AA83-C5807ED2ECF9}"/>
              </a:ext>
            </a:extLst>
          </p:cNvPr>
          <p:cNvSpPr>
            <a:spLocks noGrp="1"/>
          </p:cNvSpPr>
          <p:nvPr>
            <p:ph type="title"/>
          </p:nvPr>
        </p:nvSpPr>
        <p:spPr>
          <a:xfrm>
            <a:off x="953734" y="95095"/>
            <a:ext cx="6687391" cy="1364363"/>
          </a:xfrm>
        </p:spPr>
        <p:txBody>
          <a:bodyPr>
            <a:normAutofit fontScale="90000"/>
          </a:bodyPr>
          <a:lstStyle/>
          <a:p>
            <a:r>
              <a:rPr lang="en-US" sz="3200" dirty="0">
                <a:effectLst/>
                <a:ea typeface="Calibri" panose="020F0502020204030204" pitchFamily="34" charset="0"/>
                <a:cs typeface="Times New Roman" panose="02020603050405020304" pitchFamily="18" charset="0"/>
              </a:rPr>
              <a:t>Protecting fallow fields in production rotations from wind and water erosion</a:t>
            </a:r>
            <a:endParaRPr lang="en-US" sz="4800" dirty="0"/>
          </a:p>
        </p:txBody>
      </p:sp>
      <p:sp>
        <p:nvSpPr>
          <p:cNvPr id="3" name="Content Placeholder 2">
            <a:extLst>
              <a:ext uri="{FF2B5EF4-FFF2-40B4-BE49-F238E27FC236}">
                <a16:creationId xmlns:a16="http://schemas.microsoft.com/office/drawing/2014/main" id="{5065139B-BA94-1836-CFCF-F241B23D7AC3}"/>
              </a:ext>
            </a:extLst>
          </p:cNvPr>
          <p:cNvSpPr>
            <a:spLocks noGrp="1"/>
          </p:cNvSpPr>
          <p:nvPr>
            <p:ph sz="half" idx="1"/>
          </p:nvPr>
        </p:nvSpPr>
        <p:spPr>
          <a:xfrm>
            <a:off x="7957996" y="643581"/>
            <a:ext cx="4001821" cy="1872719"/>
          </a:xfrm>
        </p:spPr>
        <p:txBody>
          <a:bodyPr>
            <a:normAutofit/>
          </a:bodyPr>
          <a:lstStyle/>
          <a:p>
            <a:pPr marL="0" indent="0">
              <a:lnSpc>
                <a:spcPct val="110000"/>
              </a:lnSpc>
              <a:buNone/>
            </a:pPr>
            <a:r>
              <a:rPr lang="en-US" sz="2000" dirty="0">
                <a:effectLst/>
                <a:ea typeface="Calibri" panose="020F0502020204030204" pitchFamily="34" charset="0"/>
                <a:cs typeface="Times New Roman" panose="02020603050405020304" pitchFamily="18" charset="0"/>
              </a:rPr>
              <a:t>Conservation practices are applied to address wind or water erosion during fallow periods. </a:t>
            </a:r>
            <a:endParaRPr lang="en-US" sz="2800" dirty="0"/>
          </a:p>
        </p:txBody>
      </p:sp>
      <p:sp>
        <p:nvSpPr>
          <p:cNvPr id="5" name="Slide Number Placeholder 4">
            <a:extLst>
              <a:ext uri="{FF2B5EF4-FFF2-40B4-BE49-F238E27FC236}">
                <a16:creationId xmlns:a16="http://schemas.microsoft.com/office/drawing/2014/main" id="{5F4A83AD-20B4-FE41-E4B9-E3807962871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D8D479-8942-46E8-A226-A4E01F7A105C}" type="slidenum">
              <a:rPr kumimoji="0" lang="en-US" sz="1100" b="0" i="0" u="none" strike="noStrike" kern="1200" cap="none" spc="0" normalizeH="0" baseline="0" noProof="0" smtClean="0">
                <a:ln>
                  <a:noFill/>
                </a:ln>
                <a:solidFill>
                  <a:srgbClr val="1CADE4">
                    <a:lumMod val="5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100" b="0" i="0" u="none" strike="noStrike" kern="1200" cap="none" spc="0" normalizeH="0" baseline="0" noProof="0">
              <a:ln>
                <a:noFill/>
              </a:ln>
              <a:solidFill>
                <a:srgbClr val="1CADE4">
                  <a:lumMod val="50000"/>
                </a:srgbClr>
              </a:solidFill>
              <a:effectLst/>
              <a:uLnTx/>
              <a:uFillTx/>
              <a:latin typeface="Arial" panose="020B0604020202020204"/>
              <a:ea typeface="+mn-ea"/>
              <a:cs typeface="+mn-cs"/>
            </a:endParaRPr>
          </a:p>
        </p:txBody>
      </p:sp>
      <p:sp>
        <p:nvSpPr>
          <p:cNvPr id="6" name="Date Placeholder 5">
            <a:extLst>
              <a:ext uri="{FF2B5EF4-FFF2-40B4-BE49-F238E27FC236}">
                <a16:creationId xmlns:a16="http://schemas.microsoft.com/office/drawing/2014/main" id="{77349B93-5B26-ACA5-C818-881E175FA320}"/>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CC751E-20D9-47A3-8A76-D3BCB4E083A7}" type="datetime1">
              <a:rPr kumimoji="0" lang="en-US" sz="1100" b="0" i="0" u="none" strike="noStrike" kern="1200" cap="none" spc="0" normalizeH="0" baseline="0" noProof="0" smtClean="0">
                <a:ln>
                  <a:noFill/>
                </a:ln>
                <a:solidFill>
                  <a:srgbClr val="1CADE4">
                    <a:lumMod val="5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4/3/2023</a:t>
            </a:fld>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sp>
        <p:nvSpPr>
          <p:cNvPr id="7" name="Footer Placeholder 6">
            <a:extLst>
              <a:ext uri="{FF2B5EF4-FFF2-40B4-BE49-F238E27FC236}">
                <a16:creationId xmlns:a16="http://schemas.microsoft.com/office/drawing/2014/main" id="{554F96B8-2A89-24D7-5EBA-931ABCDAE2B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CADE4">
                    <a:lumMod val="50000"/>
                  </a:srgbClr>
                </a:solidFill>
                <a:effectLst/>
                <a:uLnTx/>
                <a:uFillTx/>
                <a:latin typeface="Arial" panose="020B0604020202020204"/>
                <a:ea typeface="+mn-ea"/>
                <a:cs typeface="+mn-cs"/>
              </a:rPr>
              <a:t>NRCS California</a:t>
            </a:r>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graphicFrame>
        <p:nvGraphicFramePr>
          <p:cNvPr id="8" name="Content Placeholder 10">
            <a:extLst>
              <a:ext uri="{FF2B5EF4-FFF2-40B4-BE49-F238E27FC236}">
                <a16:creationId xmlns:a16="http://schemas.microsoft.com/office/drawing/2014/main" id="{229E51D5-E1E5-B7E1-9B57-C7B5912CB22F}"/>
              </a:ext>
            </a:extLst>
          </p:cNvPr>
          <p:cNvGraphicFramePr>
            <a:graphicFrameLocks/>
          </p:cNvGraphicFramePr>
          <p:nvPr/>
        </p:nvGraphicFramePr>
        <p:xfrm>
          <a:off x="322894" y="1871357"/>
          <a:ext cx="7508353" cy="4209366"/>
        </p:xfrm>
        <a:graphic>
          <a:graphicData uri="http://schemas.openxmlformats.org/drawingml/2006/table">
            <a:tbl>
              <a:tblPr firstRow="1" firstCol="1" bandRow="1">
                <a:tableStyleId>{3B4B98B0-60AC-42C2-AFA5-B58CD77FA1E5}</a:tableStyleId>
              </a:tblPr>
              <a:tblGrid>
                <a:gridCol w="1118894">
                  <a:extLst>
                    <a:ext uri="{9D8B030D-6E8A-4147-A177-3AD203B41FA5}">
                      <a16:colId xmlns:a16="http://schemas.microsoft.com/office/drawing/2014/main" val="3316520872"/>
                    </a:ext>
                  </a:extLst>
                </a:gridCol>
                <a:gridCol w="2123642">
                  <a:extLst>
                    <a:ext uri="{9D8B030D-6E8A-4147-A177-3AD203B41FA5}">
                      <a16:colId xmlns:a16="http://schemas.microsoft.com/office/drawing/2014/main" val="784857929"/>
                    </a:ext>
                  </a:extLst>
                </a:gridCol>
                <a:gridCol w="1341548">
                  <a:extLst>
                    <a:ext uri="{9D8B030D-6E8A-4147-A177-3AD203B41FA5}">
                      <a16:colId xmlns:a16="http://schemas.microsoft.com/office/drawing/2014/main" val="2224523433"/>
                    </a:ext>
                  </a:extLst>
                </a:gridCol>
                <a:gridCol w="2924269">
                  <a:extLst>
                    <a:ext uri="{9D8B030D-6E8A-4147-A177-3AD203B41FA5}">
                      <a16:colId xmlns:a16="http://schemas.microsoft.com/office/drawing/2014/main" val="76629717"/>
                    </a:ext>
                  </a:extLst>
                </a:gridCol>
              </a:tblGrid>
              <a:tr h="800114">
                <a:tc>
                  <a:txBody>
                    <a:bodyPr/>
                    <a:lstStyle/>
                    <a:p>
                      <a:pPr marL="0" marR="0">
                        <a:lnSpc>
                          <a:spcPct val="107000"/>
                        </a:lnSpc>
                        <a:spcBef>
                          <a:spcPts val="0"/>
                        </a:spcBef>
                        <a:spcAft>
                          <a:spcPts val="800"/>
                        </a:spcAft>
                      </a:pPr>
                      <a:r>
                        <a:rPr lang="en-US" sz="1400" b="1" dirty="0">
                          <a:effectLst/>
                        </a:rPr>
                        <a:t>Practice Codes</a:t>
                      </a:r>
                      <a:endParaRPr lang="en-US" sz="1400" b="1" dirty="0">
                        <a:solidFill>
                          <a:srgbClr val="2F5496"/>
                        </a:solidFill>
                        <a:effectLst/>
                        <a:latin typeface="Calibri" panose="020F0502020204030204" pitchFamily="34" charset="0"/>
                        <a:ea typeface="Calibri" panose="020F0502020204030204" pitchFamily="34" charset="0"/>
                        <a:cs typeface="Times New Roman" panose="02020603050405020304" pitchFamily="18" charset="0"/>
                      </a:endParaRPr>
                    </a:p>
                  </a:txBody>
                  <a:tcPr marL="28664" marR="28664" marT="0" marB="0"/>
                </a:tc>
                <a:tc>
                  <a:txBody>
                    <a:bodyPr/>
                    <a:lstStyle/>
                    <a:p>
                      <a:pPr marL="0" marR="0">
                        <a:lnSpc>
                          <a:spcPct val="107000"/>
                        </a:lnSpc>
                        <a:spcBef>
                          <a:spcPts val="0"/>
                        </a:spcBef>
                        <a:spcAft>
                          <a:spcPts val="800"/>
                        </a:spcAft>
                      </a:pPr>
                      <a:r>
                        <a:rPr lang="en-US" sz="1400" dirty="0">
                          <a:effectLst/>
                        </a:rPr>
                        <a:t>Conservation Practice Standard Names</a:t>
                      </a:r>
                      <a:endParaRPr lang="en-US" sz="1400" dirty="0">
                        <a:solidFill>
                          <a:srgbClr val="2F5496"/>
                        </a:solidFill>
                        <a:effectLst/>
                        <a:latin typeface="Calibri" panose="020F0502020204030204" pitchFamily="34" charset="0"/>
                        <a:ea typeface="Calibri" panose="020F0502020204030204" pitchFamily="34" charset="0"/>
                        <a:cs typeface="Times New Roman" panose="02020603050405020304" pitchFamily="18" charset="0"/>
                      </a:endParaRPr>
                    </a:p>
                  </a:txBody>
                  <a:tcPr marL="28664" marR="28664" marT="0" marB="0"/>
                </a:tc>
                <a:tc>
                  <a:txBody>
                    <a:bodyPr/>
                    <a:lstStyle/>
                    <a:p>
                      <a:pPr marL="0" marR="0">
                        <a:lnSpc>
                          <a:spcPct val="107000"/>
                        </a:lnSpc>
                        <a:spcBef>
                          <a:spcPts val="0"/>
                        </a:spcBef>
                        <a:spcAft>
                          <a:spcPts val="800"/>
                        </a:spcAft>
                      </a:pPr>
                      <a:r>
                        <a:rPr lang="en-US" sz="1400" b="1">
                          <a:effectLst/>
                        </a:rPr>
                        <a:t>CSP Enhancement Codes</a:t>
                      </a:r>
                      <a:endParaRPr lang="en-US" sz="1400" b="1">
                        <a:solidFill>
                          <a:srgbClr val="2F5496"/>
                        </a:solidFill>
                        <a:effectLst/>
                        <a:latin typeface="Calibri" panose="020F0502020204030204" pitchFamily="34" charset="0"/>
                        <a:ea typeface="Calibri" panose="020F0502020204030204" pitchFamily="34" charset="0"/>
                        <a:cs typeface="Times New Roman" panose="02020603050405020304" pitchFamily="18" charset="0"/>
                      </a:endParaRPr>
                    </a:p>
                  </a:txBody>
                  <a:tcPr marL="28664" marR="28664" marT="0" marB="0"/>
                </a:tc>
                <a:tc>
                  <a:txBody>
                    <a:bodyPr/>
                    <a:lstStyle/>
                    <a:p>
                      <a:pPr marL="0" marR="0">
                        <a:lnSpc>
                          <a:spcPct val="107000"/>
                        </a:lnSpc>
                        <a:spcBef>
                          <a:spcPts val="0"/>
                        </a:spcBef>
                        <a:spcAft>
                          <a:spcPts val="800"/>
                        </a:spcAft>
                      </a:pPr>
                      <a:r>
                        <a:rPr lang="en-US" sz="1400">
                          <a:effectLst/>
                        </a:rPr>
                        <a:t>CSP Enhancement Activity Titles</a:t>
                      </a:r>
                      <a:endParaRPr lang="en-US" sz="1400">
                        <a:solidFill>
                          <a:srgbClr val="2F5496"/>
                        </a:solidFill>
                        <a:effectLst/>
                        <a:latin typeface="Calibri" panose="020F0502020204030204" pitchFamily="34" charset="0"/>
                        <a:ea typeface="Calibri" panose="020F0502020204030204" pitchFamily="34" charset="0"/>
                        <a:cs typeface="Times New Roman" panose="02020603050405020304" pitchFamily="18" charset="0"/>
                      </a:endParaRPr>
                    </a:p>
                  </a:txBody>
                  <a:tcPr marL="28664" marR="28664" marT="0" marB="0"/>
                </a:tc>
                <a:extLst>
                  <a:ext uri="{0D108BD9-81ED-4DB2-BD59-A6C34878D82A}">
                    <a16:rowId xmlns:a16="http://schemas.microsoft.com/office/drawing/2014/main" val="1975179051"/>
                  </a:ext>
                </a:extLst>
              </a:tr>
              <a:tr h="2443587">
                <a:tc>
                  <a:txBody>
                    <a:bodyPr/>
                    <a:lstStyle/>
                    <a:p>
                      <a:pPr marL="0" marR="0">
                        <a:lnSpc>
                          <a:spcPct val="107000"/>
                        </a:lnSpc>
                        <a:spcBef>
                          <a:spcPts val="0"/>
                        </a:spcBef>
                        <a:spcAft>
                          <a:spcPts val="800"/>
                        </a:spcAft>
                      </a:pPr>
                      <a:r>
                        <a:rPr lang="en-US" sz="1400" b="1" dirty="0">
                          <a:solidFill>
                            <a:schemeClr val="tx1"/>
                          </a:solidFill>
                          <a:effectLst/>
                          <a:latin typeface="+mn-lt"/>
                          <a:ea typeface="Calibri" panose="020F0502020204030204" pitchFamily="34" charset="0"/>
                          <a:cs typeface="Times New Roman" panose="02020603050405020304" pitchFamily="18" charset="0"/>
                        </a:rPr>
                        <a:t>340</a:t>
                      </a:r>
                    </a:p>
                    <a:p>
                      <a:pPr marL="0" marR="0">
                        <a:lnSpc>
                          <a:spcPct val="107000"/>
                        </a:lnSpc>
                        <a:spcBef>
                          <a:spcPts val="0"/>
                        </a:spcBef>
                        <a:spcAft>
                          <a:spcPts val="800"/>
                        </a:spcAft>
                      </a:pPr>
                      <a:r>
                        <a:rPr lang="en-US" sz="1400" b="1" dirty="0">
                          <a:solidFill>
                            <a:schemeClr val="tx1"/>
                          </a:solidFill>
                          <a:effectLst/>
                          <a:latin typeface="+mn-lt"/>
                          <a:ea typeface="Calibri" panose="020F0502020204030204" pitchFamily="34" charset="0"/>
                          <a:cs typeface="Times New Roman" panose="02020603050405020304" pitchFamily="18" charset="0"/>
                        </a:rPr>
                        <a:t>327</a:t>
                      </a:r>
                    </a:p>
                    <a:p>
                      <a:pPr marL="0" marR="0">
                        <a:lnSpc>
                          <a:spcPct val="107000"/>
                        </a:lnSpc>
                        <a:spcBef>
                          <a:spcPts val="0"/>
                        </a:spcBef>
                        <a:spcAft>
                          <a:spcPts val="800"/>
                        </a:spcAft>
                      </a:pPr>
                      <a:r>
                        <a:rPr lang="en-US" sz="1400" b="1" dirty="0">
                          <a:solidFill>
                            <a:schemeClr val="tx1"/>
                          </a:solidFill>
                          <a:effectLst/>
                          <a:latin typeface="+mn-lt"/>
                          <a:ea typeface="Calibri" panose="020F0502020204030204" pitchFamily="34" charset="0"/>
                          <a:cs typeface="Times New Roman" panose="02020603050405020304" pitchFamily="18" charset="0"/>
                        </a:rPr>
                        <a:t>330</a:t>
                      </a:r>
                    </a:p>
                    <a:p>
                      <a:pPr marL="0" marR="0">
                        <a:lnSpc>
                          <a:spcPct val="107000"/>
                        </a:lnSpc>
                        <a:spcBef>
                          <a:spcPts val="0"/>
                        </a:spcBef>
                        <a:spcAft>
                          <a:spcPts val="800"/>
                        </a:spcAft>
                      </a:pPr>
                      <a:r>
                        <a:rPr lang="en-US" sz="1400" b="1" dirty="0">
                          <a:solidFill>
                            <a:schemeClr val="tx1"/>
                          </a:solidFill>
                          <a:effectLst/>
                          <a:latin typeface="+mn-lt"/>
                          <a:ea typeface="Calibri" panose="020F0502020204030204" pitchFamily="34" charset="0"/>
                          <a:cs typeface="Times New Roman" panose="02020603050405020304" pitchFamily="18" charset="0"/>
                        </a:rPr>
                        <a:t>332</a:t>
                      </a:r>
                    </a:p>
                    <a:p>
                      <a:pPr marL="0" marR="0">
                        <a:lnSpc>
                          <a:spcPct val="107000"/>
                        </a:lnSpc>
                        <a:spcBef>
                          <a:spcPts val="0"/>
                        </a:spcBef>
                        <a:spcAft>
                          <a:spcPts val="800"/>
                        </a:spcAft>
                      </a:pPr>
                      <a:r>
                        <a:rPr lang="en-US" sz="1400" b="1" dirty="0">
                          <a:solidFill>
                            <a:schemeClr val="tx1"/>
                          </a:solidFill>
                          <a:effectLst/>
                          <a:latin typeface="+mn-lt"/>
                          <a:ea typeface="Calibri" panose="020F0502020204030204" pitchFamily="34" charset="0"/>
                          <a:cs typeface="Times New Roman" panose="02020603050405020304" pitchFamily="18" charset="0"/>
                        </a:rPr>
                        <a:t>588</a:t>
                      </a:r>
                    </a:p>
                    <a:p>
                      <a:pPr marL="0" marR="0">
                        <a:lnSpc>
                          <a:spcPct val="107000"/>
                        </a:lnSpc>
                        <a:spcBef>
                          <a:spcPts val="0"/>
                        </a:spcBef>
                        <a:spcAft>
                          <a:spcPts val="800"/>
                        </a:spcAft>
                      </a:pPr>
                      <a:r>
                        <a:rPr lang="en-US" sz="1400" b="1" dirty="0">
                          <a:solidFill>
                            <a:schemeClr val="tx1"/>
                          </a:solidFill>
                          <a:effectLst/>
                          <a:latin typeface="+mn-lt"/>
                          <a:ea typeface="Calibri" panose="020F0502020204030204" pitchFamily="34" charset="0"/>
                          <a:cs typeface="Times New Roman" panose="02020603050405020304" pitchFamily="18" charset="0"/>
                        </a:rPr>
                        <a:t>589</a:t>
                      </a:r>
                    </a:p>
                    <a:p>
                      <a:pPr marL="0" marR="0">
                        <a:lnSpc>
                          <a:spcPct val="107000"/>
                        </a:lnSpc>
                        <a:spcBef>
                          <a:spcPts val="0"/>
                        </a:spcBef>
                        <a:spcAft>
                          <a:spcPts val="800"/>
                        </a:spcAft>
                      </a:pPr>
                      <a:r>
                        <a:rPr lang="en-US" sz="1400" b="1" dirty="0">
                          <a:solidFill>
                            <a:schemeClr val="tx1"/>
                          </a:solidFill>
                          <a:effectLst/>
                          <a:latin typeface="+mn-lt"/>
                          <a:ea typeface="Calibri" panose="020F0502020204030204" pitchFamily="34" charset="0"/>
                          <a:cs typeface="Times New Roman" panose="02020603050405020304" pitchFamily="18" charset="0"/>
                        </a:rPr>
                        <a:t>603</a:t>
                      </a:r>
                    </a:p>
                    <a:p>
                      <a:pPr marL="0" marR="0">
                        <a:lnSpc>
                          <a:spcPct val="107000"/>
                        </a:lnSpc>
                        <a:spcBef>
                          <a:spcPts val="1800"/>
                        </a:spcBef>
                        <a:spcAft>
                          <a:spcPts val="800"/>
                        </a:spcAft>
                      </a:pPr>
                      <a:r>
                        <a:rPr lang="en-US" sz="1400" b="1" dirty="0">
                          <a:solidFill>
                            <a:schemeClr val="tx1"/>
                          </a:solidFill>
                          <a:effectLst/>
                          <a:latin typeface="+mn-lt"/>
                          <a:ea typeface="Calibri" panose="020F0502020204030204" pitchFamily="34" charset="0"/>
                          <a:cs typeface="Times New Roman" panose="02020603050405020304" pitchFamily="18" charset="0"/>
                        </a:rPr>
                        <a:t>386</a:t>
                      </a:r>
                    </a:p>
                    <a:p>
                      <a:pPr marL="0" marR="0">
                        <a:lnSpc>
                          <a:spcPct val="107000"/>
                        </a:lnSpc>
                        <a:spcBef>
                          <a:spcPts val="0"/>
                        </a:spcBef>
                        <a:spcAft>
                          <a:spcPts val="800"/>
                        </a:spcAft>
                      </a:pPr>
                      <a:r>
                        <a:rPr lang="en-US" sz="1400" b="1" dirty="0">
                          <a:solidFill>
                            <a:schemeClr val="tx1"/>
                          </a:solidFill>
                          <a:effectLst/>
                          <a:latin typeface="+mn-lt"/>
                          <a:ea typeface="Calibri" panose="020F0502020204030204" pitchFamily="34" charset="0"/>
                          <a:cs typeface="Times New Roman" panose="02020603050405020304" pitchFamily="18" charset="0"/>
                        </a:rPr>
                        <a:t>393</a:t>
                      </a:r>
                    </a:p>
                    <a:p>
                      <a:pPr marL="0" marR="0">
                        <a:lnSpc>
                          <a:spcPct val="107000"/>
                        </a:lnSpc>
                        <a:spcBef>
                          <a:spcPts val="0"/>
                        </a:spcBef>
                        <a:spcAft>
                          <a:spcPts val="1200"/>
                        </a:spcAft>
                      </a:pPr>
                      <a:r>
                        <a:rPr lang="en-US" sz="1400" b="1" dirty="0">
                          <a:solidFill>
                            <a:schemeClr val="tx1"/>
                          </a:solidFill>
                          <a:effectLst/>
                          <a:latin typeface="+mn-lt"/>
                          <a:ea typeface="Calibri" panose="020F0502020204030204" pitchFamily="34" charset="0"/>
                          <a:cs typeface="Times New Roman" panose="02020603050405020304" pitchFamily="18" charset="0"/>
                        </a:rPr>
                        <a:t>484</a:t>
                      </a:r>
                    </a:p>
                  </a:txBody>
                  <a:tcPr marL="68580" marR="68580" marT="0" marB="0"/>
                </a:tc>
                <a:tc>
                  <a:txBody>
                    <a:bodyPr/>
                    <a:lstStyle/>
                    <a:p>
                      <a:pPr marL="0" marR="0">
                        <a:lnSpc>
                          <a:spcPct val="107000"/>
                        </a:lnSpc>
                        <a:spcBef>
                          <a:spcPts val="0"/>
                        </a:spcBef>
                        <a:spcAft>
                          <a:spcPts val="800"/>
                        </a:spcAft>
                      </a:pPr>
                      <a:r>
                        <a:rPr lang="en-US" sz="1400" b="0" dirty="0">
                          <a:solidFill>
                            <a:schemeClr val="tx1"/>
                          </a:solidFill>
                          <a:effectLst/>
                          <a:latin typeface="+mn-lt"/>
                          <a:ea typeface="Calibri" panose="020F0502020204030204" pitchFamily="34" charset="0"/>
                          <a:cs typeface="Times New Roman" panose="02020603050405020304" pitchFamily="18" charset="0"/>
                        </a:rPr>
                        <a:t>Cover Crop</a:t>
                      </a:r>
                    </a:p>
                    <a:p>
                      <a:pPr marL="0" marR="0">
                        <a:lnSpc>
                          <a:spcPct val="107000"/>
                        </a:lnSpc>
                        <a:spcBef>
                          <a:spcPts val="0"/>
                        </a:spcBef>
                        <a:spcAft>
                          <a:spcPts val="800"/>
                        </a:spcAft>
                      </a:pPr>
                      <a:r>
                        <a:rPr lang="en-US" sz="1400" b="0" dirty="0">
                          <a:solidFill>
                            <a:schemeClr val="tx1"/>
                          </a:solidFill>
                          <a:effectLst/>
                          <a:latin typeface="+mn-lt"/>
                          <a:ea typeface="Calibri" panose="020F0502020204030204" pitchFamily="34" charset="0"/>
                          <a:cs typeface="Times New Roman" panose="02020603050405020304" pitchFamily="18" charset="0"/>
                        </a:rPr>
                        <a:t>Conservation Cover </a:t>
                      </a:r>
                    </a:p>
                    <a:p>
                      <a:pPr marL="0" marR="0">
                        <a:lnSpc>
                          <a:spcPct val="107000"/>
                        </a:lnSpc>
                        <a:spcBef>
                          <a:spcPts val="0"/>
                        </a:spcBef>
                        <a:spcAft>
                          <a:spcPts val="800"/>
                        </a:spcAft>
                      </a:pPr>
                      <a:r>
                        <a:rPr lang="en-US" sz="1400" b="0" dirty="0">
                          <a:solidFill>
                            <a:schemeClr val="tx1"/>
                          </a:solidFill>
                          <a:effectLst/>
                          <a:latin typeface="+mn-lt"/>
                          <a:ea typeface="Calibri" panose="020F0502020204030204" pitchFamily="34" charset="0"/>
                          <a:cs typeface="Times New Roman" panose="02020603050405020304" pitchFamily="18" charset="0"/>
                        </a:rPr>
                        <a:t>Contour Farming</a:t>
                      </a:r>
                    </a:p>
                    <a:p>
                      <a:pPr marL="0" marR="0">
                        <a:lnSpc>
                          <a:spcPct val="107000"/>
                        </a:lnSpc>
                        <a:spcBef>
                          <a:spcPts val="0"/>
                        </a:spcBef>
                        <a:spcAft>
                          <a:spcPts val="800"/>
                        </a:spcAft>
                      </a:pPr>
                      <a:r>
                        <a:rPr lang="en-US" sz="1400" b="0" dirty="0">
                          <a:solidFill>
                            <a:schemeClr val="tx1"/>
                          </a:solidFill>
                          <a:effectLst/>
                          <a:latin typeface="+mn-lt"/>
                          <a:ea typeface="Calibri" panose="020F0502020204030204" pitchFamily="34" charset="0"/>
                          <a:cs typeface="Times New Roman" panose="02020603050405020304" pitchFamily="18" charset="0"/>
                        </a:rPr>
                        <a:t>Contour Buffer Strips </a:t>
                      </a:r>
                    </a:p>
                    <a:p>
                      <a:pPr marL="0" marR="0">
                        <a:lnSpc>
                          <a:spcPct val="107000"/>
                        </a:lnSpc>
                        <a:spcBef>
                          <a:spcPts val="0"/>
                        </a:spcBef>
                        <a:spcAft>
                          <a:spcPts val="800"/>
                        </a:spcAft>
                      </a:pPr>
                      <a:r>
                        <a:rPr lang="en-US" sz="1400" b="0" dirty="0">
                          <a:solidFill>
                            <a:schemeClr val="tx1"/>
                          </a:solidFill>
                          <a:effectLst/>
                          <a:latin typeface="+mn-lt"/>
                          <a:ea typeface="Calibri" panose="020F0502020204030204" pitchFamily="34" charset="0"/>
                          <a:cs typeface="Times New Roman" panose="02020603050405020304" pitchFamily="18" charset="0"/>
                        </a:rPr>
                        <a:t>Cross Wind Ridges</a:t>
                      </a:r>
                    </a:p>
                    <a:p>
                      <a:pPr marL="0" marR="0">
                        <a:lnSpc>
                          <a:spcPct val="107000"/>
                        </a:lnSpc>
                        <a:spcBef>
                          <a:spcPts val="0"/>
                        </a:spcBef>
                        <a:spcAft>
                          <a:spcPts val="800"/>
                        </a:spcAft>
                      </a:pPr>
                      <a:r>
                        <a:rPr lang="en-US" sz="1400" b="0" dirty="0">
                          <a:solidFill>
                            <a:schemeClr val="tx1"/>
                          </a:solidFill>
                          <a:effectLst/>
                          <a:latin typeface="+mn-lt"/>
                          <a:ea typeface="Calibri" panose="020F0502020204030204" pitchFamily="34" charset="0"/>
                          <a:cs typeface="Times New Roman" panose="02020603050405020304" pitchFamily="18" charset="0"/>
                        </a:rPr>
                        <a:t>Cross Wind Trap Strips</a:t>
                      </a:r>
                    </a:p>
                    <a:p>
                      <a:pPr marL="0" marR="0">
                        <a:lnSpc>
                          <a:spcPct val="107000"/>
                        </a:lnSpc>
                        <a:spcBef>
                          <a:spcPts val="0"/>
                        </a:spcBef>
                        <a:spcAft>
                          <a:spcPts val="800"/>
                        </a:spcAft>
                      </a:pPr>
                      <a:r>
                        <a:rPr lang="en-US" sz="1400" b="0" dirty="0">
                          <a:solidFill>
                            <a:schemeClr val="tx1"/>
                          </a:solidFill>
                          <a:effectLst/>
                          <a:latin typeface="+mn-lt"/>
                          <a:ea typeface="Calibri" panose="020F0502020204030204" pitchFamily="34" charset="0"/>
                          <a:cs typeface="Times New Roman" panose="02020603050405020304" pitchFamily="18" charset="0"/>
                        </a:rPr>
                        <a:t>Herbaceous Wind Barriers</a:t>
                      </a:r>
                    </a:p>
                    <a:p>
                      <a:pPr marL="0" marR="0">
                        <a:lnSpc>
                          <a:spcPct val="107000"/>
                        </a:lnSpc>
                        <a:spcBef>
                          <a:spcPts val="0"/>
                        </a:spcBef>
                        <a:spcAft>
                          <a:spcPts val="800"/>
                        </a:spcAft>
                      </a:pPr>
                      <a:r>
                        <a:rPr lang="en-US" sz="1400" b="0" dirty="0">
                          <a:solidFill>
                            <a:schemeClr val="tx1"/>
                          </a:solidFill>
                          <a:effectLst/>
                          <a:latin typeface="+mn-lt"/>
                          <a:ea typeface="Calibri" panose="020F0502020204030204" pitchFamily="34" charset="0"/>
                          <a:cs typeface="Times New Roman" panose="02020603050405020304" pitchFamily="18" charset="0"/>
                        </a:rPr>
                        <a:t>Field Border</a:t>
                      </a:r>
                    </a:p>
                    <a:p>
                      <a:pPr marL="0" marR="0">
                        <a:lnSpc>
                          <a:spcPct val="107000"/>
                        </a:lnSpc>
                        <a:spcBef>
                          <a:spcPts val="0"/>
                        </a:spcBef>
                        <a:spcAft>
                          <a:spcPts val="800"/>
                        </a:spcAft>
                      </a:pPr>
                      <a:r>
                        <a:rPr lang="en-US" sz="1400" b="0" dirty="0">
                          <a:solidFill>
                            <a:schemeClr val="tx1"/>
                          </a:solidFill>
                          <a:effectLst/>
                          <a:latin typeface="+mn-lt"/>
                          <a:ea typeface="Calibri" panose="020F0502020204030204" pitchFamily="34" charset="0"/>
                          <a:cs typeface="Times New Roman" panose="02020603050405020304" pitchFamily="18" charset="0"/>
                        </a:rPr>
                        <a:t>Filter Strip</a:t>
                      </a:r>
                    </a:p>
                    <a:p>
                      <a:pPr marL="0" marR="0">
                        <a:lnSpc>
                          <a:spcPct val="107000"/>
                        </a:lnSpc>
                        <a:spcBef>
                          <a:spcPts val="0"/>
                        </a:spcBef>
                        <a:spcAft>
                          <a:spcPts val="800"/>
                        </a:spcAft>
                      </a:pPr>
                      <a:r>
                        <a:rPr lang="en-US" sz="1400" b="0" dirty="0">
                          <a:solidFill>
                            <a:schemeClr val="tx1"/>
                          </a:solidFill>
                          <a:effectLst/>
                          <a:latin typeface="+mn-lt"/>
                          <a:ea typeface="Calibri" panose="020F0502020204030204" pitchFamily="34" charset="0"/>
                          <a:cs typeface="Times New Roman" panose="02020603050405020304" pitchFamily="18" charset="0"/>
                        </a:rPr>
                        <a:t>Mulching</a:t>
                      </a:r>
                    </a:p>
                  </a:txBody>
                  <a:tcPr marL="68580" marR="68580" marT="0" marB="0"/>
                </a:tc>
                <a:tc>
                  <a:txBody>
                    <a:bodyPr/>
                    <a:lstStyle/>
                    <a:p>
                      <a:pPr marL="0" marR="0">
                        <a:lnSpc>
                          <a:spcPct val="107000"/>
                        </a:lnSpc>
                        <a:spcBef>
                          <a:spcPts val="0"/>
                        </a:spcBef>
                        <a:spcAft>
                          <a:spcPts val="800"/>
                        </a:spcAft>
                      </a:pPr>
                      <a:r>
                        <a:rPr lang="en-US" sz="1400" b="1" dirty="0">
                          <a:solidFill>
                            <a:schemeClr val="tx1"/>
                          </a:solidFill>
                          <a:effectLst/>
                          <a:latin typeface="+mn-lt"/>
                          <a:ea typeface="Calibri" panose="020F0502020204030204" pitchFamily="34" charset="0"/>
                          <a:cs typeface="Times New Roman" panose="02020603050405020304" pitchFamily="18" charset="0"/>
                        </a:rPr>
                        <a:t>E340A</a:t>
                      </a:r>
                    </a:p>
                    <a:p>
                      <a:pPr marL="0" marR="0">
                        <a:lnSpc>
                          <a:spcPct val="107000"/>
                        </a:lnSpc>
                        <a:spcBef>
                          <a:spcPts val="0"/>
                        </a:spcBef>
                        <a:spcAft>
                          <a:spcPts val="800"/>
                        </a:spcAft>
                      </a:pPr>
                      <a:r>
                        <a:rPr lang="en-US" sz="1400" b="1" dirty="0">
                          <a:solidFill>
                            <a:schemeClr val="tx1"/>
                          </a:solidFill>
                          <a:effectLst/>
                          <a:latin typeface="+mn-lt"/>
                          <a:ea typeface="Calibri" panose="020F0502020204030204" pitchFamily="34" charset="0"/>
                          <a:cs typeface="Times New Roman" panose="02020603050405020304" pitchFamily="18" charset="0"/>
                        </a:rPr>
                        <a:t>E340G</a:t>
                      </a:r>
                    </a:p>
                    <a:p>
                      <a:pPr marL="0" marR="0">
                        <a:lnSpc>
                          <a:spcPct val="107000"/>
                        </a:lnSpc>
                        <a:spcBef>
                          <a:spcPts val="0"/>
                        </a:spcBef>
                        <a:spcAft>
                          <a:spcPts val="800"/>
                        </a:spcAft>
                      </a:pPr>
                      <a:endParaRPr lang="en-US" sz="1400" b="1" dirty="0">
                        <a:solidFill>
                          <a:schemeClr val="tx1"/>
                        </a:solidFill>
                        <a:effectLst/>
                        <a:latin typeface="+mn-lt"/>
                        <a:ea typeface="Calibri" panose="020F0502020204030204" pitchFamily="34" charset="0"/>
                        <a:cs typeface="Times New Roman" panose="02020603050405020304" pitchFamily="18" charset="0"/>
                      </a:endParaRPr>
                    </a:p>
                    <a:p>
                      <a:pPr marL="0" marR="0">
                        <a:lnSpc>
                          <a:spcPct val="107000"/>
                        </a:lnSpc>
                        <a:spcBef>
                          <a:spcPts val="1200"/>
                        </a:spcBef>
                        <a:spcAft>
                          <a:spcPts val="800"/>
                        </a:spcAft>
                      </a:pPr>
                      <a:r>
                        <a:rPr lang="en-US" sz="1400" b="1" dirty="0">
                          <a:solidFill>
                            <a:schemeClr val="tx1"/>
                          </a:solidFill>
                          <a:effectLst/>
                          <a:latin typeface="+mn-lt"/>
                          <a:ea typeface="Calibri" panose="020F0502020204030204" pitchFamily="34" charset="0"/>
                          <a:cs typeface="Times New Roman" panose="02020603050405020304" pitchFamily="18" charset="0"/>
                        </a:rPr>
                        <a:t>E340H</a:t>
                      </a:r>
                    </a:p>
                    <a:p>
                      <a:pPr marL="0" marR="0">
                        <a:lnSpc>
                          <a:spcPct val="107000"/>
                        </a:lnSpc>
                        <a:spcBef>
                          <a:spcPts val="0"/>
                        </a:spcBef>
                        <a:spcAft>
                          <a:spcPts val="800"/>
                        </a:spcAft>
                      </a:pPr>
                      <a:endParaRPr lang="en-US" sz="1400" b="1" dirty="0">
                        <a:solidFill>
                          <a:schemeClr val="tx1"/>
                        </a:solidFill>
                        <a:effectLst/>
                        <a:latin typeface="+mn-lt"/>
                        <a:ea typeface="Calibri" panose="020F0502020204030204" pitchFamily="34" charset="0"/>
                        <a:cs typeface="Times New Roman" panose="02020603050405020304" pitchFamily="18" charset="0"/>
                      </a:endParaRPr>
                    </a:p>
                    <a:p>
                      <a:pPr marL="0" marR="0">
                        <a:lnSpc>
                          <a:spcPct val="107000"/>
                        </a:lnSpc>
                        <a:spcBef>
                          <a:spcPts val="1200"/>
                        </a:spcBef>
                        <a:spcAft>
                          <a:spcPts val="800"/>
                        </a:spcAft>
                      </a:pPr>
                      <a:r>
                        <a:rPr lang="en-US" sz="1400" b="1" dirty="0">
                          <a:solidFill>
                            <a:schemeClr val="tx1"/>
                          </a:solidFill>
                          <a:effectLst/>
                          <a:latin typeface="+mn-lt"/>
                          <a:ea typeface="Calibri" panose="020F0502020204030204" pitchFamily="34" charset="0"/>
                          <a:cs typeface="Times New Roman" panose="02020603050405020304" pitchFamily="18" charset="0"/>
                        </a:rPr>
                        <a:t>E386A</a:t>
                      </a:r>
                    </a:p>
                    <a:p>
                      <a:pPr marL="0" marR="0">
                        <a:lnSpc>
                          <a:spcPct val="107000"/>
                        </a:lnSpc>
                        <a:spcBef>
                          <a:spcPts val="0"/>
                        </a:spcBef>
                        <a:spcAft>
                          <a:spcPts val="800"/>
                        </a:spcAft>
                      </a:pPr>
                      <a:endParaRPr lang="en-US" sz="1400" b="1" dirty="0">
                        <a:solidFill>
                          <a:schemeClr val="tx1"/>
                        </a:solidFill>
                        <a:effectLst/>
                        <a:latin typeface="+mn-lt"/>
                        <a:ea typeface="Calibri" panose="020F0502020204030204" pitchFamily="34" charset="0"/>
                        <a:cs typeface="Times New Roman" panose="02020603050405020304" pitchFamily="18" charset="0"/>
                      </a:endParaRPr>
                    </a:p>
                    <a:p>
                      <a:pPr marL="0" marR="0">
                        <a:lnSpc>
                          <a:spcPct val="107000"/>
                        </a:lnSpc>
                        <a:spcBef>
                          <a:spcPts val="1200"/>
                        </a:spcBef>
                        <a:spcAft>
                          <a:spcPts val="800"/>
                        </a:spcAft>
                      </a:pPr>
                      <a:r>
                        <a:rPr lang="en-US" sz="1400" b="1" dirty="0">
                          <a:solidFill>
                            <a:schemeClr val="tx1"/>
                          </a:solidFill>
                          <a:effectLst/>
                          <a:latin typeface="+mn-lt"/>
                          <a:ea typeface="Calibri" panose="020F0502020204030204" pitchFamily="34" charset="0"/>
                          <a:cs typeface="Times New Roman" panose="02020603050405020304" pitchFamily="18" charset="0"/>
                        </a:rPr>
                        <a:t>E386C</a:t>
                      </a:r>
                    </a:p>
                  </a:txBody>
                  <a:tcPr marL="68580" marR="68580" marT="0" marB="0"/>
                </a:tc>
                <a:tc>
                  <a:txBody>
                    <a:bodyPr/>
                    <a:lstStyle/>
                    <a:p>
                      <a:pPr marL="0" marR="0">
                        <a:lnSpc>
                          <a:spcPct val="107000"/>
                        </a:lnSpc>
                        <a:spcBef>
                          <a:spcPts val="0"/>
                        </a:spcBef>
                        <a:spcAft>
                          <a:spcPts val="800"/>
                        </a:spcAft>
                      </a:pPr>
                      <a:r>
                        <a:rPr lang="en-US" sz="1400" b="0" dirty="0">
                          <a:solidFill>
                            <a:schemeClr val="tx1"/>
                          </a:solidFill>
                          <a:effectLst/>
                          <a:latin typeface="+mn-lt"/>
                          <a:ea typeface="Calibri" panose="020F0502020204030204" pitchFamily="34" charset="0"/>
                          <a:cs typeface="Times New Roman" panose="02020603050405020304" pitchFamily="18" charset="0"/>
                        </a:rPr>
                        <a:t>Cover crop to reduce soil erosion</a:t>
                      </a:r>
                    </a:p>
                    <a:p>
                      <a:pPr marL="0" marR="0">
                        <a:lnSpc>
                          <a:spcPct val="107000"/>
                        </a:lnSpc>
                        <a:spcBef>
                          <a:spcPts val="0"/>
                        </a:spcBef>
                        <a:spcAft>
                          <a:spcPts val="800"/>
                        </a:spcAft>
                      </a:pPr>
                      <a:r>
                        <a:rPr lang="en-US" sz="1400" b="0" dirty="0">
                          <a:solidFill>
                            <a:schemeClr val="tx1"/>
                          </a:solidFill>
                          <a:effectLst/>
                          <a:latin typeface="+mn-lt"/>
                          <a:ea typeface="Calibri" panose="020F0502020204030204" pitchFamily="34" charset="0"/>
                          <a:cs typeface="Times New Roman" panose="02020603050405020304" pitchFamily="18" charset="0"/>
                        </a:rPr>
                        <a:t>Cover crop to reduce water quality degradation by utilizing excess soil nutrients</a:t>
                      </a:r>
                    </a:p>
                    <a:p>
                      <a:pPr marL="0" marR="0">
                        <a:lnSpc>
                          <a:spcPct val="107000"/>
                        </a:lnSpc>
                        <a:spcBef>
                          <a:spcPts val="0"/>
                        </a:spcBef>
                        <a:spcAft>
                          <a:spcPts val="800"/>
                        </a:spcAft>
                      </a:pPr>
                      <a:r>
                        <a:rPr lang="en-US" sz="1400" b="0" dirty="0">
                          <a:solidFill>
                            <a:schemeClr val="tx1"/>
                          </a:solidFill>
                          <a:effectLst/>
                          <a:latin typeface="+mn-lt"/>
                          <a:ea typeface="Calibri" panose="020F0502020204030204" pitchFamily="34" charset="0"/>
                          <a:cs typeface="Times New Roman" panose="02020603050405020304" pitchFamily="18" charset="0"/>
                        </a:rPr>
                        <a:t>Cover crop to suppress excessive weed pressures and break pest cycles</a:t>
                      </a:r>
                    </a:p>
                    <a:p>
                      <a:pPr marL="0" marR="0">
                        <a:lnSpc>
                          <a:spcPct val="107000"/>
                        </a:lnSpc>
                        <a:spcBef>
                          <a:spcPts val="0"/>
                        </a:spcBef>
                        <a:spcAft>
                          <a:spcPts val="800"/>
                        </a:spcAft>
                      </a:pPr>
                      <a:r>
                        <a:rPr lang="en-US" sz="1400" b="0" dirty="0">
                          <a:solidFill>
                            <a:schemeClr val="tx1"/>
                          </a:solidFill>
                          <a:effectLst/>
                          <a:latin typeface="+mn-lt"/>
                          <a:ea typeface="Calibri" panose="020F0502020204030204" pitchFamily="34" charset="0"/>
                          <a:cs typeface="Times New Roman" panose="02020603050405020304" pitchFamily="18" charset="0"/>
                        </a:rPr>
                        <a:t>Enhanced field borders to reduce soil erosion along the edge(s) of a field</a:t>
                      </a:r>
                    </a:p>
                    <a:p>
                      <a:pPr marL="0" marR="0">
                        <a:lnSpc>
                          <a:spcPct val="107000"/>
                        </a:lnSpc>
                        <a:spcBef>
                          <a:spcPts val="0"/>
                        </a:spcBef>
                        <a:spcAft>
                          <a:spcPts val="800"/>
                        </a:spcAft>
                      </a:pPr>
                      <a:r>
                        <a:rPr lang="en-US" sz="1400" b="0" dirty="0">
                          <a:solidFill>
                            <a:schemeClr val="tx1"/>
                          </a:solidFill>
                          <a:effectLst/>
                          <a:latin typeface="+mn-lt"/>
                          <a:ea typeface="Calibri" panose="020F0502020204030204" pitchFamily="34" charset="0"/>
                          <a:cs typeface="Times New Roman" panose="02020603050405020304" pitchFamily="18" charset="0"/>
                        </a:rPr>
                        <a:t>Enhanced field borders to decrease particulate emissions along the edge(s) of the field</a:t>
                      </a:r>
                    </a:p>
                  </a:txBody>
                  <a:tcPr marL="68580" marR="68580" marT="0" marB="0"/>
                </a:tc>
                <a:extLst>
                  <a:ext uri="{0D108BD9-81ED-4DB2-BD59-A6C34878D82A}">
                    <a16:rowId xmlns:a16="http://schemas.microsoft.com/office/drawing/2014/main" val="629974338"/>
                  </a:ext>
                </a:extLst>
              </a:tr>
            </a:tbl>
          </a:graphicData>
        </a:graphic>
      </p:graphicFrame>
      <p:pic>
        <p:nvPicPr>
          <p:cNvPr id="9" name="Picture 8" descr="A picture containing sky, outdoor, snow, nature&#10;&#10;Description automatically generated">
            <a:extLst>
              <a:ext uri="{FF2B5EF4-FFF2-40B4-BE49-F238E27FC236}">
                <a16:creationId xmlns:a16="http://schemas.microsoft.com/office/drawing/2014/main" id="{236AE1F9-3155-2B25-C648-21829E0CB7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7996" y="2174017"/>
            <a:ext cx="3911110" cy="2607407"/>
          </a:xfrm>
          <a:prstGeom prst="rect">
            <a:avLst/>
          </a:prstGeom>
        </p:spPr>
      </p:pic>
      <p:sp>
        <p:nvSpPr>
          <p:cNvPr id="13" name="TextBox 12">
            <a:extLst>
              <a:ext uri="{FF2B5EF4-FFF2-40B4-BE49-F238E27FC236}">
                <a16:creationId xmlns:a16="http://schemas.microsoft.com/office/drawing/2014/main" id="{A9CE844B-3834-4203-6375-200C1EF4DD05}"/>
              </a:ext>
            </a:extLst>
          </p:cNvPr>
          <p:cNvSpPr txBox="1"/>
          <p:nvPr/>
        </p:nvSpPr>
        <p:spPr>
          <a:xfrm>
            <a:off x="8809022" y="4781424"/>
            <a:ext cx="306008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Arial" panose="020B0604020202020204"/>
                <a:ea typeface="+mn-ea"/>
                <a:cs typeface="+mn-cs"/>
              </a:rPr>
              <a:t>Photo by Jay Calderon for the Desert Sun.</a:t>
            </a:r>
          </a:p>
        </p:txBody>
      </p:sp>
    </p:spTree>
    <p:extLst>
      <p:ext uri="{BB962C8B-B14F-4D97-AF65-F5344CB8AC3E}">
        <p14:creationId xmlns:p14="http://schemas.microsoft.com/office/powerpoint/2010/main" val="557483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678E5-704D-065E-AA83-C5807ED2ECF9}"/>
              </a:ext>
            </a:extLst>
          </p:cNvPr>
          <p:cNvSpPr>
            <a:spLocks noGrp="1"/>
          </p:cNvSpPr>
          <p:nvPr>
            <p:ph type="title"/>
          </p:nvPr>
        </p:nvSpPr>
        <p:spPr>
          <a:xfrm>
            <a:off x="953734" y="95095"/>
            <a:ext cx="6687391" cy="1364363"/>
          </a:xfrm>
        </p:spPr>
        <p:txBody>
          <a:bodyPr>
            <a:normAutofit/>
          </a:bodyPr>
          <a:lstStyle/>
          <a:p>
            <a:r>
              <a:rPr lang="en-US" sz="3200" dirty="0">
                <a:effectLst/>
                <a:ea typeface="Calibri" panose="020F0502020204030204" pitchFamily="34" charset="0"/>
                <a:cs typeface="Times New Roman" panose="02020603050405020304" pitchFamily="18" charset="0"/>
              </a:rPr>
              <a:t>Source water protection for vulnerable communities</a:t>
            </a:r>
            <a:endParaRPr lang="en-US" sz="4800" dirty="0"/>
          </a:p>
        </p:txBody>
      </p:sp>
      <p:sp>
        <p:nvSpPr>
          <p:cNvPr id="3" name="Content Placeholder 2">
            <a:extLst>
              <a:ext uri="{FF2B5EF4-FFF2-40B4-BE49-F238E27FC236}">
                <a16:creationId xmlns:a16="http://schemas.microsoft.com/office/drawing/2014/main" id="{5065139B-BA94-1836-CFCF-F241B23D7AC3}"/>
              </a:ext>
            </a:extLst>
          </p:cNvPr>
          <p:cNvSpPr>
            <a:spLocks noGrp="1"/>
          </p:cNvSpPr>
          <p:nvPr>
            <p:ph sz="half" idx="1"/>
          </p:nvPr>
        </p:nvSpPr>
        <p:spPr>
          <a:xfrm>
            <a:off x="7939889" y="281443"/>
            <a:ext cx="4001821" cy="2004558"/>
          </a:xfrm>
        </p:spPr>
        <p:txBody>
          <a:bodyPr>
            <a:normAutofit/>
          </a:bodyPr>
          <a:lstStyle/>
          <a:p>
            <a:pPr marL="0" indent="0">
              <a:lnSpc>
                <a:spcPct val="110000"/>
              </a:lnSpc>
              <a:buNone/>
            </a:pPr>
            <a:r>
              <a:rPr lang="en-US" sz="2000" dirty="0">
                <a:effectLst/>
                <a:ea typeface="Calibri" panose="020F0502020204030204" pitchFamily="34" charset="0"/>
                <a:cs typeface="Times New Roman" panose="02020603050405020304" pitchFamily="18" charset="0"/>
              </a:rPr>
              <a:t>Practices are implemented to maintain or improve the quantity and protect the quality of drinking water supplied from groundwater or surface water sources.</a:t>
            </a:r>
            <a:endParaRPr lang="en-US" sz="3200" dirty="0"/>
          </a:p>
        </p:txBody>
      </p:sp>
      <p:sp>
        <p:nvSpPr>
          <p:cNvPr id="5" name="Slide Number Placeholder 4">
            <a:extLst>
              <a:ext uri="{FF2B5EF4-FFF2-40B4-BE49-F238E27FC236}">
                <a16:creationId xmlns:a16="http://schemas.microsoft.com/office/drawing/2014/main" id="{5F4A83AD-20B4-FE41-E4B9-E3807962871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D8D479-8942-46E8-A226-A4E01F7A105C}" type="slidenum">
              <a:rPr kumimoji="0" lang="en-US" sz="1100" b="0" i="0" u="none" strike="noStrike" kern="1200" cap="none" spc="0" normalizeH="0" baseline="0" noProof="0" smtClean="0">
                <a:ln>
                  <a:noFill/>
                </a:ln>
                <a:solidFill>
                  <a:srgbClr val="1CADE4">
                    <a:lumMod val="5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100" b="0" i="0" u="none" strike="noStrike" kern="1200" cap="none" spc="0" normalizeH="0" baseline="0" noProof="0">
              <a:ln>
                <a:noFill/>
              </a:ln>
              <a:solidFill>
                <a:srgbClr val="1CADE4">
                  <a:lumMod val="50000"/>
                </a:srgbClr>
              </a:solidFill>
              <a:effectLst/>
              <a:uLnTx/>
              <a:uFillTx/>
              <a:latin typeface="Arial" panose="020B0604020202020204"/>
              <a:ea typeface="+mn-ea"/>
              <a:cs typeface="+mn-cs"/>
            </a:endParaRPr>
          </a:p>
        </p:txBody>
      </p:sp>
      <p:sp>
        <p:nvSpPr>
          <p:cNvPr id="6" name="Date Placeholder 5">
            <a:extLst>
              <a:ext uri="{FF2B5EF4-FFF2-40B4-BE49-F238E27FC236}">
                <a16:creationId xmlns:a16="http://schemas.microsoft.com/office/drawing/2014/main" id="{77349B93-5B26-ACA5-C818-881E175FA320}"/>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CC751E-20D9-47A3-8A76-D3BCB4E083A7}" type="datetime1">
              <a:rPr kumimoji="0" lang="en-US" sz="1100" b="0" i="0" u="none" strike="noStrike" kern="1200" cap="none" spc="0" normalizeH="0" baseline="0" noProof="0" smtClean="0">
                <a:ln>
                  <a:noFill/>
                </a:ln>
                <a:solidFill>
                  <a:srgbClr val="1CADE4">
                    <a:lumMod val="5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4/3/2023</a:t>
            </a:fld>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sp>
        <p:nvSpPr>
          <p:cNvPr id="7" name="Footer Placeholder 6">
            <a:extLst>
              <a:ext uri="{FF2B5EF4-FFF2-40B4-BE49-F238E27FC236}">
                <a16:creationId xmlns:a16="http://schemas.microsoft.com/office/drawing/2014/main" id="{554F96B8-2A89-24D7-5EBA-931ABCDAE2B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CADE4">
                    <a:lumMod val="50000"/>
                  </a:srgbClr>
                </a:solidFill>
                <a:effectLst/>
                <a:uLnTx/>
                <a:uFillTx/>
                <a:latin typeface="Arial" panose="020B0604020202020204"/>
                <a:ea typeface="+mn-ea"/>
                <a:cs typeface="+mn-cs"/>
              </a:rPr>
              <a:t>NRCS California</a:t>
            </a:r>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graphicFrame>
        <p:nvGraphicFramePr>
          <p:cNvPr id="8" name="Content Placeholder 10">
            <a:extLst>
              <a:ext uri="{FF2B5EF4-FFF2-40B4-BE49-F238E27FC236}">
                <a16:creationId xmlns:a16="http://schemas.microsoft.com/office/drawing/2014/main" id="{229E51D5-E1E5-B7E1-9B57-C7B5912CB22F}"/>
              </a:ext>
            </a:extLst>
          </p:cNvPr>
          <p:cNvGraphicFramePr>
            <a:graphicFrameLocks/>
          </p:cNvGraphicFramePr>
          <p:nvPr/>
        </p:nvGraphicFramePr>
        <p:xfrm>
          <a:off x="322895" y="1871357"/>
          <a:ext cx="7155268" cy="4592194"/>
        </p:xfrm>
        <a:graphic>
          <a:graphicData uri="http://schemas.openxmlformats.org/drawingml/2006/table">
            <a:tbl>
              <a:tblPr firstRow="1" firstCol="1" bandRow="1">
                <a:tableStyleId>{3B4B98B0-60AC-42C2-AFA5-B58CD77FA1E5}</a:tableStyleId>
              </a:tblPr>
              <a:tblGrid>
                <a:gridCol w="1066277">
                  <a:extLst>
                    <a:ext uri="{9D8B030D-6E8A-4147-A177-3AD203B41FA5}">
                      <a16:colId xmlns:a16="http://schemas.microsoft.com/office/drawing/2014/main" val="3316520872"/>
                    </a:ext>
                  </a:extLst>
                </a:gridCol>
                <a:gridCol w="3155566">
                  <a:extLst>
                    <a:ext uri="{9D8B030D-6E8A-4147-A177-3AD203B41FA5}">
                      <a16:colId xmlns:a16="http://schemas.microsoft.com/office/drawing/2014/main" val="784857929"/>
                    </a:ext>
                  </a:extLst>
                </a:gridCol>
                <a:gridCol w="1010935">
                  <a:extLst>
                    <a:ext uri="{9D8B030D-6E8A-4147-A177-3AD203B41FA5}">
                      <a16:colId xmlns:a16="http://schemas.microsoft.com/office/drawing/2014/main" val="2224523433"/>
                    </a:ext>
                  </a:extLst>
                </a:gridCol>
                <a:gridCol w="1922490">
                  <a:extLst>
                    <a:ext uri="{9D8B030D-6E8A-4147-A177-3AD203B41FA5}">
                      <a16:colId xmlns:a16="http://schemas.microsoft.com/office/drawing/2014/main" val="76629717"/>
                    </a:ext>
                  </a:extLst>
                </a:gridCol>
              </a:tblGrid>
              <a:tr h="800114">
                <a:tc>
                  <a:txBody>
                    <a:bodyPr/>
                    <a:lstStyle/>
                    <a:p>
                      <a:pPr marL="0" marR="0">
                        <a:lnSpc>
                          <a:spcPct val="107000"/>
                        </a:lnSpc>
                        <a:spcBef>
                          <a:spcPts val="0"/>
                        </a:spcBef>
                        <a:spcAft>
                          <a:spcPts val="800"/>
                        </a:spcAft>
                      </a:pPr>
                      <a:r>
                        <a:rPr lang="en-US" sz="1800" b="1" dirty="0">
                          <a:effectLst/>
                        </a:rPr>
                        <a:t>Practice Codes</a:t>
                      </a:r>
                      <a:endParaRPr lang="en-US" sz="1800" b="1" dirty="0">
                        <a:solidFill>
                          <a:srgbClr val="2F5496"/>
                        </a:solidFill>
                        <a:effectLst/>
                        <a:latin typeface="Calibri" panose="020F0502020204030204" pitchFamily="34" charset="0"/>
                        <a:ea typeface="Calibri" panose="020F0502020204030204" pitchFamily="34" charset="0"/>
                        <a:cs typeface="Times New Roman" panose="02020603050405020304" pitchFamily="18" charset="0"/>
                      </a:endParaRPr>
                    </a:p>
                  </a:txBody>
                  <a:tcPr marL="28664" marR="28664" marT="0" marB="0"/>
                </a:tc>
                <a:tc>
                  <a:txBody>
                    <a:bodyPr/>
                    <a:lstStyle/>
                    <a:p>
                      <a:pPr marL="0" marR="0">
                        <a:lnSpc>
                          <a:spcPct val="107000"/>
                        </a:lnSpc>
                        <a:spcBef>
                          <a:spcPts val="0"/>
                        </a:spcBef>
                        <a:spcAft>
                          <a:spcPts val="800"/>
                        </a:spcAft>
                      </a:pPr>
                      <a:r>
                        <a:rPr lang="en-US" sz="1800" dirty="0">
                          <a:effectLst/>
                        </a:rPr>
                        <a:t>Conservation Practice Standard Names</a:t>
                      </a:r>
                      <a:endParaRPr lang="en-US" sz="1800" dirty="0">
                        <a:solidFill>
                          <a:srgbClr val="2F5496"/>
                        </a:solidFill>
                        <a:effectLst/>
                        <a:latin typeface="Calibri" panose="020F0502020204030204" pitchFamily="34" charset="0"/>
                        <a:ea typeface="Calibri" panose="020F0502020204030204" pitchFamily="34" charset="0"/>
                        <a:cs typeface="Times New Roman" panose="02020603050405020304" pitchFamily="18" charset="0"/>
                      </a:endParaRPr>
                    </a:p>
                  </a:txBody>
                  <a:tcPr marL="28664" marR="28664" marT="0" marB="0"/>
                </a:tc>
                <a:tc>
                  <a:txBody>
                    <a:bodyPr/>
                    <a:lstStyle/>
                    <a:p>
                      <a:pPr marL="0" marR="0">
                        <a:lnSpc>
                          <a:spcPct val="107000"/>
                        </a:lnSpc>
                        <a:spcBef>
                          <a:spcPts val="0"/>
                        </a:spcBef>
                        <a:spcAft>
                          <a:spcPts val="800"/>
                        </a:spcAft>
                      </a:pPr>
                      <a:r>
                        <a:rPr lang="en-US" sz="1800" b="1">
                          <a:effectLst/>
                        </a:rPr>
                        <a:t>CSP Enhancement Codes</a:t>
                      </a:r>
                      <a:endParaRPr lang="en-US" sz="1800" b="1">
                        <a:solidFill>
                          <a:srgbClr val="2F5496"/>
                        </a:solidFill>
                        <a:effectLst/>
                        <a:latin typeface="Calibri" panose="020F0502020204030204" pitchFamily="34" charset="0"/>
                        <a:ea typeface="Calibri" panose="020F0502020204030204" pitchFamily="34" charset="0"/>
                        <a:cs typeface="Times New Roman" panose="02020603050405020304" pitchFamily="18" charset="0"/>
                      </a:endParaRPr>
                    </a:p>
                  </a:txBody>
                  <a:tcPr marL="28664" marR="28664" marT="0" marB="0"/>
                </a:tc>
                <a:tc>
                  <a:txBody>
                    <a:bodyPr/>
                    <a:lstStyle/>
                    <a:p>
                      <a:pPr marL="0" marR="0">
                        <a:lnSpc>
                          <a:spcPct val="107000"/>
                        </a:lnSpc>
                        <a:spcBef>
                          <a:spcPts val="0"/>
                        </a:spcBef>
                        <a:spcAft>
                          <a:spcPts val="800"/>
                        </a:spcAft>
                      </a:pPr>
                      <a:r>
                        <a:rPr lang="en-US" sz="1800">
                          <a:effectLst/>
                        </a:rPr>
                        <a:t>CSP Enhancement Activity Titles</a:t>
                      </a:r>
                      <a:endParaRPr lang="en-US" sz="1800">
                        <a:solidFill>
                          <a:srgbClr val="2F5496"/>
                        </a:solidFill>
                        <a:effectLst/>
                        <a:latin typeface="Calibri" panose="020F0502020204030204" pitchFamily="34" charset="0"/>
                        <a:ea typeface="Calibri" panose="020F0502020204030204" pitchFamily="34" charset="0"/>
                        <a:cs typeface="Times New Roman" panose="02020603050405020304" pitchFamily="18" charset="0"/>
                      </a:endParaRPr>
                    </a:p>
                  </a:txBody>
                  <a:tcPr marL="28664" marR="28664" marT="0" marB="0"/>
                </a:tc>
                <a:extLst>
                  <a:ext uri="{0D108BD9-81ED-4DB2-BD59-A6C34878D82A}">
                    <a16:rowId xmlns:a16="http://schemas.microsoft.com/office/drawing/2014/main" val="1975179051"/>
                  </a:ext>
                </a:extLst>
              </a:tr>
              <a:tr h="2443587">
                <a:tc>
                  <a:txBody>
                    <a:bodyPr/>
                    <a:lstStyle/>
                    <a:p>
                      <a:pPr marL="0" marR="0">
                        <a:lnSpc>
                          <a:spcPct val="107000"/>
                        </a:lnSpc>
                        <a:spcBef>
                          <a:spcPts val="0"/>
                        </a:spcBef>
                        <a:spcAft>
                          <a:spcPts val="800"/>
                        </a:spcAft>
                      </a:pPr>
                      <a:r>
                        <a:rPr lang="en-US" sz="1800" b="1">
                          <a:solidFill>
                            <a:schemeClr val="tx1"/>
                          </a:solidFill>
                          <a:effectLst/>
                          <a:latin typeface="+mn-lt"/>
                          <a:ea typeface="Calibri" panose="020F0502020204030204" pitchFamily="34" charset="0"/>
                          <a:cs typeface="Times New Roman" panose="02020603050405020304" pitchFamily="18" charset="0"/>
                        </a:rPr>
                        <a:t>351</a:t>
                      </a:r>
                      <a:endParaRPr lang="en-US" sz="1800">
                        <a:solidFill>
                          <a:schemeClr val="tx1"/>
                        </a:solidFill>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a:solidFill>
                            <a:schemeClr val="tx1"/>
                          </a:solidFill>
                          <a:effectLst/>
                          <a:latin typeface="+mn-lt"/>
                          <a:ea typeface="Calibri" panose="020F0502020204030204" pitchFamily="34" charset="0"/>
                          <a:cs typeface="Times New Roman" panose="02020603050405020304" pitchFamily="18" charset="0"/>
                        </a:rPr>
                        <a:t>817</a:t>
                      </a:r>
                      <a:endParaRPr lang="en-US" sz="1800">
                        <a:solidFill>
                          <a:schemeClr val="tx1"/>
                        </a:solidFill>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a:solidFill>
                            <a:schemeClr val="tx1"/>
                          </a:solidFill>
                          <a:effectLst/>
                          <a:latin typeface="+mn-lt"/>
                          <a:ea typeface="Calibri" panose="020F0502020204030204" pitchFamily="34" charset="0"/>
                          <a:cs typeface="Times New Roman" panose="02020603050405020304" pitchFamily="18" charset="0"/>
                        </a:rPr>
                        <a:t>815</a:t>
                      </a:r>
                      <a:endParaRPr lang="en-US" sz="1800">
                        <a:solidFill>
                          <a:schemeClr val="tx1"/>
                        </a:solidFill>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a:solidFill>
                            <a:schemeClr val="tx1"/>
                          </a:solidFill>
                          <a:effectLst/>
                          <a:latin typeface="+mn-lt"/>
                          <a:ea typeface="Calibri" panose="020F0502020204030204" pitchFamily="34" charset="0"/>
                          <a:cs typeface="Times New Roman" panose="02020603050405020304" pitchFamily="18" charset="0"/>
                        </a:rPr>
                        <a:t>590</a:t>
                      </a:r>
                      <a:endParaRPr lang="en-US" sz="1800">
                        <a:solidFill>
                          <a:schemeClr val="tx1"/>
                        </a:solidFill>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a:solidFill>
                            <a:schemeClr val="tx1"/>
                          </a:solidFill>
                          <a:effectLst/>
                          <a:latin typeface="+mn-lt"/>
                          <a:ea typeface="Calibri" panose="020F0502020204030204" pitchFamily="34" charset="0"/>
                          <a:cs typeface="Times New Roman" panose="02020603050405020304" pitchFamily="18" charset="0"/>
                        </a:rPr>
                        <a:t>595</a:t>
                      </a:r>
                      <a:endParaRPr lang="en-US" sz="1800">
                        <a:solidFill>
                          <a:schemeClr val="tx1"/>
                        </a:solidFill>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a:solidFill>
                            <a:schemeClr val="tx1"/>
                          </a:solidFill>
                          <a:effectLst/>
                          <a:latin typeface="+mn-lt"/>
                          <a:ea typeface="Calibri" panose="020F0502020204030204" pitchFamily="34" charset="0"/>
                          <a:cs typeface="Times New Roman" panose="02020603050405020304" pitchFamily="18" charset="0"/>
                        </a:rPr>
                        <a:t>605</a:t>
                      </a:r>
                      <a:endParaRPr lang="en-US" sz="1800">
                        <a:solidFill>
                          <a:schemeClr val="tx1"/>
                        </a:solidFill>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a:solidFill>
                            <a:schemeClr val="tx1"/>
                          </a:solidFill>
                          <a:effectLst/>
                          <a:latin typeface="+mn-lt"/>
                          <a:ea typeface="Calibri" panose="020F0502020204030204" pitchFamily="34" charset="0"/>
                          <a:cs typeface="Times New Roman" panose="02020603050405020304" pitchFamily="18" charset="0"/>
                        </a:rPr>
                        <a:t>386</a:t>
                      </a:r>
                      <a:endParaRPr lang="en-US" sz="1800">
                        <a:solidFill>
                          <a:schemeClr val="tx1"/>
                        </a:solidFill>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a:solidFill>
                            <a:schemeClr val="tx1"/>
                          </a:solidFill>
                          <a:effectLst/>
                          <a:latin typeface="+mn-lt"/>
                          <a:ea typeface="Calibri" panose="020F0502020204030204" pitchFamily="34" charset="0"/>
                          <a:cs typeface="Times New Roman" panose="02020603050405020304" pitchFamily="18" charset="0"/>
                        </a:rPr>
                        <a:t>393</a:t>
                      </a:r>
                      <a:endParaRPr lang="en-US" sz="180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US" sz="1800" b="0" dirty="0">
                          <a:solidFill>
                            <a:schemeClr val="tx1"/>
                          </a:solidFill>
                          <a:effectLst/>
                          <a:latin typeface="+mn-lt"/>
                          <a:ea typeface="Calibri" panose="020F0502020204030204" pitchFamily="34" charset="0"/>
                          <a:cs typeface="Times New Roman" panose="02020603050405020304" pitchFamily="18" charset="0"/>
                        </a:rPr>
                        <a:t>Well Decommissioning</a:t>
                      </a:r>
                    </a:p>
                    <a:p>
                      <a:pPr marL="0" marR="0">
                        <a:lnSpc>
                          <a:spcPct val="107000"/>
                        </a:lnSpc>
                        <a:spcBef>
                          <a:spcPts val="0"/>
                        </a:spcBef>
                        <a:spcAft>
                          <a:spcPts val="800"/>
                        </a:spcAft>
                      </a:pPr>
                      <a:r>
                        <a:rPr lang="en-US" sz="1800" b="0" dirty="0">
                          <a:solidFill>
                            <a:schemeClr val="tx1"/>
                          </a:solidFill>
                          <a:effectLst/>
                          <a:latin typeface="+mn-lt"/>
                          <a:ea typeface="Calibri" panose="020F0502020204030204" pitchFamily="34" charset="0"/>
                          <a:cs typeface="Times New Roman" panose="02020603050405020304" pitchFamily="18" charset="0"/>
                        </a:rPr>
                        <a:t>On-Farm Recharge</a:t>
                      </a:r>
                    </a:p>
                    <a:p>
                      <a:pPr marL="0" marR="0">
                        <a:lnSpc>
                          <a:spcPct val="107000"/>
                        </a:lnSpc>
                        <a:spcBef>
                          <a:spcPts val="0"/>
                        </a:spcBef>
                        <a:spcAft>
                          <a:spcPts val="800"/>
                        </a:spcAft>
                      </a:pPr>
                      <a:r>
                        <a:rPr lang="en-US" sz="1800" b="0" dirty="0">
                          <a:solidFill>
                            <a:schemeClr val="tx1"/>
                          </a:solidFill>
                          <a:effectLst/>
                          <a:latin typeface="+mn-lt"/>
                          <a:ea typeface="Calibri" panose="020F0502020204030204" pitchFamily="34" charset="0"/>
                          <a:cs typeface="Times New Roman" panose="02020603050405020304" pitchFamily="18" charset="0"/>
                        </a:rPr>
                        <a:t>Recharge Basin or Trench</a:t>
                      </a:r>
                    </a:p>
                    <a:p>
                      <a:pPr marL="0" marR="0">
                        <a:lnSpc>
                          <a:spcPct val="107000"/>
                        </a:lnSpc>
                        <a:spcBef>
                          <a:spcPts val="0"/>
                        </a:spcBef>
                        <a:spcAft>
                          <a:spcPts val="800"/>
                        </a:spcAft>
                      </a:pPr>
                      <a:r>
                        <a:rPr lang="en-US" sz="1800" b="0" dirty="0">
                          <a:solidFill>
                            <a:schemeClr val="tx1"/>
                          </a:solidFill>
                          <a:effectLst/>
                          <a:latin typeface="+mn-lt"/>
                          <a:ea typeface="Calibri" panose="020F0502020204030204" pitchFamily="34" charset="0"/>
                          <a:cs typeface="Times New Roman" panose="02020603050405020304" pitchFamily="18" charset="0"/>
                        </a:rPr>
                        <a:t>Nutrient Management</a:t>
                      </a:r>
                    </a:p>
                    <a:p>
                      <a:pPr marL="0" marR="0">
                        <a:lnSpc>
                          <a:spcPct val="107000"/>
                        </a:lnSpc>
                        <a:spcBef>
                          <a:spcPts val="0"/>
                        </a:spcBef>
                        <a:spcAft>
                          <a:spcPts val="800"/>
                        </a:spcAft>
                      </a:pPr>
                      <a:r>
                        <a:rPr lang="en-US" sz="1800" b="0" dirty="0">
                          <a:solidFill>
                            <a:schemeClr val="tx1"/>
                          </a:solidFill>
                          <a:effectLst/>
                          <a:latin typeface="+mn-lt"/>
                          <a:ea typeface="Calibri" panose="020F0502020204030204" pitchFamily="34" charset="0"/>
                          <a:cs typeface="Times New Roman" panose="02020603050405020304" pitchFamily="18" charset="0"/>
                        </a:rPr>
                        <a:t>Pest Management</a:t>
                      </a:r>
                    </a:p>
                    <a:p>
                      <a:pPr marL="0" marR="0">
                        <a:lnSpc>
                          <a:spcPct val="107000"/>
                        </a:lnSpc>
                        <a:spcBef>
                          <a:spcPts val="0"/>
                        </a:spcBef>
                        <a:spcAft>
                          <a:spcPts val="800"/>
                        </a:spcAft>
                      </a:pPr>
                      <a:r>
                        <a:rPr lang="en-US" sz="1800" b="0" dirty="0">
                          <a:solidFill>
                            <a:schemeClr val="tx1"/>
                          </a:solidFill>
                          <a:effectLst/>
                          <a:latin typeface="+mn-lt"/>
                          <a:ea typeface="Calibri" panose="020F0502020204030204" pitchFamily="34" charset="0"/>
                          <a:cs typeface="Times New Roman" panose="02020603050405020304" pitchFamily="18" charset="0"/>
                        </a:rPr>
                        <a:t>Denitrifying Bioreactor</a:t>
                      </a:r>
                    </a:p>
                    <a:p>
                      <a:pPr marL="0" marR="0">
                        <a:lnSpc>
                          <a:spcPct val="107000"/>
                        </a:lnSpc>
                        <a:spcBef>
                          <a:spcPts val="0"/>
                        </a:spcBef>
                        <a:spcAft>
                          <a:spcPts val="800"/>
                        </a:spcAft>
                      </a:pPr>
                      <a:r>
                        <a:rPr lang="en-US" sz="1800" b="0" dirty="0">
                          <a:solidFill>
                            <a:schemeClr val="tx1"/>
                          </a:solidFill>
                          <a:effectLst/>
                          <a:latin typeface="+mn-lt"/>
                          <a:ea typeface="Calibri" panose="020F0502020204030204" pitchFamily="34" charset="0"/>
                          <a:cs typeface="Times New Roman" panose="02020603050405020304" pitchFamily="18" charset="0"/>
                        </a:rPr>
                        <a:t>Field Border</a:t>
                      </a:r>
                    </a:p>
                    <a:p>
                      <a:pPr marL="0" marR="0">
                        <a:lnSpc>
                          <a:spcPct val="107000"/>
                        </a:lnSpc>
                        <a:spcBef>
                          <a:spcPts val="0"/>
                        </a:spcBef>
                        <a:spcAft>
                          <a:spcPts val="800"/>
                        </a:spcAft>
                      </a:pPr>
                      <a:r>
                        <a:rPr lang="en-US" sz="1800" b="0" dirty="0">
                          <a:solidFill>
                            <a:schemeClr val="tx1"/>
                          </a:solidFill>
                          <a:effectLst/>
                          <a:latin typeface="+mn-lt"/>
                          <a:ea typeface="Calibri" panose="020F0502020204030204" pitchFamily="34" charset="0"/>
                          <a:cs typeface="Times New Roman" panose="02020603050405020304" pitchFamily="18" charset="0"/>
                        </a:rPr>
                        <a:t>Filter Strip</a:t>
                      </a:r>
                    </a:p>
                    <a:p>
                      <a:pPr marL="0" marR="0">
                        <a:lnSpc>
                          <a:spcPct val="107000"/>
                        </a:lnSpc>
                        <a:spcBef>
                          <a:spcPts val="0"/>
                        </a:spcBef>
                        <a:spcAft>
                          <a:spcPts val="800"/>
                        </a:spcAft>
                      </a:pPr>
                      <a:r>
                        <a:rPr lang="en-US" sz="1800" b="1" dirty="0">
                          <a:solidFill>
                            <a:schemeClr val="tx1"/>
                          </a:solidFill>
                          <a:effectLst/>
                          <a:latin typeface="+mn-lt"/>
                          <a:ea typeface="Calibri" panose="020F0502020204030204" pitchFamily="34" charset="0"/>
                          <a:cs typeface="Times New Roman" panose="02020603050405020304" pitchFamily="18" charset="0"/>
                        </a:rPr>
                        <a:t> </a:t>
                      </a:r>
                      <a:endParaRPr lang="en-US" sz="18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endParaRPr lang="en-US" sz="1800" b="1"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endParaRPr lang="en-US" sz="18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29974338"/>
                  </a:ext>
                </a:extLst>
              </a:tr>
            </a:tbl>
          </a:graphicData>
        </a:graphic>
      </p:graphicFrame>
      <p:sp>
        <p:nvSpPr>
          <p:cNvPr id="13" name="TextBox 12">
            <a:extLst>
              <a:ext uri="{FF2B5EF4-FFF2-40B4-BE49-F238E27FC236}">
                <a16:creationId xmlns:a16="http://schemas.microsoft.com/office/drawing/2014/main" id="{A9CE844B-3834-4203-6375-200C1EF4DD05}"/>
              </a:ext>
            </a:extLst>
          </p:cNvPr>
          <p:cNvSpPr txBox="1"/>
          <p:nvPr/>
        </p:nvSpPr>
        <p:spPr>
          <a:xfrm>
            <a:off x="8423660" y="6269476"/>
            <a:ext cx="351805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Arial" panose="020B0604020202020204"/>
                <a:ea typeface="+mn-ea"/>
                <a:cs typeface="+mn-cs"/>
              </a:rPr>
              <a:t>Photo by Mel </a:t>
            </a:r>
            <a:r>
              <a:rPr kumimoji="0" lang="en-US" sz="1200" b="0" i="1" u="none" strike="noStrike" kern="1200" cap="none" spc="0" normalizeH="0" baseline="0" noProof="0" dirty="0" err="1">
                <a:ln>
                  <a:noFill/>
                </a:ln>
                <a:solidFill>
                  <a:prstClr val="black"/>
                </a:solidFill>
                <a:effectLst/>
                <a:uLnTx/>
                <a:uFillTx/>
                <a:latin typeface="Arial" panose="020B0604020202020204"/>
                <a:ea typeface="+mn-ea"/>
                <a:cs typeface="+mn-cs"/>
              </a:rPr>
              <a:t>Melcon</a:t>
            </a:r>
            <a:r>
              <a:rPr kumimoji="0" lang="en-US" sz="1200" b="0" i="1" u="none" strike="noStrike" kern="1200" cap="none" spc="0" normalizeH="0" baseline="0" noProof="0" dirty="0">
                <a:ln>
                  <a:noFill/>
                </a:ln>
                <a:solidFill>
                  <a:prstClr val="black"/>
                </a:solidFill>
                <a:effectLst/>
                <a:uLnTx/>
                <a:uFillTx/>
                <a:latin typeface="Arial" panose="020B0604020202020204"/>
                <a:ea typeface="+mn-ea"/>
                <a:cs typeface="+mn-cs"/>
              </a:rPr>
              <a:t> for the Los Angeles Times.</a:t>
            </a:r>
          </a:p>
        </p:txBody>
      </p:sp>
      <p:pic>
        <p:nvPicPr>
          <p:cNvPr id="10" name="Picture 9" descr="A picture containing outdoor, sky, ground, dirt&#10;&#10;Description automatically generated">
            <a:extLst>
              <a:ext uri="{FF2B5EF4-FFF2-40B4-BE49-F238E27FC236}">
                <a16:creationId xmlns:a16="http://schemas.microsoft.com/office/drawing/2014/main" id="{F218F4FC-FC2A-B82F-6254-000190A8C0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8829" y="2905669"/>
            <a:ext cx="4912881" cy="3340759"/>
          </a:xfrm>
          <a:prstGeom prst="rect">
            <a:avLst/>
          </a:prstGeom>
        </p:spPr>
      </p:pic>
    </p:spTree>
    <p:extLst>
      <p:ext uri="{BB962C8B-B14F-4D97-AF65-F5344CB8AC3E}">
        <p14:creationId xmlns:p14="http://schemas.microsoft.com/office/powerpoint/2010/main" val="1782509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D0CF9-4233-1CE7-960B-5278EA45D78F}"/>
              </a:ext>
            </a:extLst>
          </p:cNvPr>
          <p:cNvSpPr>
            <a:spLocks noGrp="1"/>
          </p:cNvSpPr>
          <p:nvPr>
            <p:ph type="title"/>
          </p:nvPr>
        </p:nvSpPr>
        <p:spPr/>
        <p:txBody>
          <a:bodyPr/>
          <a:lstStyle/>
          <a:p>
            <a:r>
              <a:rPr lang="en-US" dirty="0"/>
              <a:t>Partnerships</a:t>
            </a:r>
          </a:p>
        </p:txBody>
      </p:sp>
      <p:sp>
        <p:nvSpPr>
          <p:cNvPr id="3" name="Content Placeholder 2">
            <a:extLst>
              <a:ext uri="{FF2B5EF4-FFF2-40B4-BE49-F238E27FC236}">
                <a16:creationId xmlns:a16="http://schemas.microsoft.com/office/drawing/2014/main" id="{70B479D5-8C2D-E715-D5D6-709E8E3B9C9F}"/>
              </a:ext>
            </a:extLst>
          </p:cNvPr>
          <p:cNvSpPr>
            <a:spLocks noGrp="1"/>
          </p:cNvSpPr>
          <p:nvPr>
            <p:ph idx="1"/>
          </p:nvPr>
        </p:nvSpPr>
        <p:spPr>
          <a:xfrm>
            <a:off x="1410027" y="1566001"/>
            <a:ext cx="3757718" cy="4620682"/>
          </a:xfrm>
        </p:spPr>
        <p:txBody>
          <a:bodyPr/>
          <a:lstStyle/>
          <a:p>
            <a:r>
              <a:rPr lang="en-US" dirty="0"/>
              <a:t>Partnerships for funding</a:t>
            </a:r>
          </a:p>
          <a:p>
            <a:r>
              <a:rPr lang="en-US" dirty="0"/>
              <a:t>Partnerships for mutual goals</a:t>
            </a:r>
          </a:p>
          <a:p>
            <a:r>
              <a:rPr lang="en-US" dirty="0"/>
              <a:t>Partnerships for science</a:t>
            </a:r>
          </a:p>
          <a:p>
            <a:endParaRPr lang="en-US" dirty="0"/>
          </a:p>
        </p:txBody>
      </p:sp>
      <p:sp>
        <p:nvSpPr>
          <p:cNvPr id="4" name="Slide Number Placeholder 3">
            <a:extLst>
              <a:ext uri="{FF2B5EF4-FFF2-40B4-BE49-F238E27FC236}">
                <a16:creationId xmlns:a16="http://schemas.microsoft.com/office/drawing/2014/main" id="{26C6A8B0-451F-93F4-D1B6-906C9C8887B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D8D479-8942-46E8-A226-A4E01F7A105C}" type="slidenum">
              <a:rPr kumimoji="0" lang="en-US" sz="1100" b="0" i="0" u="none" strike="noStrike" kern="1200" cap="none" spc="0" normalizeH="0" baseline="0" noProof="0" smtClean="0">
                <a:ln>
                  <a:noFill/>
                </a:ln>
                <a:solidFill>
                  <a:srgbClr val="1CADE4">
                    <a:lumMod val="5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sp>
        <p:nvSpPr>
          <p:cNvPr id="5" name="Date Placeholder 4">
            <a:extLst>
              <a:ext uri="{FF2B5EF4-FFF2-40B4-BE49-F238E27FC236}">
                <a16:creationId xmlns:a16="http://schemas.microsoft.com/office/drawing/2014/main" id="{8F19A745-547F-C2E3-C401-FFCF77E3807F}"/>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B85684-A9F4-49F3-B0E2-7B189D869B0F}" type="datetime1">
              <a:rPr kumimoji="0" lang="en-US" sz="1100" b="0" i="0" u="none" strike="noStrike" kern="1200" cap="none" spc="0" normalizeH="0" baseline="0" noProof="0" smtClean="0">
                <a:ln>
                  <a:noFill/>
                </a:ln>
                <a:solidFill>
                  <a:srgbClr val="1CADE4">
                    <a:lumMod val="5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4/3/2023</a:t>
            </a:fld>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sp>
        <p:nvSpPr>
          <p:cNvPr id="6" name="Footer Placeholder 5">
            <a:extLst>
              <a:ext uri="{FF2B5EF4-FFF2-40B4-BE49-F238E27FC236}">
                <a16:creationId xmlns:a16="http://schemas.microsoft.com/office/drawing/2014/main" id="{B51B1578-87E9-1E81-ADFC-465462F5C150}"/>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CADE4">
                    <a:lumMod val="50000"/>
                  </a:srgbClr>
                </a:solidFill>
                <a:effectLst/>
                <a:uLnTx/>
                <a:uFillTx/>
                <a:latin typeface="Arial" panose="020B0604020202020204"/>
                <a:ea typeface="+mn-ea"/>
                <a:cs typeface="+mn-cs"/>
              </a:rPr>
              <a:t>NRCS California</a:t>
            </a:r>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124E707C-711C-D312-F2E6-A1124C881515}"/>
              </a:ext>
            </a:extLst>
          </p:cNvPr>
          <p:cNvPicPr>
            <a:picLocks noChangeAspect="1"/>
          </p:cNvPicPr>
          <p:nvPr/>
        </p:nvPicPr>
        <p:blipFill>
          <a:blip r:embed="rId3"/>
          <a:stretch>
            <a:fillRect/>
          </a:stretch>
        </p:blipFill>
        <p:spPr>
          <a:xfrm>
            <a:off x="4816944" y="867870"/>
            <a:ext cx="7375056" cy="3954333"/>
          </a:xfrm>
          <a:prstGeom prst="rect">
            <a:avLst/>
          </a:prstGeom>
        </p:spPr>
      </p:pic>
    </p:spTree>
    <p:extLst>
      <p:ext uri="{BB962C8B-B14F-4D97-AF65-F5344CB8AC3E}">
        <p14:creationId xmlns:p14="http://schemas.microsoft.com/office/powerpoint/2010/main" val="2290587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Outcomes</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D8D479-8942-46E8-A226-A4E01F7A105C}" type="slidenum">
              <a:rPr kumimoji="0" lang="en-US" sz="1100" b="0" i="0" u="none" strike="noStrike" kern="1200" cap="none" spc="0" normalizeH="0" baseline="0" noProof="0" smtClean="0">
                <a:ln>
                  <a:noFill/>
                </a:ln>
                <a:solidFill>
                  <a:srgbClr val="1CADE4">
                    <a:lumMod val="5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100" b="0" i="0" u="none" strike="noStrike" kern="1200" cap="none" spc="0" normalizeH="0" baseline="0" noProof="0">
              <a:ln>
                <a:noFill/>
              </a:ln>
              <a:solidFill>
                <a:srgbClr val="1CADE4">
                  <a:lumMod val="50000"/>
                </a:srgbClr>
              </a:solidFill>
              <a:effectLst/>
              <a:uLnTx/>
              <a:uFillTx/>
              <a:latin typeface="Arial" panose="020B0604020202020204"/>
              <a:ea typeface="+mn-ea"/>
              <a:cs typeface="+mn-cs"/>
            </a:endParaRP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EF0052-A402-446B-9295-77F2AD433318}" type="datetime1">
              <a:rPr kumimoji="0" lang="en-US" sz="1100" b="0" i="0" u="none" strike="noStrike" kern="1200" cap="none" spc="0" normalizeH="0" baseline="0" noProof="0" smtClean="0">
                <a:ln>
                  <a:noFill/>
                </a:ln>
                <a:solidFill>
                  <a:srgbClr val="1CADE4">
                    <a:lumMod val="5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4/3/2023</a:t>
            </a:fld>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CADE4">
                    <a:lumMod val="50000"/>
                  </a:srgbClr>
                </a:solidFill>
                <a:effectLst/>
                <a:uLnTx/>
                <a:uFillTx/>
                <a:latin typeface="Arial" panose="020B0604020202020204"/>
                <a:ea typeface="+mn-ea"/>
                <a:cs typeface="+mn-cs"/>
              </a:rPr>
              <a:t>NRCS California</a:t>
            </a:r>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sp>
        <p:nvSpPr>
          <p:cNvPr id="8" name="Content Placeholder 7">
            <a:extLst>
              <a:ext uri="{FF2B5EF4-FFF2-40B4-BE49-F238E27FC236}">
                <a16:creationId xmlns:a16="http://schemas.microsoft.com/office/drawing/2014/main" id="{F9D7B7EC-7DD5-06FA-B589-25BFC1E9642E}"/>
              </a:ext>
            </a:extLst>
          </p:cNvPr>
          <p:cNvSpPr>
            <a:spLocks noGrp="1"/>
          </p:cNvSpPr>
          <p:nvPr>
            <p:ph idx="1"/>
          </p:nvPr>
        </p:nvSpPr>
        <p:spPr/>
        <p:txBody>
          <a:bodyPr/>
          <a:lstStyle/>
          <a:p>
            <a:pPr>
              <a:lnSpc>
                <a:spcPct val="114000"/>
              </a:lnSpc>
              <a:spcAft>
                <a:spcPts val="1200"/>
              </a:spcAft>
            </a:pPr>
            <a:r>
              <a:rPr lang="en-US" dirty="0"/>
              <a:t>Metrics embedded into Western Waters Framework</a:t>
            </a:r>
          </a:p>
          <a:p>
            <a:pPr lvl="1">
              <a:lnSpc>
                <a:spcPct val="114000"/>
              </a:lnSpc>
              <a:spcAft>
                <a:spcPts val="1200"/>
              </a:spcAft>
            </a:pPr>
            <a:r>
              <a:rPr lang="en-US" dirty="0"/>
              <a:t>Rely on NRCS business tools </a:t>
            </a:r>
          </a:p>
          <a:p>
            <a:pPr lvl="1">
              <a:lnSpc>
                <a:spcPct val="114000"/>
              </a:lnSpc>
              <a:spcAft>
                <a:spcPts val="1200"/>
              </a:spcAft>
            </a:pPr>
            <a:r>
              <a:rPr lang="en-US" dirty="0"/>
              <a:t>Report acres, number of participants, or number of practices applied</a:t>
            </a:r>
          </a:p>
          <a:p>
            <a:pPr>
              <a:lnSpc>
                <a:spcPct val="114000"/>
              </a:lnSpc>
              <a:spcAft>
                <a:spcPts val="1200"/>
              </a:spcAft>
            </a:pPr>
            <a:r>
              <a:rPr lang="en-US" dirty="0"/>
              <a:t>Are there more meaningful measures? </a:t>
            </a:r>
          </a:p>
          <a:p>
            <a:pPr lvl="1">
              <a:lnSpc>
                <a:spcPct val="114000"/>
              </a:lnSpc>
              <a:spcAft>
                <a:spcPts val="1200"/>
              </a:spcAft>
            </a:pPr>
            <a:r>
              <a:rPr lang="en-US" dirty="0"/>
              <a:t>How might we leverage partner data? </a:t>
            </a:r>
          </a:p>
          <a:p>
            <a:pPr lvl="1">
              <a:lnSpc>
                <a:spcPct val="114000"/>
              </a:lnSpc>
              <a:spcAft>
                <a:spcPts val="1200"/>
              </a:spcAft>
            </a:pPr>
            <a:r>
              <a:rPr lang="en-US" dirty="0"/>
              <a:t>How might we relate outcomes to broader goals?</a:t>
            </a:r>
          </a:p>
        </p:txBody>
      </p:sp>
    </p:spTree>
    <p:extLst>
      <p:ext uri="{BB962C8B-B14F-4D97-AF65-F5344CB8AC3E}">
        <p14:creationId xmlns:p14="http://schemas.microsoft.com/office/powerpoint/2010/main" val="2323004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6730A3BB-E93D-4FED-A182-873F161DEC4A}"/>
              </a:ext>
            </a:extLst>
          </p:cNvPr>
          <p:cNvPicPr>
            <a:picLocks noGrp="1" noChangeAspect="1"/>
          </p:cNvPicPr>
          <p:nvPr>
            <p:ph idx="1"/>
          </p:nvPr>
        </p:nvPicPr>
        <p:blipFill rotWithShape="1">
          <a:blip r:embed="rId2"/>
          <a:srcRect t="461"/>
          <a:stretch/>
        </p:blipFill>
        <p:spPr>
          <a:xfrm>
            <a:off x="20" y="1282"/>
            <a:ext cx="12191980" cy="6856718"/>
          </a:xfrm>
          <a:prstGeom prst="rect">
            <a:avLst/>
          </a:prstGeom>
        </p:spPr>
      </p:pic>
    </p:spTree>
    <p:extLst>
      <p:ext uri="{BB962C8B-B14F-4D97-AF65-F5344CB8AC3E}">
        <p14:creationId xmlns:p14="http://schemas.microsoft.com/office/powerpoint/2010/main" val="1464638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BB5CF-B766-4C2E-9F71-96DDE005345A}"/>
              </a:ext>
            </a:extLst>
          </p:cNvPr>
          <p:cNvSpPr>
            <a:spLocks noGrp="1"/>
          </p:cNvSpPr>
          <p:nvPr>
            <p:ph type="title"/>
          </p:nvPr>
        </p:nvSpPr>
        <p:spPr/>
        <p:txBody>
          <a:bodyPr/>
          <a:lstStyle/>
          <a:p>
            <a:r>
              <a:rPr lang="en-US" dirty="0"/>
              <a:t>EQIP - </a:t>
            </a:r>
            <a:r>
              <a:rPr lang="en-US" dirty="0" err="1"/>
              <a:t>WaterSMART</a:t>
            </a:r>
            <a:r>
              <a:rPr lang="en-US" dirty="0"/>
              <a:t> Initiative 	</a:t>
            </a:r>
          </a:p>
        </p:txBody>
      </p:sp>
      <p:sp>
        <p:nvSpPr>
          <p:cNvPr id="3" name="Content Placeholder 2">
            <a:extLst>
              <a:ext uri="{FF2B5EF4-FFF2-40B4-BE49-F238E27FC236}">
                <a16:creationId xmlns:a16="http://schemas.microsoft.com/office/drawing/2014/main" id="{3BEB57CE-0216-41AB-AC54-E734CDE00F01}"/>
              </a:ext>
            </a:extLst>
          </p:cNvPr>
          <p:cNvSpPr>
            <a:spLocks noGrp="1"/>
          </p:cNvSpPr>
          <p:nvPr>
            <p:ph idx="1"/>
          </p:nvPr>
        </p:nvSpPr>
        <p:spPr>
          <a:xfrm>
            <a:off x="838200" y="1825625"/>
            <a:ext cx="5495925" cy="4351338"/>
          </a:xfrm>
        </p:spPr>
        <p:txBody>
          <a:bodyPr/>
          <a:lstStyle/>
          <a:p>
            <a:pPr algn="l"/>
            <a:r>
              <a:rPr lang="en-US" b="0" i="0" dirty="0">
                <a:effectLst/>
                <a:latin typeface="Segoe UI" panose="020B0502040204020203" pitchFamily="34" charset="0"/>
              </a:rPr>
              <a:t>Priorities are:</a:t>
            </a:r>
          </a:p>
          <a:p>
            <a:pPr lvl="1">
              <a:lnSpc>
                <a:spcPct val="114000"/>
              </a:lnSpc>
            </a:pPr>
            <a:r>
              <a:rPr lang="en-US" b="0" i="0" dirty="0">
                <a:effectLst/>
                <a:latin typeface="Segoe UI" panose="020B0502040204020203" pitchFamily="34" charset="0"/>
              </a:rPr>
              <a:t>Improving irrigation water use efficiency</a:t>
            </a:r>
          </a:p>
          <a:p>
            <a:pPr lvl="1">
              <a:lnSpc>
                <a:spcPct val="114000"/>
              </a:lnSpc>
            </a:pPr>
            <a:r>
              <a:rPr lang="en-US" b="0" i="0" dirty="0">
                <a:effectLst/>
                <a:latin typeface="Segoe UI" panose="020B0502040204020203" pitchFamily="34" charset="0"/>
              </a:rPr>
              <a:t>Preventing groundwater depletion</a:t>
            </a:r>
          </a:p>
          <a:p>
            <a:pPr lvl="1">
              <a:lnSpc>
                <a:spcPct val="114000"/>
              </a:lnSpc>
            </a:pPr>
            <a:r>
              <a:rPr lang="en-US" b="0" i="0" dirty="0">
                <a:effectLst/>
                <a:latin typeface="Segoe UI" panose="020B0502040204020203" pitchFamily="34" charset="0"/>
              </a:rPr>
              <a:t>Preventing surface water depletion</a:t>
            </a:r>
          </a:p>
          <a:p>
            <a:pPr lvl="1">
              <a:lnSpc>
                <a:spcPct val="114000"/>
              </a:lnSpc>
            </a:pPr>
            <a:r>
              <a:rPr lang="en-US" b="0" i="0" dirty="0">
                <a:effectLst/>
                <a:latin typeface="Segoe UI" panose="020B0502040204020203" pitchFamily="34" charset="0"/>
              </a:rPr>
              <a:t>Optimal use of naturally available moisture and prevention of drought stress</a:t>
            </a:r>
          </a:p>
          <a:p>
            <a:endParaRPr lang="en-US" dirty="0"/>
          </a:p>
        </p:txBody>
      </p:sp>
      <p:pic>
        <p:nvPicPr>
          <p:cNvPr id="5" name="Picture 4">
            <a:extLst>
              <a:ext uri="{FF2B5EF4-FFF2-40B4-BE49-F238E27FC236}">
                <a16:creationId xmlns:a16="http://schemas.microsoft.com/office/drawing/2014/main" id="{DCDF2088-A441-44C8-AD2B-274FAD507637}"/>
              </a:ext>
            </a:extLst>
          </p:cNvPr>
          <p:cNvPicPr>
            <a:picLocks noChangeAspect="1"/>
          </p:cNvPicPr>
          <p:nvPr/>
        </p:nvPicPr>
        <p:blipFill>
          <a:blip r:embed="rId2"/>
          <a:stretch>
            <a:fillRect/>
          </a:stretch>
        </p:blipFill>
        <p:spPr>
          <a:xfrm>
            <a:off x="6653071" y="2457449"/>
            <a:ext cx="5224934" cy="2955223"/>
          </a:xfrm>
          <a:prstGeom prst="rect">
            <a:avLst/>
          </a:prstGeom>
        </p:spPr>
      </p:pic>
    </p:spTree>
    <p:extLst>
      <p:ext uri="{BB962C8B-B14F-4D97-AF65-F5344CB8AC3E}">
        <p14:creationId xmlns:p14="http://schemas.microsoft.com/office/powerpoint/2010/main" val="32195204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CDF2088-A441-44C8-AD2B-274FAD507637}"/>
              </a:ext>
            </a:extLst>
          </p:cNvPr>
          <p:cNvPicPr>
            <a:picLocks noChangeAspect="1"/>
          </p:cNvPicPr>
          <p:nvPr/>
        </p:nvPicPr>
        <p:blipFill rotWithShape="1">
          <a:blip r:embed="rId2">
            <a:extLst>
              <a:ext uri="{28A0092B-C50C-407E-A947-70E740481C1C}">
                <a14:useLocalDpi xmlns:a14="http://schemas.microsoft.com/office/drawing/2010/main" val="0"/>
              </a:ext>
            </a:extLst>
          </a:blip>
          <a:srcRect r="5882" b="-1"/>
          <a:stretch/>
        </p:blipFill>
        <p:spPr>
          <a:xfrm>
            <a:off x="2555441" y="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EFBB5CF-B766-4C2E-9F71-96DDE005345A}"/>
              </a:ext>
            </a:extLst>
          </p:cNvPr>
          <p:cNvSpPr>
            <a:spLocks noGrp="1"/>
          </p:cNvSpPr>
          <p:nvPr>
            <p:ph type="title"/>
          </p:nvPr>
        </p:nvSpPr>
        <p:spPr>
          <a:xfrm>
            <a:off x="838200" y="365125"/>
            <a:ext cx="3822189" cy="1899912"/>
          </a:xfrm>
        </p:spPr>
        <p:txBody>
          <a:bodyPr>
            <a:normAutofit/>
          </a:bodyPr>
          <a:lstStyle/>
          <a:p>
            <a:r>
              <a:rPr lang="en-US" sz="3400" dirty="0">
                <a:latin typeface="Arial" panose="020B0604020202020204" pitchFamily="34" charset="0"/>
                <a:cs typeface="Arial" panose="020B0604020202020204" pitchFamily="34" charset="0"/>
              </a:rPr>
              <a:t>EQIP - </a:t>
            </a:r>
            <a:r>
              <a:rPr lang="en-US" sz="3400" dirty="0" err="1">
                <a:latin typeface="Arial" panose="020B0604020202020204" pitchFamily="34" charset="0"/>
                <a:cs typeface="Arial" panose="020B0604020202020204" pitchFamily="34" charset="0"/>
              </a:rPr>
              <a:t>WaterSMART</a:t>
            </a:r>
            <a:r>
              <a:rPr lang="en-US" sz="3400" dirty="0">
                <a:latin typeface="Arial" panose="020B0604020202020204" pitchFamily="34" charset="0"/>
                <a:cs typeface="Arial" panose="020B0604020202020204" pitchFamily="34" charset="0"/>
              </a:rPr>
              <a:t> Initiative </a:t>
            </a:r>
            <a:r>
              <a:rPr lang="en-US" sz="4000" dirty="0"/>
              <a:t>	</a:t>
            </a:r>
          </a:p>
        </p:txBody>
      </p:sp>
      <p:sp>
        <p:nvSpPr>
          <p:cNvPr id="3" name="Content Placeholder 2">
            <a:extLst>
              <a:ext uri="{FF2B5EF4-FFF2-40B4-BE49-F238E27FC236}">
                <a16:creationId xmlns:a16="http://schemas.microsoft.com/office/drawing/2014/main" id="{3BEB57CE-0216-41AB-AC54-E734CDE00F01}"/>
              </a:ext>
            </a:extLst>
          </p:cNvPr>
          <p:cNvSpPr>
            <a:spLocks noGrp="1"/>
          </p:cNvSpPr>
          <p:nvPr>
            <p:ph idx="1"/>
          </p:nvPr>
        </p:nvSpPr>
        <p:spPr>
          <a:xfrm>
            <a:off x="838200" y="2434201"/>
            <a:ext cx="3822189" cy="3742762"/>
          </a:xfrm>
        </p:spPr>
        <p:txBody>
          <a:bodyPr>
            <a:normAutofit/>
          </a:bodyPr>
          <a:lstStyle/>
          <a:p>
            <a:r>
              <a:rPr lang="en-US" sz="2000" b="0" i="0" dirty="0">
                <a:effectLst/>
                <a:latin typeface="Arial" panose="020B0604020202020204" pitchFamily="34" charset="0"/>
                <a:cs typeface="Arial" panose="020B0604020202020204" pitchFamily="34" charset="0"/>
              </a:rPr>
              <a:t>10 ongoing projects</a:t>
            </a:r>
          </a:p>
          <a:p>
            <a:r>
              <a:rPr lang="en-US" sz="2000" dirty="0">
                <a:latin typeface="Arial" panose="020B0604020202020204" pitchFamily="34" charset="0"/>
                <a:cs typeface="Arial" panose="020B0604020202020204" pitchFamily="34" charset="0"/>
              </a:rPr>
              <a:t>$5.76 Million</a:t>
            </a:r>
          </a:p>
          <a:p>
            <a:r>
              <a:rPr lang="en-US" sz="2000" b="0" i="0" dirty="0">
                <a:effectLst/>
                <a:latin typeface="Arial" panose="020B0604020202020204" pitchFamily="34" charset="0"/>
                <a:cs typeface="Arial" panose="020B0604020202020204" pitchFamily="34" charset="0"/>
              </a:rPr>
              <a:t>Fresno, Kern, Kings, Riverside, Tulare Counties</a:t>
            </a:r>
          </a:p>
          <a:p>
            <a:r>
              <a:rPr lang="en-US" sz="2000" dirty="0">
                <a:latin typeface="Arial" panose="020B0604020202020204" pitchFamily="34" charset="0"/>
                <a:cs typeface="Arial" panose="020B0604020202020204" pitchFamily="34" charset="0"/>
              </a:rPr>
              <a:t>Practices: </a:t>
            </a:r>
          </a:p>
          <a:p>
            <a:pPr lvl="1"/>
            <a:r>
              <a:rPr lang="en-US" sz="2000" dirty="0">
                <a:latin typeface="Arial" panose="020B0604020202020204" pitchFamily="34" charset="0"/>
                <a:cs typeface="Arial" panose="020B0604020202020204" pitchFamily="34" charset="0"/>
              </a:rPr>
              <a:t>Efficient irrigation systems</a:t>
            </a:r>
          </a:p>
          <a:p>
            <a:pPr lvl="1"/>
            <a:r>
              <a:rPr lang="en-US" sz="2000" dirty="0">
                <a:latin typeface="Arial" panose="020B0604020202020204" pitchFamily="34" charset="0"/>
                <a:cs typeface="Arial" panose="020B0604020202020204" pitchFamily="34" charset="0"/>
              </a:rPr>
              <a:t>Irrigation management</a:t>
            </a:r>
          </a:p>
          <a:p>
            <a:pPr lvl="1"/>
            <a:r>
              <a:rPr lang="en-US" sz="2000" b="0" i="0" dirty="0">
                <a:effectLst/>
                <a:latin typeface="Arial" panose="020B0604020202020204" pitchFamily="34" charset="0"/>
                <a:cs typeface="Arial" panose="020B0604020202020204" pitchFamily="34" charset="0"/>
              </a:rPr>
              <a:t>Nutrient management</a:t>
            </a:r>
          </a:p>
          <a:p>
            <a:pPr lvl="1"/>
            <a:r>
              <a:rPr lang="en-US" sz="2000" dirty="0">
                <a:latin typeface="Arial" panose="020B0604020202020204" pitchFamily="34" charset="0"/>
                <a:cs typeface="Arial" panose="020B0604020202020204" pitchFamily="34" charset="0"/>
              </a:rPr>
              <a:t>Cover crops</a:t>
            </a:r>
          </a:p>
          <a:p>
            <a:pPr lvl="1"/>
            <a:endParaRPr lang="en-US" sz="1600" b="0" i="0" dirty="0">
              <a:effectLst/>
              <a:latin typeface="Arial" panose="020B0604020202020204" pitchFamily="34" charset="0"/>
              <a:cs typeface="Arial" panose="020B0604020202020204" pitchFamily="34" charset="0"/>
            </a:endParaRPr>
          </a:p>
          <a:p>
            <a:endParaRPr lang="en-US" sz="2000" b="0" i="0" dirty="0">
              <a:effectLst/>
              <a:latin typeface="Arial" panose="020B0604020202020204" pitchFamily="34" charset="0"/>
              <a:cs typeface="Arial" panose="020B0604020202020204" pitchFamily="34" charset="0"/>
            </a:endParaRPr>
          </a:p>
          <a:p>
            <a:endParaRPr lang="en-US" sz="2000" dirty="0"/>
          </a:p>
        </p:txBody>
      </p:sp>
    </p:spTree>
    <p:extLst>
      <p:ext uri="{BB962C8B-B14F-4D97-AF65-F5344CB8AC3E}">
        <p14:creationId xmlns:p14="http://schemas.microsoft.com/office/powerpoint/2010/main" val="21312912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1AD15BEE-DAB7-D105-03CC-9EDFCB7F066A}"/>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5436"/>
          <a:stretch/>
        </p:blipFill>
        <p:spPr>
          <a:xfrm>
            <a:off x="1" y="10"/>
            <a:ext cx="9669642" cy="6857990"/>
          </a:xfrm>
          <a:prstGeom prst="rect">
            <a:avLst/>
          </a:prstGeom>
        </p:spPr>
      </p:pic>
      <p:sp>
        <p:nvSpPr>
          <p:cNvPr id="20" name="Rectangle 1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F99A5EB-3ECF-23A2-62B5-641E72F405CB}"/>
              </a:ext>
            </a:extLst>
          </p:cNvPr>
          <p:cNvSpPr>
            <a:spLocks noGrp="1"/>
          </p:cNvSpPr>
          <p:nvPr>
            <p:ph type="title"/>
          </p:nvPr>
        </p:nvSpPr>
        <p:spPr>
          <a:xfrm>
            <a:off x="7531610" y="365125"/>
            <a:ext cx="4288915" cy="1899912"/>
          </a:xfrm>
        </p:spPr>
        <p:txBody>
          <a:bodyPr vert="horz" lIns="91440" tIns="45720" rIns="91440" bIns="45720" rtlCol="0" anchor="ctr">
            <a:normAutofit/>
          </a:bodyPr>
          <a:lstStyle/>
          <a:p>
            <a:r>
              <a:rPr lang="en-US" sz="3400" dirty="0">
                <a:latin typeface="Arial" panose="020B0604020202020204" pitchFamily="34" charset="0"/>
                <a:cs typeface="Arial" panose="020B0604020202020204" pitchFamily="34" charset="0"/>
              </a:rPr>
              <a:t>EQIP - </a:t>
            </a:r>
            <a:r>
              <a:rPr lang="en-US" sz="3400" dirty="0" err="1">
                <a:latin typeface="Arial" panose="020B0604020202020204" pitchFamily="34" charset="0"/>
                <a:cs typeface="Arial" panose="020B0604020202020204" pitchFamily="34" charset="0"/>
              </a:rPr>
              <a:t>WaterSMART</a:t>
            </a:r>
            <a:r>
              <a:rPr lang="en-US" sz="3400" dirty="0">
                <a:latin typeface="Arial" panose="020B0604020202020204" pitchFamily="34" charset="0"/>
                <a:cs typeface="Arial" panose="020B0604020202020204" pitchFamily="34" charset="0"/>
              </a:rPr>
              <a:t> Initiative- New FY 23</a:t>
            </a:r>
          </a:p>
        </p:txBody>
      </p:sp>
      <p:sp>
        <p:nvSpPr>
          <p:cNvPr id="3" name="Content Placeholder 2">
            <a:extLst>
              <a:ext uri="{FF2B5EF4-FFF2-40B4-BE49-F238E27FC236}">
                <a16:creationId xmlns:a16="http://schemas.microsoft.com/office/drawing/2014/main" id="{4B485A26-4654-7352-214B-9321B18937C9}"/>
              </a:ext>
            </a:extLst>
          </p:cNvPr>
          <p:cNvSpPr>
            <a:spLocks noGrp="1"/>
          </p:cNvSpPr>
          <p:nvPr>
            <p:ph sz="half" idx="1"/>
          </p:nvPr>
        </p:nvSpPr>
        <p:spPr>
          <a:xfrm>
            <a:off x="7531610" y="2434201"/>
            <a:ext cx="3822189" cy="3742762"/>
          </a:xfrm>
        </p:spPr>
        <p:txBody>
          <a:bodyPr vert="horz" lIns="91440" tIns="45720" rIns="91440" bIns="45720" rtlCol="0">
            <a:normAutofit/>
          </a:bodyPr>
          <a:lstStyle/>
          <a:p>
            <a:r>
              <a:rPr lang="en-US" sz="2000" dirty="0">
                <a:latin typeface="Arial" panose="020B0604020202020204" pitchFamily="34" charset="0"/>
                <a:cs typeface="Arial" panose="020B0604020202020204" pitchFamily="34" charset="0"/>
              </a:rPr>
              <a:t>Madera Irrigation District </a:t>
            </a:r>
          </a:p>
          <a:p>
            <a:r>
              <a:rPr lang="en-US" sz="2000" dirty="0">
                <a:latin typeface="Arial" panose="020B0604020202020204" pitchFamily="34" charset="0"/>
                <a:cs typeface="Arial" panose="020B0604020202020204" pitchFamily="34" charset="0"/>
              </a:rPr>
              <a:t>One of three awarded</a:t>
            </a:r>
          </a:p>
          <a:p>
            <a:r>
              <a:rPr lang="en-US" sz="2000" dirty="0">
                <a:latin typeface="Arial" panose="020B0604020202020204" pitchFamily="34" charset="0"/>
                <a:cs typeface="Arial" panose="020B0604020202020204" pitchFamily="34" charset="0"/>
              </a:rPr>
              <a:t>$1.5 Million over 5 years</a:t>
            </a:r>
          </a:p>
          <a:p>
            <a:r>
              <a:rPr lang="en-US" sz="2000" dirty="0">
                <a:latin typeface="Arial" panose="020B0604020202020204" pitchFamily="34" charset="0"/>
                <a:cs typeface="Arial" panose="020B0604020202020204" pitchFamily="34" charset="0"/>
              </a:rPr>
              <a:t>Practices:</a:t>
            </a:r>
          </a:p>
          <a:p>
            <a:pPr lvl="1"/>
            <a:r>
              <a:rPr lang="en-US" sz="2000" dirty="0">
                <a:latin typeface="Arial" panose="020B0604020202020204" pitchFamily="34" charset="0"/>
                <a:cs typeface="Arial" panose="020B0604020202020204" pitchFamily="34" charset="0"/>
              </a:rPr>
              <a:t>Micro-irrigation</a:t>
            </a:r>
          </a:p>
          <a:p>
            <a:pPr lvl="1"/>
            <a:r>
              <a:rPr lang="en-US" sz="2000" dirty="0">
                <a:latin typeface="Arial" panose="020B0604020202020204" pitchFamily="34" charset="0"/>
                <a:cs typeface="Arial" panose="020B0604020202020204" pitchFamily="34" charset="0"/>
              </a:rPr>
              <a:t>Pipelines</a:t>
            </a:r>
          </a:p>
          <a:p>
            <a:pPr lvl="1"/>
            <a:r>
              <a:rPr lang="en-US" sz="2000" dirty="0">
                <a:latin typeface="Arial" panose="020B0604020202020204" pitchFamily="34" charset="0"/>
                <a:cs typeface="Arial" panose="020B0604020202020204" pitchFamily="34" charset="0"/>
              </a:rPr>
              <a:t>Nutrient Management</a:t>
            </a:r>
          </a:p>
          <a:p>
            <a:pPr lvl="1"/>
            <a:r>
              <a:rPr lang="en-US" sz="2000" dirty="0">
                <a:latin typeface="Arial" panose="020B0604020202020204" pitchFamily="34" charset="0"/>
                <a:cs typeface="Arial" panose="020B0604020202020204" pitchFamily="34" charset="0"/>
              </a:rPr>
              <a:t>Groundwater Recharge</a:t>
            </a:r>
          </a:p>
          <a:p>
            <a:pPr lvl="1"/>
            <a:r>
              <a:rPr lang="en-US" sz="2000" dirty="0">
                <a:latin typeface="Arial" panose="020B0604020202020204" pitchFamily="34" charset="0"/>
                <a:cs typeface="Arial" panose="020B0604020202020204" pitchFamily="34" charset="0"/>
              </a:rPr>
              <a:t>Cover crops</a:t>
            </a:r>
          </a:p>
        </p:txBody>
      </p:sp>
    </p:spTree>
    <p:extLst>
      <p:ext uri="{BB962C8B-B14F-4D97-AF65-F5344CB8AC3E}">
        <p14:creationId xmlns:p14="http://schemas.microsoft.com/office/powerpoint/2010/main" val="3575053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Western Water and Working Lands</a:t>
            </a:r>
          </a:p>
        </p:txBody>
      </p:sp>
      <p:sp>
        <p:nvSpPr>
          <p:cNvPr id="3" name="Subtitle 2"/>
          <p:cNvSpPr>
            <a:spLocks noGrp="1"/>
          </p:cNvSpPr>
          <p:nvPr>
            <p:ph type="body" idx="1"/>
          </p:nvPr>
        </p:nvSpPr>
        <p:spPr/>
        <p:txBody>
          <a:bodyPr/>
          <a:lstStyle/>
          <a:p>
            <a:r>
              <a:rPr lang="en-US" dirty="0"/>
              <a:t>Framework for Conservation Action</a:t>
            </a:r>
          </a:p>
        </p:txBody>
      </p:sp>
      <p:pic>
        <p:nvPicPr>
          <p:cNvPr id="5" name="Picture 4" descr="A picture containing graphical user interface&#10;&#10;Description automatically generated">
            <a:extLst>
              <a:ext uri="{FF2B5EF4-FFF2-40B4-BE49-F238E27FC236}">
                <a16:creationId xmlns:a16="http://schemas.microsoft.com/office/drawing/2014/main" id="{DF152C6D-3FB7-A2DA-60D9-812BFB312D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32451" y="350195"/>
            <a:ext cx="2546275" cy="1075135"/>
          </a:xfrm>
          <a:prstGeom prst="rect">
            <a:avLst/>
          </a:prstGeom>
        </p:spPr>
      </p:pic>
      <p:sp>
        <p:nvSpPr>
          <p:cNvPr id="6" name="TextBox 5">
            <a:extLst>
              <a:ext uri="{FF2B5EF4-FFF2-40B4-BE49-F238E27FC236}">
                <a16:creationId xmlns:a16="http://schemas.microsoft.com/office/drawing/2014/main" id="{6F4A1671-E351-CEBA-B3E5-53C60F253ED7}"/>
              </a:ext>
            </a:extLst>
          </p:cNvPr>
          <p:cNvSpPr txBox="1"/>
          <p:nvPr/>
        </p:nvSpPr>
        <p:spPr>
          <a:xfrm>
            <a:off x="6010224" y="6169251"/>
            <a:ext cx="5768502"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USDA is an equal opportunity provider, employer, and lender. </a:t>
            </a:r>
          </a:p>
        </p:txBody>
      </p:sp>
    </p:spTree>
    <p:extLst>
      <p:ext uri="{BB962C8B-B14F-4D97-AF65-F5344CB8AC3E}">
        <p14:creationId xmlns:p14="http://schemas.microsoft.com/office/powerpoint/2010/main" val="32371843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0673D38-0695-94A9-4638-4812ADEC6F0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D8D479-8942-46E8-A226-A4E01F7A105C}" type="slidenum">
              <a:rPr kumimoji="0" lang="en-US" sz="1100" b="0" i="0" u="none" strike="noStrike" kern="1200" cap="none" spc="0" normalizeH="0" baseline="0" noProof="0" smtClean="0">
                <a:ln>
                  <a:noFill/>
                </a:ln>
                <a:solidFill>
                  <a:srgbClr val="1CADE4">
                    <a:lumMod val="5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100" b="0" i="0" u="none" strike="noStrike" kern="1200" cap="none" spc="0" normalizeH="0" baseline="0" noProof="0">
              <a:ln>
                <a:noFill/>
              </a:ln>
              <a:solidFill>
                <a:srgbClr val="1CADE4">
                  <a:lumMod val="50000"/>
                </a:srgbClr>
              </a:solidFill>
              <a:effectLst/>
              <a:uLnTx/>
              <a:uFillTx/>
              <a:latin typeface="Arial" panose="020B0604020202020204"/>
              <a:ea typeface="+mn-ea"/>
              <a:cs typeface="+mn-cs"/>
            </a:endParaRPr>
          </a:p>
        </p:txBody>
      </p:sp>
      <p:sp>
        <p:nvSpPr>
          <p:cNvPr id="6" name="Date Placeholder 5">
            <a:extLst>
              <a:ext uri="{FF2B5EF4-FFF2-40B4-BE49-F238E27FC236}">
                <a16:creationId xmlns:a16="http://schemas.microsoft.com/office/drawing/2014/main" id="{694BEC66-871B-5ABB-6FAD-792E900141A7}"/>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CC751E-20D9-47A3-8A76-D3BCB4E083A7}" type="datetime1">
              <a:rPr kumimoji="0" lang="en-US" sz="1100" b="0" i="0" u="none" strike="noStrike" kern="1200" cap="none" spc="0" normalizeH="0" baseline="0" noProof="0" smtClean="0">
                <a:ln>
                  <a:noFill/>
                </a:ln>
                <a:solidFill>
                  <a:srgbClr val="1CADE4">
                    <a:lumMod val="5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4/3/2023</a:t>
            </a:fld>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sp>
        <p:nvSpPr>
          <p:cNvPr id="7" name="Footer Placeholder 6">
            <a:extLst>
              <a:ext uri="{FF2B5EF4-FFF2-40B4-BE49-F238E27FC236}">
                <a16:creationId xmlns:a16="http://schemas.microsoft.com/office/drawing/2014/main" id="{95140F00-884A-E265-B4AD-605B5E0F1E58}"/>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CADE4">
                    <a:lumMod val="50000"/>
                  </a:srgbClr>
                </a:solidFill>
                <a:effectLst/>
                <a:uLnTx/>
                <a:uFillTx/>
                <a:latin typeface="Arial" panose="020B0604020202020204"/>
                <a:ea typeface="+mn-ea"/>
                <a:cs typeface="+mn-cs"/>
              </a:rPr>
              <a:t>NRCS California</a:t>
            </a:r>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pic>
        <p:nvPicPr>
          <p:cNvPr id="9" name="Picture 8">
            <a:extLst>
              <a:ext uri="{FF2B5EF4-FFF2-40B4-BE49-F238E27FC236}">
                <a16:creationId xmlns:a16="http://schemas.microsoft.com/office/drawing/2014/main" id="{45E4C3BA-A7CC-9FA8-F3CA-01A450038B09}"/>
              </a:ext>
            </a:extLst>
          </p:cNvPr>
          <p:cNvPicPr>
            <a:picLocks noChangeAspect="1"/>
          </p:cNvPicPr>
          <p:nvPr/>
        </p:nvPicPr>
        <p:blipFill>
          <a:blip r:embed="rId3"/>
          <a:stretch>
            <a:fillRect/>
          </a:stretch>
        </p:blipFill>
        <p:spPr>
          <a:xfrm>
            <a:off x="205200" y="326791"/>
            <a:ext cx="7148099" cy="5584452"/>
          </a:xfrm>
          <a:prstGeom prst="rect">
            <a:avLst/>
          </a:prstGeom>
        </p:spPr>
      </p:pic>
      <p:pic>
        <p:nvPicPr>
          <p:cNvPr id="13" name="Picture 12">
            <a:extLst>
              <a:ext uri="{FF2B5EF4-FFF2-40B4-BE49-F238E27FC236}">
                <a16:creationId xmlns:a16="http://schemas.microsoft.com/office/drawing/2014/main" id="{17FA7489-DB62-E175-33B4-79A3BEDEF64E}"/>
              </a:ext>
            </a:extLst>
          </p:cNvPr>
          <p:cNvPicPr>
            <a:picLocks noChangeAspect="1"/>
          </p:cNvPicPr>
          <p:nvPr/>
        </p:nvPicPr>
        <p:blipFill>
          <a:blip r:embed="rId4"/>
          <a:stretch>
            <a:fillRect/>
          </a:stretch>
        </p:blipFill>
        <p:spPr>
          <a:xfrm>
            <a:off x="4352775" y="1971676"/>
            <a:ext cx="7521074" cy="4298646"/>
          </a:xfrm>
          <a:prstGeom prst="rect">
            <a:avLst/>
          </a:prstGeom>
        </p:spPr>
      </p:pic>
      <p:pic>
        <p:nvPicPr>
          <p:cNvPr id="11" name="Content Placeholder 10">
            <a:extLst>
              <a:ext uri="{FF2B5EF4-FFF2-40B4-BE49-F238E27FC236}">
                <a16:creationId xmlns:a16="http://schemas.microsoft.com/office/drawing/2014/main" id="{16CFE676-F3AE-90E6-9F6C-A68C0E4120A5}"/>
              </a:ext>
            </a:extLst>
          </p:cNvPr>
          <p:cNvPicPr>
            <a:picLocks noGrp="1" noChangeAspect="1"/>
          </p:cNvPicPr>
          <p:nvPr>
            <p:ph sz="half" idx="4294967295"/>
          </p:nvPr>
        </p:nvPicPr>
        <p:blipFill>
          <a:blip r:embed="rId5"/>
          <a:stretch>
            <a:fillRect/>
          </a:stretch>
        </p:blipFill>
        <p:spPr>
          <a:xfrm>
            <a:off x="2821650" y="946757"/>
            <a:ext cx="5806229" cy="4964486"/>
          </a:xfrm>
        </p:spPr>
      </p:pic>
    </p:spTree>
    <p:extLst>
      <p:ext uri="{BB962C8B-B14F-4D97-AF65-F5344CB8AC3E}">
        <p14:creationId xmlns:p14="http://schemas.microsoft.com/office/powerpoint/2010/main" val="541933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9"/>
                                        </p:tgtEl>
                                        <p:attrNameLst>
                                          <p:attrName>ppt_w</p:attrName>
                                        </p:attrNameLst>
                                      </p:cBhvr>
                                      <p:tavLst>
                                        <p:tav tm="0">
                                          <p:val>
                                            <p:strVal val="ppt_w"/>
                                          </p:val>
                                        </p:tav>
                                        <p:tav tm="100000">
                                          <p:val>
                                            <p:fltVal val="0"/>
                                          </p:val>
                                        </p:tav>
                                      </p:tavLst>
                                    </p:anim>
                                    <p:anim calcmode="lin" valueType="num">
                                      <p:cBhvr>
                                        <p:cTn id="7" dur="1000"/>
                                        <p:tgtEl>
                                          <p:spTgt spid="9"/>
                                        </p:tgtEl>
                                        <p:attrNameLst>
                                          <p:attrName>ppt_h</p:attrName>
                                        </p:attrNameLst>
                                      </p:cBhvr>
                                      <p:tavLst>
                                        <p:tav tm="0">
                                          <p:val>
                                            <p:strVal val="ppt_h"/>
                                          </p:val>
                                        </p:tav>
                                        <p:tav tm="100000">
                                          <p:val>
                                            <p:fltVal val="0"/>
                                          </p:val>
                                        </p:tav>
                                      </p:tavLst>
                                    </p:anim>
                                    <p:anim calcmode="lin" valueType="num">
                                      <p:cBhvr>
                                        <p:cTn id="8" dur="1000"/>
                                        <p:tgtEl>
                                          <p:spTgt spid="9"/>
                                        </p:tgtEl>
                                        <p:attrNameLst>
                                          <p:attrName>style.rotation</p:attrName>
                                        </p:attrNameLst>
                                      </p:cBhvr>
                                      <p:tavLst>
                                        <p:tav tm="0">
                                          <p:val>
                                            <p:fltVal val="0"/>
                                          </p:val>
                                        </p:tav>
                                        <p:tav tm="100000">
                                          <p:val>
                                            <p:fltVal val="90"/>
                                          </p:val>
                                        </p:tav>
                                      </p:tavLst>
                                    </p:anim>
                                    <p:animEffect transition="out" filter="fade">
                                      <p:cBhvr>
                                        <p:cTn id="9" dur="1000"/>
                                        <p:tgtEl>
                                          <p:spTgt spid="9"/>
                                        </p:tgtEl>
                                      </p:cBhvr>
                                    </p:animEffect>
                                    <p:set>
                                      <p:cBhvr>
                                        <p:cTn id="10" dur="1" fill="hold">
                                          <p:stCondLst>
                                            <p:cond delay="999"/>
                                          </p:stCondLst>
                                        </p:cTn>
                                        <p:tgtEl>
                                          <p:spTgt spid="9"/>
                                        </p:tgtEl>
                                        <p:attrNameLst>
                                          <p:attrName>style.visibility</p:attrName>
                                        </p:attrNameLst>
                                      </p:cBhvr>
                                      <p:to>
                                        <p:strVal val="hidden"/>
                                      </p:to>
                                    </p:set>
                                  </p:childTnLst>
                                </p:cTn>
                              </p:par>
                              <p:par>
                                <p:cTn id="11" presetID="2" presetClass="entr" presetSubtype="4" fill="hold" nodeType="withEffect">
                                  <p:stCondLst>
                                    <p:cond delay="25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1000" fill="hold"/>
                                        <p:tgtEl>
                                          <p:spTgt spid="11"/>
                                        </p:tgtEl>
                                        <p:attrNameLst>
                                          <p:attrName>ppt_x</p:attrName>
                                        </p:attrNameLst>
                                      </p:cBhvr>
                                      <p:tavLst>
                                        <p:tav tm="0">
                                          <p:val>
                                            <p:strVal val="#ppt_x"/>
                                          </p:val>
                                        </p:tav>
                                        <p:tav tm="100000">
                                          <p:val>
                                            <p:strVal val="#ppt_x"/>
                                          </p:val>
                                        </p:tav>
                                      </p:tavLst>
                                    </p:anim>
                                    <p:anim calcmode="lin" valueType="num">
                                      <p:cBhvr additive="base">
                                        <p:cTn id="14"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xit" presetSubtype="0" fill="hold" nodeType="clickEffect">
                                  <p:stCondLst>
                                    <p:cond delay="0"/>
                                  </p:stCondLst>
                                  <p:childTnLst>
                                    <p:anim calcmode="lin" valueType="num">
                                      <p:cBhvr>
                                        <p:cTn id="18" dur="1000"/>
                                        <p:tgtEl>
                                          <p:spTgt spid="11"/>
                                        </p:tgtEl>
                                        <p:attrNameLst>
                                          <p:attrName>ppt_w</p:attrName>
                                        </p:attrNameLst>
                                      </p:cBhvr>
                                      <p:tavLst>
                                        <p:tav tm="0">
                                          <p:val>
                                            <p:strVal val="ppt_w"/>
                                          </p:val>
                                        </p:tav>
                                        <p:tav tm="100000">
                                          <p:val>
                                            <p:fltVal val="0"/>
                                          </p:val>
                                        </p:tav>
                                      </p:tavLst>
                                    </p:anim>
                                    <p:anim calcmode="lin" valueType="num">
                                      <p:cBhvr>
                                        <p:cTn id="19" dur="1000"/>
                                        <p:tgtEl>
                                          <p:spTgt spid="11"/>
                                        </p:tgtEl>
                                        <p:attrNameLst>
                                          <p:attrName>ppt_h</p:attrName>
                                        </p:attrNameLst>
                                      </p:cBhvr>
                                      <p:tavLst>
                                        <p:tav tm="0">
                                          <p:val>
                                            <p:strVal val="ppt_h"/>
                                          </p:val>
                                        </p:tav>
                                        <p:tav tm="100000">
                                          <p:val>
                                            <p:fltVal val="0"/>
                                          </p:val>
                                        </p:tav>
                                      </p:tavLst>
                                    </p:anim>
                                    <p:anim calcmode="lin" valueType="num">
                                      <p:cBhvr>
                                        <p:cTn id="20" dur="1000"/>
                                        <p:tgtEl>
                                          <p:spTgt spid="11"/>
                                        </p:tgtEl>
                                        <p:attrNameLst>
                                          <p:attrName>style.rotation</p:attrName>
                                        </p:attrNameLst>
                                      </p:cBhvr>
                                      <p:tavLst>
                                        <p:tav tm="0">
                                          <p:val>
                                            <p:fltVal val="0"/>
                                          </p:val>
                                        </p:tav>
                                        <p:tav tm="100000">
                                          <p:val>
                                            <p:fltVal val="90"/>
                                          </p:val>
                                        </p:tav>
                                      </p:tavLst>
                                    </p:anim>
                                    <p:animEffect transition="out" filter="fade">
                                      <p:cBhvr>
                                        <p:cTn id="21" dur="1000"/>
                                        <p:tgtEl>
                                          <p:spTgt spid="11"/>
                                        </p:tgtEl>
                                      </p:cBhvr>
                                    </p:animEffect>
                                    <p:set>
                                      <p:cBhvr>
                                        <p:cTn id="22" dur="1" fill="hold">
                                          <p:stCondLst>
                                            <p:cond delay="999"/>
                                          </p:stCondLst>
                                        </p:cTn>
                                        <p:tgtEl>
                                          <p:spTgt spid="11"/>
                                        </p:tgtEl>
                                        <p:attrNameLst>
                                          <p:attrName>style.visibility</p:attrName>
                                        </p:attrNameLst>
                                      </p:cBhvr>
                                      <p:to>
                                        <p:strVal val="hidden"/>
                                      </p:to>
                                    </p:set>
                                  </p:childTnLst>
                                </p:cTn>
                              </p:par>
                              <p:par>
                                <p:cTn id="23" presetID="2" presetClass="entr" presetSubtype="4" fill="hold" nodeType="withEffect">
                                  <p:stCondLst>
                                    <p:cond delay="25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1000" fill="hold"/>
                                        <p:tgtEl>
                                          <p:spTgt spid="13"/>
                                        </p:tgtEl>
                                        <p:attrNameLst>
                                          <p:attrName>ppt_x</p:attrName>
                                        </p:attrNameLst>
                                      </p:cBhvr>
                                      <p:tavLst>
                                        <p:tav tm="0">
                                          <p:val>
                                            <p:strVal val="#ppt_x"/>
                                          </p:val>
                                        </p:tav>
                                        <p:tav tm="100000">
                                          <p:val>
                                            <p:strVal val="#ppt_x"/>
                                          </p:val>
                                        </p:tav>
                                      </p:tavLst>
                                    </p:anim>
                                    <p:anim calcmode="lin" valueType="num">
                                      <p:cBhvr additive="base">
                                        <p:cTn id="26"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C45BBC6A-0CA8-34AB-BB16-0721464A56B0}"/>
              </a:ext>
            </a:extLst>
          </p:cNvPr>
          <p:cNvPicPr>
            <a:picLocks noGrp="1" noChangeAspect="1"/>
          </p:cNvPicPr>
          <p:nvPr>
            <p:ph idx="1"/>
          </p:nvPr>
        </p:nvPicPr>
        <p:blipFill>
          <a:blip r:embed="rId3"/>
          <a:stretch>
            <a:fillRect/>
          </a:stretch>
        </p:blipFill>
        <p:spPr>
          <a:xfrm>
            <a:off x="685306" y="446541"/>
            <a:ext cx="5022850" cy="3414836"/>
          </a:xfrm>
        </p:spPr>
      </p:pic>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D8D479-8942-46E8-A226-A4E01F7A105C}" type="slidenum">
              <a:rPr kumimoji="0" lang="en-US" sz="1100" b="0" i="0" u="none" strike="noStrike" kern="1200" cap="none" spc="0" normalizeH="0" baseline="0" noProof="0" smtClean="0">
                <a:ln>
                  <a:noFill/>
                </a:ln>
                <a:solidFill>
                  <a:srgbClr val="1CADE4">
                    <a:lumMod val="5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100" b="0" i="0" u="none" strike="noStrike" kern="1200" cap="none" spc="0" normalizeH="0" baseline="0" noProof="0">
              <a:ln>
                <a:noFill/>
              </a:ln>
              <a:solidFill>
                <a:srgbClr val="1CADE4">
                  <a:lumMod val="50000"/>
                </a:srgbClr>
              </a:solidFill>
              <a:effectLst/>
              <a:uLnTx/>
              <a:uFillTx/>
              <a:latin typeface="Arial" panose="020B0604020202020204"/>
              <a:ea typeface="+mn-ea"/>
              <a:cs typeface="+mn-cs"/>
            </a:endParaRP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1537F-96D9-4E2D-84AA-04102A165718}" type="datetime1">
              <a:rPr kumimoji="0" lang="en-US" sz="1100" b="0" i="0" u="none" strike="noStrike" kern="1200" cap="none" spc="0" normalizeH="0" baseline="0" noProof="0" smtClean="0">
                <a:ln>
                  <a:noFill/>
                </a:ln>
                <a:solidFill>
                  <a:srgbClr val="1CADE4">
                    <a:lumMod val="5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4/3/2023</a:t>
            </a:fld>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CADE4">
                    <a:lumMod val="50000"/>
                  </a:srgbClr>
                </a:solidFill>
                <a:effectLst/>
                <a:uLnTx/>
                <a:uFillTx/>
                <a:latin typeface="Arial" panose="020B0604020202020204"/>
                <a:ea typeface="+mn-ea"/>
                <a:cs typeface="+mn-cs"/>
              </a:rPr>
              <a:t>NRCS California</a:t>
            </a:r>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5A533470-6816-F691-A16C-6B5A83F759B8}"/>
              </a:ext>
            </a:extLst>
          </p:cNvPr>
          <p:cNvPicPr>
            <a:picLocks noChangeAspect="1"/>
          </p:cNvPicPr>
          <p:nvPr/>
        </p:nvPicPr>
        <p:blipFill>
          <a:blip r:embed="rId4"/>
          <a:stretch>
            <a:fillRect/>
          </a:stretch>
        </p:blipFill>
        <p:spPr>
          <a:xfrm>
            <a:off x="1035381" y="4052082"/>
            <a:ext cx="9345549" cy="2056864"/>
          </a:xfrm>
          <a:prstGeom prst="rect">
            <a:avLst/>
          </a:prstGeom>
        </p:spPr>
      </p:pic>
      <p:pic>
        <p:nvPicPr>
          <p:cNvPr id="13" name="Picture 12">
            <a:extLst>
              <a:ext uri="{FF2B5EF4-FFF2-40B4-BE49-F238E27FC236}">
                <a16:creationId xmlns:a16="http://schemas.microsoft.com/office/drawing/2014/main" id="{A1BA5026-30B6-8C64-1256-5E32644C0779}"/>
              </a:ext>
            </a:extLst>
          </p:cNvPr>
          <p:cNvPicPr>
            <a:picLocks noChangeAspect="1"/>
          </p:cNvPicPr>
          <p:nvPr/>
        </p:nvPicPr>
        <p:blipFill>
          <a:blip r:embed="rId5"/>
          <a:stretch>
            <a:fillRect/>
          </a:stretch>
        </p:blipFill>
        <p:spPr>
          <a:xfrm>
            <a:off x="6443004" y="218542"/>
            <a:ext cx="5392735" cy="5369949"/>
          </a:xfrm>
          <a:prstGeom prst="rect">
            <a:avLst/>
          </a:prstGeom>
        </p:spPr>
      </p:pic>
    </p:spTree>
    <p:extLst>
      <p:ext uri="{BB962C8B-B14F-4D97-AF65-F5344CB8AC3E}">
        <p14:creationId xmlns:p14="http://schemas.microsoft.com/office/powerpoint/2010/main" val="2538400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11"/>
                                        </p:tgtEl>
                                        <p:attrNameLst>
                                          <p:attrName>ppt_w</p:attrName>
                                        </p:attrNameLst>
                                      </p:cBhvr>
                                      <p:tavLst>
                                        <p:tav tm="0">
                                          <p:val>
                                            <p:strVal val="ppt_w"/>
                                          </p:val>
                                        </p:tav>
                                        <p:tav tm="100000">
                                          <p:val>
                                            <p:fltVal val="0"/>
                                          </p:val>
                                        </p:tav>
                                      </p:tavLst>
                                    </p:anim>
                                    <p:anim calcmode="lin" valueType="num">
                                      <p:cBhvr>
                                        <p:cTn id="7" dur="1000"/>
                                        <p:tgtEl>
                                          <p:spTgt spid="11"/>
                                        </p:tgtEl>
                                        <p:attrNameLst>
                                          <p:attrName>ppt_h</p:attrName>
                                        </p:attrNameLst>
                                      </p:cBhvr>
                                      <p:tavLst>
                                        <p:tav tm="0">
                                          <p:val>
                                            <p:strVal val="ppt_h"/>
                                          </p:val>
                                        </p:tav>
                                        <p:tav tm="100000">
                                          <p:val>
                                            <p:fltVal val="0"/>
                                          </p:val>
                                        </p:tav>
                                      </p:tavLst>
                                    </p:anim>
                                    <p:anim calcmode="lin" valueType="num">
                                      <p:cBhvr>
                                        <p:cTn id="8" dur="1000"/>
                                        <p:tgtEl>
                                          <p:spTgt spid="11"/>
                                        </p:tgtEl>
                                        <p:attrNameLst>
                                          <p:attrName>style.rotation</p:attrName>
                                        </p:attrNameLst>
                                      </p:cBhvr>
                                      <p:tavLst>
                                        <p:tav tm="0">
                                          <p:val>
                                            <p:fltVal val="0"/>
                                          </p:val>
                                        </p:tav>
                                        <p:tav tm="100000">
                                          <p:val>
                                            <p:fltVal val="90"/>
                                          </p:val>
                                        </p:tav>
                                      </p:tavLst>
                                    </p:anim>
                                    <p:animEffect transition="out" filter="fade">
                                      <p:cBhvr>
                                        <p:cTn id="9" dur="1000"/>
                                        <p:tgtEl>
                                          <p:spTgt spid="11"/>
                                        </p:tgtEl>
                                      </p:cBhvr>
                                    </p:animEffect>
                                    <p:set>
                                      <p:cBhvr>
                                        <p:cTn id="10" dur="1" fill="hold">
                                          <p:stCondLst>
                                            <p:cond delay="999"/>
                                          </p:stCondLst>
                                        </p:cTn>
                                        <p:tgtEl>
                                          <p:spTgt spid="11"/>
                                        </p:tgtEl>
                                        <p:attrNameLst>
                                          <p:attrName>style.visibility</p:attrName>
                                        </p:attrNameLst>
                                      </p:cBhvr>
                                      <p:to>
                                        <p:strVal val="hidden"/>
                                      </p:to>
                                    </p:set>
                                  </p:childTnLst>
                                </p:cTn>
                              </p:par>
                              <p:par>
                                <p:cTn id="11" presetID="2" presetClass="entr" presetSubtype="4" fill="hold" nodeType="withEffect">
                                  <p:stCondLst>
                                    <p:cond delay="25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1000" fill="hold"/>
                                        <p:tgtEl>
                                          <p:spTgt spid="8"/>
                                        </p:tgtEl>
                                        <p:attrNameLst>
                                          <p:attrName>ppt_x</p:attrName>
                                        </p:attrNameLst>
                                      </p:cBhvr>
                                      <p:tavLst>
                                        <p:tav tm="0">
                                          <p:val>
                                            <p:strVal val="#ppt_x"/>
                                          </p:val>
                                        </p:tav>
                                        <p:tav tm="100000">
                                          <p:val>
                                            <p:strVal val="#ppt_x"/>
                                          </p:val>
                                        </p:tav>
                                      </p:tavLst>
                                    </p:anim>
                                    <p:anim calcmode="lin" valueType="num">
                                      <p:cBhvr additive="base">
                                        <p:cTn id="14"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xit" presetSubtype="0" fill="hold" nodeType="clickEffect">
                                  <p:stCondLst>
                                    <p:cond delay="0"/>
                                  </p:stCondLst>
                                  <p:childTnLst>
                                    <p:anim calcmode="lin" valueType="num">
                                      <p:cBhvr>
                                        <p:cTn id="18" dur="1000"/>
                                        <p:tgtEl>
                                          <p:spTgt spid="8"/>
                                        </p:tgtEl>
                                        <p:attrNameLst>
                                          <p:attrName>ppt_w</p:attrName>
                                        </p:attrNameLst>
                                      </p:cBhvr>
                                      <p:tavLst>
                                        <p:tav tm="0">
                                          <p:val>
                                            <p:strVal val="ppt_w"/>
                                          </p:val>
                                        </p:tav>
                                        <p:tav tm="100000">
                                          <p:val>
                                            <p:fltVal val="0"/>
                                          </p:val>
                                        </p:tav>
                                      </p:tavLst>
                                    </p:anim>
                                    <p:anim calcmode="lin" valueType="num">
                                      <p:cBhvr>
                                        <p:cTn id="19" dur="1000"/>
                                        <p:tgtEl>
                                          <p:spTgt spid="8"/>
                                        </p:tgtEl>
                                        <p:attrNameLst>
                                          <p:attrName>ppt_h</p:attrName>
                                        </p:attrNameLst>
                                      </p:cBhvr>
                                      <p:tavLst>
                                        <p:tav tm="0">
                                          <p:val>
                                            <p:strVal val="ppt_h"/>
                                          </p:val>
                                        </p:tav>
                                        <p:tav tm="100000">
                                          <p:val>
                                            <p:fltVal val="0"/>
                                          </p:val>
                                        </p:tav>
                                      </p:tavLst>
                                    </p:anim>
                                    <p:anim calcmode="lin" valueType="num">
                                      <p:cBhvr>
                                        <p:cTn id="20" dur="1000"/>
                                        <p:tgtEl>
                                          <p:spTgt spid="8"/>
                                        </p:tgtEl>
                                        <p:attrNameLst>
                                          <p:attrName>style.rotation</p:attrName>
                                        </p:attrNameLst>
                                      </p:cBhvr>
                                      <p:tavLst>
                                        <p:tav tm="0">
                                          <p:val>
                                            <p:fltVal val="0"/>
                                          </p:val>
                                        </p:tav>
                                        <p:tav tm="100000">
                                          <p:val>
                                            <p:fltVal val="90"/>
                                          </p:val>
                                        </p:tav>
                                      </p:tavLst>
                                    </p:anim>
                                    <p:animEffect transition="out" filter="fade">
                                      <p:cBhvr>
                                        <p:cTn id="21" dur="1000"/>
                                        <p:tgtEl>
                                          <p:spTgt spid="8"/>
                                        </p:tgtEl>
                                      </p:cBhvr>
                                    </p:animEffect>
                                    <p:set>
                                      <p:cBhvr>
                                        <p:cTn id="22" dur="1" fill="hold">
                                          <p:stCondLst>
                                            <p:cond delay="999"/>
                                          </p:stCondLst>
                                        </p:cTn>
                                        <p:tgtEl>
                                          <p:spTgt spid="8"/>
                                        </p:tgtEl>
                                        <p:attrNameLst>
                                          <p:attrName>style.visibility</p:attrName>
                                        </p:attrNameLst>
                                      </p:cBhvr>
                                      <p:to>
                                        <p:strVal val="hidden"/>
                                      </p:to>
                                    </p:set>
                                  </p:childTnLst>
                                </p:cTn>
                              </p:par>
                              <p:par>
                                <p:cTn id="23" presetID="2" presetClass="entr" presetSubtype="4" fill="hold" nodeType="withEffect">
                                  <p:stCondLst>
                                    <p:cond delay="25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1000" fill="hold"/>
                                        <p:tgtEl>
                                          <p:spTgt spid="13"/>
                                        </p:tgtEl>
                                        <p:attrNameLst>
                                          <p:attrName>ppt_x</p:attrName>
                                        </p:attrNameLst>
                                      </p:cBhvr>
                                      <p:tavLst>
                                        <p:tav tm="0">
                                          <p:val>
                                            <p:strVal val="#ppt_x"/>
                                          </p:val>
                                        </p:tav>
                                        <p:tav tm="100000">
                                          <p:val>
                                            <p:strVal val="#ppt_x"/>
                                          </p:val>
                                        </p:tav>
                                      </p:tavLst>
                                    </p:anim>
                                    <p:anim calcmode="lin" valueType="num">
                                      <p:cBhvr additive="base">
                                        <p:cTn id="26"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95C07-1721-D874-89EF-BD558D2EDF1F}"/>
              </a:ext>
            </a:extLst>
          </p:cNvPr>
          <p:cNvSpPr>
            <a:spLocks noGrp="1"/>
          </p:cNvSpPr>
          <p:nvPr>
            <p:ph type="title"/>
          </p:nvPr>
        </p:nvSpPr>
        <p:spPr/>
        <p:txBody>
          <a:bodyPr/>
          <a:lstStyle/>
          <a:p>
            <a:r>
              <a:rPr lang="en-US" dirty="0"/>
              <a:t>Role of NRCS</a:t>
            </a:r>
          </a:p>
        </p:txBody>
      </p:sp>
      <p:sp>
        <p:nvSpPr>
          <p:cNvPr id="3" name="Content Placeholder 2">
            <a:extLst>
              <a:ext uri="{FF2B5EF4-FFF2-40B4-BE49-F238E27FC236}">
                <a16:creationId xmlns:a16="http://schemas.microsoft.com/office/drawing/2014/main" id="{66489B3E-7993-8B3C-2B38-E43B114CB736}"/>
              </a:ext>
            </a:extLst>
          </p:cNvPr>
          <p:cNvSpPr>
            <a:spLocks noGrp="1"/>
          </p:cNvSpPr>
          <p:nvPr>
            <p:ph idx="1"/>
          </p:nvPr>
        </p:nvSpPr>
        <p:spPr>
          <a:xfrm>
            <a:off x="1410027" y="1902369"/>
            <a:ext cx="3842457" cy="4284313"/>
          </a:xfrm>
        </p:spPr>
        <p:txBody>
          <a:bodyPr/>
          <a:lstStyle/>
          <a:p>
            <a:r>
              <a:rPr lang="en-US" dirty="0"/>
              <a:t>Private working lands</a:t>
            </a:r>
          </a:p>
          <a:p>
            <a:r>
              <a:rPr lang="en-US" dirty="0"/>
              <a:t>Science-based conservation</a:t>
            </a:r>
          </a:p>
          <a:p>
            <a:r>
              <a:rPr lang="en-US" dirty="0"/>
              <a:t>Practice implementation</a:t>
            </a:r>
          </a:p>
          <a:p>
            <a:r>
              <a:rPr lang="en-US" dirty="0"/>
              <a:t>Financial assistance</a:t>
            </a:r>
          </a:p>
          <a:p>
            <a:r>
              <a:rPr lang="en-US" dirty="0"/>
              <a:t>Align with state and local agency efforts</a:t>
            </a:r>
          </a:p>
        </p:txBody>
      </p:sp>
      <p:sp>
        <p:nvSpPr>
          <p:cNvPr id="4" name="Slide Number Placeholder 3">
            <a:extLst>
              <a:ext uri="{FF2B5EF4-FFF2-40B4-BE49-F238E27FC236}">
                <a16:creationId xmlns:a16="http://schemas.microsoft.com/office/drawing/2014/main" id="{F6FC9EF8-A157-34A2-432B-CBD89DDA05B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D8D479-8942-46E8-A226-A4E01F7A105C}" type="slidenum">
              <a:rPr kumimoji="0" lang="en-US" sz="1100" b="0" i="0" u="none" strike="noStrike" kern="1200" cap="none" spc="0" normalizeH="0" baseline="0" noProof="0" smtClean="0">
                <a:ln>
                  <a:noFill/>
                </a:ln>
                <a:solidFill>
                  <a:srgbClr val="1CADE4">
                    <a:lumMod val="5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sp>
        <p:nvSpPr>
          <p:cNvPr id="5" name="Date Placeholder 4">
            <a:extLst>
              <a:ext uri="{FF2B5EF4-FFF2-40B4-BE49-F238E27FC236}">
                <a16:creationId xmlns:a16="http://schemas.microsoft.com/office/drawing/2014/main" id="{2E94347B-B334-9241-6216-FE6BF67087AF}"/>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B85684-A9F4-49F3-B0E2-7B189D869B0F}" type="datetime1">
              <a:rPr kumimoji="0" lang="en-US" sz="1100" b="0" i="0" u="none" strike="noStrike" kern="1200" cap="none" spc="0" normalizeH="0" baseline="0" noProof="0" smtClean="0">
                <a:ln>
                  <a:noFill/>
                </a:ln>
                <a:solidFill>
                  <a:srgbClr val="1CADE4">
                    <a:lumMod val="5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4/3/2023</a:t>
            </a:fld>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sp>
        <p:nvSpPr>
          <p:cNvPr id="6" name="Footer Placeholder 5">
            <a:extLst>
              <a:ext uri="{FF2B5EF4-FFF2-40B4-BE49-F238E27FC236}">
                <a16:creationId xmlns:a16="http://schemas.microsoft.com/office/drawing/2014/main" id="{816C779B-86A6-9827-D6D0-EFE3A099935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CADE4">
                    <a:lumMod val="50000"/>
                  </a:srgbClr>
                </a:solidFill>
                <a:effectLst/>
                <a:uLnTx/>
                <a:uFillTx/>
                <a:latin typeface="Arial" panose="020B0604020202020204"/>
                <a:ea typeface="+mn-ea"/>
                <a:cs typeface="+mn-cs"/>
              </a:rPr>
              <a:t>NRCS California</a:t>
            </a:r>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pic>
        <p:nvPicPr>
          <p:cNvPr id="8" name="Picture 7" descr="A picture containing grass, outdoor, tree, sky&#10;&#10;Description automatically generated">
            <a:extLst>
              <a:ext uri="{FF2B5EF4-FFF2-40B4-BE49-F238E27FC236}">
                <a16:creationId xmlns:a16="http://schemas.microsoft.com/office/drawing/2014/main" id="{5209E97B-BBF4-0036-4903-9EBFDBD1F606}"/>
              </a:ext>
            </a:extLst>
          </p:cNvPr>
          <p:cNvPicPr>
            <a:picLocks noChangeAspect="1"/>
          </p:cNvPicPr>
          <p:nvPr/>
        </p:nvPicPr>
        <p:blipFill rotWithShape="1">
          <a:blip r:embed="rId3">
            <a:extLst>
              <a:ext uri="{28A0092B-C50C-407E-A947-70E740481C1C}">
                <a14:useLocalDpi xmlns:a14="http://schemas.microsoft.com/office/drawing/2010/main" val="0"/>
              </a:ext>
            </a:extLst>
          </a:blip>
          <a:srcRect r="18247"/>
          <a:stretch/>
        </p:blipFill>
        <p:spPr>
          <a:xfrm>
            <a:off x="6096000" y="685754"/>
            <a:ext cx="5394022" cy="44014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5855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E83FB-AA9D-2EC0-7327-94C921134755}"/>
              </a:ext>
            </a:extLst>
          </p:cNvPr>
          <p:cNvSpPr>
            <a:spLocks noGrp="1"/>
          </p:cNvSpPr>
          <p:nvPr>
            <p:ph type="title"/>
          </p:nvPr>
        </p:nvSpPr>
        <p:spPr>
          <a:xfrm>
            <a:off x="691612" y="268338"/>
            <a:ext cx="9371949" cy="1183566"/>
          </a:xfrm>
        </p:spPr>
        <p:txBody>
          <a:bodyPr/>
          <a:lstStyle/>
          <a:p>
            <a:r>
              <a:rPr lang="en-US" dirty="0"/>
              <a:t>Management Challenges</a:t>
            </a:r>
          </a:p>
        </p:txBody>
      </p:sp>
      <p:sp>
        <p:nvSpPr>
          <p:cNvPr id="3" name="Content Placeholder 2">
            <a:extLst>
              <a:ext uri="{FF2B5EF4-FFF2-40B4-BE49-F238E27FC236}">
                <a16:creationId xmlns:a16="http://schemas.microsoft.com/office/drawing/2014/main" id="{BB6033E3-7033-1DA9-4B6A-A496BAE7DECC}"/>
              </a:ext>
            </a:extLst>
          </p:cNvPr>
          <p:cNvSpPr>
            <a:spLocks noGrp="1"/>
          </p:cNvSpPr>
          <p:nvPr>
            <p:ph sz="half" idx="1"/>
          </p:nvPr>
        </p:nvSpPr>
        <p:spPr/>
        <p:txBody>
          <a:bodyPr/>
          <a:lstStyle/>
          <a:p>
            <a:r>
              <a:rPr lang="en-US" dirty="0"/>
              <a:t>Forecasting water supply</a:t>
            </a:r>
          </a:p>
          <a:p>
            <a:r>
              <a:rPr lang="en-US" dirty="0"/>
              <a:t>Sustaining agricultural productivity</a:t>
            </a:r>
          </a:p>
          <a:p>
            <a:r>
              <a:rPr lang="en-US" dirty="0"/>
              <a:t>Protecting groundwater availability</a:t>
            </a:r>
          </a:p>
          <a:p>
            <a:r>
              <a:rPr lang="en-US" dirty="0"/>
              <a:t>Protecting surface water availability</a:t>
            </a:r>
          </a:p>
          <a:p>
            <a:r>
              <a:rPr lang="en-US" dirty="0"/>
              <a:t>Managing and restoring rangelands and forestlands</a:t>
            </a:r>
          </a:p>
          <a:p>
            <a:r>
              <a:rPr lang="en-US" dirty="0"/>
              <a:t>Responding to catastrophic events</a:t>
            </a:r>
          </a:p>
          <a:p>
            <a:endParaRPr lang="en-US" dirty="0"/>
          </a:p>
        </p:txBody>
      </p:sp>
      <p:pic>
        <p:nvPicPr>
          <p:cNvPr id="8" name="Content Placeholder 7">
            <a:extLst>
              <a:ext uri="{FF2B5EF4-FFF2-40B4-BE49-F238E27FC236}">
                <a16:creationId xmlns:a16="http://schemas.microsoft.com/office/drawing/2014/main" id="{D71090A9-13EE-0AF4-68B3-0640B2F56975}"/>
              </a:ext>
            </a:extLst>
          </p:cNvPr>
          <p:cNvPicPr>
            <a:picLocks noGrp="1" noChangeAspect="1"/>
          </p:cNvPicPr>
          <p:nvPr>
            <p:ph sz="half" idx="2"/>
          </p:nvPr>
        </p:nvPicPr>
        <p:blipFill>
          <a:blip r:embed="rId3"/>
          <a:stretch>
            <a:fillRect/>
          </a:stretch>
        </p:blipFill>
        <p:spPr>
          <a:xfrm>
            <a:off x="6636363" y="154598"/>
            <a:ext cx="4878878" cy="6022366"/>
          </a:xfrm>
          <a:prstGeom prst="rect">
            <a:avLst/>
          </a:prstGeom>
        </p:spPr>
      </p:pic>
      <p:sp>
        <p:nvSpPr>
          <p:cNvPr id="5" name="Slide Number Placeholder 4">
            <a:extLst>
              <a:ext uri="{FF2B5EF4-FFF2-40B4-BE49-F238E27FC236}">
                <a16:creationId xmlns:a16="http://schemas.microsoft.com/office/drawing/2014/main" id="{792DC8EA-7898-745E-6702-252537882A3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D8D479-8942-46E8-A226-A4E01F7A105C}" type="slidenum">
              <a:rPr kumimoji="0" lang="en-US" sz="1100" b="0" i="0" u="none" strike="noStrike" kern="1200" cap="none" spc="0" normalizeH="0" baseline="0" noProof="0" smtClean="0">
                <a:ln>
                  <a:noFill/>
                </a:ln>
                <a:solidFill>
                  <a:srgbClr val="1CADE4">
                    <a:lumMod val="5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100" b="0" i="0" u="none" strike="noStrike" kern="1200" cap="none" spc="0" normalizeH="0" baseline="0" noProof="0">
              <a:ln>
                <a:noFill/>
              </a:ln>
              <a:solidFill>
                <a:srgbClr val="1CADE4">
                  <a:lumMod val="50000"/>
                </a:srgbClr>
              </a:solidFill>
              <a:effectLst/>
              <a:uLnTx/>
              <a:uFillTx/>
              <a:latin typeface="Arial" panose="020B0604020202020204"/>
              <a:ea typeface="+mn-ea"/>
              <a:cs typeface="+mn-cs"/>
            </a:endParaRPr>
          </a:p>
        </p:txBody>
      </p:sp>
      <p:sp>
        <p:nvSpPr>
          <p:cNvPr id="6" name="Date Placeholder 5">
            <a:extLst>
              <a:ext uri="{FF2B5EF4-FFF2-40B4-BE49-F238E27FC236}">
                <a16:creationId xmlns:a16="http://schemas.microsoft.com/office/drawing/2014/main" id="{5731AA4B-FD02-04ED-225C-5AD378C976A5}"/>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CC751E-20D9-47A3-8A76-D3BCB4E083A7}" type="datetime1">
              <a:rPr kumimoji="0" lang="en-US" sz="1100" b="0" i="0" u="none" strike="noStrike" kern="1200" cap="none" spc="0" normalizeH="0" baseline="0" noProof="0" smtClean="0">
                <a:ln>
                  <a:noFill/>
                </a:ln>
                <a:solidFill>
                  <a:srgbClr val="1CADE4">
                    <a:lumMod val="5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4/3/2023</a:t>
            </a:fld>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sp>
        <p:nvSpPr>
          <p:cNvPr id="7" name="Footer Placeholder 6">
            <a:extLst>
              <a:ext uri="{FF2B5EF4-FFF2-40B4-BE49-F238E27FC236}">
                <a16:creationId xmlns:a16="http://schemas.microsoft.com/office/drawing/2014/main" id="{B23FE331-0EA7-6B1C-6F84-EFF77DA2E7C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CADE4">
                    <a:lumMod val="50000"/>
                  </a:srgbClr>
                </a:solidFill>
                <a:effectLst/>
                <a:uLnTx/>
                <a:uFillTx/>
                <a:latin typeface="Arial" panose="020B0604020202020204"/>
                <a:ea typeface="+mn-ea"/>
                <a:cs typeface="+mn-cs"/>
              </a:rPr>
              <a:t>NRCS California</a:t>
            </a:r>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495991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3">
                                            <p:txEl>
                                              <p:pRg st="1" end="1"/>
                                            </p:txEl>
                                          </p:spTgt>
                                        </p:tgtEl>
                                        <p:attrNameLst>
                                          <p:attrName>style.fontWeight</p:attrName>
                                        </p:attrNameLst>
                                      </p:cBhvr>
                                      <p:to>
                                        <p:strVal val="bold"/>
                                      </p:to>
                                    </p:set>
                                  </p:childTnLst>
                                </p:cTn>
                              </p:par>
                              <p:par>
                                <p:cTn id="7" presetID="15" presetClass="emph" presetSubtype="0" nodeType="withEffect">
                                  <p:stCondLst>
                                    <p:cond delay="0"/>
                                  </p:stCondLst>
                                  <p:iterate type="lt">
                                    <p:tmAbs val="25"/>
                                  </p:iterate>
                                  <p:childTnLst>
                                    <p:set>
                                      <p:cBhvr override="childStyle">
                                        <p:cTn id="8" dur="indefinite"/>
                                        <p:tgtEl>
                                          <p:spTgt spid="3">
                                            <p:txEl>
                                              <p:pRg st="2" end="2"/>
                                            </p:txEl>
                                          </p:spTgt>
                                        </p:tgtEl>
                                        <p:attrNameLst>
                                          <p:attrName>style.fontWeight</p:attrName>
                                        </p:attrNameLst>
                                      </p:cBhvr>
                                      <p:to>
                                        <p:strVal val="bold"/>
                                      </p:to>
                                    </p:set>
                                  </p:childTnLst>
                                </p:cTn>
                              </p:par>
                              <p:par>
                                <p:cTn id="9" presetID="15" presetClass="emph" presetSubtype="0" nodeType="withEffect">
                                  <p:stCondLst>
                                    <p:cond delay="0"/>
                                  </p:stCondLst>
                                  <p:iterate type="lt">
                                    <p:tmAbs val="25"/>
                                  </p:iterate>
                                  <p:childTnLst>
                                    <p:set>
                                      <p:cBhvr override="childStyle">
                                        <p:cTn id="10" dur="indefinite"/>
                                        <p:tgtEl>
                                          <p:spTgt spid="3">
                                            <p:txEl>
                                              <p:pRg st="3" end="3"/>
                                            </p:txEl>
                                          </p:spTgt>
                                        </p:tgtEl>
                                        <p:attrNameLst>
                                          <p:attrName>style.fontWeight</p:attrName>
                                        </p:attrNameLst>
                                      </p:cBhvr>
                                      <p:to>
                                        <p:strVal val="bold"/>
                                      </p:to>
                                    </p:set>
                                  </p:childTnLst>
                                </p:cTn>
                              </p:par>
                              <p:par>
                                <p:cTn id="11" presetID="15" presetClass="emph" presetSubtype="0" nodeType="withEffect">
                                  <p:stCondLst>
                                    <p:cond delay="0"/>
                                  </p:stCondLst>
                                  <p:iterate type="lt">
                                    <p:tmAbs val="25"/>
                                  </p:iterate>
                                  <p:childTnLst>
                                    <p:set>
                                      <p:cBhvr override="childStyle">
                                        <p:cTn id="12" dur="indefinite"/>
                                        <p:tgtEl>
                                          <p:spTgt spid="3">
                                            <p:txEl>
                                              <p:pRg st="4" end="4"/>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A3588-11DD-44F9-D3C4-7B6FCED0DF66}"/>
              </a:ext>
            </a:extLst>
          </p:cNvPr>
          <p:cNvSpPr>
            <a:spLocks noGrp="1"/>
          </p:cNvSpPr>
          <p:nvPr>
            <p:ph type="title"/>
          </p:nvPr>
        </p:nvSpPr>
        <p:spPr/>
        <p:txBody>
          <a:bodyPr/>
          <a:lstStyle/>
          <a:p>
            <a:r>
              <a:rPr lang="en-US" dirty="0"/>
              <a:t>Strategies</a:t>
            </a:r>
          </a:p>
        </p:txBody>
      </p:sp>
      <p:sp>
        <p:nvSpPr>
          <p:cNvPr id="3" name="Content Placeholder 2">
            <a:extLst>
              <a:ext uri="{FF2B5EF4-FFF2-40B4-BE49-F238E27FC236}">
                <a16:creationId xmlns:a16="http://schemas.microsoft.com/office/drawing/2014/main" id="{95B01FA4-77EC-2022-D343-87D6FEBEEF9A}"/>
              </a:ext>
            </a:extLst>
          </p:cNvPr>
          <p:cNvSpPr>
            <a:spLocks noGrp="1"/>
          </p:cNvSpPr>
          <p:nvPr>
            <p:ph sz="half" idx="1"/>
          </p:nvPr>
        </p:nvSpPr>
        <p:spPr/>
        <p:txBody>
          <a:bodyPr>
            <a:normAutofit/>
          </a:bodyPr>
          <a:lstStyle/>
          <a:p>
            <a:pPr marL="0" indent="0">
              <a:buNone/>
            </a:pPr>
            <a:r>
              <a:rPr lang="en-US" dirty="0"/>
              <a:t>Improve reliability of water supply forecasts</a:t>
            </a:r>
          </a:p>
          <a:p>
            <a:pPr marL="0" indent="0">
              <a:buNone/>
            </a:pPr>
            <a:r>
              <a:rPr lang="en-US" dirty="0"/>
              <a:t>Improve soil moisture and irrigation water management</a:t>
            </a:r>
          </a:p>
          <a:p>
            <a:pPr marL="0" indent="0">
              <a:buNone/>
            </a:pPr>
            <a:r>
              <a:rPr lang="en-US" dirty="0"/>
              <a:t>Improve water and nutrient management in crop fields and pastures</a:t>
            </a:r>
          </a:p>
          <a:p>
            <a:pPr marL="0" indent="0">
              <a:buNone/>
            </a:pPr>
            <a:r>
              <a:rPr lang="en-US" dirty="0"/>
              <a:t>Modernize water infrastructure</a:t>
            </a:r>
          </a:p>
          <a:p>
            <a:pPr marL="0" indent="0">
              <a:buNone/>
            </a:pPr>
            <a:r>
              <a:rPr lang="en-US" dirty="0"/>
              <a:t>Improve community water supply by completing watershed projects</a:t>
            </a:r>
          </a:p>
          <a:p>
            <a:pPr marL="0" indent="0">
              <a:buNone/>
            </a:pPr>
            <a:r>
              <a:rPr lang="en-US" dirty="0"/>
              <a:t>Increase reuse of wastewater for agriculture and conservation</a:t>
            </a:r>
          </a:p>
          <a:p>
            <a:pPr marL="0" indent="0">
              <a:buNone/>
            </a:pPr>
            <a:endParaRPr lang="en-US" dirty="0"/>
          </a:p>
        </p:txBody>
      </p:sp>
      <p:sp>
        <p:nvSpPr>
          <p:cNvPr id="4" name="Content Placeholder 3">
            <a:extLst>
              <a:ext uri="{FF2B5EF4-FFF2-40B4-BE49-F238E27FC236}">
                <a16:creationId xmlns:a16="http://schemas.microsoft.com/office/drawing/2014/main" id="{85D78DCA-8889-2745-0A56-3B7D98181294}"/>
              </a:ext>
            </a:extLst>
          </p:cNvPr>
          <p:cNvSpPr>
            <a:spLocks noGrp="1"/>
          </p:cNvSpPr>
          <p:nvPr>
            <p:ph sz="half" idx="2"/>
          </p:nvPr>
        </p:nvSpPr>
        <p:spPr/>
        <p:txBody>
          <a:bodyPr>
            <a:normAutofit/>
          </a:bodyPr>
          <a:lstStyle/>
          <a:p>
            <a:pPr marL="0" indent="0">
              <a:buNone/>
            </a:pPr>
            <a:r>
              <a:rPr lang="en-US" dirty="0"/>
              <a:t>Prolong aquifer life</a:t>
            </a:r>
          </a:p>
          <a:p>
            <a:pPr marL="0" indent="0">
              <a:buNone/>
            </a:pPr>
            <a:r>
              <a:rPr lang="en-US" dirty="0"/>
              <a:t>Complete managed aquifer recharge projects</a:t>
            </a:r>
          </a:p>
          <a:p>
            <a:pPr marL="0" indent="0">
              <a:buNone/>
            </a:pPr>
            <a:r>
              <a:rPr lang="en-US" dirty="0"/>
              <a:t>Reduce surface water withdrawals</a:t>
            </a:r>
          </a:p>
          <a:p>
            <a:pPr marL="0" indent="0">
              <a:buNone/>
            </a:pPr>
            <a:r>
              <a:rPr lang="en-US" dirty="0"/>
              <a:t>Install conservation systems that protect water quality</a:t>
            </a:r>
          </a:p>
          <a:p>
            <a:pPr marL="0" indent="0">
              <a:buNone/>
            </a:pPr>
            <a:r>
              <a:rPr lang="en-US" dirty="0"/>
              <a:t>Restore and protect streams and wetlands</a:t>
            </a:r>
          </a:p>
          <a:p>
            <a:pPr marL="0" indent="0">
              <a:buNone/>
            </a:pPr>
            <a:r>
              <a:rPr lang="en-US" dirty="0"/>
              <a:t>Manage and restore rangelands and forestlands</a:t>
            </a:r>
          </a:p>
          <a:p>
            <a:pPr marL="0" indent="0">
              <a:buNone/>
            </a:pPr>
            <a:r>
              <a:rPr lang="en-US" dirty="0"/>
              <a:t>Increase resilience during disaster recovery</a:t>
            </a:r>
          </a:p>
        </p:txBody>
      </p:sp>
      <p:sp>
        <p:nvSpPr>
          <p:cNvPr id="5" name="Slide Number Placeholder 4">
            <a:extLst>
              <a:ext uri="{FF2B5EF4-FFF2-40B4-BE49-F238E27FC236}">
                <a16:creationId xmlns:a16="http://schemas.microsoft.com/office/drawing/2014/main" id="{1583B46D-D83B-A14B-2345-477B51658C3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D8D479-8942-46E8-A226-A4E01F7A105C}" type="slidenum">
              <a:rPr kumimoji="0" lang="en-US" sz="1100" b="0" i="0" u="none" strike="noStrike" kern="1200" cap="none" spc="0" normalizeH="0" baseline="0" noProof="0" smtClean="0">
                <a:ln>
                  <a:noFill/>
                </a:ln>
                <a:solidFill>
                  <a:srgbClr val="1CADE4">
                    <a:lumMod val="5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100" b="0" i="0" u="none" strike="noStrike" kern="1200" cap="none" spc="0" normalizeH="0" baseline="0" noProof="0">
              <a:ln>
                <a:noFill/>
              </a:ln>
              <a:solidFill>
                <a:srgbClr val="1CADE4">
                  <a:lumMod val="50000"/>
                </a:srgbClr>
              </a:solidFill>
              <a:effectLst/>
              <a:uLnTx/>
              <a:uFillTx/>
              <a:latin typeface="Arial" panose="020B0604020202020204"/>
              <a:ea typeface="+mn-ea"/>
              <a:cs typeface="+mn-cs"/>
            </a:endParaRPr>
          </a:p>
        </p:txBody>
      </p:sp>
      <p:sp>
        <p:nvSpPr>
          <p:cNvPr id="6" name="Date Placeholder 5">
            <a:extLst>
              <a:ext uri="{FF2B5EF4-FFF2-40B4-BE49-F238E27FC236}">
                <a16:creationId xmlns:a16="http://schemas.microsoft.com/office/drawing/2014/main" id="{DFCF1D9C-D43E-8ECF-1FE6-78613C4D8443}"/>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CC751E-20D9-47A3-8A76-D3BCB4E083A7}" type="datetime1">
              <a:rPr kumimoji="0" lang="en-US" sz="1100" b="0" i="0" u="none" strike="noStrike" kern="1200" cap="none" spc="0" normalizeH="0" baseline="0" noProof="0" smtClean="0">
                <a:ln>
                  <a:noFill/>
                </a:ln>
                <a:solidFill>
                  <a:srgbClr val="1CADE4">
                    <a:lumMod val="5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4/3/2023</a:t>
            </a:fld>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sp>
        <p:nvSpPr>
          <p:cNvPr id="7" name="Footer Placeholder 6">
            <a:extLst>
              <a:ext uri="{FF2B5EF4-FFF2-40B4-BE49-F238E27FC236}">
                <a16:creationId xmlns:a16="http://schemas.microsoft.com/office/drawing/2014/main" id="{8A0B9BF6-3A8C-EC9B-5636-A08B16FEC9D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CADE4">
                    <a:lumMod val="50000"/>
                  </a:srgbClr>
                </a:solidFill>
                <a:effectLst/>
                <a:uLnTx/>
                <a:uFillTx/>
                <a:latin typeface="Arial" panose="020B0604020202020204"/>
                <a:ea typeface="+mn-ea"/>
                <a:cs typeface="+mn-cs"/>
              </a:rPr>
              <a:t>NRCS California</a:t>
            </a:r>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258673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wd">
                                    <p:tmAbs val="25"/>
                                  </p:iterate>
                                  <p:childTnLst>
                                    <p:set>
                                      <p:cBhvr override="childStyle">
                                        <p:cTn id="6" dur="indefinite"/>
                                        <p:tgtEl>
                                          <p:spTgt spid="3">
                                            <p:txEl>
                                              <p:pRg st="1" end="1"/>
                                            </p:txEl>
                                          </p:spTgt>
                                        </p:tgtEl>
                                        <p:attrNameLst>
                                          <p:attrName>style.fontWeight</p:attrName>
                                        </p:attrNameLst>
                                      </p:cBhvr>
                                      <p:to>
                                        <p:strVal val="bold"/>
                                      </p:to>
                                    </p:set>
                                  </p:childTnLst>
                                </p:cTn>
                              </p:par>
                              <p:par>
                                <p:cTn id="7" presetID="15" presetClass="emph" presetSubtype="0" nodeType="withEffect">
                                  <p:stCondLst>
                                    <p:cond delay="0"/>
                                  </p:stCondLst>
                                  <p:iterate type="wd">
                                    <p:tmAbs val="25"/>
                                  </p:iterate>
                                  <p:childTnLst>
                                    <p:set>
                                      <p:cBhvr override="childStyle">
                                        <p:cTn id="8" dur="indefinite"/>
                                        <p:tgtEl>
                                          <p:spTgt spid="3">
                                            <p:txEl>
                                              <p:pRg st="2" end="2"/>
                                            </p:txEl>
                                          </p:spTgt>
                                        </p:tgtEl>
                                        <p:attrNameLst>
                                          <p:attrName>style.fontWeight</p:attrName>
                                        </p:attrNameLst>
                                      </p:cBhvr>
                                      <p:to>
                                        <p:strVal val="bold"/>
                                      </p:to>
                                    </p:set>
                                  </p:childTnLst>
                                </p:cTn>
                              </p:par>
                              <p:par>
                                <p:cTn id="9" presetID="15" presetClass="emph" presetSubtype="0" nodeType="withEffect">
                                  <p:stCondLst>
                                    <p:cond delay="0"/>
                                  </p:stCondLst>
                                  <p:iterate type="wd">
                                    <p:tmAbs val="25"/>
                                  </p:iterate>
                                  <p:childTnLst>
                                    <p:set>
                                      <p:cBhvr override="childStyle">
                                        <p:cTn id="10" dur="indefinite"/>
                                        <p:tgtEl>
                                          <p:spTgt spid="4">
                                            <p:txEl>
                                              <p:pRg st="0" end="0"/>
                                            </p:txEl>
                                          </p:spTgt>
                                        </p:tgtEl>
                                        <p:attrNameLst>
                                          <p:attrName>style.fontWeight</p:attrName>
                                        </p:attrNameLst>
                                      </p:cBhvr>
                                      <p:to>
                                        <p:strVal val="bold"/>
                                      </p:to>
                                    </p:set>
                                  </p:childTnLst>
                                </p:cTn>
                              </p:par>
                              <p:par>
                                <p:cTn id="11" presetID="15" presetClass="emph" presetSubtype="0" nodeType="withEffect">
                                  <p:stCondLst>
                                    <p:cond delay="0"/>
                                  </p:stCondLst>
                                  <p:iterate type="wd">
                                    <p:tmAbs val="25"/>
                                  </p:iterate>
                                  <p:childTnLst>
                                    <p:set>
                                      <p:cBhvr override="childStyle">
                                        <p:cTn id="12" dur="indefinite"/>
                                        <p:tgtEl>
                                          <p:spTgt spid="4">
                                            <p:txEl>
                                              <p:pRg st="1" end="1"/>
                                            </p:txEl>
                                          </p:spTgt>
                                        </p:tgtEl>
                                        <p:attrNameLst>
                                          <p:attrName>style.fontWeight</p:attrName>
                                        </p:attrNameLst>
                                      </p:cBhvr>
                                      <p:to>
                                        <p:strVal val="bold"/>
                                      </p:to>
                                    </p:set>
                                  </p:childTnLst>
                                </p:cTn>
                              </p:par>
                              <p:par>
                                <p:cTn id="13" presetID="15" presetClass="emph" presetSubtype="0" nodeType="withEffect">
                                  <p:stCondLst>
                                    <p:cond delay="0"/>
                                  </p:stCondLst>
                                  <p:iterate type="wd">
                                    <p:tmAbs val="25"/>
                                  </p:iterate>
                                  <p:childTnLst>
                                    <p:set>
                                      <p:cBhvr override="childStyle">
                                        <p:cTn id="14" dur="indefinite"/>
                                        <p:tgtEl>
                                          <p:spTgt spid="4">
                                            <p:txEl>
                                              <p:pRg st="2" end="2"/>
                                            </p:txEl>
                                          </p:spTgt>
                                        </p:tgtEl>
                                        <p:attrNameLst>
                                          <p:attrName>style.fontWeight</p:attrName>
                                        </p:attrNameLst>
                                      </p:cBhvr>
                                      <p:to>
                                        <p:strVal val="bold"/>
                                      </p:to>
                                    </p:set>
                                  </p:childTnLst>
                                </p:cTn>
                              </p:par>
                              <p:par>
                                <p:cTn id="15" presetID="15" presetClass="emph" presetSubtype="0" nodeType="withEffect">
                                  <p:stCondLst>
                                    <p:cond delay="0"/>
                                  </p:stCondLst>
                                  <p:iterate type="wd">
                                    <p:tmAbs val="25"/>
                                  </p:iterate>
                                  <p:childTnLst>
                                    <p:set>
                                      <p:cBhvr override="childStyle">
                                        <p:cTn id="16" dur="indefinite"/>
                                        <p:tgtEl>
                                          <p:spTgt spid="4">
                                            <p:txEl>
                                              <p:pRg st="3" end="3"/>
                                            </p:txEl>
                                          </p:spTgt>
                                        </p:tgtEl>
                                        <p:attrNameLst>
                                          <p:attrName>style.fontWeight</p:attrName>
                                        </p:attrNameLst>
                                      </p:cBhvr>
                                      <p:to>
                                        <p:strVal val="bold"/>
                                      </p:to>
                                    </p:set>
                                  </p:childTnLst>
                                </p:cTn>
                              </p:par>
                              <p:par>
                                <p:cTn id="17" presetID="15" presetClass="emph" presetSubtype="0" nodeType="withEffect">
                                  <p:stCondLst>
                                    <p:cond delay="0"/>
                                  </p:stCondLst>
                                  <p:iterate type="wd">
                                    <p:tmAbs val="25"/>
                                  </p:iterate>
                                  <p:childTnLst>
                                    <p:set>
                                      <p:cBhvr override="childStyle">
                                        <p:cTn id="18" dur="indefinite"/>
                                        <p:tgtEl>
                                          <p:spTgt spid="4">
                                            <p:txEl>
                                              <p:pRg st="4" end="4"/>
                                            </p:txEl>
                                          </p:spTgt>
                                        </p:tgtEl>
                                        <p:attrNameLst>
                                          <p:attrName>style.fontWeight</p:attrName>
                                        </p:attrNameLst>
                                      </p:cBhvr>
                                      <p:to>
                                        <p:strVal val="bold"/>
                                      </p:to>
                                    </p:set>
                                  </p:childTnLst>
                                </p:cTn>
                              </p:par>
                              <p:par>
                                <p:cTn id="19" presetID="15" presetClass="emph" presetSubtype="0" nodeType="withEffect">
                                  <p:stCondLst>
                                    <p:cond delay="0"/>
                                  </p:stCondLst>
                                  <p:iterate type="wd">
                                    <p:tmAbs val="25"/>
                                  </p:iterate>
                                  <p:childTnLst>
                                    <p:set>
                                      <p:cBhvr override="childStyle">
                                        <p:cTn id="20" dur="indefinite"/>
                                        <p:tgtEl>
                                          <p:spTgt spid="4">
                                            <p:txEl>
                                              <p:pRg st="5" end="5"/>
                                            </p:txEl>
                                          </p:spTgt>
                                        </p:tgtEl>
                                        <p:attrNameLst>
                                          <p:attrName>style.fontWeight</p:attrName>
                                        </p:attrNameLst>
                                      </p:cBhvr>
                                      <p:to>
                                        <p:strVal val="bold"/>
                                      </p:to>
                                    </p:set>
                                  </p:childTnLst>
                                </p:cTn>
                              </p:par>
                            </p:childTnLst>
                          </p:cTn>
                        </p:par>
                      </p:childTnLst>
                    </p:cTn>
                  </p:par>
                  <p:par>
                    <p:cTn id="21" fill="hold">
                      <p:stCondLst>
                        <p:cond delay="indefinite"/>
                      </p:stCondLst>
                      <p:childTnLst>
                        <p:par>
                          <p:cTn id="22" fill="hold">
                            <p:stCondLst>
                              <p:cond delay="0"/>
                            </p:stCondLst>
                            <p:childTnLst>
                              <p:par>
                                <p:cTn id="23" presetID="18" presetClass="emph" presetSubtype="0" fill="hold" nodeType="clickEffect">
                                  <p:stCondLst>
                                    <p:cond delay="0"/>
                                  </p:stCondLst>
                                  <p:iterate type="wd">
                                    <p:tmPct val="3000"/>
                                  </p:iterate>
                                  <p:childTnLst>
                                    <p:set>
                                      <p:cBhvr override="childStyle">
                                        <p:cTn id="24" dur="500" fill="hold"/>
                                        <p:tgtEl>
                                          <p:spTgt spid="3">
                                            <p:txEl>
                                              <p:pRg st="4" end="4"/>
                                            </p:txEl>
                                          </p:spTgt>
                                        </p:tgtEl>
                                        <p:attrNameLst>
                                          <p:attrName>style.textDecorationUnderline</p:attrName>
                                        </p:attrNameLst>
                                      </p:cBhvr>
                                      <p:to>
                                        <p:strVal val="true"/>
                                      </p:to>
                                    </p:set>
                                  </p:childTnLst>
                                </p:cTn>
                              </p:par>
                              <p:par>
                                <p:cTn id="25" presetID="18" presetClass="emph" presetSubtype="0" fill="hold" nodeType="withEffect">
                                  <p:stCondLst>
                                    <p:cond delay="0"/>
                                  </p:stCondLst>
                                  <p:iterate type="wd">
                                    <p:tmPct val="3000"/>
                                  </p:iterate>
                                  <p:childTnLst>
                                    <p:set>
                                      <p:cBhvr override="childStyle">
                                        <p:cTn id="26" dur="500" fill="hold"/>
                                        <p:tgtEl>
                                          <p:spTgt spid="3">
                                            <p:txEl>
                                              <p:pRg st="5" end="5"/>
                                            </p:txEl>
                                          </p:spTgt>
                                        </p:tgtEl>
                                        <p:attrNameLst>
                                          <p:attrName>style.textDecorationUnderline</p:attrName>
                                        </p:attrNameLst>
                                      </p:cBhvr>
                                      <p:to>
                                        <p:strVal val="true"/>
                                      </p:to>
                                    </p:set>
                                  </p:childTnLst>
                                </p:cTn>
                              </p:par>
                            </p:childTnLst>
                          </p:cTn>
                        </p:par>
                      </p:childTnLst>
                    </p:cTn>
                  </p:par>
                  <p:par>
                    <p:cTn id="27" fill="hold">
                      <p:stCondLst>
                        <p:cond delay="indefinite"/>
                      </p:stCondLst>
                      <p:childTnLst>
                        <p:par>
                          <p:cTn id="28" fill="hold">
                            <p:stCondLst>
                              <p:cond delay="0"/>
                            </p:stCondLst>
                            <p:childTnLst>
                              <p:par>
                                <p:cTn id="29" presetID="9" presetClass="emph" presetSubtype="0" nodeType="clickEffect">
                                  <p:stCondLst>
                                    <p:cond delay="0"/>
                                  </p:stCondLst>
                                  <p:childTnLst>
                                    <p:set>
                                      <p:cBhvr>
                                        <p:cTn id="30" dur="indefinite"/>
                                        <p:tgtEl>
                                          <p:spTgt spid="3">
                                            <p:txEl>
                                              <p:pRg st="0" end="0"/>
                                            </p:txEl>
                                          </p:spTgt>
                                        </p:tgtEl>
                                        <p:attrNameLst>
                                          <p:attrName>style.opacity</p:attrName>
                                        </p:attrNameLst>
                                      </p:cBhvr>
                                      <p:to>
                                        <p:strVal val="0.25"/>
                                      </p:to>
                                    </p:set>
                                    <p:animEffect filter="image" prLst="opacity: 0.25">
                                      <p:cBhvr rctx="IE">
                                        <p:cTn id="31" dur="indefinite"/>
                                        <p:tgtEl>
                                          <p:spTgt spid="3">
                                            <p:txEl>
                                              <p:pRg st="0" end="0"/>
                                            </p:txEl>
                                          </p:spTgt>
                                        </p:tgtEl>
                                      </p:cBhvr>
                                    </p:animEffect>
                                  </p:childTnLst>
                                </p:cTn>
                              </p:par>
                              <p:par>
                                <p:cTn id="32" presetID="9" presetClass="emph" presetSubtype="0" nodeType="withEffect">
                                  <p:stCondLst>
                                    <p:cond delay="0"/>
                                  </p:stCondLst>
                                  <p:childTnLst>
                                    <p:set>
                                      <p:cBhvr>
                                        <p:cTn id="33" dur="indefinite"/>
                                        <p:tgtEl>
                                          <p:spTgt spid="3">
                                            <p:txEl>
                                              <p:pRg st="3" end="3"/>
                                            </p:txEl>
                                          </p:spTgt>
                                        </p:tgtEl>
                                        <p:attrNameLst>
                                          <p:attrName>style.opacity</p:attrName>
                                        </p:attrNameLst>
                                      </p:cBhvr>
                                      <p:to>
                                        <p:strVal val="0.25"/>
                                      </p:to>
                                    </p:set>
                                    <p:animEffect filter="image" prLst="opacity: 0.25">
                                      <p:cBhvr rctx="IE">
                                        <p:cTn id="34" dur="indefinite"/>
                                        <p:tgtEl>
                                          <p:spTgt spid="3">
                                            <p:txEl>
                                              <p:pRg st="3" end="3"/>
                                            </p:txEl>
                                          </p:spTgt>
                                        </p:tgtEl>
                                      </p:cBhvr>
                                    </p:animEffect>
                                  </p:childTnLst>
                                </p:cTn>
                              </p:par>
                              <p:par>
                                <p:cTn id="35" presetID="9" presetClass="emph" presetSubtype="0" nodeType="withEffect">
                                  <p:stCondLst>
                                    <p:cond delay="0"/>
                                  </p:stCondLst>
                                  <p:childTnLst>
                                    <p:set>
                                      <p:cBhvr>
                                        <p:cTn id="36" dur="indefinite"/>
                                        <p:tgtEl>
                                          <p:spTgt spid="4">
                                            <p:txEl>
                                              <p:pRg st="6" end="6"/>
                                            </p:txEl>
                                          </p:spTgt>
                                        </p:tgtEl>
                                        <p:attrNameLst>
                                          <p:attrName>style.opacity</p:attrName>
                                        </p:attrNameLst>
                                      </p:cBhvr>
                                      <p:to>
                                        <p:strVal val="0.25"/>
                                      </p:to>
                                    </p:set>
                                    <p:animEffect filter="image" prLst="opacity: 0.25">
                                      <p:cBhvr rctx="IE">
                                        <p:cTn id="37" dur="indefinite"/>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33137-3C8B-990D-7611-7D7AECFD5B07}"/>
              </a:ext>
            </a:extLst>
          </p:cNvPr>
          <p:cNvSpPr>
            <a:spLocks noGrp="1"/>
          </p:cNvSpPr>
          <p:nvPr>
            <p:ph type="title"/>
          </p:nvPr>
        </p:nvSpPr>
        <p:spPr/>
        <p:txBody>
          <a:bodyPr>
            <a:normAutofit fontScale="90000"/>
          </a:bodyPr>
          <a:lstStyle/>
          <a:p>
            <a:r>
              <a:rPr lang="en-US" dirty="0"/>
              <a:t>Water Scarcity Management Systems: </a:t>
            </a:r>
            <a:br>
              <a:rPr lang="en-US" dirty="0"/>
            </a:br>
            <a:r>
              <a:rPr lang="en-US" dirty="0"/>
              <a:t>A Portfolio of Conservation Scenarios</a:t>
            </a:r>
          </a:p>
        </p:txBody>
      </p:sp>
      <p:graphicFrame>
        <p:nvGraphicFramePr>
          <p:cNvPr id="7" name="Content Placeholder 6">
            <a:extLst>
              <a:ext uri="{FF2B5EF4-FFF2-40B4-BE49-F238E27FC236}">
                <a16:creationId xmlns:a16="http://schemas.microsoft.com/office/drawing/2014/main" id="{BC0DF112-1ECA-8E90-2E6B-F04E3B53C229}"/>
              </a:ext>
            </a:extLst>
          </p:cNvPr>
          <p:cNvGraphicFramePr>
            <a:graphicFrameLocks noGrp="1"/>
          </p:cNvGraphicFramePr>
          <p:nvPr>
            <p:ph idx="1"/>
          </p:nvPr>
        </p:nvGraphicFramePr>
        <p:xfrm>
          <a:off x="1409700" y="1565275"/>
          <a:ext cx="9372600" cy="46212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D8B06774-65B2-6BC1-5562-BB916049E47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D8D479-8942-46E8-A226-A4E01F7A105C}" type="slidenum">
              <a:rPr kumimoji="0" lang="en-US" sz="1100" b="0" i="0" u="none" strike="noStrike" kern="1200" cap="none" spc="0" normalizeH="0" baseline="0" noProof="0" smtClean="0">
                <a:ln>
                  <a:noFill/>
                </a:ln>
                <a:solidFill>
                  <a:srgbClr val="1CADE4">
                    <a:lumMod val="5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sp>
        <p:nvSpPr>
          <p:cNvPr id="5" name="Date Placeholder 4">
            <a:extLst>
              <a:ext uri="{FF2B5EF4-FFF2-40B4-BE49-F238E27FC236}">
                <a16:creationId xmlns:a16="http://schemas.microsoft.com/office/drawing/2014/main" id="{3D7713F2-3B7B-53BB-BC1B-092A1468F35A}"/>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B85684-A9F4-49F3-B0E2-7B189D869B0F}" type="datetime1">
              <a:rPr kumimoji="0" lang="en-US" sz="1100" b="0" i="0" u="none" strike="noStrike" kern="1200" cap="none" spc="0" normalizeH="0" baseline="0" noProof="0" smtClean="0">
                <a:ln>
                  <a:noFill/>
                </a:ln>
                <a:solidFill>
                  <a:srgbClr val="1CADE4">
                    <a:lumMod val="5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4/3/2023</a:t>
            </a:fld>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sp>
        <p:nvSpPr>
          <p:cNvPr id="6" name="Footer Placeholder 5">
            <a:extLst>
              <a:ext uri="{FF2B5EF4-FFF2-40B4-BE49-F238E27FC236}">
                <a16:creationId xmlns:a16="http://schemas.microsoft.com/office/drawing/2014/main" id="{EADB860B-5F0D-F24A-7A98-25AA0183FA8F}"/>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CADE4">
                    <a:lumMod val="50000"/>
                  </a:srgbClr>
                </a:solidFill>
                <a:effectLst/>
                <a:uLnTx/>
                <a:uFillTx/>
                <a:latin typeface="Arial" panose="020B0604020202020204"/>
                <a:ea typeface="+mn-ea"/>
                <a:cs typeface="+mn-cs"/>
              </a:rPr>
              <a:t>NRCS California</a:t>
            </a:r>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114065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field of wheat under a blue sky&#10;&#10;Description automatically generated with low confidence">
            <a:extLst>
              <a:ext uri="{FF2B5EF4-FFF2-40B4-BE49-F238E27FC236}">
                <a16:creationId xmlns:a16="http://schemas.microsoft.com/office/drawing/2014/main" id="{0C2A226B-A7E5-A1F4-5459-B882BF5C001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0170"/>
          <a:stretch/>
        </p:blipFill>
        <p:spPr>
          <a:xfrm>
            <a:off x="254430" y="3761976"/>
            <a:ext cx="5040051" cy="2349193"/>
          </a:xfrm>
          <a:prstGeom prst="rect">
            <a:avLst/>
          </a:prstGeom>
        </p:spPr>
      </p:pic>
      <p:sp>
        <p:nvSpPr>
          <p:cNvPr id="2" name="Title 1"/>
          <p:cNvSpPr>
            <a:spLocks noGrp="1"/>
          </p:cNvSpPr>
          <p:nvPr>
            <p:ph type="title"/>
          </p:nvPr>
        </p:nvSpPr>
        <p:spPr>
          <a:xfrm>
            <a:off x="673858" y="299334"/>
            <a:ext cx="8723640" cy="1183566"/>
          </a:xfrm>
        </p:spPr>
        <p:txBody>
          <a:bodyPr/>
          <a:lstStyle/>
          <a:p>
            <a:r>
              <a:rPr lang="en-US" dirty="0"/>
              <a:t>Conversion from intensive water use to lower water use agriculture system</a:t>
            </a:r>
          </a:p>
        </p:txBody>
      </p:sp>
      <p:sp>
        <p:nvSpPr>
          <p:cNvPr id="3" name="Content Placeholder 2"/>
          <p:cNvSpPr>
            <a:spLocks noGrp="1"/>
          </p:cNvSpPr>
          <p:nvPr>
            <p:ph sz="half" idx="1"/>
          </p:nvPr>
        </p:nvSpPr>
        <p:spPr>
          <a:xfrm>
            <a:off x="603789" y="1935336"/>
            <a:ext cx="4610099" cy="4288121"/>
          </a:xfrm>
        </p:spPr>
        <p:txBody>
          <a:bodyPr>
            <a:normAutofit/>
          </a:bodyPr>
          <a:lstStyle/>
          <a:p>
            <a:pPr marL="0" indent="0">
              <a:buNone/>
            </a:pPr>
            <a:r>
              <a:rPr lang="en-US" sz="2000" dirty="0">
                <a:ea typeface="Calibri" panose="020F0502020204030204" pitchFamily="34" charset="0"/>
                <a:cs typeface="Times New Roman" panose="02020603050405020304" pitchFamily="18" charset="0"/>
              </a:rPr>
              <a:t>A</a:t>
            </a:r>
            <a:r>
              <a:rPr lang="en-US" sz="2000" dirty="0">
                <a:effectLst/>
                <a:ea typeface="Calibri" panose="020F0502020204030204" pitchFamily="34" charset="0"/>
                <a:cs typeface="Times New Roman" panose="02020603050405020304" pitchFamily="18" charset="0"/>
              </a:rPr>
              <a:t> crop rotation designed to use less water, either through selection of </a:t>
            </a:r>
            <a:r>
              <a:rPr lang="en-US" sz="2000" b="1" dirty="0">
                <a:effectLst/>
                <a:ea typeface="Calibri" panose="020F0502020204030204" pitchFamily="34" charset="0"/>
                <a:cs typeface="Times New Roman" panose="02020603050405020304" pitchFamily="18" charset="0"/>
              </a:rPr>
              <a:t>low-water-use crops</a:t>
            </a:r>
            <a:r>
              <a:rPr lang="en-US" sz="2000" dirty="0">
                <a:effectLst/>
                <a:ea typeface="Calibri" panose="020F0502020204030204" pitchFamily="34" charset="0"/>
                <a:cs typeface="Times New Roman" panose="02020603050405020304" pitchFamily="18" charset="0"/>
              </a:rPr>
              <a:t> or </a:t>
            </a:r>
            <a:r>
              <a:rPr lang="en-US" sz="2000" b="1" dirty="0">
                <a:effectLst/>
                <a:ea typeface="Calibri" panose="020F0502020204030204" pitchFamily="34" charset="0"/>
                <a:cs typeface="Times New Roman" panose="02020603050405020304" pitchFamily="18" charset="0"/>
              </a:rPr>
              <a:t>periodic fallowing, </a:t>
            </a:r>
            <a:r>
              <a:rPr lang="en-US" sz="2000" dirty="0">
                <a:effectLst/>
                <a:ea typeface="Calibri" panose="020F0502020204030204" pitchFamily="34" charset="0"/>
                <a:cs typeface="Times New Roman" panose="02020603050405020304" pitchFamily="18" charset="0"/>
              </a:rPr>
              <a:t>is adopted</a:t>
            </a:r>
            <a:endParaRPr lang="en-US" sz="2000" dirty="0"/>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D8D479-8942-46E8-A226-A4E01F7A105C}" type="slidenum">
              <a:rPr kumimoji="0" lang="en-US" sz="1100" b="0" i="0" u="none" strike="noStrike" kern="1200" cap="none" spc="0" normalizeH="0" baseline="0" noProof="0" smtClean="0">
                <a:ln>
                  <a:noFill/>
                </a:ln>
                <a:solidFill>
                  <a:srgbClr val="1CADE4">
                    <a:lumMod val="5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100" b="0" i="0" u="none" strike="noStrike" kern="1200" cap="none" spc="0" normalizeH="0" baseline="0" noProof="0">
              <a:ln>
                <a:noFill/>
              </a:ln>
              <a:solidFill>
                <a:srgbClr val="1CADE4">
                  <a:lumMod val="50000"/>
                </a:srgbClr>
              </a:solidFill>
              <a:effectLst/>
              <a:uLnTx/>
              <a:uFillTx/>
              <a:latin typeface="Arial" panose="020B0604020202020204"/>
              <a:ea typeface="+mn-ea"/>
              <a:cs typeface="+mn-cs"/>
            </a:endParaRPr>
          </a:p>
        </p:txBody>
      </p:sp>
      <p:sp>
        <p:nvSpPr>
          <p:cNvPr id="6" name="Date Placeholder 5"/>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2E3D44-2645-4B27-A4E6-AB35697D3F02}" type="datetime1">
              <a:rPr kumimoji="0" lang="en-US" sz="1100" b="0" i="0" u="none" strike="noStrike" kern="1200" cap="none" spc="0" normalizeH="0" baseline="0" noProof="0" smtClean="0">
                <a:ln>
                  <a:noFill/>
                </a:ln>
                <a:solidFill>
                  <a:srgbClr val="1CADE4">
                    <a:lumMod val="5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4/3/2023</a:t>
            </a:fld>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CADE4">
                    <a:lumMod val="50000"/>
                  </a:srgbClr>
                </a:solidFill>
                <a:effectLst/>
                <a:uLnTx/>
                <a:uFillTx/>
                <a:latin typeface="Arial" panose="020B0604020202020204"/>
                <a:ea typeface="+mn-ea"/>
                <a:cs typeface="+mn-cs"/>
              </a:rPr>
              <a:t>NRCS California</a:t>
            </a:r>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graphicFrame>
        <p:nvGraphicFramePr>
          <p:cNvPr id="11" name="Content Placeholder 10">
            <a:extLst>
              <a:ext uri="{FF2B5EF4-FFF2-40B4-BE49-F238E27FC236}">
                <a16:creationId xmlns:a16="http://schemas.microsoft.com/office/drawing/2014/main" id="{9FF02ACB-B06A-2331-C8C4-683C39BA3648}"/>
              </a:ext>
            </a:extLst>
          </p:cNvPr>
          <p:cNvGraphicFramePr>
            <a:graphicFrameLocks noGrp="1"/>
          </p:cNvGraphicFramePr>
          <p:nvPr>
            <p:ph sz="half" idx="2"/>
          </p:nvPr>
        </p:nvGraphicFramePr>
        <p:xfrm>
          <a:off x="5536770" y="1935337"/>
          <a:ext cx="6400800" cy="3243701"/>
        </p:xfrm>
        <a:graphic>
          <a:graphicData uri="http://schemas.openxmlformats.org/drawingml/2006/table">
            <a:tbl>
              <a:tblPr firstRow="1" firstCol="1" bandRow="1">
                <a:tableStyleId>{3B4B98B0-60AC-42C2-AFA5-B58CD77FA1E5}</a:tableStyleId>
              </a:tblPr>
              <a:tblGrid>
                <a:gridCol w="953846">
                  <a:extLst>
                    <a:ext uri="{9D8B030D-6E8A-4147-A177-3AD203B41FA5}">
                      <a16:colId xmlns:a16="http://schemas.microsoft.com/office/drawing/2014/main" val="3316520872"/>
                    </a:ext>
                  </a:extLst>
                </a:gridCol>
                <a:gridCol w="1560753">
                  <a:extLst>
                    <a:ext uri="{9D8B030D-6E8A-4147-A177-3AD203B41FA5}">
                      <a16:colId xmlns:a16="http://schemas.microsoft.com/office/drawing/2014/main" val="784857929"/>
                    </a:ext>
                  </a:extLst>
                </a:gridCol>
                <a:gridCol w="1273700">
                  <a:extLst>
                    <a:ext uri="{9D8B030D-6E8A-4147-A177-3AD203B41FA5}">
                      <a16:colId xmlns:a16="http://schemas.microsoft.com/office/drawing/2014/main" val="2224523433"/>
                    </a:ext>
                  </a:extLst>
                </a:gridCol>
                <a:gridCol w="2612501">
                  <a:extLst>
                    <a:ext uri="{9D8B030D-6E8A-4147-A177-3AD203B41FA5}">
                      <a16:colId xmlns:a16="http://schemas.microsoft.com/office/drawing/2014/main" val="76629717"/>
                    </a:ext>
                  </a:extLst>
                </a:gridCol>
              </a:tblGrid>
              <a:tr h="800114">
                <a:tc>
                  <a:txBody>
                    <a:bodyPr/>
                    <a:lstStyle/>
                    <a:p>
                      <a:pPr marL="0" marR="0">
                        <a:lnSpc>
                          <a:spcPct val="107000"/>
                        </a:lnSpc>
                        <a:spcBef>
                          <a:spcPts val="0"/>
                        </a:spcBef>
                        <a:spcAft>
                          <a:spcPts val="800"/>
                        </a:spcAft>
                      </a:pPr>
                      <a:r>
                        <a:rPr lang="en-US" sz="1400" dirty="0">
                          <a:effectLst/>
                        </a:rPr>
                        <a:t>Practice Codes</a:t>
                      </a:r>
                      <a:endParaRPr lang="en-US" sz="1400" dirty="0">
                        <a:solidFill>
                          <a:srgbClr val="2F5496"/>
                        </a:solidFill>
                        <a:effectLst/>
                        <a:latin typeface="Calibri" panose="020F0502020204030204" pitchFamily="34" charset="0"/>
                        <a:ea typeface="Calibri" panose="020F0502020204030204" pitchFamily="34" charset="0"/>
                        <a:cs typeface="Times New Roman" panose="02020603050405020304" pitchFamily="18" charset="0"/>
                      </a:endParaRPr>
                    </a:p>
                  </a:txBody>
                  <a:tcPr marL="28664" marR="28664" marT="0" marB="0"/>
                </a:tc>
                <a:tc>
                  <a:txBody>
                    <a:bodyPr/>
                    <a:lstStyle/>
                    <a:p>
                      <a:pPr marL="0" marR="0">
                        <a:lnSpc>
                          <a:spcPct val="107000"/>
                        </a:lnSpc>
                        <a:spcBef>
                          <a:spcPts val="0"/>
                        </a:spcBef>
                        <a:spcAft>
                          <a:spcPts val="800"/>
                        </a:spcAft>
                      </a:pPr>
                      <a:r>
                        <a:rPr lang="en-US" sz="1400" dirty="0">
                          <a:effectLst/>
                        </a:rPr>
                        <a:t>Conservation Practice Standard Names</a:t>
                      </a:r>
                      <a:endParaRPr lang="en-US" sz="1400" dirty="0">
                        <a:solidFill>
                          <a:srgbClr val="2F5496"/>
                        </a:solidFill>
                        <a:effectLst/>
                        <a:latin typeface="Calibri" panose="020F0502020204030204" pitchFamily="34" charset="0"/>
                        <a:ea typeface="Calibri" panose="020F0502020204030204" pitchFamily="34" charset="0"/>
                        <a:cs typeface="Times New Roman" panose="02020603050405020304" pitchFamily="18" charset="0"/>
                      </a:endParaRPr>
                    </a:p>
                  </a:txBody>
                  <a:tcPr marL="28664" marR="28664" marT="0" marB="0"/>
                </a:tc>
                <a:tc>
                  <a:txBody>
                    <a:bodyPr/>
                    <a:lstStyle/>
                    <a:p>
                      <a:pPr marL="0" marR="0">
                        <a:lnSpc>
                          <a:spcPct val="107000"/>
                        </a:lnSpc>
                        <a:spcBef>
                          <a:spcPts val="0"/>
                        </a:spcBef>
                        <a:spcAft>
                          <a:spcPts val="800"/>
                        </a:spcAft>
                      </a:pPr>
                      <a:r>
                        <a:rPr lang="en-US" sz="1400">
                          <a:effectLst/>
                        </a:rPr>
                        <a:t>CSP Enhancement Codes</a:t>
                      </a:r>
                      <a:endParaRPr lang="en-US" sz="1400">
                        <a:solidFill>
                          <a:srgbClr val="2F5496"/>
                        </a:solidFill>
                        <a:effectLst/>
                        <a:latin typeface="Calibri" panose="020F0502020204030204" pitchFamily="34" charset="0"/>
                        <a:ea typeface="Calibri" panose="020F0502020204030204" pitchFamily="34" charset="0"/>
                        <a:cs typeface="Times New Roman" panose="02020603050405020304" pitchFamily="18" charset="0"/>
                      </a:endParaRPr>
                    </a:p>
                  </a:txBody>
                  <a:tcPr marL="28664" marR="28664" marT="0" marB="0"/>
                </a:tc>
                <a:tc>
                  <a:txBody>
                    <a:bodyPr/>
                    <a:lstStyle/>
                    <a:p>
                      <a:pPr marL="0" marR="0">
                        <a:lnSpc>
                          <a:spcPct val="107000"/>
                        </a:lnSpc>
                        <a:spcBef>
                          <a:spcPts val="0"/>
                        </a:spcBef>
                        <a:spcAft>
                          <a:spcPts val="800"/>
                        </a:spcAft>
                      </a:pPr>
                      <a:r>
                        <a:rPr lang="en-US" sz="1400">
                          <a:effectLst/>
                        </a:rPr>
                        <a:t>CSP Enhancement Activity Titles</a:t>
                      </a:r>
                      <a:endParaRPr lang="en-US" sz="1400">
                        <a:solidFill>
                          <a:srgbClr val="2F5496"/>
                        </a:solidFill>
                        <a:effectLst/>
                        <a:latin typeface="Calibri" panose="020F0502020204030204" pitchFamily="34" charset="0"/>
                        <a:ea typeface="Calibri" panose="020F0502020204030204" pitchFamily="34" charset="0"/>
                        <a:cs typeface="Times New Roman" panose="02020603050405020304" pitchFamily="18" charset="0"/>
                      </a:endParaRPr>
                    </a:p>
                  </a:txBody>
                  <a:tcPr marL="28664" marR="28664" marT="0" marB="0"/>
                </a:tc>
                <a:extLst>
                  <a:ext uri="{0D108BD9-81ED-4DB2-BD59-A6C34878D82A}">
                    <a16:rowId xmlns:a16="http://schemas.microsoft.com/office/drawing/2014/main" val="1975179051"/>
                  </a:ext>
                </a:extLst>
              </a:tr>
              <a:tr h="2443587">
                <a:tc>
                  <a:txBody>
                    <a:bodyPr/>
                    <a:lstStyle/>
                    <a:p>
                      <a:pPr marL="0" marR="0">
                        <a:lnSpc>
                          <a:spcPct val="100000"/>
                        </a:lnSpc>
                        <a:spcBef>
                          <a:spcPts val="0"/>
                        </a:spcBef>
                        <a:spcAft>
                          <a:spcPts val="0"/>
                        </a:spcAft>
                      </a:pPr>
                      <a:r>
                        <a:rPr lang="en-US" sz="1400" dirty="0">
                          <a:effectLst/>
                        </a:rPr>
                        <a:t>328</a:t>
                      </a:r>
                    </a:p>
                    <a:p>
                      <a:pPr marL="0" marR="0">
                        <a:lnSpc>
                          <a:spcPct val="100000"/>
                        </a:lnSpc>
                        <a:spcBef>
                          <a:spcPts val="0"/>
                        </a:spcBef>
                        <a:spcAft>
                          <a:spcPts val="0"/>
                        </a:spcAft>
                      </a:pPr>
                      <a:endParaRPr lang="en-US" sz="1400" dirty="0">
                        <a:effectLst/>
                      </a:endParaRPr>
                    </a:p>
                    <a:p>
                      <a:pPr marL="0" marR="0">
                        <a:lnSpc>
                          <a:spcPct val="100000"/>
                        </a:lnSpc>
                        <a:spcBef>
                          <a:spcPts val="0"/>
                        </a:spcBef>
                        <a:spcAft>
                          <a:spcPts val="0"/>
                        </a:spcAft>
                      </a:pPr>
                      <a:endParaRPr lang="en-US" sz="1400" dirty="0">
                        <a:effectLst/>
                      </a:endParaRPr>
                    </a:p>
                    <a:p>
                      <a:pPr marL="0" marR="0">
                        <a:lnSpc>
                          <a:spcPct val="100000"/>
                        </a:lnSpc>
                        <a:spcBef>
                          <a:spcPts val="0"/>
                        </a:spcBef>
                        <a:spcAft>
                          <a:spcPts val="0"/>
                        </a:spcAft>
                      </a:pPr>
                      <a:r>
                        <a:rPr lang="en-US" sz="1400" dirty="0">
                          <a:effectLst/>
                        </a:rPr>
                        <a:t>384</a:t>
                      </a:r>
                    </a:p>
                    <a:p>
                      <a:pPr marL="0" marR="0">
                        <a:lnSpc>
                          <a:spcPct val="100000"/>
                        </a:lnSpc>
                        <a:spcBef>
                          <a:spcPts val="0"/>
                        </a:spcBef>
                        <a:spcAft>
                          <a:spcPts val="0"/>
                        </a:spcAft>
                      </a:pPr>
                      <a:endParaRPr lang="en-US" sz="1400" dirty="0">
                        <a:effectLst/>
                      </a:endParaRPr>
                    </a:p>
                    <a:p>
                      <a:pPr marL="0" marR="0">
                        <a:lnSpc>
                          <a:spcPct val="100000"/>
                        </a:lnSpc>
                        <a:spcBef>
                          <a:spcPts val="0"/>
                        </a:spcBef>
                        <a:spcAft>
                          <a:spcPts val="0"/>
                        </a:spcAft>
                      </a:pPr>
                      <a:endParaRPr lang="en-US" sz="1400" dirty="0">
                        <a:effectLst/>
                      </a:endParaRPr>
                    </a:p>
                    <a:p>
                      <a:pPr marL="0" marR="0">
                        <a:lnSpc>
                          <a:spcPct val="100000"/>
                        </a:lnSpc>
                        <a:spcBef>
                          <a:spcPts val="0"/>
                        </a:spcBef>
                        <a:spcAft>
                          <a:spcPts val="0"/>
                        </a:spcAft>
                      </a:pPr>
                      <a:r>
                        <a:rPr lang="en-US" sz="1400" dirty="0">
                          <a:effectLst/>
                        </a:rPr>
                        <a:t>329</a:t>
                      </a:r>
                    </a:p>
                    <a:p>
                      <a:pPr marL="0" marR="0">
                        <a:lnSpc>
                          <a:spcPct val="100000"/>
                        </a:lnSpc>
                        <a:spcBef>
                          <a:spcPts val="0"/>
                        </a:spcBef>
                        <a:spcAft>
                          <a:spcPts val="0"/>
                        </a:spcAft>
                      </a:pPr>
                      <a:endParaRPr lang="en-US" sz="1400" dirty="0">
                        <a:effectLst/>
                      </a:endParaRPr>
                    </a:p>
                    <a:p>
                      <a:pPr marL="0" marR="0">
                        <a:lnSpc>
                          <a:spcPct val="100000"/>
                        </a:lnSpc>
                        <a:spcBef>
                          <a:spcPts val="0"/>
                        </a:spcBef>
                        <a:spcAft>
                          <a:spcPts val="0"/>
                        </a:spcAft>
                      </a:pPr>
                      <a:r>
                        <a:rPr lang="en-US" sz="1400" dirty="0">
                          <a:effectLst/>
                        </a:rPr>
                        <a:t>345</a:t>
                      </a:r>
                      <a:endParaRPr lang="en-US" sz="1400" dirty="0">
                        <a:solidFill>
                          <a:srgbClr val="2F5496"/>
                        </a:solidFill>
                        <a:effectLst/>
                        <a:latin typeface="Calibri" panose="020F0502020204030204" pitchFamily="34" charset="0"/>
                        <a:ea typeface="Calibri" panose="020F0502020204030204" pitchFamily="34" charset="0"/>
                        <a:cs typeface="Times New Roman" panose="02020603050405020304" pitchFamily="18" charset="0"/>
                      </a:endParaRPr>
                    </a:p>
                  </a:txBody>
                  <a:tcPr marL="28664" marR="28664" marT="0" marB="0"/>
                </a:tc>
                <a:tc>
                  <a:txBody>
                    <a:bodyPr/>
                    <a:lstStyle/>
                    <a:p>
                      <a:pPr marL="0" marR="0">
                        <a:lnSpc>
                          <a:spcPct val="107000"/>
                        </a:lnSpc>
                        <a:spcBef>
                          <a:spcPts val="0"/>
                        </a:spcBef>
                        <a:spcAft>
                          <a:spcPts val="800"/>
                        </a:spcAft>
                      </a:pPr>
                      <a:r>
                        <a:rPr lang="en-US" sz="1400" dirty="0">
                          <a:effectLst/>
                        </a:rPr>
                        <a:t>Conservation Crop Rotation</a:t>
                      </a:r>
                    </a:p>
                    <a:p>
                      <a:pPr marL="0" marR="0">
                        <a:lnSpc>
                          <a:spcPct val="107000"/>
                        </a:lnSpc>
                        <a:spcBef>
                          <a:spcPts val="0"/>
                        </a:spcBef>
                        <a:spcAft>
                          <a:spcPts val="800"/>
                        </a:spcAft>
                      </a:pPr>
                      <a:r>
                        <a:rPr lang="en-US" sz="1400" dirty="0">
                          <a:effectLst/>
                        </a:rPr>
                        <a:t>Woody Residue Treatment </a:t>
                      </a:r>
                    </a:p>
                    <a:p>
                      <a:pPr marL="0" marR="0">
                        <a:lnSpc>
                          <a:spcPct val="107000"/>
                        </a:lnSpc>
                        <a:spcBef>
                          <a:spcPts val="0"/>
                        </a:spcBef>
                        <a:spcAft>
                          <a:spcPts val="800"/>
                        </a:spcAft>
                      </a:pPr>
                      <a:r>
                        <a:rPr lang="en-US" sz="1400" dirty="0">
                          <a:effectLst/>
                        </a:rPr>
                        <a:t>Residue and Tillage Mgt, No-Till</a:t>
                      </a:r>
                    </a:p>
                    <a:p>
                      <a:pPr marL="0" marR="0">
                        <a:lnSpc>
                          <a:spcPct val="107000"/>
                        </a:lnSpc>
                        <a:spcBef>
                          <a:spcPts val="0"/>
                        </a:spcBef>
                        <a:spcAft>
                          <a:spcPts val="800"/>
                        </a:spcAft>
                      </a:pPr>
                      <a:r>
                        <a:rPr lang="en-US" sz="1400" dirty="0">
                          <a:effectLst/>
                        </a:rPr>
                        <a:t>Residue and Tillage Mgt, Reduced Till</a:t>
                      </a:r>
                      <a:endParaRPr lang="en-US" sz="1400" dirty="0">
                        <a:solidFill>
                          <a:srgbClr val="2F5496"/>
                        </a:solidFill>
                        <a:effectLst/>
                        <a:latin typeface="Calibri" panose="020F0502020204030204" pitchFamily="34" charset="0"/>
                        <a:ea typeface="Calibri" panose="020F0502020204030204" pitchFamily="34" charset="0"/>
                        <a:cs typeface="Times New Roman" panose="02020603050405020304" pitchFamily="18" charset="0"/>
                      </a:endParaRPr>
                    </a:p>
                  </a:txBody>
                  <a:tcPr marL="28664" marR="28664" marT="0" marB="0"/>
                </a:tc>
                <a:tc>
                  <a:txBody>
                    <a:bodyPr/>
                    <a:lstStyle/>
                    <a:p>
                      <a:pPr marL="0" marR="0">
                        <a:lnSpc>
                          <a:spcPct val="100000"/>
                        </a:lnSpc>
                        <a:spcBef>
                          <a:spcPts val="0"/>
                        </a:spcBef>
                        <a:spcAft>
                          <a:spcPts val="0"/>
                        </a:spcAft>
                      </a:pPr>
                      <a:r>
                        <a:rPr lang="en-US" sz="1400" b="1" dirty="0">
                          <a:effectLst/>
                        </a:rPr>
                        <a:t>E328A</a:t>
                      </a:r>
                    </a:p>
                    <a:p>
                      <a:pPr marL="0" marR="0">
                        <a:lnSpc>
                          <a:spcPct val="100000"/>
                        </a:lnSpc>
                        <a:spcBef>
                          <a:spcPts val="0"/>
                        </a:spcBef>
                        <a:spcAft>
                          <a:spcPts val="0"/>
                        </a:spcAft>
                      </a:pPr>
                      <a:endParaRPr lang="en-US" sz="1400" b="1" dirty="0">
                        <a:effectLst/>
                      </a:endParaRPr>
                    </a:p>
                    <a:p>
                      <a:pPr marL="0" marR="0">
                        <a:lnSpc>
                          <a:spcPct val="100000"/>
                        </a:lnSpc>
                        <a:spcBef>
                          <a:spcPts val="1200"/>
                        </a:spcBef>
                        <a:spcAft>
                          <a:spcPts val="0"/>
                        </a:spcAft>
                      </a:pPr>
                      <a:r>
                        <a:rPr lang="en-US" sz="1400" b="1" dirty="0">
                          <a:effectLst/>
                        </a:rPr>
                        <a:t>E328B</a:t>
                      </a:r>
                    </a:p>
                    <a:p>
                      <a:pPr marL="0" marR="0">
                        <a:lnSpc>
                          <a:spcPct val="100000"/>
                        </a:lnSpc>
                        <a:spcBef>
                          <a:spcPts val="0"/>
                        </a:spcBef>
                        <a:spcAft>
                          <a:spcPts val="0"/>
                        </a:spcAft>
                      </a:pPr>
                      <a:endParaRPr lang="en-US" sz="1400" b="1" dirty="0">
                        <a:effectLst/>
                      </a:endParaRPr>
                    </a:p>
                    <a:p>
                      <a:pPr marL="0" marR="0">
                        <a:lnSpc>
                          <a:spcPct val="100000"/>
                        </a:lnSpc>
                        <a:spcBef>
                          <a:spcPts val="0"/>
                        </a:spcBef>
                        <a:spcAft>
                          <a:spcPts val="0"/>
                        </a:spcAft>
                      </a:pPr>
                      <a:endParaRPr lang="en-US" sz="1400" b="1" dirty="0">
                        <a:effectLst/>
                      </a:endParaRPr>
                    </a:p>
                    <a:p>
                      <a:pPr marL="0" marR="0">
                        <a:lnSpc>
                          <a:spcPct val="100000"/>
                        </a:lnSpc>
                        <a:spcBef>
                          <a:spcPts val="0"/>
                        </a:spcBef>
                        <a:spcAft>
                          <a:spcPts val="0"/>
                        </a:spcAft>
                      </a:pPr>
                      <a:r>
                        <a:rPr lang="en-US" sz="1400" b="1" dirty="0">
                          <a:effectLst/>
                        </a:rPr>
                        <a:t>E329C</a:t>
                      </a:r>
                    </a:p>
                    <a:p>
                      <a:pPr marL="0" marR="0">
                        <a:lnSpc>
                          <a:spcPct val="100000"/>
                        </a:lnSpc>
                        <a:spcBef>
                          <a:spcPts val="0"/>
                        </a:spcBef>
                        <a:spcAft>
                          <a:spcPts val="0"/>
                        </a:spcAft>
                      </a:pPr>
                      <a:endParaRPr lang="en-US" sz="1400" b="1" dirty="0">
                        <a:effectLst/>
                      </a:endParaRPr>
                    </a:p>
                    <a:p>
                      <a:pPr marL="0" marR="0">
                        <a:lnSpc>
                          <a:spcPct val="100000"/>
                        </a:lnSpc>
                        <a:spcBef>
                          <a:spcPts val="0"/>
                        </a:spcBef>
                        <a:spcAft>
                          <a:spcPts val="0"/>
                        </a:spcAft>
                      </a:pPr>
                      <a:r>
                        <a:rPr lang="en-US" sz="1400" b="1" dirty="0">
                          <a:effectLst/>
                        </a:rPr>
                        <a:t>E345C</a:t>
                      </a:r>
                      <a:endParaRPr lang="en-US" sz="1400" b="1" dirty="0">
                        <a:solidFill>
                          <a:srgbClr val="2F5496"/>
                        </a:solidFill>
                        <a:effectLst/>
                        <a:latin typeface="Calibri" panose="020F0502020204030204" pitchFamily="34" charset="0"/>
                        <a:ea typeface="Calibri" panose="020F0502020204030204" pitchFamily="34" charset="0"/>
                        <a:cs typeface="Times New Roman" panose="02020603050405020304" pitchFamily="18" charset="0"/>
                      </a:endParaRPr>
                    </a:p>
                  </a:txBody>
                  <a:tcPr marL="28664" marR="28664" marT="0" marB="0"/>
                </a:tc>
                <a:tc>
                  <a:txBody>
                    <a:bodyPr/>
                    <a:lstStyle/>
                    <a:p>
                      <a:pPr marL="0" marR="0">
                        <a:lnSpc>
                          <a:spcPct val="107000"/>
                        </a:lnSpc>
                        <a:spcBef>
                          <a:spcPts val="0"/>
                        </a:spcBef>
                        <a:spcAft>
                          <a:spcPts val="800"/>
                        </a:spcAft>
                      </a:pPr>
                      <a:r>
                        <a:rPr lang="en-US" sz="1400" dirty="0">
                          <a:effectLst/>
                        </a:rPr>
                        <a:t>Resource conserving crop rotation</a:t>
                      </a:r>
                    </a:p>
                    <a:p>
                      <a:pPr marL="0" marR="0">
                        <a:lnSpc>
                          <a:spcPct val="107000"/>
                        </a:lnSpc>
                        <a:spcBef>
                          <a:spcPts val="0"/>
                        </a:spcBef>
                        <a:spcAft>
                          <a:spcPts val="800"/>
                        </a:spcAft>
                      </a:pPr>
                      <a:r>
                        <a:rPr lang="en-US" sz="1400" dirty="0">
                          <a:effectLst/>
                        </a:rPr>
                        <a:t>Improved resource conserving crop rotation</a:t>
                      </a:r>
                    </a:p>
                    <a:p>
                      <a:pPr marL="0" marR="0">
                        <a:lnSpc>
                          <a:spcPct val="107000"/>
                        </a:lnSpc>
                        <a:spcBef>
                          <a:spcPts val="0"/>
                        </a:spcBef>
                        <a:spcAft>
                          <a:spcPts val="800"/>
                        </a:spcAft>
                      </a:pPr>
                      <a:r>
                        <a:rPr lang="en-US" sz="1400" dirty="0">
                          <a:effectLst/>
                        </a:rPr>
                        <a:t>No till to increase plant-available moisture</a:t>
                      </a:r>
                    </a:p>
                    <a:p>
                      <a:pPr marL="0" marR="0">
                        <a:lnSpc>
                          <a:spcPct val="107000"/>
                        </a:lnSpc>
                        <a:spcBef>
                          <a:spcPts val="0"/>
                        </a:spcBef>
                        <a:spcAft>
                          <a:spcPts val="800"/>
                        </a:spcAft>
                      </a:pPr>
                      <a:r>
                        <a:rPr lang="en-US" sz="1400" dirty="0">
                          <a:effectLst/>
                        </a:rPr>
                        <a:t>Reduced tillage to increase plant-available moisture</a:t>
                      </a:r>
                      <a:endParaRPr lang="en-US" sz="1400" dirty="0">
                        <a:solidFill>
                          <a:srgbClr val="2F5496"/>
                        </a:solidFill>
                        <a:effectLst/>
                        <a:latin typeface="Calibri" panose="020F0502020204030204" pitchFamily="34" charset="0"/>
                        <a:ea typeface="Calibri" panose="020F0502020204030204" pitchFamily="34" charset="0"/>
                        <a:cs typeface="Times New Roman" panose="02020603050405020304" pitchFamily="18" charset="0"/>
                      </a:endParaRPr>
                    </a:p>
                  </a:txBody>
                  <a:tcPr marL="28664" marR="28664" marT="0" marB="0"/>
                </a:tc>
                <a:extLst>
                  <a:ext uri="{0D108BD9-81ED-4DB2-BD59-A6C34878D82A}">
                    <a16:rowId xmlns:a16="http://schemas.microsoft.com/office/drawing/2014/main" val="629974338"/>
                  </a:ext>
                </a:extLst>
              </a:tr>
            </a:tbl>
          </a:graphicData>
        </a:graphic>
      </p:graphicFrame>
    </p:spTree>
    <p:extLst>
      <p:ext uri="{BB962C8B-B14F-4D97-AF65-F5344CB8AC3E}">
        <p14:creationId xmlns:p14="http://schemas.microsoft.com/office/powerpoint/2010/main" val="2614050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678E5-704D-065E-AA83-C5807ED2ECF9}"/>
              </a:ext>
            </a:extLst>
          </p:cNvPr>
          <p:cNvSpPr>
            <a:spLocks noGrp="1"/>
          </p:cNvSpPr>
          <p:nvPr>
            <p:ph type="title"/>
          </p:nvPr>
        </p:nvSpPr>
        <p:spPr>
          <a:xfrm>
            <a:off x="953734" y="506994"/>
            <a:ext cx="5963114" cy="1364363"/>
          </a:xfrm>
        </p:spPr>
        <p:txBody>
          <a:bodyPr>
            <a:normAutofit fontScale="90000"/>
          </a:bodyPr>
          <a:lstStyle/>
          <a:p>
            <a:r>
              <a:rPr lang="en-US" sz="3200" dirty="0">
                <a:effectLst/>
                <a:ea typeface="Calibri" panose="020F0502020204030204" pitchFamily="34" charset="0"/>
                <a:cs typeface="Times New Roman" panose="02020603050405020304" pitchFamily="18" charset="0"/>
              </a:rPr>
              <a:t>Groundwater recharge on active farmland, fallowed land, and “farm edges”</a:t>
            </a:r>
            <a:endParaRPr lang="en-US" sz="4800" dirty="0"/>
          </a:p>
        </p:txBody>
      </p:sp>
      <p:sp>
        <p:nvSpPr>
          <p:cNvPr id="3" name="Content Placeholder 2">
            <a:extLst>
              <a:ext uri="{FF2B5EF4-FFF2-40B4-BE49-F238E27FC236}">
                <a16:creationId xmlns:a16="http://schemas.microsoft.com/office/drawing/2014/main" id="{5065139B-BA94-1836-CFCF-F241B23D7AC3}"/>
              </a:ext>
            </a:extLst>
          </p:cNvPr>
          <p:cNvSpPr>
            <a:spLocks noGrp="1"/>
          </p:cNvSpPr>
          <p:nvPr>
            <p:ph sz="half" idx="1"/>
          </p:nvPr>
        </p:nvSpPr>
        <p:spPr>
          <a:xfrm>
            <a:off x="7385932" y="906131"/>
            <a:ext cx="4610099" cy="1872719"/>
          </a:xfrm>
        </p:spPr>
        <p:txBody>
          <a:bodyPr>
            <a:normAutofit/>
          </a:bodyPr>
          <a:lstStyle/>
          <a:p>
            <a:pPr marL="0" indent="0">
              <a:buNone/>
            </a:pPr>
            <a:r>
              <a:rPr lang="en-US" sz="2000" b="1" dirty="0">
                <a:effectLst/>
                <a:ea typeface="Calibri" panose="020F0502020204030204" pitchFamily="34" charset="0"/>
                <a:cs typeface="Times New Roman" panose="02020603050405020304" pitchFamily="18" charset="0"/>
              </a:rPr>
              <a:t>Excess surface water </a:t>
            </a:r>
            <a:r>
              <a:rPr lang="en-US" sz="2000" dirty="0">
                <a:effectLst/>
                <a:ea typeface="Calibri" panose="020F0502020204030204" pitchFamily="34" charset="0"/>
                <a:cs typeface="Times New Roman" panose="02020603050405020304" pitchFamily="18" charset="0"/>
              </a:rPr>
              <a:t>flows are </a:t>
            </a:r>
            <a:r>
              <a:rPr lang="en-US" sz="2000" b="1" dirty="0">
                <a:effectLst/>
                <a:ea typeface="Calibri" panose="020F0502020204030204" pitchFamily="34" charset="0"/>
                <a:cs typeface="Times New Roman" panose="02020603050405020304" pitchFamily="18" charset="0"/>
              </a:rPr>
              <a:t>applied </a:t>
            </a:r>
            <a:r>
              <a:rPr lang="en-US" sz="2000" dirty="0">
                <a:effectLst/>
                <a:ea typeface="Calibri" panose="020F0502020204030204" pitchFamily="34" charset="0"/>
                <a:cs typeface="Times New Roman" panose="02020603050405020304" pitchFamily="18" charset="0"/>
              </a:rPr>
              <a:t>to farmland, fallowed land, and farm edges </a:t>
            </a:r>
            <a:r>
              <a:rPr lang="en-US" sz="2000" b="1" dirty="0">
                <a:effectLst/>
                <a:ea typeface="Calibri" panose="020F0502020204030204" pitchFamily="34" charset="0"/>
                <a:cs typeface="Times New Roman" panose="02020603050405020304" pitchFamily="18" charset="0"/>
              </a:rPr>
              <a:t>for the purpose of recharging groundwater</a:t>
            </a:r>
            <a:r>
              <a:rPr lang="en-US" sz="2000" dirty="0">
                <a:effectLst/>
                <a:ea typeface="Calibri" panose="020F0502020204030204" pitchFamily="34" charset="0"/>
                <a:cs typeface="Times New Roman" panose="02020603050405020304" pitchFamily="18" charset="0"/>
              </a:rPr>
              <a:t> supplies in support of a groundwater management plan (GMP).</a:t>
            </a:r>
            <a:endParaRPr lang="en-US" sz="2400" dirty="0"/>
          </a:p>
        </p:txBody>
      </p:sp>
      <p:sp>
        <p:nvSpPr>
          <p:cNvPr id="5" name="Slide Number Placeholder 4">
            <a:extLst>
              <a:ext uri="{FF2B5EF4-FFF2-40B4-BE49-F238E27FC236}">
                <a16:creationId xmlns:a16="http://schemas.microsoft.com/office/drawing/2014/main" id="{5F4A83AD-20B4-FE41-E4B9-E3807962871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D8D479-8942-46E8-A226-A4E01F7A105C}" type="slidenum">
              <a:rPr kumimoji="0" lang="en-US" sz="1100" b="0" i="0" u="none" strike="noStrike" kern="1200" cap="none" spc="0" normalizeH="0" baseline="0" noProof="0" smtClean="0">
                <a:ln>
                  <a:noFill/>
                </a:ln>
                <a:solidFill>
                  <a:srgbClr val="1CADE4">
                    <a:lumMod val="5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100" b="0" i="0" u="none" strike="noStrike" kern="1200" cap="none" spc="0" normalizeH="0" baseline="0" noProof="0">
              <a:ln>
                <a:noFill/>
              </a:ln>
              <a:solidFill>
                <a:srgbClr val="1CADE4">
                  <a:lumMod val="50000"/>
                </a:srgbClr>
              </a:solidFill>
              <a:effectLst/>
              <a:uLnTx/>
              <a:uFillTx/>
              <a:latin typeface="Arial" panose="020B0604020202020204"/>
              <a:ea typeface="+mn-ea"/>
              <a:cs typeface="+mn-cs"/>
            </a:endParaRPr>
          </a:p>
        </p:txBody>
      </p:sp>
      <p:sp>
        <p:nvSpPr>
          <p:cNvPr id="6" name="Date Placeholder 5">
            <a:extLst>
              <a:ext uri="{FF2B5EF4-FFF2-40B4-BE49-F238E27FC236}">
                <a16:creationId xmlns:a16="http://schemas.microsoft.com/office/drawing/2014/main" id="{77349B93-5B26-ACA5-C818-881E175FA320}"/>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CC751E-20D9-47A3-8A76-D3BCB4E083A7}" type="datetime1">
              <a:rPr kumimoji="0" lang="en-US" sz="1100" b="0" i="0" u="none" strike="noStrike" kern="1200" cap="none" spc="0" normalizeH="0" baseline="0" noProof="0" smtClean="0">
                <a:ln>
                  <a:noFill/>
                </a:ln>
                <a:solidFill>
                  <a:srgbClr val="1CADE4">
                    <a:lumMod val="5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4/3/2023</a:t>
            </a:fld>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sp>
        <p:nvSpPr>
          <p:cNvPr id="7" name="Footer Placeholder 6">
            <a:extLst>
              <a:ext uri="{FF2B5EF4-FFF2-40B4-BE49-F238E27FC236}">
                <a16:creationId xmlns:a16="http://schemas.microsoft.com/office/drawing/2014/main" id="{554F96B8-2A89-24D7-5EBA-931ABCDAE2B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CADE4">
                    <a:lumMod val="50000"/>
                  </a:srgbClr>
                </a:solidFill>
                <a:effectLst/>
                <a:uLnTx/>
                <a:uFillTx/>
                <a:latin typeface="Arial" panose="020B0604020202020204"/>
                <a:ea typeface="+mn-ea"/>
                <a:cs typeface="+mn-cs"/>
              </a:rPr>
              <a:t>NRCS California</a:t>
            </a:r>
            <a:endParaRPr kumimoji="0" lang="en-US" sz="1100" b="0" i="0" u="none" strike="noStrike" kern="1200" cap="none" spc="0" normalizeH="0" baseline="0" noProof="0" dirty="0">
              <a:ln>
                <a:noFill/>
              </a:ln>
              <a:solidFill>
                <a:srgbClr val="1CADE4">
                  <a:lumMod val="50000"/>
                </a:srgbClr>
              </a:solidFill>
              <a:effectLst/>
              <a:uLnTx/>
              <a:uFillTx/>
              <a:latin typeface="Arial" panose="020B0604020202020204"/>
              <a:ea typeface="+mn-ea"/>
              <a:cs typeface="+mn-cs"/>
            </a:endParaRPr>
          </a:p>
        </p:txBody>
      </p:sp>
      <p:graphicFrame>
        <p:nvGraphicFramePr>
          <p:cNvPr id="8" name="Content Placeholder 10">
            <a:extLst>
              <a:ext uri="{FF2B5EF4-FFF2-40B4-BE49-F238E27FC236}">
                <a16:creationId xmlns:a16="http://schemas.microsoft.com/office/drawing/2014/main" id="{229E51D5-E1E5-B7E1-9B57-C7B5912CB22F}"/>
              </a:ext>
            </a:extLst>
          </p:cNvPr>
          <p:cNvGraphicFramePr>
            <a:graphicFrameLocks/>
          </p:cNvGraphicFramePr>
          <p:nvPr/>
        </p:nvGraphicFramePr>
        <p:xfrm>
          <a:off x="304789" y="2283061"/>
          <a:ext cx="6400800" cy="3243701"/>
        </p:xfrm>
        <a:graphic>
          <a:graphicData uri="http://schemas.openxmlformats.org/drawingml/2006/table">
            <a:tbl>
              <a:tblPr firstRow="1" firstCol="1" bandRow="1">
                <a:tableStyleId>{3B4B98B0-60AC-42C2-AFA5-B58CD77FA1E5}</a:tableStyleId>
              </a:tblPr>
              <a:tblGrid>
                <a:gridCol w="953846">
                  <a:extLst>
                    <a:ext uri="{9D8B030D-6E8A-4147-A177-3AD203B41FA5}">
                      <a16:colId xmlns:a16="http://schemas.microsoft.com/office/drawing/2014/main" val="3316520872"/>
                    </a:ext>
                  </a:extLst>
                </a:gridCol>
                <a:gridCol w="1910078">
                  <a:extLst>
                    <a:ext uri="{9D8B030D-6E8A-4147-A177-3AD203B41FA5}">
                      <a16:colId xmlns:a16="http://schemas.microsoft.com/office/drawing/2014/main" val="784857929"/>
                    </a:ext>
                  </a:extLst>
                </a:gridCol>
                <a:gridCol w="1258432">
                  <a:extLst>
                    <a:ext uri="{9D8B030D-6E8A-4147-A177-3AD203B41FA5}">
                      <a16:colId xmlns:a16="http://schemas.microsoft.com/office/drawing/2014/main" val="2224523433"/>
                    </a:ext>
                  </a:extLst>
                </a:gridCol>
                <a:gridCol w="2278444">
                  <a:extLst>
                    <a:ext uri="{9D8B030D-6E8A-4147-A177-3AD203B41FA5}">
                      <a16:colId xmlns:a16="http://schemas.microsoft.com/office/drawing/2014/main" val="76629717"/>
                    </a:ext>
                  </a:extLst>
                </a:gridCol>
              </a:tblGrid>
              <a:tr h="800114">
                <a:tc>
                  <a:txBody>
                    <a:bodyPr/>
                    <a:lstStyle/>
                    <a:p>
                      <a:pPr marL="0" marR="0">
                        <a:lnSpc>
                          <a:spcPct val="107000"/>
                        </a:lnSpc>
                        <a:spcBef>
                          <a:spcPts val="0"/>
                        </a:spcBef>
                        <a:spcAft>
                          <a:spcPts val="800"/>
                        </a:spcAft>
                      </a:pPr>
                      <a:r>
                        <a:rPr lang="en-US" sz="1400" dirty="0">
                          <a:effectLst/>
                        </a:rPr>
                        <a:t>Practice Codes</a:t>
                      </a:r>
                      <a:endParaRPr lang="en-US" sz="1400" dirty="0">
                        <a:solidFill>
                          <a:srgbClr val="2F5496"/>
                        </a:solidFill>
                        <a:effectLst/>
                        <a:latin typeface="Calibri" panose="020F0502020204030204" pitchFamily="34" charset="0"/>
                        <a:ea typeface="Calibri" panose="020F0502020204030204" pitchFamily="34" charset="0"/>
                        <a:cs typeface="Times New Roman" panose="02020603050405020304" pitchFamily="18" charset="0"/>
                      </a:endParaRPr>
                    </a:p>
                  </a:txBody>
                  <a:tcPr marL="28664" marR="28664" marT="0" marB="0"/>
                </a:tc>
                <a:tc>
                  <a:txBody>
                    <a:bodyPr/>
                    <a:lstStyle/>
                    <a:p>
                      <a:pPr marL="0" marR="0">
                        <a:lnSpc>
                          <a:spcPct val="107000"/>
                        </a:lnSpc>
                        <a:spcBef>
                          <a:spcPts val="0"/>
                        </a:spcBef>
                        <a:spcAft>
                          <a:spcPts val="800"/>
                        </a:spcAft>
                      </a:pPr>
                      <a:r>
                        <a:rPr lang="en-US" sz="1400" dirty="0">
                          <a:effectLst/>
                        </a:rPr>
                        <a:t>Conservation Practice Standard Names</a:t>
                      </a:r>
                      <a:endParaRPr lang="en-US" sz="1400" dirty="0">
                        <a:solidFill>
                          <a:srgbClr val="2F5496"/>
                        </a:solidFill>
                        <a:effectLst/>
                        <a:latin typeface="Calibri" panose="020F0502020204030204" pitchFamily="34" charset="0"/>
                        <a:ea typeface="Calibri" panose="020F0502020204030204" pitchFamily="34" charset="0"/>
                        <a:cs typeface="Times New Roman" panose="02020603050405020304" pitchFamily="18" charset="0"/>
                      </a:endParaRPr>
                    </a:p>
                  </a:txBody>
                  <a:tcPr marL="28664" marR="28664" marT="0" marB="0"/>
                </a:tc>
                <a:tc>
                  <a:txBody>
                    <a:bodyPr/>
                    <a:lstStyle/>
                    <a:p>
                      <a:pPr marL="0" marR="0">
                        <a:lnSpc>
                          <a:spcPct val="107000"/>
                        </a:lnSpc>
                        <a:spcBef>
                          <a:spcPts val="0"/>
                        </a:spcBef>
                        <a:spcAft>
                          <a:spcPts val="800"/>
                        </a:spcAft>
                      </a:pPr>
                      <a:r>
                        <a:rPr lang="en-US" sz="1400">
                          <a:effectLst/>
                        </a:rPr>
                        <a:t>CSP Enhancement Codes</a:t>
                      </a:r>
                      <a:endParaRPr lang="en-US" sz="1400">
                        <a:solidFill>
                          <a:srgbClr val="2F5496"/>
                        </a:solidFill>
                        <a:effectLst/>
                        <a:latin typeface="Calibri" panose="020F0502020204030204" pitchFamily="34" charset="0"/>
                        <a:ea typeface="Calibri" panose="020F0502020204030204" pitchFamily="34" charset="0"/>
                        <a:cs typeface="Times New Roman" panose="02020603050405020304" pitchFamily="18" charset="0"/>
                      </a:endParaRPr>
                    </a:p>
                  </a:txBody>
                  <a:tcPr marL="28664" marR="28664" marT="0" marB="0"/>
                </a:tc>
                <a:tc>
                  <a:txBody>
                    <a:bodyPr/>
                    <a:lstStyle/>
                    <a:p>
                      <a:pPr marL="0" marR="0">
                        <a:lnSpc>
                          <a:spcPct val="107000"/>
                        </a:lnSpc>
                        <a:spcBef>
                          <a:spcPts val="0"/>
                        </a:spcBef>
                        <a:spcAft>
                          <a:spcPts val="800"/>
                        </a:spcAft>
                      </a:pPr>
                      <a:r>
                        <a:rPr lang="en-US" sz="1400">
                          <a:effectLst/>
                        </a:rPr>
                        <a:t>CSP Enhancement Activity Titles</a:t>
                      </a:r>
                      <a:endParaRPr lang="en-US" sz="1400">
                        <a:solidFill>
                          <a:srgbClr val="2F5496"/>
                        </a:solidFill>
                        <a:effectLst/>
                        <a:latin typeface="Calibri" panose="020F0502020204030204" pitchFamily="34" charset="0"/>
                        <a:ea typeface="Calibri" panose="020F0502020204030204" pitchFamily="34" charset="0"/>
                        <a:cs typeface="Times New Roman" panose="02020603050405020304" pitchFamily="18" charset="0"/>
                      </a:endParaRPr>
                    </a:p>
                  </a:txBody>
                  <a:tcPr marL="28664" marR="28664" marT="0" marB="0"/>
                </a:tc>
                <a:extLst>
                  <a:ext uri="{0D108BD9-81ED-4DB2-BD59-A6C34878D82A}">
                    <a16:rowId xmlns:a16="http://schemas.microsoft.com/office/drawing/2014/main" val="1975179051"/>
                  </a:ext>
                </a:extLst>
              </a:tr>
              <a:tr h="2443587">
                <a:tc>
                  <a:txBody>
                    <a:bodyPr/>
                    <a:lstStyle/>
                    <a:p>
                      <a:pPr marL="0" marR="0">
                        <a:lnSpc>
                          <a:spcPct val="110000"/>
                        </a:lnSpc>
                        <a:spcBef>
                          <a:spcPts val="0"/>
                        </a:spcBef>
                        <a:spcAft>
                          <a:spcPts val="600"/>
                        </a:spcAft>
                      </a:pPr>
                      <a:r>
                        <a:rPr lang="en-US" sz="1400" b="1" dirty="0">
                          <a:solidFill>
                            <a:schemeClr val="tx1"/>
                          </a:solidFill>
                          <a:effectLst/>
                          <a:latin typeface="+mn-lt"/>
                          <a:ea typeface="Calibri" panose="020F0502020204030204" pitchFamily="34" charset="0"/>
                          <a:cs typeface="Times New Roman" panose="02020603050405020304" pitchFamily="18" charset="0"/>
                        </a:rPr>
                        <a:t>815</a:t>
                      </a:r>
                      <a:endParaRPr lang="en-US" sz="1400" dirty="0">
                        <a:solidFill>
                          <a:schemeClr val="tx1"/>
                        </a:solidFill>
                        <a:effectLst/>
                        <a:latin typeface="+mn-lt"/>
                        <a:ea typeface="Calibri" panose="020F0502020204030204" pitchFamily="34" charset="0"/>
                        <a:cs typeface="Times New Roman" panose="02020603050405020304" pitchFamily="18" charset="0"/>
                      </a:endParaRPr>
                    </a:p>
                    <a:p>
                      <a:pPr marL="0" marR="0">
                        <a:lnSpc>
                          <a:spcPct val="110000"/>
                        </a:lnSpc>
                        <a:spcBef>
                          <a:spcPts val="1800"/>
                        </a:spcBef>
                        <a:spcAft>
                          <a:spcPts val="600"/>
                        </a:spcAft>
                      </a:pPr>
                      <a:r>
                        <a:rPr lang="en-US" sz="1400" b="1" dirty="0">
                          <a:solidFill>
                            <a:schemeClr val="tx1"/>
                          </a:solidFill>
                          <a:effectLst/>
                          <a:latin typeface="+mn-lt"/>
                          <a:ea typeface="Calibri" panose="020F0502020204030204" pitchFamily="34" charset="0"/>
                          <a:cs typeface="Times New Roman" panose="02020603050405020304" pitchFamily="18" charset="0"/>
                        </a:rPr>
                        <a:t>817</a:t>
                      </a:r>
                      <a:endParaRPr lang="en-US" sz="1400" dirty="0">
                        <a:solidFill>
                          <a:schemeClr val="tx1"/>
                        </a:solidFill>
                        <a:effectLst/>
                        <a:latin typeface="+mn-lt"/>
                        <a:ea typeface="Calibri" panose="020F0502020204030204" pitchFamily="34" charset="0"/>
                        <a:cs typeface="Times New Roman" panose="02020603050405020304" pitchFamily="18" charset="0"/>
                      </a:endParaRPr>
                    </a:p>
                    <a:p>
                      <a:pPr marL="0" marR="0">
                        <a:lnSpc>
                          <a:spcPct val="110000"/>
                        </a:lnSpc>
                        <a:spcBef>
                          <a:spcPts val="0"/>
                        </a:spcBef>
                        <a:spcAft>
                          <a:spcPts val="600"/>
                        </a:spcAft>
                      </a:pPr>
                      <a:r>
                        <a:rPr lang="en-US" sz="1400" b="1" dirty="0">
                          <a:solidFill>
                            <a:schemeClr val="tx1"/>
                          </a:solidFill>
                          <a:effectLst/>
                          <a:latin typeface="+mn-lt"/>
                          <a:ea typeface="Calibri" panose="020F0502020204030204" pitchFamily="34" charset="0"/>
                          <a:cs typeface="Times New Roman" panose="02020603050405020304" pitchFamily="18" charset="0"/>
                        </a:rPr>
                        <a:t>590</a:t>
                      </a:r>
                      <a:endParaRPr lang="en-US" sz="1400" dirty="0">
                        <a:solidFill>
                          <a:schemeClr val="tx1"/>
                        </a:solidFill>
                        <a:effectLst/>
                        <a:latin typeface="+mn-lt"/>
                        <a:ea typeface="Calibri" panose="020F0502020204030204" pitchFamily="34" charset="0"/>
                        <a:cs typeface="Times New Roman" panose="02020603050405020304" pitchFamily="18" charset="0"/>
                      </a:endParaRPr>
                    </a:p>
                    <a:p>
                      <a:pPr marL="0" marR="0">
                        <a:lnSpc>
                          <a:spcPct val="110000"/>
                        </a:lnSpc>
                        <a:spcBef>
                          <a:spcPts val="0"/>
                        </a:spcBef>
                        <a:spcAft>
                          <a:spcPts val="600"/>
                        </a:spcAft>
                      </a:pPr>
                      <a:r>
                        <a:rPr lang="en-US" sz="1400" b="1" dirty="0">
                          <a:solidFill>
                            <a:schemeClr val="tx1"/>
                          </a:solidFill>
                          <a:effectLst/>
                          <a:latin typeface="+mn-lt"/>
                          <a:ea typeface="Calibri" panose="020F0502020204030204" pitchFamily="34" charset="0"/>
                          <a:cs typeface="Times New Roman" panose="02020603050405020304" pitchFamily="18" charset="0"/>
                        </a:rPr>
                        <a:t>595</a:t>
                      </a:r>
                      <a:endParaRPr lang="en-US" sz="1400" dirty="0">
                        <a:solidFill>
                          <a:schemeClr val="tx1"/>
                        </a:solidFill>
                        <a:effectLst/>
                        <a:latin typeface="+mn-lt"/>
                        <a:ea typeface="Calibri" panose="020F0502020204030204" pitchFamily="34" charset="0"/>
                        <a:cs typeface="Times New Roman" panose="02020603050405020304" pitchFamily="18" charset="0"/>
                      </a:endParaRPr>
                    </a:p>
                    <a:p>
                      <a:pPr marL="0" marR="0">
                        <a:lnSpc>
                          <a:spcPct val="110000"/>
                        </a:lnSpc>
                        <a:spcBef>
                          <a:spcPts val="0"/>
                        </a:spcBef>
                        <a:spcAft>
                          <a:spcPts val="600"/>
                        </a:spcAft>
                      </a:pPr>
                      <a:r>
                        <a:rPr lang="en-US" sz="1400" b="1" dirty="0">
                          <a:solidFill>
                            <a:schemeClr val="tx1"/>
                          </a:solidFill>
                          <a:effectLst/>
                          <a:latin typeface="+mn-lt"/>
                          <a:ea typeface="Calibri" panose="020F0502020204030204" pitchFamily="34" charset="0"/>
                          <a:cs typeface="Times New Roman" panose="02020603050405020304" pitchFamily="18" charset="0"/>
                        </a:rPr>
                        <a:t>327</a:t>
                      </a:r>
                      <a:endParaRPr lang="en-US" sz="1400" dirty="0">
                        <a:solidFill>
                          <a:schemeClr val="tx1"/>
                        </a:solidFill>
                        <a:effectLst/>
                        <a:latin typeface="+mn-lt"/>
                        <a:ea typeface="Calibri" panose="020F0502020204030204" pitchFamily="34" charset="0"/>
                        <a:cs typeface="Times New Roman" panose="02020603050405020304" pitchFamily="18" charset="0"/>
                      </a:endParaRPr>
                    </a:p>
                    <a:p>
                      <a:pPr marL="0" marR="0">
                        <a:lnSpc>
                          <a:spcPct val="110000"/>
                        </a:lnSpc>
                        <a:spcBef>
                          <a:spcPts val="0"/>
                        </a:spcBef>
                        <a:spcAft>
                          <a:spcPts val="600"/>
                        </a:spcAft>
                      </a:pPr>
                      <a:r>
                        <a:rPr lang="en-US" sz="1400" b="1" dirty="0">
                          <a:solidFill>
                            <a:schemeClr val="tx1"/>
                          </a:solidFill>
                          <a:effectLst/>
                          <a:latin typeface="+mn-lt"/>
                          <a:ea typeface="Calibri" panose="020F0502020204030204" pitchFamily="34" charset="0"/>
                          <a:cs typeface="Times New Roman" panose="02020603050405020304" pitchFamily="18" charset="0"/>
                        </a:rPr>
                        <a:t>340</a:t>
                      </a:r>
                      <a:endParaRPr lang="en-US" sz="1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0000"/>
                        </a:lnSpc>
                        <a:spcBef>
                          <a:spcPts val="0"/>
                        </a:spcBef>
                        <a:spcAft>
                          <a:spcPts val="600"/>
                        </a:spcAft>
                      </a:pPr>
                      <a:r>
                        <a:rPr lang="en-US" sz="1400" b="0" dirty="0">
                          <a:solidFill>
                            <a:schemeClr val="tx1"/>
                          </a:solidFill>
                          <a:effectLst/>
                          <a:latin typeface="+mn-lt"/>
                          <a:ea typeface="Calibri" panose="020F0502020204030204" pitchFamily="34" charset="0"/>
                          <a:cs typeface="Times New Roman" panose="02020603050405020304" pitchFamily="18" charset="0"/>
                        </a:rPr>
                        <a:t>Groundwater recharge basin or trench</a:t>
                      </a:r>
                    </a:p>
                    <a:p>
                      <a:pPr marL="0" marR="0">
                        <a:lnSpc>
                          <a:spcPct val="110000"/>
                        </a:lnSpc>
                        <a:spcBef>
                          <a:spcPts val="0"/>
                        </a:spcBef>
                        <a:spcAft>
                          <a:spcPts val="600"/>
                        </a:spcAft>
                      </a:pPr>
                      <a:r>
                        <a:rPr lang="en-US" sz="1400" b="0" dirty="0">
                          <a:solidFill>
                            <a:schemeClr val="tx1"/>
                          </a:solidFill>
                          <a:effectLst/>
                          <a:latin typeface="+mn-lt"/>
                          <a:ea typeface="Calibri" panose="020F0502020204030204" pitchFamily="34" charset="0"/>
                          <a:cs typeface="Times New Roman" panose="02020603050405020304" pitchFamily="18" charset="0"/>
                        </a:rPr>
                        <a:t>On-Farm Recharge</a:t>
                      </a:r>
                    </a:p>
                    <a:p>
                      <a:pPr marL="0" marR="0">
                        <a:lnSpc>
                          <a:spcPct val="110000"/>
                        </a:lnSpc>
                        <a:spcBef>
                          <a:spcPts val="0"/>
                        </a:spcBef>
                        <a:spcAft>
                          <a:spcPts val="600"/>
                        </a:spcAft>
                      </a:pPr>
                      <a:r>
                        <a:rPr lang="en-US" sz="1400" b="0" dirty="0">
                          <a:solidFill>
                            <a:schemeClr val="tx1"/>
                          </a:solidFill>
                          <a:effectLst/>
                          <a:latin typeface="+mn-lt"/>
                          <a:ea typeface="Calibri" panose="020F0502020204030204" pitchFamily="34" charset="0"/>
                          <a:cs typeface="Times New Roman" panose="02020603050405020304" pitchFamily="18" charset="0"/>
                        </a:rPr>
                        <a:t>Nutrient Management</a:t>
                      </a:r>
                    </a:p>
                    <a:p>
                      <a:pPr marL="0" marR="0">
                        <a:lnSpc>
                          <a:spcPct val="110000"/>
                        </a:lnSpc>
                        <a:spcBef>
                          <a:spcPts val="0"/>
                        </a:spcBef>
                        <a:spcAft>
                          <a:spcPts val="600"/>
                        </a:spcAft>
                      </a:pPr>
                      <a:r>
                        <a:rPr lang="en-US" sz="1400" b="0" dirty="0">
                          <a:solidFill>
                            <a:schemeClr val="tx1"/>
                          </a:solidFill>
                          <a:effectLst/>
                          <a:latin typeface="+mn-lt"/>
                          <a:ea typeface="Calibri" panose="020F0502020204030204" pitchFamily="34" charset="0"/>
                          <a:cs typeface="Times New Roman" panose="02020603050405020304" pitchFamily="18" charset="0"/>
                        </a:rPr>
                        <a:t>Pest Management</a:t>
                      </a:r>
                    </a:p>
                    <a:p>
                      <a:pPr marL="0" marR="0">
                        <a:lnSpc>
                          <a:spcPct val="110000"/>
                        </a:lnSpc>
                        <a:spcBef>
                          <a:spcPts val="0"/>
                        </a:spcBef>
                        <a:spcAft>
                          <a:spcPts val="600"/>
                        </a:spcAft>
                      </a:pPr>
                      <a:r>
                        <a:rPr lang="en-US" sz="1400" b="0" dirty="0">
                          <a:solidFill>
                            <a:schemeClr val="tx1"/>
                          </a:solidFill>
                          <a:effectLst/>
                          <a:latin typeface="+mn-lt"/>
                          <a:ea typeface="Calibri" panose="020F0502020204030204" pitchFamily="34" charset="0"/>
                          <a:cs typeface="Times New Roman" panose="02020603050405020304" pitchFamily="18" charset="0"/>
                        </a:rPr>
                        <a:t>Conservation Cover</a:t>
                      </a:r>
                    </a:p>
                    <a:p>
                      <a:pPr marL="0" marR="0">
                        <a:lnSpc>
                          <a:spcPct val="110000"/>
                        </a:lnSpc>
                        <a:spcBef>
                          <a:spcPts val="0"/>
                        </a:spcBef>
                        <a:spcAft>
                          <a:spcPts val="600"/>
                        </a:spcAft>
                      </a:pPr>
                      <a:r>
                        <a:rPr lang="en-US" sz="1400" b="0">
                          <a:solidFill>
                            <a:schemeClr val="tx1"/>
                          </a:solidFill>
                          <a:effectLst/>
                          <a:latin typeface="+mn-lt"/>
                          <a:ea typeface="Calibri" panose="020F0502020204030204" pitchFamily="34" charset="0"/>
                          <a:cs typeface="Times New Roman" panose="02020603050405020304" pitchFamily="18" charset="0"/>
                        </a:rPr>
                        <a:t>Cover Crop	</a:t>
                      </a:r>
                      <a:endParaRPr lang="en-US" sz="14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b="1" dirty="0">
                          <a:solidFill>
                            <a:schemeClr val="tx1"/>
                          </a:solidFill>
                          <a:effectLst/>
                          <a:latin typeface="+mn-lt"/>
                          <a:ea typeface="Calibri" panose="020F0502020204030204" pitchFamily="34" charset="0"/>
                          <a:cs typeface="Times New Roman" panose="02020603050405020304" pitchFamily="18" charset="0"/>
                        </a:rPr>
                        <a:t>E340G</a:t>
                      </a:r>
                      <a:endParaRPr lang="en-US" sz="1400" dirty="0">
                        <a:solidFill>
                          <a:schemeClr val="tx1"/>
                        </a:solidFill>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400" b="1" dirty="0">
                          <a:solidFill>
                            <a:schemeClr val="tx1"/>
                          </a:solidFill>
                          <a:effectLst/>
                          <a:latin typeface="+mn-lt"/>
                          <a:ea typeface="Calibri" panose="020F0502020204030204" pitchFamily="34" charset="0"/>
                          <a:cs typeface="Times New Roman" panose="02020603050405020304" pitchFamily="18" charset="0"/>
                        </a:rPr>
                        <a:t> </a:t>
                      </a:r>
                      <a:endParaRPr lang="en-US" sz="1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b="0" dirty="0">
                          <a:solidFill>
                            <a:schemeClr val="tx1"/>
                          </a:solidFill>
                          <a:effectLst/>
                          <a:latin typeface="+mn-lt"/>
                          <a:ea typeface="Calibri" panose="020F0502020204030204" pitchFamily="34" charset="0"/>
                          <a:cs typeface="Times New Roman" panose="02020603050405020304" pitchFamily="18" charset="0"/>
                        </a:rPr>
                        <a:t>Cover crop to reduce water quality degradation by utilizing excess soil nutrients</a:t>
                      </a:r>
                    </a:p>
                    <a:p>
                      <a:pPr marL="0" marR="0">
                        <a:lnSpc>
                          <a:spcPct val="107000"/>
                        </a:lnSpc>
                        <a:spcBef>
                          <a:spcPts val="0"/>
                        </a:spcBef>
                        <a:spcAft>
                          <a:spcPts val="0"/>
                        </a:spcAft>
                      </a:pPr>
                      <a:r>
                        <a:rPr lang="en-US" sz="1400" b="1" dirty="0">
                          <a:solidFill>
                            <a:schemeClr val="tx1"/>
                          </a:solidFill>
                          <a:effectLst/>
                          <a:latin typeface="+mn-lt"/>
                          <a:ea typeface="Calibri" panose="020F0502020204030204" pitchFamily="34" charset="0"/>
                          <a:cs typeface="Times New Roman" panose="02020603050405020304" pitchFamily="18" charset="0"/>
                        </a:rPr>
                        <a:t> </a:t>
                      </a:r>
                      <a:endParaRPr lang="en-US" sz="1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29974338"/>
                  </a:ext>
                </a:extLst>
              </a:tr>
            </a:tbl>
          </a:graphicData>
        </a:graphic>
      </p:graphicFrame>
      <p:pic>
        <p:nvPicPr>
          <p:cNvPr id="10" name="Picture 9" descr="A picture containing sky, outdoor, water, nature&#10;&#10;Description automatically generated">
            <a:extLst>
              <a:ext uri="{FF2B5EF4-FFF2-40B4-BE49-F238E27FC236}">
                <a16:creationId xmlns:a16="http://schemas.microsoft.com/office/drawing/2014/main" id="{C67F2725-EAB9-B12B-EF40-F04E374D49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42361" y="2888056"/>
            <a:ext cx="4697243" cy="3522932"/>
          </a:xfrm>
          <a:prstGeom prst="rect">
            <a:avLst/>
          </a:prstGeom>
        </p:spPr>
      </p:pic>
    </p:spTree>
    <p:extLst>
      <p:ext uri="{BB962C8B-B14F-4D97-AF65-F5344CB8AC3E}">
        <p14:creationId xmlns:p14="http://schemas.microsoft.com/office/powerpoint/2010/main" val="2944045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cology 16x9">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ture ecology education photo presentation.potx" id="{C2041BFC-79DD-469A-9C9C-CE3A45FF64F3}" vid="{F6D325B2-35D9-40C5-B4CD-C0A8483D565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1670</Words>
  <Application>Microsoft Office PowerPoint</Application>
  <PresentationFormat>Widescreen</PresentationFormat>
  <Paragraphs>335</Paragraphs>
  <Slides>19</Slides>
  <Notes>15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19</vt:i4>
      </vt:variant>
    </vt:vector>
  </HeadingPairs>
  <TitlesOfParts>
    <vt:vector size="26" baseType="lpstr">
      <vt:lpstr>Arial</vt:lpstr>
      <vt:lpstr>Calibri</vt:lpstr>
      <vt:lpstr>Calibri Light</vt:lpstr>
      <vt:lpstr>Corbel</vt:lpstr>
      <vt:lpstr>Segoe UI</vt:lpstr>
      <vt:lpstr>Office Theme</vt:lpstr>
      <vt:lpstr>Ecology 16x9</vt:lpstr>
      <vt:lpstr>Western Water and Working Lands</vt:lpstr>
      <vt:lpstr>PowerPoint Presentation</vt:lpstr>
      <vt:lpstr>PowerPoint Presentation</vt:lpstr>
      <vt:lpstr>Role of NRCS</vt:lpstr>
      <vt:lpstr>Management Challenges</vt:lpstr>
      <vt:lpstr>Strategies</vt:lpstr>
      <vt:lpstr>Water Scarcity Management Systems:  A Portfolio of Conservation Scenarios</vt:lpstr>
      <vt:lpstr>Conversion from intensive water use to lower water use agriculture system</vt:lpstr>
      <vt:lpstr>Groundwater recharge on active farmland, fallowed land, and “farm edges”</vt:lpstr>
      <vt:lpstr>Multi-benefit systems (Wildlife habitat, flood protection, groundwater recharge) for land re-purposing</vt:lpstr>
      <vt:lpstr>Protecting fallow fields in production rotations from wind and water erosion</vt:lpstr>
      <vt:lpstr>Source water protection for vulnerable communities</vt:lpstr>
      <vt:lpstr>Partnerships</vt:lpstr>
      <vt:lpstr>Outcomes</vt:lpstr>
      <vt:lpstr>PowerPoint Presentation</vt:lpstr>
      <vt:lpstr>EQIP - WaterSMART Initiative  </vt:lpstr>
      <vt:lpstr>EQIP - WaterSMART Initiative  </vt:lpstr>
      <vt:lpstr>EQIP - WaterSMART Initiative- New FY 23</vt:lpstr>
      <vt:lpstr>Western Water and Working Lands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Rash, Wendy - FPAC-NRCS, CA</dc:creator>
  <cp:lastModifiedBy>Rash, Wendy - FPAC-NRCS, CA</cp:lastModifiedBy>
  <cp:revision>2</cp:revision>
  <dcterms:created xsi:type="dcterms:W3CDTF">2023-04-03T22:15:13Z</dcterms:created>
  <dcterms:modified xsi:type="dcterms:W3CDTF">2023-04-03T23:13:15Z</dcterms:modified>
</cp:coreProperties>
</file>