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69" r:id="rId3"/>
    <p:sldId id="259" r:id="rId4"/>
    <p:sldId id="258" r:id="rId5"/>
    <p:sldId id="260" r:id="rId6"/>
    <p:sldId id="261" r:id="rId7"/>
    <p:sldId id="264" r:id="rId8"/>
    <p:sldId id="263" r:id="rId9"/>
    <p:sldId id="265" r:id="rId10"/>
    <p:sldId id="262" r:id="rId11"/>
    <p:sldId id="267" r:id="rId12"/>
    <p:sldId id="26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D7EA9E-25CD-4EF2-9412-ED9D094FA14F}" v="3" dt="2025-04-30T18:54:35.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2" autoAdjust="0"/>
    <p:restoredTop sz="83869" autoAdjust="0"/>
  </p:normalViewPr>
  <p:slideViewPr>
    <p:cSldViewPr snapToGrid="0">
      <p:cViewPr varScale="1">
        <p:scale>
          <a:sx n="50" d="100"/>
          <a:sy n="50" d="100"/>
        </p:scale>
        <p:origin x="1020"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arr, Laura - FPAC-NRCS, OR" userId="6d35fe5d-6a51-4c41-af0a-de9550731665" providerId="ADAL" clId="{55D7EA9E-25CD-4EF2-9412-ED9D094FA14F}"/>
    <pc:docChg chg="undo custSel addSld delSld modSld sldOrd">
      <pc:chgData name="Starr, Laura - FPAC-NRCS, OR" userId="6d35fe5d-6a51-4c41-af0a-de9550731665" providerId="ADAL" clId="{55D7EA9E-25CD-4EF2-9412-ED9D094FA14F}" dt="2025-05-01T18:40:58.699" v="1258" actId="20577"/>
      <pc:docMkLst>
        <pc:docMk/>
      </pc:docMkLst>
      <pc:sldChg chg="modSp mod">
        <pc:chgData name="Starr, Laura - FPAC-NRCS, OR" userId="6d35fe5d-6a51-4c41-af0a-de9550731665" providerId="ADAL" clId="{55D7EA9E-25CD-4EF2-9412-ED9D094FA14F}" dt="2025-04-30T18:28:08.497" v="807" actId="113"/>
        <pc:sldMkLst>
          <pc:docMk/>
          <pc:sldMk cId="2871931950" sldId="256"/>
        </pc:sldMkLst>
        <pc:spChg chg="mod">
          <ac:chgData name="Starr, Laura - FPAC-NRCS, OR" userId="6d35fe5d-6a51-4c41-af0a-de9550731665" providerId="ADAL" clId="{55D7EA9E-25CD-4EF2-9412-ED9D094FA14F}" dt="2025-04-30T18:28:08.497" v="807" actId="113"/>
          <ac:spMkLst>
            <pc:docMk/>
            <pc:sldMk cId="2871931950" sldId="256"/>
            <ac:spMk id="2" creationId="{164310B2-D6C9-1E13-7C40-0CDFD46D531F}"/>
          </ac:spMkLst>
        </pc:spChg>
        <pc:spChg chg="mod">
          <ac:chgData name="Starr, Laura - FPAC-NRCS, OR" userId="6d35fe5d-6a51-4c41-af0a-de9550731665" providerId="ADAL" clId="{55D7EA9E-25CD-4EF2-9412-ED9D094FA14F}" dt="2025-04-30T17:58:26.876" v="73" actId="20577"/>
          <ac:spMkLst>
            <pc:docMk/>
            <pc:sldMk cId="2871931950" sldId="256"/>
            <ac:spMk id="3" creationId="{38B7C81C-522E-03F6-BB54-FCD8765BB13E}"/>
          </ac:spMkLst>
        </pc:spChg>
      </pc:sldChg>
      <pc:sldChg chg="del">
        <pc:chgData name="Starr, Laura - FPAC-NRCS, OR" userId="6d35fe5d-6a51-4c41-af0a-de9550731665" providerId="ADAL" clId="{55D7EA9E-25CD-4EF2-9412-ED9D094FA14F}" dt="2025-04-30T18:05:08.093" v="376" actId="47"/>
        <pc:sldMkLst>
          <pc:docMk/>
          <pc:sldMk cId="2815360993" sldId="257"/>
        </pc:sldMkLst>
      </pc:sldChg>
      <pc:sldChg chg="modSp mod">
        <pc:chgData name="Starr, Laura - FPAC-NRCS, OR" userId="6d35fe5d-6a51-4c41-af0a-de9550731665" providerId="ADAL" clId="{55D7EA9E-25CD-4EF2-9412-ED9D094FA14F}" dt="2025-04-30T18:19:04.159" v="718" actId="1076"/>
        <pc:sldMkLst>
          <pc:docMk/>
          <pc:sldMk cId="85954106" sldId="258"/>
        </pc:sldMkLst>
        <pc:spChg chg="mod">
          <ac:chgData name="Starr, Laura - FPAC-NRCS, OR" userId="6d35fe5d-6a51-4c41-af0a-de9550731665" providerId="ADAL" clId="{55D7EA9E-25CD-4EF2-9412-ED9D094FA14F}" dt="2025-04-30T18:19:04.159" v="718" actId="1076"/>
          <ac:spMkLst>
            <pc:docMk/>
            <pc:sldMk cId="85954106" sldId="258"/>
            <ac:spMk id="2" creationId="{0D8C170E-8B73-9D35-CB7E-B7D9BB704E20}"/>
          </ac:spMkLst>
        </pc:spChg>
      </pc:sldChg>
      <pc:sldChg chg="modSp mod ord modNotesTx">
        <pc:chgData name="Starr, Laura - FPAC-NRCS, OR" userId="6d35fe5d-6a51-4c41-af0a-de9550731665" providerId="ADAL" clId="{55D7EA9E-25CD-4EF2-9412-ED9D094FA14F}" dt="2025-04-30T18:49:21.243" v="946"/>
        <pc:sldMkLst>
          <pc:docMk/>
          <pc:sldMk cId="1278894320" sldId="259"/>
        </pc:sldMkLst>
        <pc:spChg chg="mod">
          <ac:chgData name="Starr, Laura - FPAC-NRCS, OR" userId="6d35fe5d-6a51-4c41-af0a-de9550731665" providerId="ADAL" clId="{55D7EA9E-25CD-4EF2-9412-ED9D094FA14F}" dt="2025-04-30T18:27:47.193" v="804" actId="403"/>
          <ac:spMkLst>
            <pc:docMk/>
            <pc:sldMk cId="1278894320" sldId="259"/>
            <ac:spMk id="4" creationId="{6D03F97A-B94D-6A13-4E8C-8F0C7710FE67}"/>
          </ac:spMkLst>
        </pc:spChg>
        <pc:picChg chg="mod">
          <ac:chgData name="Starr, Laura - FPAC-NRCS, OR" userId="6d35fe5d-6a51-4c41-af0a-de9550731665" providerId="ADAL" clId="{55D7EA9E-25CD-4EF2-9412-ED9D094FA14F}" dt="2025-04-30T18:27:56.126" v="806" actId="14100"/>
          <ac:picMkLst>
            <pc:docMk/>
            <pc:sldMk cId="1278894320" sldId="259"/>
            <ac:picMk id="1026" creationId="{16909D00-1CF8-AA22-E491-0DFE238B9A86}"/>
          </ac:picMkLst>
        </pc:picChg>
      </pc:sldChg>
      <pc:sldChg chg="delSp modSp mod">
        <pc:chgData name="Starr, Laura - FPAC-NRCS, OR" userId="6d35fe5d-6a51-4c41-af0a-de9550731665" providerId="ADAL" clId="{55D7EA9E-25CD-4EF2-9412-ED9D094FA14F}" dt="2025-05-01T15:09:05.597" v="1241" actId="20577"/>
        <pc:sldMkLst>
          <pc:docMk/>
          <pc:sldMk cId="1896955711" sldId="260"/>
        </pc:sldMkLst>
        <pc:spChg chg="mod">
          <ac:chgData name="Starr, Laura - FPAC-NRCS, OR" userId="6d35fe5d-6a51-4c41-af0a-de9550731665" providerId="ADAL" clId="{55D7EA9E-25CD-4EF2-9412-ED9D094FA14F}" dt="2025-04-30T18:18:48.450" v="715" actId="113"/>
          <ac:spMkLst>
            <pc:docMk/>
            <pc:sldMk cId="1896955711" sldId="260"/>
            <ac:spMk id="2" creationId="{4DD39971-118E-AEC1-D9F4-37C479BD6F03}"/>
          </ac:spMkLst>
        </pc:spChg>
        <pc:spChg chg="mod">
          <ac:chgData name="Starr, Laura - FPAC-NRCS, OR" userId="6d35fe5d-6a51-4c41-af0a-de9550731665" providerId="ADAL" clId="{55D7EA9E-25CD-4EF2-9412-ED9D094FA14F}" dt="2025-04-30T18:17:03.506" v="706" actId="2711"/>
          <ac:spMkLst>
            <pc:docMk/>
            <pc:sldMk cId="1896955711" sldId="260"/>
            <ac:spMk id="3" creationId="{F31A4B50-D4AF-87DD-21E6-C37F88B1850E}"/>
          </ac:spMkLst>
        </pc:spChg>
        <pc:spChg chg="mod">
          <ac:chgData name="Starr, Laura - FPAC-NRCS, OR" userId="6d35fe5d-6a51-4c41-af0a-de9550731665" providerId="ADAL" clId="{55D7EA9E-25CD-4EF2-9412-ED9D094FA14F}" dt="2025-05-01T15:09:05.597" v="1241" actId="20577"/>
          <ac:spMkLst>
            <pc:docMk/>
            <pc:sldMk cId="1896955711" sldId="260"/>
            <ac:spMk id="10" creationId="{C1B70666-D39D-DD35-B42A-D464107A8164}"/>
          </ac:spMkLst>
        </pc:spChg>
        <pc:cxnChg chg="del">
          <ac:chgData name="Starr, Laura - FPAC-NRCS, OR" userId="6d35fe5d-6a51-4c41-af0a-de9550731665" providerId="ADAL" clId="{55D7EA9E-25CD-4EF2-9412-ED9D094FA14F}" dt="2025-04-30T18:18:21.811" v="711" actId="478"/>
          <ac:cxnSpMkLst>
            <pc:docMk/>
            <pc:sldMk cId="1896955711" sldId="260"/>
            <ac:cxnSpMk id="12" creationId="{BDD3B078-46F8-0311-CE2E-A8FF00C22AB8}"/>
          </ac:cxnSpMkLst>
        </pc:cxnChg>
      </pc:sldChg>
      <pc:sldChg chg="delSp modSp mod">
        <pc:chgData name="Starr, Laura - FPAC-NRCS, OR" userId="6d35fe5d-6a51-4c41-af0a-de9550731665" providerId="ADAL" clId="{55D7EA9E-25CD-4EF2-9412-ED9D094FA14F}" dt="2025-04-30T18:18:09.884" v="710" actId="255"/>
        <pc:sldMkLst>
          <pc:docMk/>
          <pc:sldMk cId="931833643" sldId="261"/>
        </pc:sldMkLst>
        <pc:spChg chg="mod">
          <ac:chgData name="Starr, Laura - FPAC-NRCS, OR" userId="6d35fe5d-6a51-4c41-af0a-de9550731665" providerId="ADAL" clId="{55D7EA9E-25CD-4EF2-9412-ED9D094FA14F}" dt="2025-04-30T18:18:09.884" v="710" actId="255"/>
          <ac:spMkLst>
            <pc:docMk/>
            <pc:sldMk cId="931833643" sldId="261"/>
            <ac:spMk id="16" creationId="{D683F9EC-8DA0-F1E2-2F2E-ED2C33FEFD7D}"/>
          </ac:spMkLst>
        </pc:spChg>
        <pc:spChg chg="mod">
          <ac:chgData name="Starr, Laura - FPAC-NRCS, OR" userId="6d35fe5d-6a51-4c41-af0a-de9550731665" providerId="ADAL" clId="{55D7EA9E-25CD-4EF2-9412-ED9D094FA14F}" dt="2025-04-30T18:17:46.551" v="708" actId="2711"/>
          <ac:spMkLst>
            <pc:docMk/>
            <pc:sldMk cId="931833643" sldId="261"/>
            <ac:spMk id="18" creationId="{A94D02CF-BE14-A047-C630-BB1F4E07D975}"/>
          </ac:spMkLst>
        </pc:spChg>
        <pc:spChg chg="del">
          <ac:chgData name="Starr, Laura - FPAC-NRCS, OR" userId="6d35fe5d-6a51-4c41-af0a-de9550731665" providerId="ADAL" clId="{55D7EA9E-25CD-4EF2-9412-ED9D094FA14F}" dt="2025-04-30T18:14:38.876" v="686" actId="478"/>
          <ac:spMkLst>
            <pc:docMk/>
            <pc:sldMk cId="931833643" sldId="261"/>
            <ac:spMk id="19" creationId="{BB6F81FF-3957-7552-71AD-32CDE8BA0D77}"/>
          </ac:spMkLst>
        </pc:spChg>
        <pc:spChg chg="del mod">
          <ac:chgData name="Starr, Laura - FPAC-NRCS, OR" userId="6d35fe5d-6a51-4c41-af0a-de9550731665" providerId="ADAL" clId="{55D7EA9E-25CD-4EF2-9412-ED9D094FA14F}" dt="2025-04-30T18:13:31.730" v="664" actId="478"/>
          <ac:spMkLst>
            <pc:docMk/>
            <pc:sldMk cId="931833643" sldId="261"/>
            <ac:spMk id="20" creationId="{2C68A151-E184-7B03-4488-093F3E46EFA0}"/>
          </ac:spMkLst>
        </pc:spChg>
        <pc:picChg chg="mod">
          <ac:chgData name="Starr, Laura - FPAC-NRCS, OR" userId="6d35fe5d-6a51-4c41-af0a-de9550731665" providerId="ADAL" clId="{55D7EA9E-25CD-4EF2-9412-ED9D094FA14F}" dt="2025-04-30T18:16:22.524" v="704" actId="1076"/>
          <ac:picMkLst>
            <pc:docMk/>
            <pc:sldMk cId="931833643" sldId="261"/>
            <ac:picMk id="9" creationId="{1EC27A43-E70E-72D3-4E05-B76D825D68C4}"/>
          </ac:picMkLst>
        </pc:picChg>
        <pc:picChg chg="mod">
          <ac:chgData name="Starr, Laura - FPAC-NRCS, OR" userId="6d35fe5d-6a51-4c41-af0a-de9550731665" providerId="ADAL" clId="{55D7EA9E-25CD-4EF2-9412-ED9D094FA14F}" dt="2025-04-30T18:15:32.013" v="697" actId="1076"/>
          <ac:picMkLst>
            <pc:docMk/>
            <pc:sldMk cId="931833643" sldId="261"/>
            <ac:picMk id="11" creationId="{0E57BF3C-A48F-1D4C-B444-8762636972CE}"/>
          </ac:picMkLst>
        </pc:picChg>
        <pc:picChg chg="mod">
          <ac:chgData name="Starr, Laura - FPAC-NRCS, OR" userId="6d35fe5d-6a51-4c41-af0a-de9550731665" providerId="ADAL" clId="{55D7EA9E-25CD-4EF2-9412-ED9D094FA14F}" dt="2025-04-30T18:16:11.856" v="703" actId="14100"/>
          <ac:picMkLst>
            <pc:docMk/>
            <pc:sldMk cId="931833643" sldId="261"/>
            <ac:picMk id="13" creationId="{B5C24E81-8270-C93A-F0BA-1400414C8BE1}"/>
          </ac:picMkLst>
        </pc:picChg>
      </pc:sldChg>
      <pc:sldChg chg="modSp mod">
        <pc:chgData name="Starr, Laura - FPAC-NRCS, OR" userId="6d35fe5d-6a51-4c41-af0a-de9550731665" providerId="ADAL" clId="{55D7EA9E-25CD-4EF2-9412-ED9D094FA14F}" dt="2025-04-30T18:25:52.244" v="777" actId="14100"/>
        <pc:sldMkLst>
          <pc:docMk/>
          <pc:sldMk cId="2796344609" sldId="262"/>
        </pc:sldMkLst>
        <pc:spChg chg="mod">
          <ac:chgData name="Starr, Laura - FPAC-NRCS, OR" userId="6d35fe5d-6a51-4c41-af0a-de9550731665" providerId="ADAL" clId="{55D7EA9E-25CD-4EF2-9412-ED9D094FA14F}" dt="2025-04-30T18:25:52.244" v="777" actId="14100"/>
          <ac:spMkLst>
            <pc:docMk/>
            <pc:sldMk cId="2796344609" sldId="262"/>
            <ac:spMk id="6" creationId="{AC4BA0EC-277C-D2BB-2F0E-6F76A2EEAEBB}"/>
          </ac:spMkLst>
        </pc:spChg>
        <pc:spChg chg="mod">
          <ac:chgData name="Starr, Laura - FPAC-NRCS, OR" userId="6d35fe5d-6a51-4c41-af0a-de9550731665" providerId="ADAL" clId="{55D7EA9E-25CD-4EF2-9412-ED9D094FA14F}" dt="2025-04-30T18:25:14.474" v="771" actId="14100"/>
          <ac:spMkLst>
            <pc:docMk/>
            <pc:sldMk cId="2796344609" sldId="262"/>
            <ac:spMk id="7" creationId="{8E4C2F48-CAD4-F7DD-BC01-5BBA9DC58B96}"/>
          </ac:spMkLst>
        </pc:spChg>
        <pc:picChg chg="mod">
          <ac:chgData name="Starr, Laura - FPAC-NRCS, OR" userId="6d35fe5d-6a51-4c41-af0a-de9550731665" providerId="ADAL" clId="{55D7EA9E-25CD-4EF2-9412-ED9D094FA14F}" dt="2025-04-30T18:25:47.982" v="776" actId="14100"/>
          <ac:picMkLst>
            <pc:docMk/>
            <pc:sldMk cId="2796344609" sldId="262"/>
            <ac:picMk id="5" creationId="{6ED95C35-914F-47CB-583E-39B118A36320}"/>
          </ac:picMkLst>
        </pc:picChg>
      </pc:sldChg>
      <pc:sldChg chg="modSp mod modNotesTx">
        <pc:chgData name="Starr, Laura - FPAC-NRCS, OR" userId="6d35fe5d-6a51-4c41-af0a-de9550731665" providerId="ADAL" clId="{55D7EA9E-25CD-4EF2-9412-ED9D094FA14F}" dt="2025-04-30T18:30:37.082" v="855" actId="27636"/>
        <pc:sldMkLst>
          <pc:docMk/>
          <pc:sldMk cId="184934377" sldId="263"/>
        </pc:sldMkLst>
        <pc:spChg chg="mod">
          <ac:chgData name="Starr, Laura - FPAC-NRCS, OR" userId="6d35fe5d-6a51-4c41-af0a-de9550731665" providerId="ADAL" clId="{55D7EA9E-25CD-4EF2-9412-ED9D094FA14F}" dt="2025-04-30T18:28:38.570" v="809" actId="113"/>
          <ac:spMkLst>
            <pc:docMk/>
            <pc:sldMk cId="184934377" sldId="263"/>
            <ac:spMk id="2" creationId="{1D3DED57-F2EC-01E8-EF32-029C42542278}"/>
          </ac:spMkLst>
        </pc:spChg>
        <pc:spChg chg="mod">
          <ac:chgData name="Starr, Laura - FPAC-NRCS, OR" userId="6d35fe5d-6a51-4c41-af0a-de9550731665" providerId="ADAL" clId="{55D7EA9E-25CD-4EF2-9412-ED9D094FA14F}" dt="2025-04-30T18:30:37.082" v="855" actId="27636"/>
          <ac:spMkLst>
            <pc:docMk/>
            <pc:sldMk cId="184934377" sldId="263"/>
            <ac:spMk id="3" creationId="{F4A6514E-D906-9036-0612-EF89961FFE48}"/>
          </ac:spMkLst>
        </pc:spChg>
      </pc:sldChg>
      <pc:sldChg chg="modSp mod modNotesTx">
        <pc:chgData name="Starr, Laura - FPAC-NRCS, OR" userId="6d35fe5d-6a51-4c41-af0a-de9550731665" providerId="ADAL" clId="{55D7EA9E-25CD-4EF2-9412-ED9D094FA14F}" dt="2025-04-30T18:58:12.906" v="1226" actId="20577"/>
        <pc:sldMkLst>
          <pc:docMk/>
          <pc:sldMk cId="35112400" sldId="264"/>
        </pc:sldMkLst>
        <pc:spChg chg="mod">
          <ac:chgData name="Starr, Laura - FPAC-NRCS, OR" userId="6d35fe5d-6a51-4c41-af0a-de9550731665" providerId="ADAL" clId="{55D7EA9E-25CD-4EF2-9412-ED9D094FA14F}" dt="2025-04-30T18:28:32.007" v="808" actId="113"/>
          <ac:spMkLst>
            <pc:docMk/>
            <pc:sldMk cId="35112400" sldId="264"/>
            <ac:spMk id="7" creationId="{CD53DAB9-828D-AF4E-4F1F-5362343D7EAE}"/>
          </ac:spMkLst>
        </pc:spChg>
        <pc:spChg chg="mod">
          <ac:chgData name="Starr, Laura - FPAC-NRCS, OR" userId="6d35fe5d-6a51-4c41-af0a-de9550731665" providerId="ADAL" clId="{55D7EA9E-25CD-4EF2-9412-ED9D094FA14F}" dt="2025-04-30T18:58:12.906" v="1226" actId="20577"/>
          <ac:spMkLst>
            <pc:docMk/>
            <pc:sldMk cId="35112400" sldId="264"/>
            <ac:spMk id="8" creationId="{3759CBB1-4438-E46A-1763-AC1F39A47616}"/>
          </ac:spMkLst>
        </pc:spChg>
      </pc:sldChg>
      <pc:sldChg chg="modSp mod">
        <pc:chgData name="Starr, Laura - FPAC-NRCS, OR" userId="6d35fe5d-6a51-4c41-af0a-de9550731665" providerId="ADAL" clId="{55D7EA9E-25CD-4EF2-9412-ED9D094FA14F}" dt="2025-05-01T17:47:29.622" v="1248" actId="14100"/>
        <pc:sldMkLst>
          <pc:docMk/>
          <pc:sldMk cId="3080892313" sldId="265"/>
        </pc:sldMkLst>
        <pc:spChg chg="mod">
          <ac:chgData name="Starr, Laura - FPAC-NRCS, OR" userId="6d35fe5d-6a51-4c41-af0a-de9550731665" providerId="ADAL" clId="{55D7EA9E-25CD-4EF2-9412-ED9D094FA14F}" dt="2025-04-30T18:30:54.331" v="856" actId="113"/>
          <ac:spMkLst>
            <pc:docMk/>
            <pc:sldMk cId="3080892313" sldId="265"/>
            <ac:spMk id="2" creationId="{459F4F2A-3A28-DF42-01DF-94ECBE199E88}"/>
          </ac:spMkLst>
        </pc:spChg>
        <pc:spChg chg="mod">
          <ac:chgData name="Starr, Laura - FPAC-NRCS, OR" userId="6d35fe5d-6a51-4c41-af0a-de9550731665" providerId="ADAL" clId="{55D7EA9E-25CD-4EF2-9412-ED9D094FA14F}" dt="2025-05-01T17:47:29.622" v="1248" actId="14100"/>
          <ac:spMkLst>
            <pc:docMk/>
            <pc:sldMk cId="3080892313" sldId="265"/>
            <ac:spMk id="3" creationId="{169D4983-E9F5-2CF5-9009-F3C8C760F49F}"/>
          </ac:spMkLst>
        </pc:spChg>
      </pc:sldChg>
      <pc:sldChg chg="delSp modSp del mod modNotesTx">
        <pc:chgData name="Starr, Laura - FPAC-NRCS, OR" userId="6d35fe5d-6a51-4c41-af0a-de9550731665" providerId="ADAL" clId="{55D7EA9E-25CD-4EF2-9412-ED9D094FA14F}" dt="2025-05-01T16:40:27.956" v="1244" actId="2696"/>
        <pc:sldMkLst>
          <pc:docMk/>
          <pc:sldMk cId="214351598" sldId="266"/>
        </pc:sldMkLst>
        <pc:spChg chg="mod">
          <ac:chgData name="Starr, Laura - FPAC-NRCS, OR" userId="6d35fe5d-6a51-4c41-af0a-de9550731665" providerId="ADAL" clId="{55D7EA9E-25CD-4EF2-9412-ED9D094FA14F}" dt="2025-04-30T18:19:43.648" v="720" actId="113"/>
          <ac:spMkLst>
            <pc:docMk/>
            <pc:sldMk cId="214351598" sldId="266"/>
            <ac:spMk id="2" creationId="{D7FCAB8E-B9CE-3073-71FA-771A472F0BA8}"/>
          </ac:spMkLst>
        </pc:spChg>
        <pc:spChg chg="mod">
          <ac:chgData name="Starr, Laura - FPAC-NRCS, OR" userId="6d35fe5d-6a51-4c41-af0a-de9550731665" providerId="ADAL" clId="{55D7EA9E-25CD-4EF2-9412-ED9D094FA14F}" dt="2025-05-01T15:16:23.757" v="1243" actId="27636"/>
          <ac:spMkLst>
            <pc:docMk/>
            <pc:sldMk cId="214351598" sldId="266"/>
            <ac:spMk id="3" creationId="{09844F44-6749-10B6-9641-E6CE12EF26C6}"/>
          </ac:spMkLst>
        </pc:spChg>
        <pc:picChg chg="del">
          <ac:chgData name="Starr, Laura - FPAC-NRCS, OR" userId="6d35fe5d-6a51-4c41-af0a-de9550731665" providerId="ADAL" clId="{55D7EA9E-25CD-4EF2-9412-ED9D094FA14F}" dt="2025-04-30T18:20:59.324" v="727" actId="478"/>
          <ac:picMkLst>
            <pc:docMk/>
            <pc:sldMk cId="214351598" sldId="266"/>
            <ac:picMk id="4" creationId="{A2A3C42A-0754-ACB3-2F07-1C9EC74D85FE}"/>
          </ac:picMkLst>
        </pc:picChg>
        <pc:picChg chg="mod">
          <ac:chgData name="Starr, Laura - FPAC-NRCS, OR" userId="6d35fe5d-6a51-4c41-af0a-de9550731665" providerId="ADAL" clId="{55D7EA9E-25CD-4EF2-9412-ED9D094FA14F}" dt="2025-04-30T18:21:12.823" v="730" actId="14100"/>
          <ac:picMkLst>
            <pc:docMk/>
            <pc:sldMk cId="214351598" sldId="266"/>
            <ac:picMk id="5" creationId="{0C05AA15-296D-2166-130E-394AABFC01AA}"/>
          </ac:picMkLst>
        </pc:picChg>
        <pc:picChg chg="del">
          <ac:chgData name="Starr, Laura - FPAC-NRCS, OR" userId="6d35fe5d-6a51-4c41-af0a-de9550731665" providerId="ADAL" clId="{55D7EA9E-25CD-4EF2-9412-ED9D094FA14F}" dt="2025-04-30T18:21:02.492" v="728" actId="478"/>
          <ac:picMkLst>
            <pc:docMk/>
            <pc:sldMk cId="214351598" sldId="266"/>
            <ac:picMk id="6" creationId="{A2B8EFCD-A38B-3BCE-D61F-8943C62C7E5A}"/>
          </ac:picMkLst>
        </pc:picChg>
        <pc:picChg chg="del">
          <ac:chgData name="Starr, Laura - FPAC-NRCS, OR" userId="6d35fe5d-6a51-4c41-af0a-de9550731665" providerId="ADAL" clId="{55D7EA9E-25CD-4EF2-9412-ED9D094FA14F}" dt="2025-04-30T18:21:08.922" v="729" actId="478"/>
          <ac:picMkLst>
            <pc:docMk/>
            <pc:sldMk cId="214351598" sldId="266"/>
            <ac:picMk id="7" creationId="{0D9F3213-3DEB-524B-5D25-F13FD5F32FAE}"/>
          </ac:picMkLst>
        </pc:picChg>
      </pc:sldChg>
      <pc:sldChg chg="modSp mod">
        <pc:chgData name="Starr, Laura - FPAC-NRCS, OR" userId="6d35fe5d-6a51-4c41-af0a-de9550731665" providerId="ADAL" clId="{55D7EA9E-25CD-4EF2-9412-ED9D094FA14F}" dt="2025-05-01T18:40:58.699" v="1258" actId="20577"/>
        <pc:sldMkLst>
          <pc:docMk/>
          <pc:sldMk cId="1566711244" sldId="267"/>
        </pc:sldMkLst>
        <pc:spChg chg="mod">
          <ac:chgData name="Starr, Laura - FPAC-NRCS, OR" userId="6d35fe5d-6a51-4c41-af0a-de9550731665" providerId="ADAL" clId="{55D7EA9E-25CD-4EF2-9412-ED9D094FA14F}" dt="2025-04-30T18:34:40.327" v="929" actId="113"/>
          <ac:spMkLst>
            <pc:docMk/>
            <pc:sldMk cId="1566711244" sldId="267"/>
            <ac:spMk id="2" creationId="{3DCC9BF5-6843-1916-1DAD-2E1AAB66869F}"/>
          </ac:spMkLst>
        </pc:spChg>
        <pc:spChg chg="mod">
          <ac:chgData name="Starr, Laura - FPAC-NRCS, OR" userId="6d35fe5d-6a51-4c41-af0a-de9550731665" providerId="ADAL" clId="{55D7EA9E-25CD-4EF2-9412-ED9D094FA14F}" dt="2025-05-01T18:40:58.699" v="1258" actId="20577"/>
          <ac:spMkLst>
            <pc:docMk/>
            <pc:sldMk cId="1566711244" sldId="267"/>
            <ac:spMk id="4" creationId="{B38636CC-266B-EA2C-27DC-CDC0BA2068B2}"/>
          </ac:spMkLst>
        </pc:spChg>
        <pc:spChg chg="mod">
          <ac:chgData name="Starr, Laura - FPAC-NRCS, OR" userId="6d35fe5d-6a51-4c41-af0a-de9550731665" providerId="ADAL" clId="{55D7EA9E-25CD-4EF2-9412-ED9D094FA14F}" dt="2025-04-30T18:33:38.155" v="926" actId="404"/>
          <ac:spMkLst>
            <pc:docMk/>
            <pc:sldMk cId="1566711244" sldId="267"/>
            <ac:spMk id="5" creationId="{E62B121F-D298-E267-010A-A5A657803248}"/>
          </ac:spMkLst>
        </pc:spChg>
      </pc:sldChg>
      <pc:sldChg chg="modSp mod">
        <pc:chgData name="Starr, Laura - FPAC-NRCS, OR" userId="6d35fe5d-6a51-4c41-af0a-de9550731665" providerId="ADAL" clId="{55D7EA9E-25CD-4EF2-9412-ED9D094FA14F}" dt="2025-04-30T18:35:39.276" v="941" actId="20577"/>
        <pc:sldMkLst>
          <pc:docMk/>
          <pc:sldMk cId="1790973836" sldId="269"/>
        </pc:sldMkLst>
        <pc:spChg chg="mod">
          <ac:chgData name="Starr, Laura - FPAC-NRCS, OR" userId="6d35fe5d-6a51-4c41-af0a-de9550731665" providerId="ADAL" clId="{55D7EA9E-25CD-4EF2-9412-ED9D094FA14F}" dt="2025-04-30T18:19:12.285" v="719" actId="113"/>
          <ac:spMkLst>
            <pc:docMk/>
            <pc:sldMk cId="1790973836" sldId="269"/>
            <ac:spMk id="2" creationId="{6B13945E-6C9A-677C-729A-9982C8AC8DEF}"/>
          </ac:spMkLst>
        </pc:spChg>
        <pc:spChg chg="mod">
          <ac:chgData name="Starr, Laura - FPAC-NRCS, OR" userId="6d35fe5d-6a51-4c41-af0a-de9550731665" providerId="ADAL" clId="{55D7EA9E-25CD-4EF2-9412-ED9D094FA14F}" dt="2025-04-30T18:35:39.276" v="941" actId="20577"/>
          <ac:spMkLst>
            <pc:docMk/>
            <pc:sldMk cId="1790973836" sldId="269"/>
            <ac:spMk id="3" creationId="{7310BE2A-1040-81A1-C2E2-0F5BE6072A28}"/>
          </ac:spMkLst>
        </pc:spChg>
      </pc:sldChg>
      <pc:sldChg chg="addSp modSp new del mod">
        <pc:chgData name="Starr, Laura - FPAC-NRCS, OR" userId="6d35fe5d-6a51-4c41-af0a-de9550731665" providerId="ADAL" clId="{55D7EA9E-25CD-4EF2-9412-ED9D094FA14F}" dt="2025-05-01T17:40:56.630" v="1245" actId="47"/>
        <pc:sldMkLst>
          <pc:docMk/>
          <pc:sldMk cId="4182814840" sldId="270"/>
        </pc:sldMkLst>
        <pc:spChg chg="add mod">
          <ac:chgData name="Starr, Laura - FPAC-NRCS, OR" userId="6d35fe5d-6a51-4c41-af0a-de9550731665" providerId="ADAL" clId="{55D7EA9E-25CD-4EF2-9412-ED9D094FA14F}" dt="2025-04-30T18:53:21.999" v="959" actId="1076"/>
          <ac:spMkLst>
            <pc:docMk/>
            <pc:sldMk cId="4182814840" sldId="270"/>
            <ac:spMk id="3" creationId="{60BE5831-C784-094F-00F9-0B672B52C1C1}"/>
          </ac:spMkLst>
        </pc:spChg>
        <pc:spChg chg="add mod">
          <ac:chgData name="Starr, Laura - FPAC-NRCS, OR" userId="6d35fe5d-6a51-4c41-af0a-de9550731665" providerId="ADAL" clId="{55D7EA9E-25CD-4EF2-9412-ED9D094FA14F}" dt="2025-04-30T18:57:27.333" v="1118" actId="1076"/>
          <ac:spMkLst>
            <pc:docMk/>
            <pc:sldMk cId="4182814840" sldId="270"/>
            <ac:spMk id="6" creationId="{86E75F42-49BB-9336-2109-9F5CE24407B7}"/>
          </ac:spMkLst>
        </pc:spChg>
        <pc:picChg chg="add mod">
          <ac:chgData name="Starr, Laura - FPAC-NRCS, OR" userId="6d35fe5d-6a51-4c41-af0a-de9550731665" providerId="ADAL" clId="{55D7EA9E-25CD-4EF2-9412-ED9D094FA14F}" dt="2025-04-30T18:53:47.104" v="963" actId="1076"/>
          <ac:picMkLst>
            <pc:docMk/>
            <pc:sldMk cId="4182814840" sldId="270"/>
            <ac:picMk id="5" creationId="{30543E46-3268-057E-11BF-52982BECAAE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8B69F-723E-4ECB-8906-AC36935C257D}" type="datetimeFigureOut">
              <a:rPr lang="en-US" smtClean="0"/>
              <a:t>5/1/2025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AEDB1B-F5EC-4FC3-9E6A-6D997E265169}" type="slidenum">
              <a:rPr lang="en-US" smtClean="0"/>
              <a:t>‹#›</a:t>
            </a:fld>
            <a:endParaRPr lang="en-US"/>
          </a:p>
        </p:txBody>
      </p:sp>
    </p:spTree>
    <p:extLst>
      <p:ext uri="{BB962C8B-B14F-4D97-AF65-F5344CB8AC3E}">
        <p14:creationId xmlns:p14="http://schemas.microsoft.com/office/powerpoint/2010/main" val="1768544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ashingtonsoilhealthinitiative.com/"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AEDB1B-F5EC-4FC3-9E6A-6D997E265169}" type="slidenum">
              <a:rPr lang="en-US" smtClean="0"/>
              <a:t>1</a:t>
            </a:fld>
            <a:endParaRPr lang="en-US"/>
          </a:p>
        </p:txBody>
      </p:sp>
    </p:spTree>
    <p:extLst>
      <p:ext uri="{BB962C8B-B14F-4D97-AF65-F5344CB8AC3E}">
        <p14:creationId xmlns:p14="http://schemas.microsoft.com/office/powerpoint/2010/main" val="366665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all national in-person training has been cancelled this year, we are making all of the materials and instructional guides available now on the Teams site and eventually the website once their is 508 compliance review.  You can tell WA that they are free to use the materials and to get technical assistance from staff virtually on using the materials. </a:t>
            </a:r>
          </a:p>
          <a:p>
            <a:r>
              <a:rPr lang="en-US" dirty="0"/>
              <a:t>We are hoping that in the new structure in coming years there will be staff who are able to resume in-person technical training delivery</a:t>
            </a:r>
          </a:p>
        </p:txBody>
      </p:sp>
      <p:sp>
        <p:nvSpPr>
          <p:cNvPr id="4" name="Slide Number Placeholder 3"/>
          <p:cNvSpPr>
            <a:spLocks noGrp="1"/>
          </p:cNvSpPr>
          <p:nvPr>
            <p:ph type="sldNum" sz="quarter" idx="5"/>
          </p:nvPr>
        </p:nvSpPr>
        <p:spPr/>
        <p:txBody>
          <a:bodyPr/>
          <a:lstStyle/>
          <a:p>
            <a:fld id="{F1AEDB1B-F5EC-4FC3-9E6A-6D997E265169}" type="slidenum">
              <a:rPr lang="en-US" smtClean="0"/>
              <a:t>3</a:t>
            </a:fld>
            <a:endParaRPr lang="en-US"/>
          </a:p>
        </p:txBody>
      </p:sp>
    </p:spTree>
    <p:extLst>
      <p:ext uri="{BB962C8B-B14F-4D97-AF65-F5344CB8AC3E}">
        <p14:creationId xmlns:p14="http://schemas.microsoft.com/office/powerpoint/2010/main" val="2576087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Options for use may include:</a:t>
            </a:r>
          </a:p>
          <a:p>
            <a:pPr marL="171450" indent="-171450">
              <a:buFont typeface="Arial" panose="020B0604020202020204" pitchFamily="34" charset="0"/>
              <a:buChar char="•"/>
            </a:pPr>
            <a:r>
              <a:rPr lang="en-US" dirty="0"/>
              <a:t>NRCS hosted trainings</a:t>
            </a:r>
          </a:p>
          <a:p>
            <a:pPr marL="171450" indent="-171450">
              <a:buFont typeface="Arial" panose="020B0604020202020204" pitchFamily="34" charset="0"/>
              <a:buChar char="•"/>
            </a:pPr>
            <a:r>
              <a:rPr lang="en-US" dirty="0"/>
              <a:t>NRCS hosted conferences/meetings</a:t>
            </a:r>
          </a:p>
          <a:p>
            <a:pPr marL="171450" indent="-171450">
              <a:buFont typeface="Arial" panose="020B0604020202020204" pitchFamily="34" charset="0"/>
              <a:buChar char="•"/>
            </a:pPr>
            <a:r>
              <a:rPr lang="en-US" dirty="0"/>
              <a:t>SWCD hosted field days with NRCS collaboration</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Washington State NRCS has requested the use at the State FFA convention to provide Soil Health Demonstrations to high school students from across the state.</a:t>
            </a:r>
          </a:p>
        </p:txBody>
      </p:sp>
      <p:sp>
        <p:nvSpPr>
          <p:cNvPr id="4" name="Slide Number Placeholder 3"/>
          <p:cNvSpPr>
            <a:spLocks noGrp="1"/>
          </p:cNvSpPr>
          <p:nvPr>
            <p:ph type="sldNum" sz="quarter" idx="5"/>
          </p:nvPr>
        </p:nvSpPr>
        <p:spPr/>
        <p:txBody>
          <a:bodyPr/>
          <a:lstStyle/>
          <a:p>
            <a:fld id="{3034AFCA-9FEF-44F2-9143-783B726ECA2F}" type="slidenum">
              <a:rPr lang="en-US" smtClean="0"/>
              <a:t>5</a:t>
            </a:fld>
            <a:endParaRPr lang="en-US"/>
          </a:p>
        </p:txBody>
      </p:sp>
    </p:spTree>
    <p:extLst>
      <p:ext uri="{BB962C8B-B14F-4D97-AF65-F5344CB8AC3E}">
        <p14:creationId xmlns:p14="http://schemas.microsoft.com/office/powerpoint/2010/main" val="1211740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a:t>NATIONAL INSTRUCTION DOCUMENT IS IN REVIEW PROCESS AT THE MOMENT</a:t>
            </a:r>
          </a:p>
          <a:p>
            <a:r>
              <a:rPr lang="en-US"/>
              <a:t>The division has developed a use and troubleshoot guide that will be provided with the trailer delivery.  Along with that, the regional soil health specialists acting as the custodians of the trailers will provide a walk-around instruction training when the trailer is being loaned out.  </a:t>
            </a:r>
          </a:p>
          <a:p>
            <a:r>
              <a:rPr lang="en-US"/>
              <a:t>Beyond the permanent trailer systems identified on this slide there are also the following soil health demonstrations: wind erosion simulator, rainfall simulator, and slake tubes are provided with the trailer.  Other demonstrations can be made available when working with the regional specialists.</a:t>
            </a:r>
          </a:p>
          <a:p>
            <a:r>
              <a:rPr lang="en-US" i="1"/>
              <a:t>Water tank storage is 63 gallons- 3 full demonstrations or 4 quick demonstrations with the rainfall simulator</a:t>
            </a:r>
          </a:p>
        </p:txBody>
      </p:sp>
      <p:sp>
        <p:nvSpPr>
          <p:cNvPr id="4" name="Slide Number Placeholder 3"/>
          <p:cNvSpPr>
            <a:spLocks noGrp="1"/>
          </p:cNvSpPr>
          <p:nvPr>
            <p:ph type="sldNum" sz="quarter" idx="5"/>
          </p:nvPr>
        </p:nvSpPr>
        <p:spPr/>
        <p:txBody>
          <a:bodyPr/>
          <a:lstStyle/>
          <a:p>
            <a:fld id="{3034AFCA-9FEF-44F2-9143-783B726ECA2F}" type="slidenum">
              <a:rPr lang="en-US" smtClean="0"/>
              <a:t>6</a:t>
            </a:fld>
            <a:endParaRPr lang="en-US"/>
          </a:p>
        </p:txBody>
      </p:sp>
    </p:spTree>
    <p:extLst>
      <p:ext uri="{BB962C8B-B14F-4D97-AF65-F5344CB8AC3E}">
        <p14:creationId xmlns:p14="http://schemas.microsoft.com/office/powerpoint/2010/main" val="1599511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OpenSans-Regular"/>
              </a:rPr>
              <a:t>Wanted to draw attention to the work done by The </a:t>
            </a:r>
            <a:r>
              <a:rPr lang="en-US" b="0" i="0" u="sng" dirty="0">
                <a:solidFill>
                  <a:srgbClr val="1B3D9B"/>
                </a:solidFill>
                <a:effectLst/>
                <a:latin typeface="OpenSans-Regular"/>
                <a:hlinkClick r:id="rId3"/>
              </a:rPr>
              <a:t>Washington Soil Health Initiative</a:t>
            </a:r>
            <a:r>
              <a:rPr lang="en-US" b="0" i="0" dirty="0">
                <a:solidFill>
                  <a:srgbClr val="333333"/>
                </a:solidFill>
                <a:effectLst/>
                <a:latin typeface="OpenSans-Regular"/>
              </a:rPr>
              <a:t> (</a:t>
            </a:r>
            <a:r>
              <a:rPr lang="en-US" b="0" i="0" dirty="0" err="1">
                <a:solidFill>
                  <a:srgbClr val="333333"/>
                </a:solidFill>
                <a:effectLst/>
                <a:latin typeface="OpenSans-Regular"/>
              </a:rPr>
              <a:t>WaSHI</a:t>
            </a:r>
            <a:r>
              <a:rPr lang="en-US" b="0" i="0" dirty="0">
                <a:solidFill>
                  <a:srgbClr val="333333"/>
                </a:solidFill>
                <a:effectLst/>
                <a:latin typeface="OpenSans-Regular"/>
              </a:rPr>
              <a:t>), a partnership between the Washington State Department of Agriculture, Washington State University, and the State Conservation Commission.</a:t>
            </a:r>
            <a:endParaRPr lang="en-US" dirty="0"/>
          </a:p>
        </p:txBody>
      </p:sp>
      <p:sp>
        <p:nvSpPr>
          <p:cNvPr id="4" name="Slide Number Placeholder 3"/>
          <p:cNvSpPr>
            <a:spLocks noGrp="1"/>
          </p:cNvSpPr>
          <p:nvPr>
            <p:ph type="sldNum" sz="quarter" idx="5"/>
          </p:nvPr>
        </p:nvSpPr>
        <p:spPr/>
        <p:txBody>
          <a:bodyPr/>
          <a:lstStyle/>
          <a:p>
            <a:fld id="{F1AEDB1B-F5EC-4FC3-9E6A-6D997E265169}" type="slidenum">
              <a:rPr lang="en-US" smtClean="0"/>
              <a:t>7</a:t>
            </a:fld>
            <a:endParaRPr lang="en-US"/>
          </a:p>
        </p:txBody>
      </p:sp>
    </p:spTree>
    <p:extLst>
      <p:ext uri="{BB962C8B-B14F-4D97-AF65-F5344CB8AC3E}">
        <p14:creationId xmlns:p14="http://schemas.microsoft.com/office/powerpoint/2010/main" val="37489095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Calibri" panose="020F0502020204030204" pitchFamily="34" charset="0"/>
                <a:ea typeface="Calibri" panose="020F0502020204030204" pitchFamily="34" charset="0"/>
                <a:cs typeface="Calibri" panose="020F0502020204030204" pitchFamily="34" charset="0"/>
              </a:rPr>
              <a:t>Soil Health Scorecard – Tableau-based data visualization tool allowing agency to capture soil health management results on all land uses for all programs going back to the 1985 Food Security Act</a:t>
            </a:r>
          </a:p>
          <a:p>
            <a:r>
              <a:rPr lang="en-US" dirty="0">
                <a:latin typeface="Calibri" panose="020F0502020204030204" pitchFamily="34" charset="0"/>
                <a:ea typeface="Calibri" panose="020F0502020204030204" pitchFamily="34" charset="0"/>
                <a:cs typeface="Calibri" panose="020F0502020204030204" pitchFamily="34" charset="0"/>
              </a:rPr>
              <a:t>Predictive Soil Health Economics Calculator – allows producers to understand economic outcomes of implementing soil health management systems on various crops throughout the U.S.</a:t>
            </a:r>
          </a:p>
          <a:p>
            <a:r>
              <a:rPr lang="en-US" dirty="0">
                <a:latin typeface="Calibri" panose="020F0502020204030204" pitchFamily="34" charset="0"/>
                <a:ea typeface="Calibri" panose="020F0502020204030204" pitchFamily="34" charset="0"/>
                <a:cs typeface="Calibri" panose="020F0502020204030204" pitchFamily="34" charset="0"/>
              </a:rPr>
              <a:t>Vegetation Specifications Suite – technical specifications for all vegetative Conservation Practice Standards</a:t>
            </a:r>
          </a:p>
          <a:p>
            <a:r>
              <a:rPr lang="en-US" dirty="0">
                <a:latin typeface="Calibri" panose="020F0502020204030204" pitchFamily="34" charset="0"/>
                <a:ea typeface="Calibri" panose="020F0502020204030204" pitchFamily="34" charset="0"/>
                <a:cs typeface="Calibri" panose="020F0502020204030204" pitchFamily="34" charset="0"/>
              </a:rPr>
              <a:t>Biochar Atlas –tool to assist field planners with developing implementation requirements for CPS 336</a:t>
            </a:r>
          </a:p>
          <a:p>
            <a:r>
              <a:rPr lang="en-US" dirty="0">
                <a:latin typeface="Calibri" panose="020F0502020204030204" pitchFamily="34" charset="0"/>
                <a:ea typeface="Calibri" panose="020F0502020204030204" pitchFamily="34" charset="0"/>
                <a:cs typeface="Calibri" panose="020F0502020204030204" pitchFamily="34" charset="0"/>
              </a:rPr>
              <a:t>Conservation Grants – Conservation Practices Data and Innovations (2018 Farm Bill mandate)</a:t>
            </a:r>
          </a:p>
          <a:p>
            <a:pPr lvl="1"/>
            <a:r>
              <a:rPr lang="en-US" dirty="0">
                <a:latin typeface="Calibri" panose="020F0502020204030204" pitchFamily="34" charset="0"/>
                <a:ea typeface="Calibri" panose="020F0502020204030204" pitchFamily="34" charset="0"/>
                <a:cs typeface="Calibri" panose="020F0502020204030204" pitchFamily="34" charset="0"/>
              </a:rPr>
              <a:t>CIG site and search tool</a:t>
            </a:r>
          </a:p>
          <a:p>
            <a:pPr lvl="1"/>
            <a:r>
              <a:rPr lang="en-US" dirty="0">
                <a:latin typeface="Calibri" panose="020F0502020204030204" pitchFamily="34" charset="0"/>
                <a:ea typeface="Calibri" panose="020F0502020204030204" pitchFamily="34" charset="0"/>
                <a:cs typeface="Calibri" panose="020F0502020204030204" pitchFamily="34" charset="0"/>
              </a:rPr>
              <a:t>Producer Operations Data System (PODS) – collect point-level on-farm data from soil health demonstration trials</a:t>
            </a:r>
          </a:p>
          <a:p>
            <a:pPr lvl="1"/>
            <a:r>
              <a:rPr lang="en-US" dirty="0">
                <a:latin typeface="Calibri" panose="020F0502020204030204" pitchFamily="34" charset="0"/>
                <a:ea typeface="Calibri" panose="020F0502020204030204" pitchFamily="34" charset="0"/>
                <a:cs typeface="Calibri" panose="020F0502020204030204" pitchFamily="34" charset="0"/>
              </a:rPr>
              <a:t>Conservation Practices Data and Innovations site</a:t>
            </a:r>
          </a:p>
          <a:p>
            <a:r>
              <a:rPr lang="en-US" dirty="0">
                <a:latin typeface="Calibri" panose="020F0502020204030204" pitchFamily="34" charset="0"/>
                <a:ea typeface="Calibri" panose="020F0502020204030204" pitchFamily="34" charset="0"/>
                <a:cs typeface="Calibri" panose="020F0502020204030204" pitchFamily="34" charset="0"/>
              </a:rPr>
              <a:t>Erosion Tools Suite – common interface to run erosion tools (RUSLE2 &amp; WEPS) from Conservation Desktop application</a:t>
            </a:r>
          </a:p>
          <a:p>
            <a:r>
              <a:rPr lang="en-US" dirty="0">
                <a:latin typeface="Calibri" panose="020F0502020204030204" pitchFamily="34" charset="0"/>
                <a:ea typeface="Calibri" panose="020F0502020204030204" pitchFamily="34" charset="0"/>
                <a:cs typeface="Calibri" panose="020F0502020204030204" pitchFamily="34" charset="0"/>
              </a:rPr>
              <a:t>Conservation Management Benefits Navigator (CMBN) - utilizes AI to harvest and sort peer-reviewed research articles and other research-based projects in order to update practices and technical handbooks &amp; manuals</a:t>
            </a:r>
            <a:endParaRPr lang="en-US" dirty="0"/>
          </a:p>
        </p:txBody>
      </p:sp>
      <p:sp>
        <p:nvSpPr>
          <p:cNvPr id="4" name="Slide Number Placeholder 3"/>
          <p:cNvSpPr>
            <a:spLocks noGrp="1"/>
          </p:cNvSpPr>
          <p:nvPr>
            <p:ph type="sldNum" sz="quarter" idx="5"/>
          </p:nvPr>
        </p:nvSpPr>
        <p:spPr/>
        <p:txBody>
          <a:bodyPr/>
          <a:lstStyle/>
          <a:p>
            <a:fld id="{F1AEDB1B-F5EC-4FC3-9E6A-6D997E265169}" type="slidenum">
              <a:rPr lang="en-US" smtClean="0"/>
              <a:t>8</a:t>
            </a:fld>
            <a:endParaRPr lang="en-US"/>
          </a:p>
        </p:txBody>
      </p:sp>
    </p:spTree>
    <p:extLst>
      <p:ext uri="{BB962C8B-B14F-4D97-AF65-F5344CB8AC3E}">
        <p14:creationId xmlns:p14="http://schemas.microsoft.com/office/powerpoint/2010/main" val="4225331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SHD Regional Specialists including Marlon Winger, Laura Starr, Zahangir Kabir, and Nick Sirovatka have provided technical expertise to the data collection and primary verification to get the tool ready for a public release testing phase.  Many other state Soil Health POC’s have also provided their time in this effort.</a:t>
            </a:r>
          </a:p>
          <a:p>
            <a:r>
              <a:rPr lang="en-US" dirty="0"/>
              <a:t>The Western Cover Crop Council supports: Alaska, Arizona, California, Colorado, Idaho, Montana, Nevada, New Mexico</a:t>
            </a:r>
            <a:r>
              <a:rPr lang="en-US"/>
              <a:t>, Oregon, </a:t>
            </a:r>
            <a:r>
              <a:rPr lang="en-US" dirty="0"/>
              <a:t>Pacific Island Area, Utah, Washington State, and Wyoming</a:t>
            </a:r>
          </a:p>
          <a:p>
            <a:r>
              <a:rPr lang="en-US" dirty="0"/>
              <a:t>Nick Sirovatka is the identified liaison for the SHD to the WCCC</a:t>
            </a:r>
          </a:p>
        </p:txBody>
      </p:sp>
      <p:sp>
        <p:nvSpPr>
          <p:cNvPr id="4" name="Slide Number Placeholder 3"/>
          <p:cNvSpPr>
            <a:spLocks noGrp="1"/>
          </p:cNvSpPr>
          <p:nvPr>
            <p:ph type="sldNum" sz="quarter" idx="5"/>
          </p:nvPr>
        </p:nvSpPr>
        <p:spPr/>
        <p:txBody>
          <a:bodyPr/>
          <a:lstStyle/>
          <a:p>
            <a:fld id="{76E8DC4D-22F7-43D8-808C-303B4C222C0E}" type="slidenum">
              <a:rPr lang="en-US" smtClean="0"/>
              <a:t>10</a:t>
            </a:fld>
            <a:endParaRPr lang="en-US"/>
          </a:p>
        </p:txBody>
      </p:sp>
    </p:spTree>
    <p:extLst>
      <p:ext uri="{BB962C8B-B14F-4D97-AF65-F5344CB8AC3E}">
        <p14:creationId xmlns:p14="http://schemas.microsoft.com/office/powerpoint/2010/main" val="818879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C74C7-1E96-C7C4-D1AA-AF839F6CAEB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EDC01FF-4EC0-1072-02D0-0477B108762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E8FAE31-266F-4FD3-0305-7F6CF5F56C22}"/>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93A180D9-81D9-F173-4056-CBEB392EC6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4FECEC-6242-9BF1-2967-DAD185D03EBE}"/>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3007300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678FA-186A-9255-4501-ECEFB4114E8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A20F38A-5FD2-6CBF-BB69-967165DACDA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976285-6BFA-C952-86C1-6A55ED4AA8C8}"/>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24D84D23-AF1C-642F-9DB2-0D08463F28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02EB0E5-88FB-7D85-3F3E-B0FEC9C6A652}"/>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3540304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D88172-B4C1-B1A0-2B25-4BFA049DAB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70CBF1-6ACB-3827-5281-D5F2A7843A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A218AD-E5D6-0919-A0FD-0D2615E132DE}"/>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93D822A5-DA6B-2DA5-B94E-D846A618D1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C6B65B-23AD-C42F-A76E-C0AAFDF8097B}"/>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12495254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8" y="832704"/>
            <a:ext cx="8733092" cy="531082"/>
          </a:xfrm>
          <a:prstGeom prst="rect">
            <a:avLst/>
          </a:prstGeom>
        </p:spPr>
        <p:txBody>
          <a:bodyPr/>
          <a:lstStyle>
            <a:lvl1pPr marL="0" indent="0">
              <a:lnSpc>
                <a:spcPct val="100000"/>
              </a:lnSpc>
              <a:buNone/>
              <a:defRPr sz="4000" b="1">
                <a:solidFill>
                  <a:schemeClr val="accent4"/>
                </a:solidFill>
                <a:latin typeface="+mj-lt"/>
                <a:ea typeface="Open Sans" panose="020B0606030504020204" pitchFamily="34" charset="0"/>
                <a:cs typeface="Open Sans" panose="020B0606030504020204" pitchFamily="34" charset="0"/>
              </a:defRPr>
            </a:lvl1pPr>
          </a:lstStyle>
          <a:p>
            <a:pPr lvl="0"/>
            <a:r>
              <a:rPr lang="en-US"/>
              <a:t>Slide Title</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3" y="914401"/>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20" y="914402"/>
            <a:ext cx="2311077" cy="1607519"/>
          </a:xfrm>
          <a:prstGeom prst="rect">
            <a:avLst/>
          </a:prstGeom>
        </p:spPr>
        <p:txBody>
          <a:bodyPr anchor="ctr"/>
          <a:lstStyle>
            <a:lvl1pPr marL="0" indent="0" algn="ctr">
              <a:buNone/>
              <a:defRPr/>
            </a:lvl1pPr>
          </a:lstStyle>
          <a:p>
            <a:r>
              <a:rPr lang="en-US"/>
              <a:t>Click icon to add picture</a:t>
            </a:r>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3" y="2717078"/>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20" y="2713661"/>
            <a:ext cx="2311077" cy="1607519"/>
          </a:xfrm>
          <a:prstGeom prst="rect">
            <a:avLst/>
          </a:prstGeom>
        </p:spPr>
        <p:txBody>
          <a:bodyPr anchor="ctr"/>
          <a:lstStyle>
            <a:lvl1pPr marL="0" indent="0" algn="ctr">
              <a:buNone/>
              <a:defRPr/>
            </a:lvl1pPr>
          </a:lstStyle>
          <a:p>
            <a:r>
              <a:rPr lang="en-US"/>
              <a:t>Click icon to add picture</a:t>
            </a:r>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3" y="4523169"/>
            <a:ext cx="2311079"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9" y="4524876"/>
            <a:ext cx="2311077" cy="1607519"/>
          </a:xfrm>
          <a:prstGeom prst="rect">
            <a:avLst/>
          </a:prstGeom>
        </p:spPr>
        <p:txBody>
          <a:bodyPr anchor="ctr"/>
          <a:lstStyle>
            <a:lvl1pPr marL="0" indent="0" algn="ctr">
              <a:buNone/>
              <a:defRPr/>
            </a:lvl1pPr>
          </a:lstStyle>
          <a:p>
            <a:r>
              <a:rPr lang="en-US"/>
              <a:t>Click icon to add picture</a:t>
            </a:r>
          </a:p>
        </p:txBody>
      </p:sp>
      <p:sp>
        <p:nvSpPr>
          <p:cNvPr id="3" name="Content Placeholder 2">
            <a:extLst>
              <a:ext uri="{FF2B5EF4-FFF2-40B4-BE49-F238E27FC236}">
                <a16:creationId xmlns:a16="http://schemas.microsoft.com/office/drawing/2014/main" id="{BE2B9254-8570-FDC7-4F0A-578AD5E80273}"/>
              </a:ext>
            </a:extLst>
          </p:cNvPr>
          <p:cNvSpPr>
            <a:spLocks noGrp="1"/>
          </p:cNvSpPr>
          <p:nvPr>
            <p:ph sz="quarter" idx="17"/>
          </p:nvPr>
        </p:nvSpPr>
        <p:spPr>
          <a:xfrm>
            <a:off x="502920" y="1630363"/>
            <a:ext cx="8421624" cy="4507992"/>
          </a:xfrm>
          <a:prstGeom prst="rect">
            <a:avLst/>
          </a:prstGeom>
        </p:spPr>
        <p:txBody>
          <a:bodyPr/>
          <a:lstStyle>
            <a:lvl1pPr marL="228594" indent="-228594">
              <a:lnSpc>
                <a:spcPct val="108000"/>
              </a:lnSpc>
              <a:buClr>
                <a:schemeClr val="accent1"/>
              </a:buClr>
              <a:buFont typeface="Wingdings" panose="05000000000000000000" pitchFamily="2" charset="2"/>
              <a:buChar char="§"/>
              <a:defRPr>
                <a:solidFill>
                  <a:schemeClr val="bg2">
                    <a:lumMod val="10000"/>
                  </a:schemeClr>
                </a:solidFill>
              </a:defRPr>
            </a:lvl1pPr>
            <a:lvl2pPr marL="685783" indent="-228594">
              <a:lnSpc>
                <a:spcPct val="108000"/>
              </a:lnSpc>
              <a:buClr>
                <a:schemeClr val="accent1"/>
              </a:buClr>
              <a:buFont typeface="Wingdings" panose="05000000000000000000" pitchFamily="2" charset="2"/>
              <a:buChar char="§"/>
              <a:defRPr>
                <a:solidFill>
                  <a:schemeClr val="bg2">
                    <a:lumMod val="10000"/>
                  </a:schemeClr>
                </a:solidFill>
              </a:defRPr>
            </a:lvl2pPr>
            <a:lvl3pPr marL="1142971" indent="-228594">
              <a:lnSpc>
                <a:spcPct val="108000"/>
              </a:lnSpc>
              <a:buClr>
                <a:schemeClr val="accent1"/>
              </a:buClr>
              <a:buFont typeface="Wingdings" panose="05000000000000000000" pitchFamily="2" charset="2"/>
              <a:buChar char="§"/>
              <a:defRPr>
                <a:solidFill>
                  <a:schemeClr val="bg2">
                    <a:lumMod val="10000"/>
                  </a:schemeClr>
                </a:solidFill>
              </a:defRPr>
            </a:lvl3pPr>
            <a:lvl4pPr marL="1600160" indent="-228594">
              <a:lnSpc>
                <a:spcPct val="108000"/>
              </a:lnSpc>
              <a:buClr>
                <a:schemeClr val="accent1"/>
              </a:buClr>
              <a:buFont typeface="Wingdings" panose="05000000000000000000" pitchFamily="2" charset="2"/>
              <a:buChar char="§"/>
              <a:defRPr>
                <a:solidFill>
                  <a:schemeClr val="bg2">
                    <a:lumMod val="10000"/>
                  </a:schemeClr>
                </a:solidFill>
              </a:defRPr>
            </a:lvl4pPr>
            <a:lvl5pPr marL="2057349" indent="-228594">
              <a:lnSpc>
                <a:spcPct val="108000"/>
              </a:lnSpc>
              <a:buClr>
                <a:schemeClr val="accent1"/>
              </a:buClr>
              <a:buFont typeface="Wingdings" panose="05000000000000000000" pitchFamily="2" charset="2"/>
              <a:buChar char="§"/>
              <a:defRPr>
                <a:solidFill>
                  <a:schemeClr val="bg2">
                    <a:lumMod val="1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045132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Page No Pictur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102798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29303-9AF9-A103-ABEF-20E818BE72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769EDC-1728-29A4-1AEC-3BF3E3DAE7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48F9E8-80FC-92E1-F79F-70A0F442A26C}"/>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8A8C95E1-C9B5-844C-0D1F-CA438F7A28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3BDC95-388E-37BE-D757-A534D8CA6106}"/>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2426876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BF508-E862-0066-BDE4-BBF1E1775F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F89CD9B-10A8-C76C-BAF4-F84488E95DE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730167-931E-DC0B-A617-7CB386162D6A}"/>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D0D18FE5-1C83-58BB-39AD-B35D3FF6F0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01E286-B8EB-8D8B-5ABE-C7DB4138496E}"/>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2452908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D3AFA-4795-8FDD-7D76-5B0835ED9A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AACE75-36C7-EA1F-E26B-E4D580B579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EF24BDE-3894-537D-5BBB-780E0673A0C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510F2E-FBA3-F4CD-ED08-100CC31C61A0}"/>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6" name="Footer Placeholder 5">
            <a:extLst>
              <a:ext uri="{FF2B5EF4-FFF2-40B4-BE49-F238E27FC236}">
                <a16:creationId xmlns:a16="http://schemas.microsoft.com/office/drawing/2014/main" id="{4E175ABD-EF24-E451-BE0E-9AF2F17135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8E11FC-79CD-E9D8-7025-89923151826C}"/>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660647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482C0-6587-DECC-F96D-71E53392611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26DB4D6-6BA6-8CF3-D5CF-FED9F278E4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6825E4-E3A3-B572-C7F1-808E06233E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9A317F6-575D-9C84-0CD6-8DC38031B0F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5580C6-D901-5284-A18D-EB5D8F6FF1C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D4535F-446D-AAA5-2D03-3383CAF4C047}"/>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8" name="Footer Placeholder 7">
            <a:extLst>
              <a:ext uri="{FF2B5EF4-FFF2-40B4-BE49-F238E27FC236}">
                <a16:creationId xmlns:a16="http://schemas.microsoft.com/office/drawing/2014/main" id="{95560A15-4833-C22D-115D-0B57D527207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E31ADE-5853-196D-5C26-F721B5D77F38}"/>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29985164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D4C06-7138-BBA9-8109-17BA0C1D54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056D900-20A6-9071-02CF-3C112AC1F95A}"/>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4" name="Footer Placeholder 3">
            <a:extLst>
              <a:ext uri="{FF2B5EF4-FFF2-40B4-BE49-F238E27FC236}">
                <a16:creationId xmlns:a16="http://schemas.microsoft.com/office/drawing/2014/main" id="{67AF7AD0-A451-CCED-6F5D-20787E1BCB2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A9D216-1C4B-6673-60AC-984E172A0AEF}"/>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1917728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FE1FB6-93FC-6471-FC92-173424612D10}"/>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3" name="Footer Placeholder 2">
            <a:extLst>
              <a:ext uri="{FF2B5EF4-FFF2-40B4-BE49-F238E27FC236}">
                <a16:creationId xmlns:a16="http://schemas.microsoft.com/office/drawing/2014/main" id="{973FBDA5-A6C2-7317-84FC-C9C8C33A4C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83FD72-FA4D-9B20-A7C5-2BEE7B4268E2}"/>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1228785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2D606-99F1-D5FB-A58B-A07AEEE824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450618-A820-FCDA-C1CB-EE15A6262C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531047A-D002-51F3-3FF7-96E1FA59A5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2AEC9-A8DE-177D-465D-C12CCBB78D7F}"/>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6" name="Footer Placeholder 5">
            <a:extLst>
              <a:ext uri="{FF2B5EF4-FFF2-40B4-BE49-F238E27FC236}">
                <a16:creationId xmlns:a16="http://schemas.microsoft.com/office/drawing/2014/main" id="{846DE7D0-D831-7A84-0AE8-7463A82A21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CA4779-B45D-78DA-43AB-2A6CE058AD49}"/>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3059737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DDEE6-B966-030C-041F-68F050E2B44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168D402-7DF4-3FE6-F8B4-8CE994CC34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5B0227-9746-13E9-E67D-341D1DAE1D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559E39-0DE9-52BF-6EA9-3E407EF2B2A3}"/>
              </a:ext>
            </a:extLst>
          </p:cNvPr>
          <p:cNvSpPr>
            <a:spLocks noGrp="1"/>
          </p:cNvSpPr>
          <p:nvPr>
            <p:ph type="dt" sz="half" idx="10"/>
          </p:nvPr>
        </p:nvSpPr>
        <p:spPr/>
        <p:txBody>
          <a:bodyPr/>
          <a:lstStyle/>
          <a:p>
            <a:fld id="{95BDCF09-D38D-40CA-9552-57B8595F882D}" type="datetimeFigureOut">
              <a:rPr lang="en-US" smtClean="0"/>
              <a:t>5/1/2025</a:t>
            </a:fld>
            <a:endParaRPr lang="en-US"/>
          </a:p>
        </p:txBody>
      </p:sp>
      <p:sp>
        <p:nvSpPr>
          <p:cNvPr id="6" name="Footer Placeholder 5">
            <a:extLst>
              <a:ext uri="{FF2B5EF4-FFF2-40B4-BE49-F238E27FC236}">
                <a16:creationId xmlns:a16="http://schemas.microsoft.com/office/drawing/2014/main" id="{7AEBED9C-D260-D3DF-8EC7-070A5469CB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02F592-F5C9-1223-B7F6-7EB46212C712}"/>
              </a:ext>
            </a:extLst>
          </p:cNvPr>
          <p:cNvSpPr>
            <a:spLocks noGrp="1"/>
          </p:cNvSpPr>
          <p:nvPr>
            <p:ph type="sldNum" sz="quarter" idx="12"/>
          </p:nvPr>
        </p:nvSpPr>
        <p:spPr/>
        <p:txBody>
          <a:bodyPr/>
          <a:lstStyle/>
          <a:p>
            <a:fld id="{AA49694E-0549-427C-A117-B94E3E21B48F}" type="slidenum">
              <a:rPr lang="en-US" smtClean="0"/>
              <a:t>‹#›</a:t>
            </a:fld>
            <a:endParaRPr lang="en-US"/>
          </a:p>
        </p:txBody>
      </p:sp>
    </p:spTree>
    <p:extLst>
      <p:ext uri="{BB962C8B-B14F-4D97-AF65-F5344CB8AC3E}">
        <p14:creationId xmlns:p14="http://schemas.microsoft.com/office/powerpoint/2010/main" val="22097277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6B884B-9D9B-FD54-81BC-DF449FB9D55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6E5965-919D-41D2-FE2D-345512424DF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6D1529-5432-BC01-2400-0F9D1F6630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5BDCF09-D38D-40CA-9552-57B8595F882D}" type="datetimeFigureOut">
              <a:rPr lang="en-US" smtClean="0"/>
              <a:t>5/1/2025</a:t>
            </a:fld>
            <a:endParaRPr lang="en-US"/>
          </a:p>
        </p:txBody>
      </p:sp>
      <p:sp>
        <p:nvSpPr>
          <p:cNvPr id="5" name="Footer Placeholder 4">
            <a:extLst>
              <a:ext uri="{FF2B5EF4-FFF2-40B4-BE49-F238E27FC236}">
                <a16:creationId xmlns:a16="http://schemas.microsoft.com/office/drawing/2014/main" id="{102A716B-DFB6-D2EB-A347-FA27FBDD82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F41F2C2-BAD4-CDC3-E736-7A3AA13936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A49694E-0549-427C-A117-B94E3E21B48F}" type="slidenum">
              <a:rPr lang="en-US" smtClean="0"/>
              <a:t>‹#›</a:t>
            </a:fld>
            <a:endParaRPr lang="en-US"/>
          </a:p>
        </p:txBody>
      </p:sp>
    </p:spTree>
    <p:extLst>
      <p:ext uri="{BB962C8B-B14F-4D97-AF65-F5344CB8AC3E}">
        <p14:creationId xmlns:p14="http://schemas.microsoft.com/office/powerpoint/2010/main" val="22019936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hyperlink" Target="https://westerncovercrops.org/"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5.jpe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310B2-D6C9-1E13-7C40-0CDFD46D531F}"/>
              </a:ext>
            </a:extLst>
          </p:cNvPr>
          <p:cNvSpPr>
            <a:spLocks noGrp="1"/>
          </p:cNvSpPr>
          <p:nvPr>
            <p:ph type="ctrTitle"/>
          </p:nvPr>
        </p:nvSpPr>
        <p:spPr/>
        <p:txBody>
          <a:bodyPr>
            <a:normAutofit/>
          </a:bodyPr>
          <a:lstStyle/>
          <a:p>
            <a:r>
              <a:rPr lang="en-US" b="1" dirty="0"/>
              <a:t>Soil Health Update</a:t>
            </a:r>
          </a:p>
        </p:txBody>
      </p:sp>
      <p:sp>
        <p:nvSpPr>
          <p:cNvPr id="3" name="Subtitle 2">
            <a:extLst>
              <a:ext uri="{FF2B5EF4-FFF2-40B4-BE49-F238E27FC236}">
                <a16:creationId xmlns:a16="http://schemas.microsoft.com/office/drawing/2014/main" id="{38B7C81C-522E-03F6-BB54-FCD8765BB13E}"/>
              </a:ext>
            </a:extLst>
          </p:cNvPr>
          <p:cNvSpPr>
            <a:spLocks noGrp="1"/>
          </p:cNvSpPr>
          <p:nvPr>
            <p:ph type="subTitle" idx="1"/>
          </p:nvPr>
        </p:nvSpPr>
        <p:spPr/>
        <p:txBody>
          <a:bodyPr/>
          <a:lstStyle/>
          <a:p>
            <a:r>
              <a:rPr lang="en-US" dirty="0"/>
              <a:t>Laura Starr Ph.D., Regional Soil Health Specialist</a:t>
            </a:r>
          </a:p>
          <a:p>
            <a:r>
              <a:rPr lang="en-US" dirty="0"/>
              <a:t>May 1</a:t>
            </a:r>
            <a:r>
              <a:rPr lang="en-US" baseline="30000" dirty="0"/>
              <a:t>st</a:t>
            </a:r>
            <a:r>
              <a:rPr lang="en-US" dirty="0"/>
              <a:t>, 2025</a:t>
            </a:r>
          </a:p>
        </p:txBody>
      </p:sp>
    </p:spTree>
    <p:extLst>
      <p:ext uri="{BB962C8B-B14F-4D97-AF65-F5344CB8AC3E}">
        <p14:creationId xmlns:p14="http://schemas.microsoft.com/office/powerpoint/2010/main" val="28719319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ED95C35-914F-47CB-583E-39B118A363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76338" y="1600187"/>
            <a:ext cx="4239412" cy="4239412"/>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6" name="TextBox 5">
            <a:extLst>
              <a:ext uri="{FF2B5EF4-FFF2-40B4-BE49-F238E27FC236}">
                <a16:creationId xmlns:a16="http://schemas.microsoft.com/office/drawing/2014/main" id="{AC4BA0EC-277C-D2BB-2F0E-6F76A2EEAEBB}"/>
              </a:ext>
            </a:extLst>
          </p:cNvPr>
          <p:cNvSpPr txBox="1"/>
          <p:nvPr/>
        </p:nvSpPr>
        <p:spPr>
          <a:xfrm>
            <a:off x="218568" y="1600187"/>
            <a:ext cx="7257770" cy="4893647"/>
          </a:xfrm>
          <a:prstGeom prst="rect">
            <a:avLst/>
          </a:prstGeom>
          <a:noFill/>
        </p:spPr>
        <p:txBody>
          <a:bodyPr wrap="square" rtlCol="0">
            <a:spAutoFit/>
          </a:bodyPr>
          <a:lstStyle/>
          <a:p>
            <a:r>
              <a:rPr lang="en-US" sz="2400" dirty="0"/>
              <a:t>The SHD continues to support the development and data verification for the </a:t>
            </a:r>
            <a:r>
              <a:rPr lang="en-US" sz="2400" dirty="0">
                <a:hlinkClick r:id="rId4"/>
              </a:rPr>
              <a:t>Western Cover Crop Council</a:t>
            </a:r>
            <a:r>
              <a:rPr lang="en-US" sz="2400" dirty="0"/>
              <a:t>.</a:t>
            </a:r>
          </a:p>
          <a:p>
            <a:endParaRPr lang="en-US" sz="2400" dirty="0"/>
          </a:p>
          <a:p>
            <a:r>
              <a:rPr lang="en-US" sz="2400" dirty="0"/>
              <a:t>The council is currently working with Precision Sustainable Agriculture group from the ARS and the software development team to finalize the testing protocol to release the western selection tool data to the public and have industry partners and stakeholders provide feedback on the tool. </a:t>
            </a:r>
            <a:br>
              <a:rPr lang="en-US" sz="2400" dirty="0"/>
            </a:br>
            <a:endParaRPr lang="en-US" sz="2400" dirty="0"/>
          </a:p>
          <a:p>
            <a:endParaRPr lang="en-US" sz="2400" dirty="0"/>
          </a:p>
          <a:p>
            <a:pPr algn="ctr"/>
            <a:r>
              <a:rPr lang="en-US" sz="2400" b="1" dirty="0"/>
              <a:t>Anticipated full release of the tool for the Western states is Fall 2025</a:t>
            </a:r>
          </a:p>
        </p:txBody>
      </p:sp>
      <p:sp>
        <p:nvSpPr>
          <p:cNvPr id="7" name="TextBox 6">
            <a:extLst>
              <a:ext uri="{FF2B5EF4-FFF2-40B4-BE49-F238E27FC236}">
                <a16:creationId xmlns:a16="http://schemas.microsoft.com/office/drawing/2014/main" id="{8E4C2F48-CAD4-F7DD-BC01-5BBA9DC58B96}"/>
              </a:ext>
            </a:extLst>
          </p:cNvPr>
          <p:cNvSpPr txBox="1"/>
          <p:nvPr/>
        </p:nvSpPr>
        <p:spPr>
          <a:xfrm>
            <a:off x="218568" y="287221"/>
            <a:ext cx="10360532" cy="769441"/>
          </a:xfrm>
          <a:prstGeom prst="rect">
            <a:avLst/>
          </a:prstGeom>
          <a:noFill/>
        </p:spPr>
        <p:txBody>
          <a:bodyPr wrap="square" rtlCol="0">
            <a:spAutoFit/>
          </a:bodyPr>
          <a:lstStyle/>
          <a:p>
            <a:r>
              <a:rPr lang="en-US" sz="4400" b="1" dirty="0"/>
              <a:t>West Region Cover Crop Selection Tool</a:t>
            </a:r>
          </a:p>
        </p:txBody>
      </p:sp>
    </p:spTree>
    <p:extLst>
      <p:ext uri="{BB962C8B-B14F-4D97-AF65-F5344CB8AC3E}">
        <p14:creationId xmlns:p14="http://schemas.microsoft.com/office/powerpoint/2010/main" val="27963446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C9BF5-6843-1916-1DAD-2E1AAB66869F}"/>
              </a:ext>
            </a:extLst>
          </p:cNvPr>
          <p:cNvSpPr>
            <a:spLocks noGrp="1"/>
          </p:cNvSpPr>
          <p:nvPr>
            <p:ph type="title"/>
          </p:nvPr>
        </p:nvSpPr>
        <p:spPr/>
        <p:txBody>
          <a:bodyPr/>
          <a:lstStyle/>
          <a:p>
            <a:r>
              <a:rPr lang="en-US" b="1" dirty="0"/>
              <a:t>Publications and Technical References</a:t>
            </a:r>
          </a:p>
        </p:txBody>
      </p:sp>
      <p:sp>
        <p:nvSpPr>
          <p:cNvPr id="4" name="Content Placeholder 3">
            <a:extLst>
              <a:ext uri="{FF2B5EF4-FFF2-40B4-BE49-F238E27FC236}">
                <a16:creationId xmlns:a16="http://schemas.microsoft.com/office/drawing/2014/main" id="{B38636CC-266B-EA2C-27DC-CDC0BA2068B2}"/>
              </a:ext>
            </a:extLst>
          </p:cNvPr>
          <p:cNvSpPr>
            <a:spLocks noGrp="1"/>
          </p:cNvSpPr>
          <p:nvPr>
            <p:ph sz="half" idx="1"/>
          </p:nvPr>
        </p:nvSpPr>
        <p:spPr>
          <a:xfrm>
            <a:off x="228600" y="1825625"/>
            <a:ext cx="5791200" cy="4905374"/>
          </a:xfrm>
        </p:spPr>
        <p:txBody>
          <a:bodyPr>
            <a:normAutofit fontScale="85000" lnSpcReduction="20000"/>
          </a:bodyPr>
          <a:lstStyle/>
          <a:p>
            <a:r>
              <a:rPr lang="en-US" sz="2300" dirty="0">
                <a:effectLst/>
                <a:ea typeface="Aptos" panose="020B0004020202020204" pitchFamily="34" charset="0"/>
                <a:cs typeface="Aptos" panose="020B0004020202020204" pitchFamily="34" charset="0"/>
              </a:rPr>
              <a:t>Starr, L., Douglas, J., Kirwan, B., Casey, A., Mirsky, S., Englert, J., Ackroyd, V., and Thapa, R. 2025. Multi-state, multi-seeding rate evaluations of three cool season cover crop mixes: Effects on cover crop performance, soil health indicators, and an analysis of costs. Journal of Soil and Water Conservation.</a:t>
            </a:r>
          </a:p>
          <a:p>
            <a:r>
              <a:rPr lang="en-US" sz="2300" dirty="0">
                <a:effectLst/>
                <a:ea typeface="Aptos" panose="020B0004020202020204" pitchFamily="34" charset="0"/>
                <a:cs typeface="Aptos" panose="020B0004020202020204" pitchFamily="34" charset="0"/>
              </a:rPr>
              <a:t>TN 450-TCH-4 The Basics of Addressing Resource Concerns with Conservation Practices within Integrated Soil Health Management Systems on Cropland</a:t>
            </a:r>
          </a:p>
          <a:p>
            <a:r>
              <a:rPr lang="en-US" sz="2300" dirty="0">
                <a:effectLst/>
                <a:ea typeface="Aptos" panose="020B0004020202020204" pitchFamily="34" charset="0"/>
                <a:cs typeface="Aptos" panose="020B0004020202020204" pitchFamily="34" charset="0"/>
              </a:rPr>
              <a:t>TN 450-TCH-5 Full-Scale Rainfall Simulator Instructor Guide</a:t>
            </a:r>
          </a:p>
          <a:p>
            <a:r>
              <a:rPr lang="en-US" sz="2300" dirty="0">
                <a:effectLst/>
                <a:ea typeface="Aptos" panose="020B0004020202020204" pitchFamily="34" charset="0"/>
                <a:cs typeface="Aptos" panose="020B0004020202020204" pitchFamily="34" charset="0"/>
              </a:rPr>
              <a:t>TN 470-SH-01 Choosing a Laboratory for Soil Health Testing</a:t>
            </a:r>
          </a:p>
          <a:p>
            <a:r>
              <a:rPr lang="en-US" sz="2300" dirty="0">
                <a:effectLst/>
                <a:ea typeface="Aptos" panose="020B0004020202020204" pitchFamily="34" charset="0"/>
                <a:cs typeface="Aptos" panose="020B0004020202020204" pitchFamily="34" charset="0"/>
              </a:rPr>
              <a:t>TN 470-SH-05 Rangeland Soil Health Technical Note</a:t>
            </a:r>
          </a:p>
          <a:p>
            <a:r>
              <a:rPr lang="en-US" sz="2300" dirty="0">
                <a:effectLst/>
                <a:ea typeface="Aptos" panose="020B0004020202020204" pitchFamily="34" charset="0"/>
                <a:cs typeface="Aptos" panose="020B0004020202020204" pitchFamily="34" charset="0"/>
              </a:rPr>
              <a:t>TN 470-SH-06 Soil Health in Temperate </a:t>
            </a:r>
            <a:r>
              <a:rPr lang="en-US" sz="2300" dirty="0" err="1">
                <a:effectLst/>
                <a:ea typeface="Aptos" panose="020B0004020202020204" pitchFamily="34" charset="0"/>
                <a:cs typeface="Aptos" panose="020B0004020202020204" pitchFamily="34" charset="0"/>
              </a:rPr>
              <a:t>Silvopasture</a:t>
            </a:r>
            <a:r>
              <a:rPr lang="en-US" sz="2300" dirty="0">
                <a:effectLst/>
                <a:ea typeface="Aptos" panose="020B0004020202020204" pitchFamily="34" charset="0"/>
                <a:cs typeface="Aptos" panose="020B0004020202020204" pitchFamily="34" charset="0"/>
              </a:rPr>
              <a:t> Systems Technical Note</a:t>
            </a:r>
          </a:p>
          <a:p>
            <a:pPr marL="0" indent="0">
              <a:buNone/>
            </a:pP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
        <p:nvSpPr>
          <p:cNvPr id="5" name="Content Placeholder 4">
            <a:extLst>
              <a:ext uri="{FF2B5EF4-FFF2-40B4-BE49-F238E27FC236}">
                <a16:creationId xmlns:a16="http://schemas.microsoft.com/office/drawing/2014/main" id="{E62B121F-D298-E267-010A-A5A657803248}"/>
              </a:ext>
            </a:extLst>
          </p:cNvPr>
          <p:cNvSpPr>
            <a:spLocks noGrp="1"/>
          </p:cNvSpPr>
          <p:nvPr>
            <p:ph sz="half" idx="2"/>
          </p:nvPr>
        </p:nvSpPr>
        <p:spPr>
          <a:xfrm>
            <a:off x="6172200" y="1825624"/>
            <a:ext cx="5791200" cy="4905375"/>
          </a:xfrm>
        </p:spPr>
        <p:txBody>
          <a:bodyPr>
            <a:noAutofit/>
          </a:bodyPr>
          <a:lstStyle/>
          <a:p>
            <a:r>
              <a:rPr lang="en-US" sz="2000" dirty="0">
                <a:latin typeface="Aptos" panose="020B0004020202020204" pitchFamily="34" charset="0"/>
              </a:rPr>
              <a:t>TN 470-SH-02 Basics of Urban Soil Health</a:t>
            </a:r>
          </a:p>
          <a:p>
            <a:r>
              <a:rPr lang="en-US" sz="2000" dirty="0">
                <a:latin typeface="Aptos" panose="020B0004020202020204" pitchFamily="34" charset="0"/>
              </a:rPr>
              <a:t>TN 470-SH-03 Site Evaluation for Urban Soil Health</a:t>
            </a:r>
          </a:p>
          <a:p>
            <a:r>
              <a:rPr lang="en-US" sz="2000" dirty="0">
                <a:latin typeface="Aptos" panose="020B0004020202020204" pitchFamily="34" charset="0"/>
              </a:rPr>
              <a:t>TN 470-SH-04 Conservation Practices for Soil Health in Urban and Small Scale Agriculture</a:t>
            </a:r>
          </a:p>
          <a:p>
            <a:r>
              <a:rPr lang="en-US" sz="2000" dirty="0">
                <a:latin typeface="Aptos" panose="020B0004020202020204" pitchFamily="34" charset="0"/>
              </a:rPr>
              <a:t>TN 470-SH-07 Guidance on Field Grab Sampling for Soil Health Testing Technical Note</a:t>
            </a:r>
          </a:p>
          <a:p>
            <a:r>
              <a:rPr lang="en-US" sz="2000" dirty="0">
                <a:latin typeface="Aptos" panose="020B0004020202020204" pitchFamily="34" charset="0"/>
              </a:rPr>
              <a:t>TN 470-SH-08 Forestland In-Field Soil Health Assessment Guide and Spreadsheet</a:t>
            </a:r>
          </a:p>
          <a:p>
            <a:r>
              <a:rPr lang="en-US" sz="2000" dirty="0">
                <a:latin typeface="Aptos" panose="020B0004020202020204" pitchFamily="34" charset="0"/>
              </a:rPr>
              <a:t>TN 470-SH-09 Cover Crop and Crop Aftermath Grazing Technical Note</a:t>
            </a:r>
          </a:p>
          <a:p>
            <a:r>
              <a:rPr lang="en-US" sz="2000" b="1" dirty="0">
                <a:latin typeface="Aptos" panose="020B0004020202020204" pitchFamily="34" charset="0"/>
              </a:rPr>
              <a:t>Coming Soon!! </a:t>
            </a:r>
            <a:r>
              <a:rPr lang="en-US" sz="2000" dirty="0">
                <a:latin typeface="Aptos" panose="020B0004020202020204" pitchFamily="34" charset="0"/>
              </a:rPr>
              <a:t>TN 470-SH-XX Soil Health Testing</a:t>
            </a:r>
          </a:p>
        </p:txBody>
      </p:sp>
    </p:spTree>
    <p:extLst>
      <p:ext uri="{BB962C8B-B14F-4D97-AF65-F5344CB8AC3E}">
        <p14:creationId xmlns:p14="http://schemas.microsoft.com/office/powerpoint/2010/main" val="15667112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828D28-8E09-41CC-8229-3070B5467A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lants in bottles">
            <a:extLst>
              <a:ext uri="{FF2B5EF4-FFF2-40B4-BE49-F238E27FC236}">
                <a16:creationId xmlns:a16="http://schemas.microsoft.com/office/drawing/2014/main" id="{DA5C7D6E-9CBD-9DFC-4E69-F7B410D6610F}"/>
              </a:ext>
            </a:extLst>
          </p:cNvPr>
          <p:cNvPicPr>
            <a:picLocks noChangeAspect="1"/>
          </p:cNvPicPr>
          <p:nvPr/>
        </p:nvPicPr>
        <p:blipFill>
          <a:blip r:embed="rId2"/>
          <a:srcRect t="5654" b="10076"/>
          <a:stretch/>
        </p:blipFill>
        <p:spPr>
          <a:xfrm>
            <a:off x="20" y="-22"/>
            <a:ext cx="12191977" cy="6858022"/>
          </a:xfrm>
          <a:prstGeom prst="rect">
            <a:avLst/>
          </a:prstGeom>
        </p:spPr>
      </p:pic>
      <p:sp>
        <p:nvSpPr>
          <p:cNvPr id="11" name="Rectangle 10">
            <a:extLst>
              <a:ext uri="{FF2B5EF4-FFF2-40B4-BE49-F238E27FC236}">
                <a16:creationId xmlns:a16="http://schemas.microsoft.com/office/drawing/2014/main" id="{D5B012D8-7F27-4758-9AC6-C889B154BD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103377" y="1100316"/>
            <a:ext cx="6858003" cy="4657347"/>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D630CC-5AF0-CF86-D31F-66D4075C71EE}"/>
              </a:ext>
            </a:extLst>
          </p:cNvPr>
          <p:cNvSpPr>
            <a:spLocks noGrp="1"/>
          </p:cNvSpPr>
          <p:nvPr>
            <p:ph type="title"/>
          </p:nvPr>
        </p:nvSpPr>
        <p:spPr>
          <a:xfrm>
            <a:off x="643466" y="643467"/>
            <a:ext cx="5452529" cy="3569242"/>
          </a:xfrm>
        </p:spPr>
        <p:txBody>
          <a:bodyPr vert="horz" lIns="91440" tIns="45720" rIns="91440" bIns="45720" rtlCol="0" anchor="t">
            <a:normAutofit/>
          </a:bodyPr>
          <a:lstStyle/>
          <a:p>
            <a:r>
              <a:rPr lang="en-US" sz="5200" dirty="0">
                <a:solidFill>
                  <a:srgbClr val="FFFFFF"/>
                </a:solidFill>
              </a:rPr>
              <a:t>Questions</a:t>
            </a:r>
          </a:p>
        </p:txBody>
      </p:sp>
      <p:sp>
        <p:nvSpPr>
          <p:cNvPr id="13" name="Rectangle 12">
            <a:extLst>
              <a:ext uri="{FF2B5EF4-FFF2-40B4-BE49-F238E27FC236}">
                <a16:creationId xmlns:a16="http://schemas.microsoft.com/office/drawing/2014/main" id="{4063B759-00FC-46D1-9898-8E862526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40187" y="2206184"/>
            <a:ext cx="6858003" cy="2445624"/>
          </a:xfrm>
          <a:prstGeom prst="rect">
            <a:avLst/>
          </a:prstGeom>
          <a:gradFill flip="none" rotWithShape="1">
            <a:gsLst>
              <a:gs pos="48000">
                <a:srgbClr val="000000">
                  <a:alpha val="24000"/>
                </a:srgbClr>
              </a:gs>
              <a:gs pos="85000">
                <a:srgbClr val="000000">
                  <a:alpha val="45000"/>
                </a:srgbClr>
              </a:gs>
              <a:gs pos="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6803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3945E-6C9A-677C-729A-9982C8AC8DEF}"/>
              </a:ext>
            </a:extLst>
          </p:cNvPr>
          <p:cNvSpPr>
            <a:spLocks noGrp="1"/>
          </p:cNvSpPr>
          <p:nvPr>
            <p:ph type="title"/>
          </p:nvPr>
        </p:nvSpPr>
        <p:spPr/>
        <p:txBody>
          <a:bodyPr/>
          <a:lstStyle/>
          <a:p>
            <a:r>
              <a:rPr lang="en-US" b="1" dirty="0"/>
              <a:t>Changes to the Soil Health Division</a:t>
            </a:r>
          </a:p>
        </p:txBody>
      </p:sp>
      <p:sp>
        <p:nvSpPr>
          <p:cNvPr id="3" name="Content Placeholder 2">
            <a:extLst>
              <a:ext uri="{FF2B5EF4-FFF2-40B4-BE49-F238E27FC236}">
                <a16:creationId xmlns:a16="http://schemas.microsoft.com/office/drawing/2014/main" id="{7310BE2A-1040-81A1-C2E2-0F5BE6072A28}"/>
              </a:ext>
            </a:extLst>
          </p:cNvPr>
          <p:cNvSpPr>
            <a:spLocks noGrp="1"/>
          </p:cNvSpPr>
          <p:nvPr>
            <p:ph idx="1"/>
          </p:nvPr>
        </p:nvSpPr>
        <p:spPr/>
        <p:txBody>
          <a:bodyPr>
            <a:normAutofit/>
          </a:bodyPr>
          <a:lstStyle/>
          <a:p>
            <a:r>
              <a:rPr lang="en-US" dirty="0"/>
              <a:t>5 out of 10 Regional Soil Health Specialist and our team leader Joe Williams took DRP.</a:t>
            </a:r>
          </a:p>
          <a:p>
            <a:r>
              <a:rPr lang="en-US" dirty="0"/>
              <a:t>Laura Starr - Western region</a:t>
            </a:r>
          </a:p>
          <a:p>
            <a:r>
              <a:rPr lang="en-US" dirty="0"/>
              <a:t>Marlon Winger – Central region</a:t>
            </a:r>
          </a:p>
          <a:p>
            <a:r>
              <a:rPr lang="en-US" dirty="0"/>
              <a:t>Nathan Lowder – Eastern region</a:t>
            </a:r>
          </a:p>
        </p:txBody>
      </p:sp>
    </p:spTree>
    <p:extLst>
      <p:ext uri="{BB962C8B-B14F-4D97-AF65-F5344CB8AC3E}">
        <p14:creationId xmlns:p14="http://schemas.microsoft.com/office/powerpoint/2010/main" val="1790973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3" name="Rectangle 103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463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3431280-4182-2D0F-9498-B8BF833BB30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Training – </a:t>
            </a:r>
            <a:r>
              <a:rPr lang="en-US" sz="2000" kern="1200" dirty="0">
                <a:solidFill>
                  <a:srgbClr val="FFFFFF"/>
                </a:solidFill>
                <a:latin typeface="+mj-lt"/>
                <a:ea typeface="+mj-ea"/>
                <a:cs typeface="+mj-cs"/>
              </a:rPr>
              <a:t>Model for State Empowerment</a:t>
            </a:r>
            <a:endParaRPr lang="en-US" sz="2600" kern="1200" dirty="0">
              <a:solidFill>
                <a:srgbClr val="FFFFFF"/>
              </a:solidFill>
              <a:latin typeface="+mj-lt"/>
              <a:ea typeface="+mj-ea"/>
              <a:cs typeface="+mj-cs"/>
            </a:endParaRPr>
          </a:p>
        </p:txBody>
      </p:sp>
      <p:pic>
        <p:nvPicPr>
          <p:cNvPr id="1026" name="x_x_x__x0000_i1026" descr="A diagram of a pyramid&#10;&#10;AI-generated content may be incorrect.">
            <a:extLst>
              <a:ext uri="{FF2B5EF4-FFF2-40B4-BE49-F238E27FC236}">
                <a16:creationId xmlns:a16="http://schemas.microsoft.com/office/drawing/2014/main" id="{16909D00-1CF8-AA22-E491-0DFE238B9A86}"/>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1022"/>
          <a:stretch/>
        </p:blipFill>
        <p:spPr bwMode="auto">
          <a:xfrm>
            <a:off x="3365030" y="622300"/>
            <a:ext cx="8341162" cy="5435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D03F97A-B94D-6A13-4E8C-8F0C7710FE67}"/>
              </a:ext>
            </a:extLst>
          </p:cNvPr>
          <p:cNvSpPr txBox="1"/>
          <p:nvPr/>
        </p:nvSpPr>
        <p:spPr>
          <a:xfrm>
            <a:off x="2666543" y="5963195"/>
            <a:ext cx="9209705" cy="707886"/>
          </a:xfrm>
          <a:prstGeom prst="rect">
            <a:avLst/>
          </a:prstGeom>
          <a:noFill/>
        </p:spPr>
        <p:txBody>
          <a:bodyPr wrap="square" rtlCol="0">
            <a:spAutoFit/>
          </a:bodyPr>
          <a:lstStyle/>
          <a:p>
            <a:r>
              <a:rPr lang="en-US" sz="2000" b="1" dirty="0"/>
              <a:t>360 NI Part 320</a:t>
            </a:r>
            <a:r>
              <a:rPr lang="en-US" sz="2000" dirty="0"/>
              <a:t> Instructor Certification for Soil Health and Sustainability for Field Staff Training Course</a:t>
            </a:r>
          </a:p>
        </p:txBody>
      </p:sp>
    </p:spTree>
    <p:extLst>
      <p:ext uri="{BB962C8B-B14F-4D97-AF65-F5344CB8AC3E}">
        <p14:creationId xmlns:p14="http://schemas.microsoft.com/office/powerpoint/2010/main" val="1278894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C170E-8B73-9D35-CB7E-B7D9BB704E20}"/>
              </a:ext>
            </a:extLst>
          </p:cNvPr>
          <p:cNvSpPr>
            <a:spLocks noGrp="1"/>
          </p:cNvSpPr>
          <p:nvPr>
            <p:ph type="title"/>
          </p:nvPr>
        </p:nvSpPr>
        <p:spPr>
          <a:xfrm>
            <a:off x="444500" y="288925"/>
            <a:ext cx="10909300" cy="1325563"/>
          </a:xfrm>
        </p:spPr>
        <p:txBody>
          <a:bodyPr/>
          <a:lstStyle/>
          <a:p>
            <a:r>
              <a:rPr lang="en-US" b="1" dirty="0"/>
              <a:t>Conservation Practice Standards &amp; Activities</a:t>
            </a:r>
          </a:p>
        </p:txBody>
      </p:sp>
      <p:sp>
        <p:nvSpPr>
          <p:cNvPr id="3" name="Content Placeholder 2">
            <a:extLst>
              <a:ext uri="{FF2B5EF4-FFF2-40B4-BE49-F238E27FC236}">
                <a16:creationId xmlns:a16="http://schemas.microsoft.com/office/drawing/2014/main" id="{8FCEE0B5-C99F-A1C8-077D-4A07DE60C7A3}"/>
              </a:ext>
            </a:extLst>
          </p:cNvPr>
          <p:cNvSpPr>
            <a:spLocks noGrp="1"/>
          </p:cNvSpPr>
          <p:nvPr>
            <p:ph idx="1"/>
          </p:nvPr>
        </p:nvSpPr>
        <p:spPr/>
        <p:txBody>
          <a:bodyPr>
            <a:normAutofit fontScale="92500" lnSpcReduction="10000"/>
          </a:bodyPr>
          <a:lstStyle/>
          <a:p>
            <a:r>
              <a:rPr lang="en-US" dirty="0"/>
              <a:t>Conservation Practice Standards (CPS)</a:t>
            </a:r>
          </a:p>
          <a:p>
            <a:pPr lvl="1"/>
            <a:r>
              <a:rPr lang="en-US" dirty="0"/>
              <a:t>CPS 336 Soil Carbon Amendment</a:t>
            </a:r>
          </a:p>
          <a:p>
            <a:pPr lvl="1"/>
            <a:r>
              <a:rPr lang="en-US" dirty="0"/>
              <a:t>Interim CPS (ICPS) 809 Conservation Harvest Management</a:t>
            </a:r>
          </a:p>
          <a:p>
            <a:pPr lvl="2"/>
            <a:r>
              <a:rPr lang="en-US" dirty="0"/>
              <a:t>Montana, Idaho, Wyoming, Washington, Oregon</a:t>
            </a:r>
          </a:p>
          <a:p>
            <a:pPr lvl="1"/>
            <a:r>
              <a:rPr lang="en-US" dirty="0"/>
              <a:t>ICPS 825 Culturally Significant Plantings for Soil Health</a:t>
            </a:r>
          </a:p>
          <a:p>
            <a:pPr lvl="2"/>
            <a:r>
              <a:rPr lang="en-US" dirty="0"/>
              <a:t>Washington, Oregon, Pacific Islands Area, Maine, Connecticut, Rhode Island, Massachusetts</a:t>
            </a:r>
          </a:p>
          <a:p>
            <a:r>
              <a:rPr lang="en-US" dirty="0"/>
              <a:t>Conservation Activities</a:t>
            </a:r>
          </a:p>
          <a:p>
            <a:pPr lvl="1"/>
            <a:r>
              <a:rPr lang="en-US" dirty="0"/>
              <a:t>CPA 116 Soil Health Management Plan</a:t>
            </a:r>
          </a:p>
          <a:p>
            <a:pPr lvl="1"/>
            <a:r>
              <a:rPr lang="en-US" dirty="0"/>
              <a:t>DIA 162 Soil Health Management System Design</a:t>
            </a:r>
          </a:p>
          <a:p>
            <a:pPr lvl="1"/>
            <a:r>
              <a:rPr lang="en-US" dirty="0"/>
              <a:t>CEMA 204 Adaptive Management for Soil Health</a:t>
            </a:r>
          </a:p>
          <a:p>
            <a:pPr lvl="1"/>
            <a:r>
              <a:rPr lang="en-US" dirty="0"/>
              <a:t>CEMA 216  Soil Health Testing</a:t>
            </a:r>
          </a:p>
          <a:p>
            <a:pPr lvl="1"/>
            <a:r>
              <a:rPr lang="en-US" dirty="0"/>
              <a:t>CEMA 221 Soil Carbon Stock Monitoring</a:t>
            </a:r>
          </a:p>
          <a:p>
            <a:endParaRPr lang="en-US" dirty="0"/>
          </a:p>
        </p:txBody>
      </p:sp>
    </p:spTree>
    <p:extLst>
      <p:ext uri="{BB962C8B-B14F-4D97-AF65-F5344CB8AC3E}">
        <p14:creationId xmlns:p14="http://schemas.microsoft.com/office/powerpoint/2010/main" val="85954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39971-118E-AEC1-D9F4-37C479BD6F03}"/>
              </a:ext>
            </a:extLst>
          </p:cNvPr>
          <p:cNvSpPr>
            <a:spLocks noGrp="1"/>
          </p:cNvSpPr>
          <p:nvPr>
            <p:ph type="ctrTitle"/>
          </p:nvPr>
        </p:nvSpPr>
        <p:spPr>
          <a:xfrm>
            <a:off x="-1079500" y="393290"/>
            <a:ext cx="9144000" cy="744537"/>
          </a:xfrm>
        </p:spPr>
        <p:txBody>
          <a:bodyPr>
            <a:normAutofit fontScale="90000"/>
          </a:bodyPr>
          <a:lstStyle/>
          <a:p>
            <a:r>
              <a:rPr lang="en-US" sz="4900" b="1" dirty="0"/>
              <a:t>Demonstration</a:t>
            </a:r>
            <a:r>
              <a:rPr lang="en-US" b="1" dirty="0"/>
              <a:t> </a:t>
            </a:r>
            <a:r>
              <a:rPr lang="en-US" sz="4900" b="1" dirty="0"/>
              <a:t>Trailers</a:t>
            </a:r>
          </a:p>
        </p:txBody>
      </p:sp>
      <p:sp>
        <p:nvSpPr>
          <p:cNvPr id="3" name="Subtitle 2">
            <a:extLst>
              <a:ext uri="{FF2B5EF4-FFF2-40B4-BE49-F238E27FC236}">
                <a16:creationId xmlns:a16="http://schemas.microsoft.com/office/drawing/2014/main" id="{F31A4B50-D4AF-87DD-21E6-C37F88B1850E}"/>
              </a:ext>
            </a:extLst>
          </p:cNvPr>
          <p:cNvSpPr>
            <a:spLocks noGrp="1"/>
          </p:cNvSpPr>
          <p:nvPr>
            <p:ph type="subTitle" idx="1"/>
          </p:nvPr>
        </p:nvSpPr>
        <p:spPr>
          <a:xfrm>
            <a:off x="377569" y="1540130"/>
            <a:ext cx="7047357" cy="2794823"/>
          </a:xfrm>
        </p:spPr>
        <p:txBody>
          <a:bodyPr/>
          <a:lstStyle/>
          <a:p>
            <a:r>
              <a:rPr lang="en-US" dirty="0">
                <a:ea typeface="Calibri" panose="020F0502020204030204" pitchFamily="34" charset="0"/>
                <a:cs typeface="Calibri" panose="020F0502020204030204" pitchFamily="34" charset="0"/>
              </a:rPr>
              <a:t>The Soil Health Division has purchased four demonstration trailers to aid its mission to provide support and education opportunities to the states for the purpose of increasing staff awareness of soil health and soil health conservation.  These demonstration trailers will be made available to assist states in their education and outreach events to both internal staff and external stakeholders.</a:t>
            </a:r>
          </a:p>
        </p:txBody>
      </p:sp>
      <p:pic>
        <p:nvPicPr>
          <p:cNvPr id="9" name="Picture 8" descr="A picture containing text, tree, outdoor, electronics&#10;&#10;AI-generated content may be incorrect.">
            <a:extLst>
              <a:ext uri="{FF2B5EF4-FFF2-40B4-BE49-F238E27FC236}">
                <a16:creationId xmlns:a16="http://schemas.microsoft.com/office/drawing/2014/main" id="{AA0C2F8C-D747-8BEE-BAA3-6A2B9DDAD677}"/>
              </a:ext>
            </a:extLst>
          </p:cNvPr>
          <p:cNvPicPr>
            <a:picLocks noChangeAspect="1"/>
          </p:cNvPicPr>
          <p:nvPr/>
        </p:nvPicPr>
        <p:blipFill>
          <a:blip r:embed="rId3">
            <a:extLst>
              <a:ext uri="{28A0092B-C50C-407E-A947-70E740481C1C}">
                <a14:useLocalDpi xmlns:a14="http://schemas.microsoft.com/office/drawing/2010/main" val="0"/>
              </a:ext>
            </a:extLst>
          </a:blip>
          <a:srcRect l="14584" t="1041" r="23333" b="-2"/>
          <a:stretch/>
        </p:blipFill>
        <p:spPr>
          <a:xfrm rot="5400000">
            <a:off x="7933514" y="1304116"/>
            <a:ext cx="3818253" cy="45646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TextBox 9">
            <a:extLst>
              <a:ext uri="{FF2B5EF4-FFF2-40B4-BE49-F238E27FC236}">
                <a16:creationId xmlns:a16="http://schemas.microsoft.com/office/drawing/2014/main" id="{C1B70666-D39D-DD35-B42A-D464107A8164}"/>
              </a:ext>
            </a:extLst>
          </p:cNvPr>
          <p:cNvSpPr txBox="1"/>
          <p:nvPr/>
        </p:nvSpPr>
        <p:spPr>
          <a:xfrm>
            <a:off x="392142" y="5157465"/>
            <a:ext cx="7985381" cy="830997"/>
          </a:xfrm>
          <a:prstGeom prst="rect">
            <a:avLst/>
          </a:prstGeom>
          <a:noFill/>
        </p:spPr>
        <p:txBody>
          <a:bodyPr wrap="square" rtlCol="0">
            <a:spAutoFit/>
          </a:bodyPr>
          <a:lstStyle/>
          <a:p>
            <a:r>
              <a:rPr lang="en-US" sz="2400" b="1" dirty="0">
                <a:ea typeface="Calibri" panose="020F0502020204030204" pitchFamily="34" charset="0"/>
                <a:cs typeface="Calibri" panose="020F0502020204030204" pitchFamily="34" charset="0"/>
              </a:rPr>
              <a:t>Location in West Region: </a:t>
            </a:r>
            <a:r>
              <a:rPr lang="en-US" sz="2400" dirty="0">
                <a:ea typeface="Calibri" panose="020F0502020204030204" pitchFamily="34" charset="0"/>
                <a:cs typeface="Calibri" panose="020F0502020204030204" pitchFamily="34" charset="0"/>
              </a:rPr>
              <a:t>Pendleton, Oregon</a:t>
            </a:r>
          </a:p>
          <a:p>
            <a:r>
              <a:rPr lang="en-US" sz="2400" dirty="0">
                <a:ea typeface="Calibri" panose="020F0502020204030204" pitchFamily="34" charset="0"/>
                <a:cs typeface="Calibri" panose="020F0502020204030204" pitchFamily="34" charset="0"/>
              </a:rPr>
              <a:t>Establishing a new custodian in the coming weeks.</a:t>
            </a:r>
          </a:p>
        </p:txBody>
      </p:sp>
    </p:spTree>
    <p:extLst>
      <p:ext uri="{BB962C8B-B14F-4D97-AF65-F5344CB8AC3E}">
        <p14:creationId xmlns:p14="http://schemas.microsoft.com/office/powerpoint/2010/main" val="18969557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D683F9EC-8DA0-F1E2-2F2E-ED2C33FEFD7D}"/>
              </a:ext>
            </a:extLst>
          </p:cNvPr>
          <p:cNvSpPr>
            <a:spLocks noGrp="1"/>
          </p:cNvSpPr>
          <p:nvPr>
            <p:ph type="body" sz="quarter" idx="11"/>
          </p:nvPr>
        </p:nvSpPr>
        <p:spPr>
          <a:xfrm>
            <a:off x="434717" y="648861"/>
            <a:ext cx="5098033" cy="531082"/>
          </a:xfrm>
        </p:spPr>
        <p:txBody>
          <a:bodyPr>
            <a:noAutofit/>
          </a:bodyPr>
          <a:lstStyle/>
          <a:p>
            <a:r>
              <a:rPr lang="en-US" sz="4400" dirty="0">
                <a:solidFill>
                  <a:schemeClr val="tx1"/>
                </a:solidFill>
              </a:rPr>
              <a:t>Trailer Systems</a:t>
            </a:r>
          </a:p>
        </p:txBody>
      </p:sp>
      <p:pic>
        <p:nvPicPr>
          <p:cNvPr id="9" name="Picture Placeholder 8" descr="A picture containing text, outdoor&#10;&#10;AI-generated content may be incorrect.">
            <a:extLst>
              <a:ext uri="{FF2B5EF4-FFF2-40B4-BE49-F238E27FC236}">
                <a16:creationId xmlns:a16="http://schemas.microsoft.com/office/drawing/2014/main" id="{1EC27A43-E70E-72D3-4E05-B76D825D68C4}"/>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3612" b="3612"/>
          <a:stretch/>
        </p:blipFill>
        <p:spPr>
          <a:xfrm>
            <a:off x="6188468" y="526082"/>
            <a:ext cx="2311077" cy="1607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Placeholder 10" descr="A picture containing text, tree, outdoor, sign&#10;&#10;AI-generated content may be incorrect.">
            <a:extLst>
              <a:ext uri="{FF2B5EF4-FFF2-40B4-BE49-F238E27FC236}">
                <a16:creationId xmlns:a16="http://schemas.microsoft.com/office/drawing/2014/main" id="{0E57BF3C-A48F-1D4C-B444-8762636972CE}"/>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3636" b="3636"/>
          <a:stretch/>
        </p:blipFill>
        <p:spPr>
          <a:xfrm>
            <a:off x="5709719" y="2191185"/>
            <a:ext cx="6171329" cy="429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3" name="Picture Placeholder 12" descr="Graphical user interface&#10;&#10;AI-generated content may be incorrect.">
            <a:extLst>
              <a:ext uri="{FF2B5EF4-FFF2-40B4-BE49-F238E27FC236}">
                <a16:creationId xmlns:a16="http://schemas.microsoft.com/office/drawing/2014/main" id="{B5C24E81-8270-C93A-F0BA-1400414C8BE1}"/>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3622" b="3622"/>
          <a:stretch/>
        </p:blipFill>
        <p:spPr>
          <a:xfrm>
            <a:off x="8594545" y="914402"/>
            <a:ext cx="3286504" cy="228599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4" name="Rectangle 13">
            <a:extLst>
              <a:ext uri="{FF2B5EF4-FFF2-40B4-BE49-F238E27FC236}">
                <a16:creationId xmlns:a16="http://schemas.microsoft.com/office/drawing/2014/main" id="{C4F5924B-87BA-8C11-5590-8A4EFF4E7151}"/>
              </a:ext>
            </a:extLst>
          </p:cNvPr>
          <p:cNvSpPr/>
          <p:nvPr/>
        </p:nvSpPr>
        <p:spPr>
          <a:xfrm rot="21290453">
            <a:off x="9734277" y="2417873"/>
            <a:ext cx="204510" cy="81151"/>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A94D02CF-BE14-A047-C630-BB1F4E07D975}"/>
              </a:ext>
            </a:extLst>
          </p:cNvPr>
          <p:cNvSpPr txBox="1"/>
          <p:nvPr/>
        </p:nvSpPr>
        <p:spPr>
          <a:xfrm>
            <a:off x="310951" y="1936177"/>
            <a:ext cx="4935850"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a:ea typeface="Calibri" panose="020F0502020204030204" pitchFamily="34" charset="0"/>
                <a:cs typeface="Calibri" panose="020F0502020204030204" pitchFamily="34" charset="0"/>
              </a:rPr>
              <a:t>4 presenter audio system with trailer speakers and amplifier</a:t>
            </a:r>
          </a:p>
          <a:p>
            <a:pPr marL="285750" indent="-285750">
              <a:buFont typeface="Arial" panose="020B0604020202020204" pitchFamily="34" charset="0"/>
              <a:buChar char="•"/>
            </a:pPr>
            <a:r>
              <a:rPr lang="en-US" sz="2800" dirty="0">
                <a:ea typeface="Calibri" panose="020F0502020204030204" pitchFamily="34" charset="0"/>
                <a:cs typeface="Calibri" panose="020F0502020204030204" pitchFamily="34" charset="0"/>
              </a:rPr>
              <a:t>Display screen with HDMI connection for external devices</a:t>
            </a:r>
          </a:p>
          <a:p>
            <a:pPr marL="285750" indent="-285750">
              <a:buFont typeface="Arial" panose="020B0604020202020204" pitchFamily="34" charset="0"/>
              <a:buChar char="•"/>
            </a:pPr>
            <a:r>
              <a:rPr lang="en-US" sz="2800" dirty="0">
                <a:ea typeface="Calibri" panose="020F0502020204030204" pitchFamily="34" charset="0"/>
                <a:cs typeface="Calibri" panose="020F0502020204030204" pitchFamily="34" charset="0"/>
              </a:rPr>
              <a:t>GoPro Camera</a:t>
            </a:r>
          </a:p>
          <a:p>
            <a:pPr marL="285750" indent="-285750">
              <a:buFont typeface="Arial" panose="020B0604020202020204" pitchFamily="34" charset="0"/>
              <a:buChar char="•"/>
            </a:pPr>
            <a:r>
              <a:rPr lang="en-US" sz="2800" dirty="0">
                <a:ea typeface="Calibri" panose="020F0502020204030204" pitchFamily="34" charset="0"/>
                <a:cs typeface="Calibri" panose="020F0502020204030204" pitchFamily="34" charset="0"/>
              </a:rPr>
              <a:t>On-Board water storage tank</a:t>
            </a:r>
          </a:p>
          <a:p>
            <a:pPr marL="285750" indent="-285750">
              <a:buFont typeface="Arial" panose="020B0604020202020204" pitchFamily="34" charset="0"/>
              <a:buChar char="•"/>
            </a:pPr>
            <a:r>
              <a:rPr lang="en-US" sz="2800" dirty="0">
                <a:ea typeface="Calibri" panose="020F0502020204030204" pitchFamily="34" charset="0"/>
                <a:cs typeface="Calibri" panose="020F0502020204030204" pitchFamily="34" charset="0"/>
              </a:rPr>
              <a:t>On-Board Generator and battery system</a:t>
            </a:r>
          </a:p>
        </p:txBody>
      </p:sp>
    </p:spTree>
    <p:extLst>
      <p:ext uri="{BB962C8B-B14F-4D97-AF65-F5344CB8AC3E}">
        <p14:creationId xmlns:p14="http://schemas.microsoft.com/office/powerpoint/2010/main" val="9318336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D53DAB9-828D-AF4E-4F1F-5362343D7EAE}"/>
              </a:ext>
            </a:extLst>
          </p:cNvPr>
          <p:cNvSpPr>
            <a:spLocks noGrp="1"/>
          </p:cNvSpPr>
          <p:nvPr>
            <p:ph type="title"/>
          </p:nvPr>
        </p:nvSpPr>
        <p:spPr/>
        <p:txBody>
          <a:bodyPr/>
          <a:lstStyle/>
          <a:p>
            <a:r>
              <a:rPr lang="en-US" b="1" dirty="0"/>
              <a:t>Models and Assessment Tools</a:t>
            </a:r>
          </a:p>
        </p:txBody>
      </p:sp>
      <p:sp>
        <p:nvSpPr>
          <p:cNvPr id="8" name="Content Placeholder 7">
            <a:extLst>
              <a:ext uri="{FF2B5EF4-FFF2-40B4-BE49-F238E27FC236}">
                <a16:creationId xmlns:a16="http://schemas.microsoft.com/office/drawing/2014/main" id="{3759CBB1-4438-E46A-1763-AC1F39A47616}"/>
              </a:ext>
            </a:extLst>
          </p:cNvPr>
          <p:cNvSpPr>
            <a:spLocks noGrp="1"/>
          </p:cNvSpPr>
          <p:nvPr>
            <p:ph idx="1"/>
          </p:nvPr>
        </p:nvSpPr>
        <p:spPr>
          <a:xfrm>
            <a:off x="838200" y="1825624"/>
            <a:ext cx="8255000" cy="4618979"/>
          </a:xfrm>
        </p:spPr>
        <p:txBody>
          <a:bodyPr>
            <a:normAutofit/>
          </a:bodyPr>
          <a:lstStyle/>
          <a:p>
            <a:r>
              <a:rPr lang="en-US" dirty="0">
                <a:latin typeface="Calibri" panose="020F0502020204030204" pitchFamily="34" charset="0"/>
                <a:ea typeface="Calibri" panose="020F0502020204030204" pitchFamily="34" charset="0"/>
                <a:cs typeface="Calibri" panose="020F0502020204030204" pitchFamily="34" charset="0"/>
              </a:rPr>
              <a:t>Rangeland In Field Soil Health Assessment </a:t>
            </a:r>
          </a:p>
          <a:p>
            <a:r>
              <a:rPr lang="en-US" dirty="0">
                <a:latin typeface="Calibri" panose="020F0502020204030204" pitchFamily="34" charset="0"/>
                <a:ea typeface="Calibri" panose="020F0502020204030204" pitchFamily="34" charset="0"/>
                <a:cs typeface="Calibri" panose="020F0502020204030204" pitchFamily="34" charset="0"/>
              </a:rPr>
              <a:t>Forestland In Field Soil Health Assessment </a:t>
            </a:r>
          </a:p>
          <a:p>
            <a:r>
              <a:rPr lang="en-US" dirty="0">
                <a:latin typeface="Calibri" panose="020F0502020204030204" pitchFamily="34" charset="0"/>
                <a:ea typeface="Calibri" panose="020F0502020204030204" pitchFamily="34" charset="0"/>
                <a:cs typeface="Calibri" panose="020F0502020204030204" pitchFamily="34" charset="0"/>
              </a:rPr>
              <a:t>Revised Cropland In Field Soil Health Assessment </a:t>
            </a:r>
          </a:p>
          <a:p>
            <a:r>
              <a:rPr lang="en-US" dirty="0">
                <a:latin typeface="Calibri" panose="020F0502020204030204" pitchFamily="34" charset="0"/>
                <a:ea typeface="Calibri" panose="020F0502020204030204" pitchFamily="34" charset="0"/>
                <a:cs typeface="Calibri" panose="020F0502020204030204" pitchFamily="34" charset="0"/>
              </a:rPr>
              <a:t>Soil Carbon Amendment Calculator and Conversion Tool</a:t>
            </a:r>
          </a:p>
          <a:p>
            <a:r>
              <a:rPr lang="en-US" dirty="0">
                <a:latin typeface="Calibri" panose="020F0502020204030204" pitchFamily="34" charset="0"/>
                <a:ea typeface="Calibri" panose="020F0502020204030204" pitchFamily="34" charset="0"/>
                <a:cs typeface="Calibri" panose="020F0502020204030204" pitchFamily="34" charset="0"/>
              </a:rPr>
              <a:t>Soil Health Assessment Protocol and Evaluation (SHAPE) </a:t>
            </a:r>
          </a:p>
          <a:p>
            <a:r>
              <a:rPr lang="en-US" dirty="0">
                <a:latin typeface="Calibri" panose="020F0502020204030204" pitchFamily="34" charset="0"/>
                <a:ea typeface="Calibri" panose="020F0502020204030204" pitchFamily="34" charset="0"/>
                <a:cs typeface="Calibri" panose="020F0502020204030204" pitchFamily="34" charset="0"/>
              </a:rPr>
              <a:t>Not an NRCS tool but an excellent resource similar to SHAPE – </a:t>
            </a:r>
            <a:r>
              <a:rPr lang="en-US" dirty="0" err="1">
                <a:latin typeface="Calibri" panose="020F0502020204030204" pitchFamily="34" charset="0"/>
                <a:ea typeface="Calibri" panose="020F0502020204030204" pitchFamily="34" charset="0"/>
                <a:cs typeface="Calibri" panose="020F0502020204030204" pitchFamily="34" charset="0"/>
              </a:rPr>
              <a:t>WaSHI</a:t>
            </a:r>
            <a:r>
              <a:rPr lang="en-US" dirty="0">
                <a:latin typeface="Calibri" panose="020F0502020204030204" pitchFamily="34" charset="0"/>
                <a:ea typeface="Calibri" panose="020F0502020204030204" pitchFamily="34" charset="0"/>
                <a:cs typeface="Calibri" panose="020F0502020204030204" pitchFamily="34" charset="0"/>
              </a:rPr>
              <a:t> State of the Soils</a:t>
            </a:r>
          </a:p>
          <a:p>
            <a:pPr marL="0" indent="0">
              <a:buNone/>
            </a:pPr>
            <a:endParaRPr lang="en-US"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A picture containing grass&#10;&#10;Description automatically generated">
            <a:extLst>
              <a:ext uri="{FF2B5EF4-FFF2-40B4-BE49-F238E27FC236}">
                <a16:creationId xmlns:a16="http://schemas.microsoft.com/office/drawing/2014/main" id="{78D6B49B-ED18-8A0B-997E-0276B9FEB5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36075" y="0"/>
            <a:ext cx="29559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12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3DED57-F2EC-01E8-EF32-029C42542278}"/>
              </a:ext>
            </a:extLst>
          </p:cNvPr>
          <p:cNvSpPr>
            <a:spLocks noGrp="1"/>
          </p:cNvSpPr>
          <p:nvPr>
            <p:ph type="title"/>
          </p:nvPr>
        </p:nvSpPr>
        <p:spPr/>
        <p:txBody>
          <a:bodyPr/>
          <a:lstStyle/>
          <a:p>
            <a:r>
              <a:rPr lang="en-US" b="1" dirty="0"/>
              <a:t>IT Projects</a:t>
            </a:r>
          </a:p>
        </p:txBody>
      </p:sp>
      <p:sp>
        <p:nvSpPr>
          <p:cNvPr id="3" name="Content Placeholder 2">
            <a:extLst>
              <a:ext uri="{FF2B5EF4-FFF2-40B4-BE49-F238E27FC236}">
                <a16:creationId xmlns:a16="http://schemas.microsoft.com/office/drawing/2014/main" id="{F4A6514E-D906-9036-0612-EF89961FFE48}"/>
              </a:ext>
            </a:extLst>
          </p:cNvPr>
          <p:cNvSpPr>
            <a:spLocks noGrp="1"/>
          </p:cNvSpPr>
          <p:nvPr>
            <p:ph idx="1"/>
          </p:nvPr>
        </p:nvSpPr>
        <p:spPr>
          <a:xfrm>
            <a:off x="838200" y="1489322"/>
            <a:ext cx="10515600" cy="5272858"/>
          </a:xfrm>
        </p:spPr>
        <p:txBody>
          <a:bodyPr>
            <a:normAutofit lnSpcReduction="10000"/>
          </a:bodyPr>
          <a:lstStyle/>
          <a:p>
            <a:r>
              <a:rPr lang="en-US" dirty="0">
                <a:latin typeface="Calibri" panose="020F0502020204030204" pitchFamily="34" charset="0"/>
                <a:ea typeface="Calibri" panose="020F0502020204030204" pitchFamily="34" charset="0"/>
                <a:cs typeface="Calibri" panose="020F0502020204030204" pitchFamily="34" charset="0"/>
              </a:rPr>
              <a:t>Soil Health Scorecard </a:t>
            </a:r>
          </a:p>
          <a:p>
            <a:r>
              <a:rPr lang="en-US" dirty="0">
                <a:latin typeface="Calibri" panose="020F0502020204030204" pitchFamily="34" charset="0"/>
                <a:ea typeface="Calibri" panose="020F0502020204030204" pitchFamily="34" charset="0"/>
                <a:cs typeface="Calibri" panose="020F0502020204030204" pitchFamily="34" charset="0"/>
              </a:rPr>
              <a:t>AFT Predictive Soil Health Economics Calculator (PSHEC)</a:t>
            </a:r>
          </a:p>
          <a:p>
            <a:r>
              <a:rPr lang="en-US" dirty="0">
                <a:latin typeface="Calibri" panose="020F0502020204030204" pitchFamily="34" charset="0"/>
                <a:ea typeface="Calibri" panose="020F0502020204030204" pitchFamily="34" charset="0"/>
                <a:cs typeface="Calibri" panose="020F0502020204030204" pitchFamily="34" charset="0"/>
              </a:rPr>
              <a:t>Vegetation Specifications Suite (Veg Spec)</a:t>
            </a:r>
          </a:p>
          <a:p>
            <a:r>
              <a:rPr lang="en-US" dirty="0">
                <a:latin typeface="Calibri" panose="020F0502020204030204" pitchFamily="34" charset="0"/>
                <a:ea typeface="Calibri" panose="020F0502020204030204" pitchFamily="34" charset="0"/>
                <a:cs typeface="Calibri" panose="020F0502020204030204" pitchFamily="34" charset="0"/>
              </a:rPr>
              <a:t>Biochar Atlas Conservation Grants – </a:t>
            </a:r>
          </a:p>
          <a:p>
            <a:r>
              <a:rPr lang="en-US" dirty="0">
                <a:latin typeface="Calibri" panose="020F0502020204030204" pitchFamily="34" charset="0"/>
                <a:ea typeface="Calibri" panose="020F0502020204030204" pitchFamily="34" charset="0"/>
                <a:cs typeface="Calibri" panose="020F0502020204030204" pitchFamily="34" charset="0"/>
              </a:rPr>
              <a:t>Conservation Practices Data and Innovations (2018 Farm Bill mandate)</a:t>
            </a:r>
          </a:p>
          <a:p>
            <a:pPr lvl="1"/>
            <a:r>
              <a:rPr lang="en-US" dirty="0">
                <a:latin typeface="Calibri" panose="020F0502020204030204" pitchFamily="34" charset="0"/>
                <a:ea typeface="Calibri" panose="020F0502020204030204" pitchFamily="34" charset="0"/>
                <a:cs typeface="Calibri" panose="020F0502020204030204" pitchFamily="34" charset="0"/>
              </a:rPr>
              <a:t>CIG site and search tool</a:t>
            </a:r>
          </a:p>
          <a:p>
            <a:pPr lvl="1"/>
            <a:r>
              <a:rPr lang="en-US" dirty="0">
                <a:latin typeface="Calibri" panose="020F0502020204030204" pitchFamily="34" charset="0"/>
                <a:ea typeface="Calibri" panose="020F0502020204030204" pitchFamily="34" charset="0"/>
                <a:cs typeface="Calibri" panose="020F0502020204030204" pitchFamily="34" charset="0"/>
              </a:rPr>
              <a:t>Producer Operations Data System (PODS) – collect point-level on-farm data from soil health demonstration trials</a:t>
            </a:r>
          </a:p>
          <a:p>
            <a:pPr lvl="1"/>
            <a:r>
              <a:rPr lang="en-US" dirty="0">
                <a:latin typeface="Calibri" panose="020F0502020204030204" pitchFamily="34" charset="0"/>
                <a:ea typeface="Calibri" panose="020F0502020204030204" pitchFamily="34" charset="0"/>
                <a:cs typeface="Calibri" panose="020F0502020204030204" pitchFamily="34" charset="0"/>
              </a:rPr>
              <a:t>Conservation Practices Data and Innovations site</a:t>
            </a:r>
          </a:p>
          <a:p>
            <a:r>
              <a:rPr lang="en-US" dirty="0">
                <a:latin typeface="Calibri" panose="020F0502020204030204" pitchFamily="34" charset="0"/>
                <a:ea typeface="Calibri" panose="020F0502020204030204" pitchFamily="34" charset="0"/>
                <a:cs typeface="Calibri" panose="020F0502020204030204" pitchFamily="34" charset="0"/>
              </a:rPr>
              <a:t>Erosion Tools Suite</a:t>
            </a:r>
          </a:p>
          <a:p>
            <a:r>
              <a:rPr lang="en-US" dirty="0">
                <a:latin typeface="Calibri" panose="020F0502020204030204" pitchFamily="34" charset="0"/>
                <a:ea typeface="Calibri" panose="020F0502020204030204" pitchFamily="34" charset="0"/>
                <a:cs typeface="Calibri" panose="020F0502020204030204" pitchFamily="34" charset="0"/>
              </a:rPr>
              <a:t>Conservation Management Benefits Navigator (CMBN)</a:t>
            </a:r>
          </a:p>
        </p:txBody>
      </p:sp>
    </p:spTree>
    <p:extLst>
      <p:ext uri="{BB962C8B-B14F-4D97-AF65-F5344CB8AC3E}">
        <p14:creationId xmlns:p14="http://schemas.microsoft.com/office/powerpoint/2010/main" val="184934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F4F2A-3A28-DF42-01DF-94ECBE199E88}"/>
              </a:ext>
            </a:extLst>
          </p:cNvPr>
          <p:cNvSpPr>
            <a:spLocks noGrp="1"/>
          </p:cNvSpPr>
          <p:nvPr>
            <p:ph type="title"/>
          </p:nvPr>
        </p:nvSpPr>
        <p:spPr/>
        <p:txBody>
          <a:bodyPr/>
          <a:lstStyle/>
          <a:p>
            <a:r>
              <a:rPr lang="en-US" b="1" dirty="0"/>
              <a:t>Partnership Work</a:t>
            </a:r>
          </a:p>
        </p:txBody>
      </p:sp>
      <p:sp>
        <p:nvSpPr>
          <p:cNvPr id="3" name="Content Placeholder 2">
            <a:extLst>
              <a:ext uri="{FF2B5EF4-FFF2-40B4-BE49-F238E27FC236}">
                <a16:creationId xmlns:a16="http://schemas.microsoft.com/office/drawing/2014/main" id="{169D4983-E9F5-2CF5-9009-F3C8C760F49F}"/>
              </a:ext>
            </a:extLst>
          </p:cNvPr>
          <p:cNvSpPr>
            <a:spLocks noGrp="1"/>
          </p:cNvSpPr>
          <p:nvPr>
            <p:ph idx="1"/>
          </p:nvPr>
        </p:nvSpPr>
        <p:spPr>
          <a:xfrm>
            <a:off x="5413829" y="1409700"/>
            <a:ext cx="6371771" cy="5361213"/>
          </a:xfrm>
        </p:spPr>
        <p:txBody>
          <a:bodyPr>
            <a:normAutofit/>
          </a:bodyPr>
          <a:lstStyle/>
          <a:p>
            <a:r>
              <a:rPr lang="en-US" dirty="0"/>
              <a:t>Formalized Partnership Activities in West Region:</a:t>
            </a:r>
          </a:p>
          <a:p>
            <a:pPr lvl="1"/>
            <a:r>
              <a:rPr lang="en-US" dirty="0"/>
              <a:t>Soil Health Institute &amp; National Association of Conservation Districts  Economic Case Studies </a:t>
            </a:r>
          </a:p>
          <a:p>
            <a:pPr lvl="1"/>
            <a:r>
              <a:rPr lang="en-US" dirty="0"/>
              <a:t>Native American Rangeland Partnership</a:t>
            </a:r>
          </a:p>
          <a:p>
            <a:pPr lvl="1"/>
            <a:r>
              <a:rPr lang="en-US" dirty="0"/>
              <a:t>Intertribal Agricultural Council</a:t>
            </a:r>
          </a:p>
          <a:p>
            <a:pPr lvl="1"/>
            <a:r>
              <a:rPr lang="en-US" dirty="0"/>
              <a:t>Oregon State University</a:t>
            </a:r>
          </a:p>
          <a:p>
            <a:pPr lvl="1"/>
            <a:r>
              <a:rPr lang="en-US" dirty="0"/>
              <a:t>University of California Cooperative Extension</a:t>
            </a:r>
          </a:p>
          <a:p>
            <a:pPr lvl="1"/>
            <a:r>
              <a:rPr lang="en-US" dirty="0"/>
              <a:t>U.S. Bureau of Land Management</a:t>
            </a:r>
          </a:p>
          <a:p>
            <a:pPr lvl="1"/>
            <a:r>
              <a:rPr lang="en-US" dirty="0"/>
              <a:t>U.S. Forest Service</a:t>
            </a:r>
          </a:p>
          <a:p>
            <a:pPr lvl="1"/>
            <a:r>
              <a:rPr lang="en-US" dirty="0"/>
              <a:t>U.S.D.A. Agricultural Research Service</a:t>
            </a:r>
          </a:p>
        </p:txBody>
      </p:sp>
      <p:pic>
        <p:nvPicPr>
          <p:cNvPr id="5" name="Picture 4" descr="A couple of men in a field&#10;&#10;AI-generated content may be incorrect.">
            <a:extLst>
              <a:ext uri="{FF2B5EF4-FFF2-40B4-BE49-F238E27FC236}">
                <a16:creationId xmlns:a16="http://schemas.microsoft.com/office/drawing/2014/main" id="{16B63835-BF90-CF38-1FB4-70FB292E84C8}"/>
              </a:ext>
            </a:extLst>
          </p:cNvPr>
          <p:cNvPicPr>
            <a:picLocks noChangeAspect="1"/>
          </p:cNvPicPr>
          <p:nvPr/>
        </p:nvPicPr>
        <p:blipFill>
          <a:blip r:embed="rId2">
            <a:extLst>
              <a:ext uri="{28A0092B-C50C-407E-A947-70E740481C1C}">
                <a14:useLocalDpi xmlns:a14="http://schemas.microsoft.com/office/drawing/2010/main" val="0"/>
              </a:ext>
            </a:extLst>
          </a:blip>
          <a:srcRect r="19801"/>
          <a:stretch/>
        </p:blipFill>
        <p:spPr>
          <a:xfrm>
            <a:off x="347232" y="2126343"/>
            <a:ext cx="4935968" cy="3696407"/>
          </a:xfrm>
          <a:prstGeom prst="rect">
            <a:avLst/>
          </a:prstGeom>
        </p:spPr>
      </p:pic>
    </p:spTree>
    <p:extLst>
      <p:ext uri="{BB962C8B-B14F-4D97-AF65-F5344CB8AC3E}">
        <p14:creationId xmlns:p14="http://schemas.microsoft.com/office/powerpoint/2010/main" val="30808923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701</TotalTime>
  <Words>1329</Words>
  <Application>Microsoft Office PowerPoint</Application>
  <PresentationFormat>Widescreen</PresentationFormat>
  <Paragraphs>115</Paragraphs>
  <Slides>12</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Aptos</vt:lpstr>
      <vt:lpstr>Aptos Display</vt:lpstr>
      <vt:lpstr>Arial</vt:lpstr>
      <vt:lpstr>Calibri</vt:lpstr>
      <vt:lpstr>OpenSans-Regular</vt:lpstr>
      <vt:lpstr>Wingdings</vt:lpstr>
      <vt:lpstr>Office Theme</vt:lpstr>
      <vt:lpstr>Soil Health Update</vt:lpstr>
      <vt:lpstr>Changes to the Soil Health Division</vt:lpstr>
      <vt:lpstr>Training – Model for State Empowerment</vt:lpstr>
      <vt:lpstr>Conservation Practice Standards &amp; Activities</vt:lpstr>
      <vt:lpstr>Demonstration Trailers</vt:lpstr>
      <vt:lpstr>PowerPoint Presentation</vt:lpstr>
      <vt:lpstr>Models and Assessment Tools</vt:lpstr>
      <vt:lpstr>IT Projects</vt:lpstr>
      <vt:lpstr>Partnership Work</vt:lpstr>
      <vt:lpstr>PowerPoint Presentation</vt:lpstr>
      <vt:lpstr>Publications and Technical References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Branham, Amanda - FPAC-NRCS, DC</dc:creator>
  <cp:lastModifiedBy>Starr, Laura - FPAC-NRCS, OR</cp:lastModifiedBy>
  <cp:revision>2</cp:revision>
  <dcterms:created xsi:type="dcterms:W3CDTF">2025-03-07T11:50:41Z</dcterms:created>
  <dcterms:modified xsi:type="dcterms:W3CDTF">2025-05-01T19:06:26Z</dcterms:modified>
</cp:coreProperties>
</file>