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14"/>
  </p:notesMasterIdLst>
  <p:sldIdLst>
    <p:sldId id="278" r:id="rId3"/>
    <p:sldId id="279" r:id="rId4"/>
    <p:sldId id="277" r:id="rId5"/>
    <p:sldId id="283" r:id="rId6"/>
    <p:sldId id="282" r:id="rId7"/>
    <p:sldId id="288" r:id="rId8"/>
    <p:sldId id="284" r:id="rId9"/>
    <p:sldId id="286" r:id="rId10"/>
    <p:sldId id="287" r:id="rId11"/>
    <p:sldId id="281"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67" d="100"/>
          <a:sy n="67" d="100"/>
        </p:scale>
        <p:origin x="568"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wasny, Dean - FPAC-NRCS, CA" userId="299eab25-ef41-4d49-bf36-821f6f15fc81" providerId="ADAL" clId="{FC089CFC-2E6B-4910-9B44-CCA75F032F9B}"/>
    <pc:docChg chg="undo custSel delSld modSld sldOrd">
      <pc:chgData name="Kwasny, Dean - FPAC-NRCS, CA" userId="299eab25-ef41-4d49-bf36-821f6f15fc81" providerId="ADAL" clId="{FC089CFC-2E6B-4910-9B44-CCA75F032F9B}" dt="2023-04-05T03:16:10.124" v="557" actId="20577"/>
      <pc:docMkLst>
        <pc:docMk/>
      </pc:docMkLst>
      <pc:sldChg chg="modSp del mod">
        <pc:chgData name="Kwasny, Dean - FPAC-NRCS, CA" userId="299eab25-ef41-4d49-bf36-821f6f15fc81" providerId="ADAL" clId="{FC089CFC-2E6B-4910-9B44-CCA75F032F9B}" dt="2023-04-05T03:07:10.060" v="410" actId="2696"/>
        <pc:sldMkLst>
          <pc:docMk/>
          <pc:sldMk cId="4294288322" sldId="280"/>
        </pc:sldMkLst>
        <pc:spChg chg="mod">
          <ac:chgData name="Kwasny, Dean - FPAC-NRCS, CA" userId="299eab25-ef41-4d49-bf36-821f6f15fc81" providerId="ADAL" clId="{FC089CFC-2E6B-4910-9B44-CCA75F032F9B}" dt="2023-04-05T03:02:50.914" v="290" actId="21"/>
          <ac:spMkLst>
            <pc:docMk/>
            <pc:sldMk cId="4294288322" sldId="280"/>
            <ac:spMk id="3" creationId="{4C90D25A-9D88-42E0-8532-7AD5C462FD55}"/>
          </ac:spMkLst>
        </pc:spChg>
      </pc:sldChg>
      <pc:sldChg chg="modSp mod">
        <pc:chgData name="Kwasny, Dean - FPAC-NRCS, CA" userId="299eab25-ef41-4d49-bf36-821f6f15fc81" providerId="ADAL" clId="{FC089CFC-2E6B-4910-9B44-CCA75F032F9B}" dt="2023-04-05T03:16:10.124" v="557" actId="20577"/>
        <pc:sldMkLst>
          <pc:docMk/>
          <pc:sldMk cId="489434046" sldId="281"/>
        </pc:sldMkLst>
        <pc:spChg chg="mod">
          <ac:chgData name="Kwasny, Dean - FPAC-NRCS, CA" userId="299eab25-ef41-4d49-bf36-821f6f15fc81" providerId="ADAL" clId="{FC089CFC-2E6B-4910-9B44-CCA75F032F9B}" dt="2023-04-05T03:16:10.124" v="557" actId="20577"/>
          <ac:spMkLst>
            <pc:docMk/>
            <pc:sldMk cId="489434046" sldId="281"/>
            <ac:spMk id="3" creationId="{4C90D25A-9D88-42E0-8532-7AD5C462FD55}"/>
          </ac:spMkLst>
        </pc:spChg>
      </pc:sldChg>
      <pc:sldChg chg="modSp mod ord">
        <pc:chgData name="Kwasny, Dean - FPAC-NRCS, CA" userId="299eab25-ef41-4d49-bf36-821f6f15fc81" providerId="ADAL" clId="{FC089CFC-2E6B-4910-9B44-CCA75F032F9B}" dt="2023-04-05T03:06:48.815" v="409" actId="6549"/>
        <pc:sldMkLst>
          <pc:docMk/>
          <pc:sldMk cId="4052891206" sldId="282"/>
        </pc:sldMkLst>
        <pc:spChg chg="mod">
          <ac:chgData name="Kwasny, Dean - FPAC-NRCS, CA" userId="299eab25-ef41-4d49-bf36-821f6f15fc81" providerId="ADAL" clId="{FC089CFC-2E6B-4910-9B44-CCA75F032F9B}" dt="2023-04-05T03:06:48.815" v="409" actId="6549"/>
          <ac:spMkLst>
            <pc:docMk/>
            <pc:sldMk cId="4052891206" sldId="282"/>
            <ac:spMk id="3" creationId="{4C90D25A-9D88-42E0-8532-7AD5C462FD55}"/>
          </ac:spMkLst>
        </pc:spChg>
      </pc:sldChg>
      <pc:sldChg chg="modSp mod ord">
        <pc:chgData name="Kwasny, Dean - FPAC-NRCS, CA" userId="299eab25-ef41-4d49-bf36-821f6f15fc81" providerId="ADAL" clId="{FC089CFC-2E6B-4910-9B44-CCA75F032F9B}" dt="2023-04-05T02:54:00.607" v="171" actId="6549"/>
        <pc:sldMkLst>
          <pc:docMk/>
          <pc:sldMk cId="740243282" sldId="283"/>
        </pc:sldMkLst>
        <pc:spChg chg="mod">
          <ac:chgData name="Kwasny, Dean - FPAC-NRCS, CA" userId="299eab25-ef41-4d49-bf36-821f6f15fc81" providerId="ADAL" clId="{FC089CFC-2E6B-4910-9B44-CCA75F032F9B}" dt="2023-04-05T02:54:00.607" v="171" actId="6549"/>
          <ac:spMkLst>
            <pc:docMk/>
            <pc:sldMk cId="740243282" sldId="283"/>
            <ac:spMk id="3" creationId="{4C90D25A-9D88-42E0-8532-7AD5C462FD55}"/>
          </ac:spMkLst>
        </pc:spChg>
      </pc:sldChg>
      <pc:sldChg chg="modSp mod">
        <pc:chgData name="Kwasny, Dean - FPAC-NRCS, CA" userId="299eab25-ef41-4d49-bf36-821f6f15fc81" providerId="ADAL" clId="{FC089CFC-2E6B-4910-9B44-CCA75F032F9B}" dt="2023-04-05T03:09:57.135" v="481" actId="6549"/>
        <pc:sldMkLst>
          <pc:docMk/>
          <pc:sldMk cId="1427605841" sldId="288"/>
        </pc:sldMkLst>
        <pc:spChg chg="mod">
          <ac:chgData name="Kwasny, Dean - FPAC-NRCS, CA" userId="299eab25-ef41-4d49-bf36-821f6f15fc81" providerId="ADAL" clId="{FC089CFC-2E6B-4910-9B44-CCA75F032F9B}" dt="2023-04-05T03:09:57.135" v="481" actId="6549"/>
          <ac:spMkLst>
            <pc:docMk/>
            <pc:sldMk cId="1427605841" sldId="288"/>
            <ac:spMk id="3" creationId="{4C90D25A-9D88-42E0-8532-7AD5C462FD55}"/>
          </ac:spMkLst>
        </pc:spChg>
      </pc:sldChg>
      <pc:sldChg chg="modSp mod">
        <pc:chgData name="Kwasny, Dean - FPAC-NRCS, CA" userId="299eab25-ef41-4d49-bf36-821f6f15fc81" providerId="ADAL" clId="{FC089CFC-2E6B-4910-9B44-CCA75F032F9B}" dt="2023-04-05T03:14:39.417" v="520" actId="1076"/>
        <pc:sldMkLst>
          <pc:docMk/>
          <pc:sldMk cId="250201163" sldId="290"/>
        </pc:sldMkLst>
        <pc:spChg chg="mod">
          <ac:chgData name="Kwasny, Dean - FPAC-NRCS, CA" userId="299eab25-ef41-4d49-bf36-821f6f15fc81" providerId="ADAL" clId="{FC089CFC-2E6B-4910-9B44-CCA75F032F9B}" dt="2023-04-05T03:14:39.417" v="520" actId="1076"/>
          <ac:spMkLst>
            <pc:docMk/>
            <pc:sldMk cId="250201163" sldId="290"/>
            <ac:spMk id="3" creationId="{4C90D25A-9D88-42E0-8532-7AD5C462FD5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National Funding (ACEP)</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2023</c:v>
                </c:pt>
              </c:strCache>
            </c:strRef>
          </c:tx>
          <c:spPr>
            <a:solidFill>
              <a:schemeClr val="accent1"/>
            </a:solidFill>
            <a:ln>
              <a:noFill/>
            </a:ln>
            <a:effectLst/>
          </c:spPr>
          <c:invertIfNegative val="0"/>
          <c:cat>
            <c:numRef>
              <c:f>Sheet1!$A$2:$A$5</c:f>
              <c:numCache>
                <c:formatCode>General</c:formatCode>
                <c:ptCount val="4"/>
                <c:pt idx="0">
                  <c:v>2023</c:v>
                </c:pt>
                <c:pt idx="1">
                  <c:v>2024</c:v>
                </c:pt>
                <c:pt idx="2">
                  <c:v>2025</c:v>
                </c:pt>
                <c:pt idx="3">
                  <c:v>2026</c:v>
                </c:pt>
              </c:numCache>
            </c:numRef>
          </c:cat>
          <c:val>
            <c:numRef>
              <c:f>Sheet1!$B$2:$B$5</c:f>
              <c:numCache>
                <c:formatCode>"$"#,##0_);[Red]\("$"#,##0\)</c:formatCode>
                <c:ptCount val="4"/>
                <c:pt idx="0">
                  <c:v>100000000</c:v>
                </c:pt>
                <c:pt idx="1">
                  <c:v>200000000</c:v>
                </c:pt>
                <c:pt idx="2">
                  <c:v>500000000</c:v>
                </c:pt>
                <c:pt idx="3">
                  <c:v>600000000</c:v>
                </c:pt>
              </c:numCache>
            </c:numRef>
          </c:val>
          <c:extLst>
            <c:ext xmlns:c16="http://schemas.microsoft.com/office/drawing/2014/chart" uri="{C3380CC4-5D6E-409C-BE32-E72D297353CC}">
              <c16:uniqueId val="{00000000-6120-4D51-A61B-8B3BD22EEBD9}"/>
            </c:ext>
          </c:extLst>
        </c:ser>
        <c:dLbls>
          <c:showLegendKey val="0"/>
          <c:showVal val="0"/>
          <c:showCatName val="0"/>
          <c:showSerName val="0"/>
          <c:showPercent val="0"/>
          <c:showBubbleSize val="0"/>
        </c:dLbls>
        <c:gapWidth val="219"/>
        <c:overlap val="-27"/>
        <c:axId val="193844319"/>
        <c:axId val="193840991"/>
      </c:barChart>
      <c:catAx>
        <c:axId val="193844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3840991"/>
        <c:crosses val="autoZero"/>
        <c:auto val="1"/>
        <c:lblAlgn val="ctr"/>
        <c:lblOffset val="100"/>
        <c:noMultiLvlLbl val="0"/>
      </c:catAx>
      <c:valAx>
        <c:axId val="193840991"/>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38443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CBCB89-EB8A-449E-BF94-38BB88CAB30E}" type="datetimeFigureOut">
              <a:rPr lang="en-US" smtClean="0"/>
              <a:t>4/4/2023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91504D-79DB-47B6-82B0-FB350857D792}" type="slidenum">
              <a:rPr lang="en-US" smtClean="0"/>
              <a:t>‹#›</a:t>
            </a:fld>
            <a:endParaRPr lang="en-US"/>
          </a:p>
        </p:txBody>
      </p:sp>
    </p:spTree>
    <p:extLst>
      <p:ext uri="{BB962C8B-B14F-4D97-AF65-F5344CB8AC3E}">
        <p14:creationId xmlns:p14="http://schemas.microsoft.com/office/powerpoint/2010/main" val="2179668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a:t>The FA/TA split is a 65/35 percentage split similar to the split used in ACEP under the Farm Bill</a:t>
            </a:r>
          </a:p>
        </p:txBody>
      </p:sp>
    </p:spTree>
    <p:extLst>
      <p:ext uri="{BB962C8B-B14F-4D97-AF65-F5344CB8AC3E}">
        <p14:creationId xmlns:p14="http://schemas.microsoft.com/office/powerpoint/2010/main" val="1961585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sz="1800" i="1">
                <a:effectLst/>
                <a:latin typeface="Times New Roman" panose="02020603050405020304" pitchFamily="18" charset="0"/>
                <a:ea typeface="Calibri" panose="020F0502020204030204" pitchFamily="34" charset="0"/>
              </a:rPr>
              <a:t>In future years, enrollment options and areas may be expanded as data becomes available to support inclusion for IRA funding.</a:t>
            </a:r>
            <a:endParaRPr lang="en-US"/>
          </a:p>
        </p:txBody>
      </p:sp>
    </p:spTree>
    <p:extLst>
      <p:ext uri="{BB962C8B-B14F-4D97-AF65-F5344CB8AC3E}">
        <p14:creationId xmlns:p14="http://schemas.microsoft.com/office/powerpoint/2010/main" val="2926355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a:t>This is the threat of grassland conversion from the </a:t>
            </a:r>
            <a:r>
              <a:rPr lang="en-US" err="1"/>
              <a:t>WLFW</a:t>
            </a:r>
            <a:r>
              <a:rPr lang="en-US"/>
              <a:t> Great Plains Grasslands Biome Framework. Those under the highest risk of conversion would be highest target areas for enrollment. EPD recognizes that there are pockets of grasslands in other areas in the US, but this allows for a concentrated effort for a national prioritization in FY2023.</a:t>
            </a:r>
          </a:p>
        </p:txBody>
      </p:sp>
    </p:spTree>
    <p:extLst>
      <p:ext uri="{BB962C8B-B14F-4D97-AF65-F5344CB8AC3E}">
        <p14:creationId xmlns:p14="http://schemas.microsoft.com/office/powerpoint/2010/main" val="3893335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sz="1800" i="1">
                <a:effectLst/>
                <a:latin typeface="Times New Roman" panose="02020603050405020304" pitchFamily="18" charset="0"/>
                <a:ea typeface="Calibri" panose="020F0502020204030204" pitchFamily="34" charset="0"/>
              </a:rPr>
              <a:t>The map shows the soils with the highest soil organic carbon storage for enrollment. Most areas are concentrated in the upper Midwest and coastal areas. </a:t>
            </a:r>
            <a:endParaRPr lang="en-US"/>
          </a:p>
        </p:txBody>
      </p:sp>
    </p:spTree>
    <p:extLst>
      <p:ext uri="{BB962C8B-B14F-4D97-AF65-F5344CB8AC3E}">
        <p14:creationId xmlns:p14="http://schemas.microsoft.com/office/powerpoint/2010/main" val="226679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381000" y="1576706"/>
            <a:ext cx="659892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16386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246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31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898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30347" y="6355080"/>
            <a:ext cx="4605867" cy="381000"/>
          </a:xfrm>
          <a:prstGeom prst="rect">
            <a:avLst/>
          </a:prstGeom>
        </p:spPr>
      </p:pic>
    </p:spTree>
    <p:extLst>
      <p:ext uri="{BB962C8B-B14F-4D97-AF65-F5344CB8AC3E}">
        <p14:creationId xmlns:p14="http://schemas.microsoft.com/office/powerpoint/2010/main" val="1361625172"/>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12192000" cy="7628709"/>
          </a:xfrm>
          <a:prstGeom prst="rect">
            <a:avLst/>
          </a:prstGeom>
        </p:spPr>
      </p:pic>
    </p:spTree>
    <p:extLst>
      <p:ext uri="{BB962C8B-B14F-4D97-AF65-F5344CB8AC3E}">
        <p14:creationId xmlns:p14="http://schemas.microsoft.com/office/powerpoint/2010/main" val="336587076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rcs.usda.gov/sites/default/files/2022-06/greatPlainsFramework.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214685" y="1243174"/>
            <a:ext cx="6805989" cy="4089115"/>
          </a:xfrm>
        </p:spPr>
        <p:txBody>
          <a:bodyPr lIns="91440" tIns="45720" rIns="91440" bIns="45720" anchor="t"/>
          <a:lstStyle/>
          <a:p>
            <a:r>
              <a:rPr lang="en-US" sz="3600" dirty="0">
                <a:latin typeface="Open Sans Extrabold"/>
                <a:ea typeface="Open Sans Extrabold"/>
                <a:cs typeface="Open Sans Extrabold"/>
              </a:rPr>
              <a:t>IRA </a:t>
            </a:r>
            <a:br>
              <a:rPr lang="en-US" sz="3600" dirty="0">
                <a:latin typeface="Open Sans Extrabold"/>
                <a:ea typeface="Open Sans Extrabold"/>
                <a:cs typeface="Open Sans Extrabold"/>
              </a:rPr>
            </a:br>
            <a:r>
              <a:rPr lang="en-US" sz="2200" dirty="0">
                <a:latin typeface="Open Sans Extrabold"/>
                <a:ea typeface="Open Sans Extrabold"/>
                <a:cs typeface="Open Sans Extrabold"/>
              </a:rPr>
              <a:t>Agricultural Conservation Easement Program (ACEP)</a:t>
            </a:r>
            <a:br>
              <a:rPr lang="en-US" sz="2200" dirty="0">
                <a:latin typeface="Open Sans Extrabold"/>
                <a:ea typeface="Open Sans Extrabold"/>
                <a:cs typeface="Open Sans Extrabold"/>
              </a:rPr>
            </a:br>
            <a:br>
              <a:rPr lang="en-US" sz="2200" dirty="0">
                <a:latin typeface="Open Sans Extrabold"/>
                <a:ea typeface="Open Sans Extrabold"/>
                <a:cs typeface="Open Sans Extrabold"/>
              </a:rPr>
            </a:br>
            <a:r>
              <a:rPr lang="en-US" sz="2200" dirty="0">
                <a:latin typeface="Open Sans Extrabold"/>
                <a:ea typeface="Open Sans Extrabold"/>
                <a:cs typeface="Open Sans Extrabold"/>
              </a:rPr>
              <a:t>Agricultural Land Easements</a:t>
            </a:r>
            <a:br>
              <a:rPr lang="en-US" sz="2200" dirty="0">
                <a:latin typeface="Open Sans Extrabold"/>
                <a:ea typeface="Open Sans Extrabold"/>
                <a:cs typeface="Open Sans Extrabold"/>
              </a:rPr>
            </a:br>
            <a:r>
              <a:rPr lang="en-US" sz="2200" dirty="0">
                <a:latin typeface="Open Sans Extrabold"/>
                <a:ea typeface="Open Sans Extrabold"/>
                <a:cs typeface="Open Sans Extrabold"/>
              </a:rPr>
              <a:t>Wetland Reserve Easements</a:t>
            </a:r>
            <a:endParaRPr lang="en-US" sz="2200" dirty="0"/>
          </a:p>
        </p:txBody>
      </p:sp>
      <p:sp>
        <p:nvSpPr>
          <p:cNvPr id="3" name="TextBox 2">
            <a:extLst>
              <a:ext uri="{FF2B5EF4-FFF2-40B4-BE49-F238E27FC236}">
                <a16:creationId xmlns:a16="http://schemas.microsoft.com/office/drawing/2014/main" id="{33952AD2-340B-4A64-A338-AF38AE9996F9}"/>
              </a:ext>
            </a:extLst>
          </p:cNvPr>
          <p:cNvSpPr txBox="1"/>
          <p:nvPr/>
        </p:nvSpPr>
        <p:spPr>
          <a:xfrm>
            <a:off x="1524001" y="5517223"/>
            <a:ext cx="6810775" cy="461665"/>
          </a:xfrm>
          <a:prstGeom prst="rect">
            <a:avLst/>
          </a:prstGeom>
          <a:noFill/>
        </p:spPr>
        <p:txBody>
          <a:bodyPr wrap="none" rtlCol="0">
            <a:spAutoFit/>
          </a:bodyPr>
          <a:lstStyle/>
          <a:p>
            <a:r>
              <a:rPr lang="en-US" sz="2400" dirty="0">
                <a:solidFill>
                  <a:prstClr val="white"/>
                </a:solidFill>
                <a:latin typeface="Calibri" panose="020F0502020204030204"/>
              </a:rPr>
              <a:t>Dean Kwasny - Easement Program Manager, CA NRCS</a:t>
            </a:r>
          </a:p>
        </p:txBody>
      </p:sp>
      <p:pic>
        <p:nvPicPr>
          <p:cNvPr id="4" name="Picture 3">
            <a:extLst>
              <a:ext uri="{FF2B5EF4-FFF2-40B4-BE49-F238E27FC236}">
                <a16:creationId xmlns:a16="http://schemas.microsoft.com/office/drawing/2014/main" id="{1CAA99A4-B4A1-8138-5AEF-1117EDCFF3E7}"/>
              </a:ext>
            </a:extLst>
          </p:cNvPr>
          <p:cNvPicPr>
            <a:picLocks noChangeAspect="1"/>
          </p:cNvPicPr>
          <p:nvPr/>
        </p:nvPicPr>
        <p:blipFill>
          <a:blip r:embed="rId2"/>
          <a:stretch>
            <a:fillRect/>
          </a:stretch>
        </p:blipFill>
        <p:spPr>
          <a:xfrm>
            <a:off x="7459530" y="1243174"/>
            <a:ext cx="4732470" cy="1827172"/>
          </a:xfrm>
          <a:prstGeom prst="rect">
            <a:avLst/>
          </a:prstGeom>
        </p:spPr>
      </p:pic>
      <p:pic>
        <p:nvPicPr>
          <p:cNvPr id="5" name="Picture 4">
            <a:extLst>
              <a:ext uri="{FF2B5EF4-FFF2-40B4-BE49-F238E27FC236}">
                <a16:creationId xmlns:a16="http://schemas.microsoft.com/office/drawing/2014/main" id="{D8D88BEE-4A38-F044-6010-4C85D67826A0}"/>
              </a:ext>
            </a:extLst>
          </p:cNvPr>
          <p:cNvPicPr>
            <a:picLocks noChangeAspect="1"/>
          </p:cNvPicPr>
          <p:nvPr/>
        </p:nvPicPr>
        <p:blipFill>
          <a:blip r:embed="rId3"/>
          <a:stretch>
            <a:fillRect/>
          </a:stretch>
        </p:blipFill>
        <p:spPr>
          <a:xfrm>
            <a:off x="7392726" y="3122825"/>
            <a:ext cx="4931795" cy="2394398"/>
          </a:xfrm>
          <a:prstGeom prst="rect">
            <a:avLst/>
          </a:prstGeom>
        </p:spPr>
      </p:pic>
    </p:spTree>
    <p:extLst>
      <p:ext uri="{BB962C8B-B14F-4D97-AF65-F5344CB8AC3E}">
        <p14:creationId xmlns:p14="http://schemas.microsoft.com/office/powerpoint/2010/main" val="582954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710380" y="1275043"/>
            <a:ext cx="11009671" cy="838432"/>
          </a:xfrm>
        </p:spPr>
        <p:txBody>
          <a:bodyPr lIns="91440" tIns="45720" rIns="91440" bIns="45720" anchor="t"/>
          <a:lstStyle/>
          <a:p>
            <a:r>
              <a:rPr lang="en-US" b="1" dirty="0"/>
              <a:t>FY2023 IRA ACEP Ranking and Project Selection</a:t>
            </a:r>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a:xfrm>
            <a:off x="953729" y="2219325"/>
            <a:ext cx="10314039" cy="4407106"/>
          </a:xfrm>
        </p:spPr>
        <p:txBody>
          <a:bodyPr/>
          <a:lstStyle/>
          <a:p>
            <a:r>
              <a:rPr lang="en-US" dirty="0">
                <a:latin typeface="Arial" panose="020B0604020202020204" pitchFamily="34" charset="0"/>
                <a:cs typeface="Arial" panose="020B0604020202020204" pitchFamily="34" charset="0"/>
              </a:rPr>
              <a:t>National sign-up announcement and press release </a:t>
            </a:r>
            <a:r>
              <a:rPr lang="en-US">
                <a:latin typeface="Arial" panose="020B0604020202020204" pitchFamily="34" charset="0"/>
                <a:cs typeface="Arial" panose="020B0604020202020204" pitchFamily="34" charset="0"/>
              </a:rPr>
              <a:t>(applications were due 02/17/2023)</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National Ranking Pools for IRA ACEP were published for WRE and ALE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 eligible and ranked applications will be compared nationally</a:t>
            </a:r>
            <a:endParaRPr lang="en-US" dirty="0">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IRA Financial Assistance (FA) funds will be allocated to States based on national selection of ranked applications</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9434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p:txBody>
          <a:bodyPr lIns="91440" tIns="45720" rIns="91440" bIns="45720" anchor="t"/>
          <a:lstStyle/>
          <a:p>
            <a:r>
              <a:rPr lang="en-US" b="1"/>
              <a:t>FY2024 IRA ACEP Strategy</a:t>
            </a:r>
            <a:br>
              <a:rPr lang="en-US" b="1"/>
            </a:br>
            <a:endParaRPr lang="en-US" b="1"/>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a:xfrm>
            <a:off x="990600" y="1690688"/>
            <a:ext cx="8087838" cy="4463349"/>
          </a:xfrm>
        </p:spPr>
        <p:txBody>
          <a:bodyPr/>
          <a:lstStyle/>
          <a:p>
            <a:r>
              <a:rPr lang="en-US" sz="2400" dirty="0">
                <a:latin typeface="Arial" panose="020B0604020202020204" pitchFamily="34" charset="0"/>
                <a:cs typeface="Arial" panose="020B0604020202020204" pitchFamily="34" charset="0"/>
              </a:rPr>
              <a:t>$200 Million </a:t>
            </a:r>
          </a:p>
          <a:p>
            <a:pPr lvl="1"/>
            <a:r>
              <a:rPr lang="en-US" dirty="0">
                <a:latin typeface="Arial" panose="020B0604020202020204" pitchFamily="34" charset="0"/>
                <a:cs typeface="Arial" panose="020B0604020202020204" pitchFamily="34" charset="0"/>
              </a:rPr>
              <a:t>$130 Million Financial Assistance</a:t>
            </a:r>
          </a:p>
          <a:p>
            <a:pPr lvl="1"/>
            <a:r>
              <a:rPr lang="en-US" dirty="0">
                <a:latin typeface="Arial" panose="020B0604020202020204" pitchFamily="34" charset="0"/>
                <a:cs typeface="Arial" panose="020B0604020202020204" pitchFamily="34" charset="0"/>
              </a:rPr>
              <a:t>$70 Million Technical Assistance</a:t>
            </a:r>
          </a:p>
          <a:p>
            <a:r>
              <a:rPr lang="en-US" sz="2400" dirty="0">
                <a:latin typeface="Arial" panose="020B0604020202020204" pitchFamily="34" charset="0"/>
                <a:cs typeface="Arial" panose="020B0604020202020204" pitchFamily="34" charset="0"/>
              </a:rPr>
              <a:t>National Sign-Up for new acquisition enrollments </a:t>
            </a:r>
          </a:p>
          <a:p>
            <a:pPr lvl="1"/>
            <a:r>
              <a:rPr lang="en-US" dirty="0">
                <a:latin typeface="Arial" panose="020B0604020202020204" pitchFamily="34" charset="0"/>
                <a:cs typeface="Arial" panose="020B0604020202020204" pitchFamily="34" charset="0"/>
              </a:rPr>
              <a:t>Establish threshold ranking scores for continuous funding selections based on FY 2023 ranking</a:t>
            </a:r>
          </a:p>
          <a:p>
            <a:r>
              <a:rPr lang="en-US" sz="2400" dirty="0">
                <a:latin typeface="Arial" panose="020B0604020202020204" pitchFamily="34" charset="0"/>
                <a:cs typeface="Arial" panose="020B0604020202020204" pitchFamily="34" charset="0"/>
              </a:rPr>
              <a:t>State Resource Assessment for Stewardship Activities on existing easements</a:t>
            </a:r>
          </a:p>
          <a:p>
            <a:pPr lvl="1"/>
            <a:r>
              <a:rPr lang="en-US" dirty="0">
                <a:latin typeface="Arial" panose="020B0604020202020204" pitchFamily="34" charset="0"/>
                <a:cs typeface="Arial" panose="020B0604020202020204" pitchFamily="34" charset="0"/>
              </a:rPr>
              <a:t>Wetland enhancement practices to sequester carbon and reduce greenhouse gases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Expanded Geographic Area?</a:t>
            </a:r>
          </a:p>
          <a:p>
            <a:pPr marL="457200" lvl="1" indent="0">
              <a:buNone/>
            </a:pPr>
            <a:endParaRPr lang="en-US"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0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p:txBody>
          <a:bodyPr lIns="91440" tIns="45720" rIns="91440" bIns="45720" anchor="t"/>
          <a:lstStyle/>
          <a:p>
            <a:r>
              <a:rPr lang="en-US" b="1" dirty="0"/>
              <a:t>IRA Easement Objectives &amp; Funding</a:t>
            </a:r>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a:xfrm>
            <a:off x="838200" y="1690688"/>
            <a:ext cx="10309529" cy="4486275"/>
          </a:xfrm>
        </p:spPr>
        <p:txBody>
          <a:bodyPr/>
          <a:lstStyle/>
          <a:p>
            <a:pPr fontAlgn="ctr">
              <a:spcBef>
                <a:spcPts val="0"/>
              </a:spcBef>
              <a:buFont typeface="Courier New" panose="02070309020205020404" pitchFamily="49" charset="0"/>
              <a:buChar char="o"/>
            </a:pPr>
            <a:r>
              <a:rPr lang="en-US" sz="2400" dirty="0">
                <a:latin typeface="Arial" panose="020B0604020202020204" pitchFamily="34" charset="0"/>
                <a:cs typeface="Arial" panose="020B0604020202020204" pitchFamily="34" charset="0"/>
              </a:rPr>
              <a:t>To carry out the </a:t>
            </a:r>
            <a:r>
              <a:rPr lang="en-US" sz="2400" b="1" i="1" dirty="0">
                <a:latin typeface="Arial" panose="020B0604020202020204" pitchFamily="34" charset="0"/>
                <a:cs typeface="Arial" panose="020B0604020202020204" pitchFamily="34" charset="0"/>
              </a:rPr>
              <a:t>agricultural conservation easement program </a:t>
            </a:r>
            <a:r>
              <a:rPr lang="en-US" sz="2400" dirty="0">
                <a:latin typeface="Arial" panose="020B0604020202020204" pitchFamily="34" charset="0"/>
                <a:cs typeface="Arial" panose="020B0604020202020204" pitchFamily="34" charset="0"/>
              </a:rPr>
              <a:t>and acquire</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easements or interests in land that will </a:t>
            </a:r>
            <a:r>
              <a:rPr lang="en-US" sz="2400" b="1" dirty="0">
                <a:latin typeface="Arial" panose="020B0604020202020204" pitchFamily="34" charset="0"/>
                <a:cs typeface="Arial" panose="020B0604020202020204" pitchFamily="34" charset="0"/>
              </a:rPr>
              <a:t>most reduce, capture, avoid, or sequester carbon dioxide, methane, or nitrous oxide emissions.</a:t>
            </a:r>
          </a:p>
          <a:p>
            <a:pPr marL="0" indent="0" fontAlgn="ctr">
              <a:spcBef>
                <a:spcPts val="0"/>
              </a:spcBef>
              <a:buNone/>
            </a:pPr>
            <a:endParaRPr lang="en-US" sz="2400" dirty="0">
              <a:latin typeface="Arial" panose="020B0604020202020204" pitchFamily="34" charset="0"/>
              <a:cs typeface="Arial" panose="020B0604020202020204" pitchFamily="34" charset="0"/>
            </a:endParaRPr>
          </a:p>
          <a:p>
            <a:pPr marL="0" indent="0">
              <a:buNone/>
            </a:pPr>
            <a:endParaRPr lang="en-US" dirty="0"/>
          </a:p>
        </p:txBody>
      </p:sp>
      <p:graphicFrame>
        <p:nvGraphicFramePr>
          <p:cNvPr id="6" name="Chart 5">
            <a:extLst>
              <a:ext uri="{FF2B5EF4-FFF2-40B4-BE49-F238E27FC236}">
                <a16:creationId xmlns:a16="http://schemas.microsoft.com/office/drawing/2014/main" id="{6185D081-6CCC-6FD3-28C9-6DEFF95DC6BC}"/>
              </a:ext>
            </a:extLst>
          </p:cNvPr>
          <p:cNvGraphicFramePr/>
          <p:nvPr>
            <p:extLst>
              <p:ext uri="{D42A27DB-BD31-4B8C-83A1-F6EECF244321}">
                <p14:modId xmlns:p14="http://schemas.microsoft.com/office/powerpoint/2010/main" val="1065415292"/>
              </p:ext>
            </p:extLst>
          </p:nvPr>
        </p:nvGraphicFramePr>
        <p:xfrm>
          <a:off x="2032000" y="3140765"/>
          <a:ext cx="7016584" cy="2997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7774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906449" y="1353189"/>
            <a:ext cx="10034546" cy="838432"/>
          </a:xfrm>
        </p:spPr>
        <p:txBody>
          <a:bodyPr lIns="91440" tIns="45720" rIns="91440" bIns="45720" anchor="t"/>
          <a:lstStyle/>
          <a:p>
            <a:r>
              <a:rPr lang="en-US" b="1" dirty="0"/>
              <a:t>IRA ACEP National Authorization for FY 2023</a:t>
            </a:r>
          </a:p>
        </p:txBody>
      </p:sp>
      <p:graphicFrame>
        <p:nvGraphicFramePr>
          <p:cNvPr id="4" name="Content Placeholder 3">
            <a:extLst>
              <a:ext uri="{FF2B5EF4-FFF2-40B4-BE49-F238E27FC236}">
                <a16:creationId xmlns:a16="http://schemas.microsoft.com/office/drawing/2014/main" id="{C0ECC5E9-570A-4EE2-872F-35CF9D708E2D}"/>
              </a:ext>
            </a:extLst>
          </p:cNvPr>
          <p:cNvGraphicFramePr>
            <a:graphicFrameLocks noGrp="1" noChangeAspect="1"/>
          </p:cNvGraphicFramePr>
          <p:nvPr>
            <p:ph idx="1"/>
          </p:nvPr>
        </p:nvGraphicFramePr>
        <p:xfrm>
          <a:off x="2052639" y="2571751"/>
          <a:ext cx="8086725" cy="1387475"/>
        </p:xfrm>
        <a:graphic>
          <a:graphicData uri="http://schemas.openxmlformats.org/presentationml/2006/ole">
            <mc:AlternateContent xmlns:mc="http://schemas.openxmlformats.org/markup-compatibility/2006">
              <mc:Choice xmlns:v="urn:schemas-microsoft-com:vml" Requires="v">
                <p:oleObj name="Worksheet" r:id="rId3" imgW="6699287" imgH="1149306" progId="Excel.Sheet.12">
                  <p:embed/>
                </p:oleObj>
              </mc:Choice>
              <mc:Fallback>
                <p:oleObj name="Worksheet" r:id="rId3" imgW="6699287" imgH="1149306" progId="Excel.Sheet.12">
                  <p:embed/>
                  <p:pic>
                    <p:nvPicPr>
                      <p:cNvPr id="4" name="Content Placeholder 3">
                        <a:extLst>
                          <a:ext uri="{FF2B5EF4-FFF2-40B4-BE49-F238E27FC236}">
                            <a16:creationId xmlns:a16="http://schemas.microsoft.com/office/drawing/2014/main" id="{C0ECC5E9-570A-4EE2-872F-35CF9D708E2D}"/>
                          </a:ext>
                        </a:extLst>
                      </p:cNvPr>
                      <p:cNvPicPr/>
                      <p:nvPr/>
                    </p:nvPicPr>
                    <p:blipFill>
                      <a:blip r:embed="rId4"/>
                      <a:stretch>
                        <a:fillRect/>
                      </a:stretch>
                    </p:blipFill>
                    <p:spPr>
                      <a:xfrm>
                        <a:off x="2052639" y="2571751"/>
                        <a:ext cx="8086725" cy="1387475"/>
                      </a:xfrm>
                      <a:prstGeom prst="rect">
                        <a:avLst/>
                      </a:prstGeom>
                    </p:spPr>
                  </p:pic>
                </p:oleObj>
              </mc:Fallback>
            </mc:AlternateContent>
          </a:graphicData>
        </a:graphic>
      </p:graphicFrame>
    </p:spTree>
    <p:extLst>
      <p:ext uri="{BB962C8B-B14F-4D97-AF65-F5344CB8AC3E}">
        <p14:creationId xmlns:p14="http://schemas.microsoft.com/office/powerpoint/2010/main" val="1969242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591896" y="852256"/>
            <a:ext cx="8806526" cy="838432"/>
          </a:xfrm>
        </p:spPr>
        <p:txBody>
          <a:bodyPr lIns="91440" tIns="45720" rIns="91440" bIns="45720" anchor="t"/>
          <a:lstStyle/>
          <a:p>
            <a:r>
              <a:rPr lang="en-US" b="1" dirty="0"/>
              <a:t>FY 2023 ACEP Implementation Strategy</a:t>
            </a:r>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a:xfrm>
            <a:off x="1489586" y="1690688"/>
            <a:ext cx="9729019" cy="4841875"/>
          </a:xfrm>
        </p:spPr>
        <p:txBody>
          <a:bodyPr/>
          <a:lstStyle/>
          <a:p>
            <a:r>
              <a:rPr lang="en-US" dirty="0">
                <a:latin typeface="Arial" panose="020B0604020202020204" pitchFamily="34" charset="0"/>
                <a:cs typeface="Arial" panose="020B0604020202020204" pitchFamily="34" charset="0"/>
              </a:rPr>
              <a:t>Limited funds for ACEP in FY 2023</a:t>
            </a:r>
          </a:p>
          <a:p>
            <a:r>
              <a:rPr lang="en-US" dirty="0">
                <a:latin typeface="Arial" panose="020B0604020202020204" pitchFamily="34" charset="0"/>
                <a:cs typeface="Arial" panose="020B0604020202020204" pitchFamily="34" charset="0"/>
              </a:rPr>
              <a:t>Nationally identified IRA target areas and ranking criteria will be used to acquire and restore easements on lands that:</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Will reduce, capture, avoid, or sequester carbon dioxide, methane, or nitrous oxide emissions</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Have already been identified as having significant Greenhouse Gas (GHG) mitigation potential if restored (USDA Report, 2013)</a:t>
            </a:r>
          </a:p>
          <a:p>
            <a:pPr lvl="1">
              <a:buFont typeface="Courier New" panose="02070309020205020404" pitchFamily="49" charset="0"/>
              <a:buChar char="o"/>
            </a:pPr>
            <a:r>
              <a:rPr lang="en-US" dirty="0">
                <a:latin typeface="Arial" panose="020B0604020202020204" pitchFamily="34" charset="0"/>
                <a:cs typeface="Arial" panose="020B0604020202020204" pitchFamily="34" charset="0"/>
              </a:rPr>
              <a:t>Leverage and advance existing USDA and NRCS strategic planning efforts, including Climate Adaption Plans</a:t>
            </a:r>
          </a:p>
        </p:txBody>
      </p:sp>
    </p:spTree>
    <p:extLst>
      <p:ext uri="{BB962C8B-B14F-4D97-AF65-F5344CB8AC3E}">
        <p14:creationId xmlns:p14="http://schemas.microsoft.com/office/powerpoint/2010/main" val="740243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813367" y="987193"/>
            <a:ext cx="8565266" cy="838432"/>
          </a:xfrm>
        </p:spPr>
        <p:txBody>
          <a:bodyPr lIns="91440" tIns="45720" rIns="91440" bIns="45720" anchor="t"/>
          <a:lstStyle/>
          <a:p>
            <a:r>
              <a:rPr lang="en-US" b="1" dirty="0"/>
              <a:t>Benefits of FY2023 IRA ACEP Strategy</a:t>
            </a:r>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p:txBody>
          <a:bodyPr/>
          <a:lstStyle/>
          <a:p>
            <a:pPr lvl="1">
              <a:lnSpc>
                <a:spcPct val="107000"/>
              </a:lnSpc>
              <a:spcBef>
                <a:spcPts val="0"/>
              </a:spcBef>
            </a:pPr>
            <a:r>
              <a:rPr lang="en-US" dirty="0">
                <a:effectLst/>
                <a:latin typeface="Arial" panose="020B0604020202020204" pitchFamily="34" charset="0"/>
                <a:ea typeface="Calibri" panose="020F0502020204030204" pitchFamily="34" charset="0"/>
                <a:cs typeface="Arial" panose="020B0604020202020204" pitchFamily="34" charset="0"/>
              </a:rPr>
              <a:t>NRCS’s extensive soils data will be used to target lands with greatest potential to reduce greenhouse gases or sequester carbon.</a:t>
            </a:r>
            <a:r>
              <a:rPr lang="en-US" dirty="0">
                <a:latin typeface="Arial" panose="020B0604020202020204" pitchFamily="34" charset="0"/>
                <a:cs typeface="Arial" panose="020B0604020202020204" pitchFamily="34" charset="0"/>
              </a:rPr>
              <a:t> </a:t>
            </a:r>
          </a:p>
          <a:p>
            <a:pPr marL="457200" lvl="1" indent="0">
              <a:lnSpc>
                <a:spcPct val="107000"/>
              </a:lnSpc>
              <a:spcBef>
                <a:spcPts val="0"/>
              </a:spcBef>
              <a:buNone/>
            </a:pPr>
            <a:endParaRPr lang="en-US" dirty="0">
              <a:latin typeface="Arial" panose="020B0604020202020204" pitchFamily="34" charset="0"/>
              <a:cs typeface="Arial" panose="020B0604020202020204" pitchFamily="34" charset="0"/>
            </a:endParaRPr>
          </a:p>
          <a:p>
            <a:pPr lvl="2">
              <a:lnSpc>
                <a:spcPct val="107000"/>
              </a:lnSpc>
              <a:spcBef>
                <a:spcPts val="0"/>
              </a:spcBef>
            </a:pPr>
            <a:r>
              <a:rPr lang="en-US" sz="2400" dirty="0">
                <a:latin typeface="Arial" panose="020B0604020202020204" pitchFamily="34" charset="0"/>
                <a:cs typeface="Arial" panose="020B0604020202020204" pitchFamily="34" charset="0"/>
              </a:rPr>
              <a:t>Lands that will restore or protect permanent and persistent vegetative cover types.</a:t>
            </a:r>
          </a:p>
          <a:p>
            <a:pPr lvl="2">
              <a:lnSpc>
                <a:spcPct val="107000"/>
              </a:lnSpc>
              <a:spcBef>
                <a:spcPts val="0"/>
              </a:spcBef>
            </a:pPr>
            <a:r>
              <a:rPr lang="en-US" sz="2400" dirty="0">
                <a:latin typeface="Arial" panose="020B0604020202020204" pitchFamily="34" charset="0"/>
                <a:cs typeface="Arial" panose="020B0604020202020204" pitchFamily="34" charset="0"/>
              </a:rPr>
              <a:t>Lands with a high risk of conversion that would result in a net contribution of greenhouse gases.</a:t>
            </a: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lvl="2">
              <a:lnSpc>
                <a:spcPct val="107000"/>
              </a:lnSpc>
              <a:spcBef>
                <a:spcPts val="0"/>
              </a:spcBef>
            </a:pPr>
            <a:r>
              <a:rPr lang="en-US" sz="2400" dirty="0">
                <a:effectLst/>
                <a:latin typeface="Arial" panose="020B0604020202020204" pitchFamily="34" charset="0"/>
                <a:ea typeface="Calibri" panose="020F0502020204030204" pitchFamily="34" charset="0"/>
                <a:cs typeface="Arial" panose="020B0604020202020204" pitchFamily="34" charset="0"/>
              </a:rPr>
              <a:t>Lands in close proximity to other similarly conserved lands tha</a:t>
            </a:r>
            <a:r>
              <a:rPr lang="en-US" sz="2400" dirty="0">
                <a:latin typeface="Arial" panose="020B0604020202020204" pitchFamily="34" charset="0"/>
                <a:ea typeface="Calibri" panose="020F0502020204030204" pitchFamily="34" charset="0"/>
                <a:cs typeface="Arial" panose="020B0604020202020204" pitchFamily="34" charset="0"/>
              </a:rPr>
              <a:t>t </a:t>
            </a:r>
            <a:r>
              <a:rPr lang="en-US" sz="2400" dirty="0">
                <a:effectLst/>
                <a:latin typeface="Arial" panose="020B0604020202020204" pitchFamily="34" charset="0"/>
                <a:ea typeface="Calibri" panose="020F0502020204030204" pitchFamily="34" charset="0"/>
                <a:cs typeface="Arial" panose="020B0604020202020204" pitchFamily="34" charset="0"/>
              </a:rPr>
              <a:t>increase connectedness and related co-benefits within a watershed. </a:t>
            </a:r>
          </a:p>
          <a:p>
            <a:pPr lvl="2">
              <a:lnSpc>
                <a:spcPct val="107000"/>
              </a:lnSpc>
              <a:spcBef>
                <a:spcPts val="0"/>
              </a:spcBef>
            </a:pPr>
            <a:r>
              <a:rPr lang="en-US" sz="2400" dirty="0">
                <a:effectLst/>
                <a:latin typeface="Arial" panose="020B0604020202020204" pitchFamily="34" charset="0"/>
                <a:ea typeface="Calibri" panose="020F0502020204030204" pitchFamily="34" charset="0"/>
                <a:cs typeface="Arial" panose="020B0604020202020204" pitchFamily="34" charset="0"/>
              </a:rPr>
              <a:t>Lands </a:t>
            </a:r>
            <a:r>
              <a:rPr lang="en-US" sz="2400" dirty="0">
                <a:latin typeface="Arial" panose="020B0604020202020204" pitchFamily="34" charset="0"/>
                <a:ea typeface="Calibri" panose="020F0502020204030204" pitchFamily="34" charset="0"/>
                <a:cs typeface="Arial" panose="020B0604020202020204" pitchFamily="34" charset="0"/>
              </a:rPr>
              <a:t>that that</a:t>
            </a:r>
            <a:r>
              <a:rPr lang="en-US" sz="2400" dirty="0">
                <a:effectLst/>
                <a:latin typeface="Arial" panose="020B0604020202020204" pitchFamily="34" charset="0"/>
                <a:ea typeface="Calibri" panose="020F0502020204030204" pitchFamily="34" charset="0"/>
                <a:cs typeface="Arial" panose="020B0604020202020204" pitchFamily="34" charset="0"/>
              </a:rPr>
              <a:t> provide permanent protection in the most impactful landscapes in the US. </a:t>
            </a:r>
          </a:p>
        </p:txBody>
      </p:sp>
    </p:spTree>
    <p:extLst>
      <p:ext uri="{BB962C8B-B14F-4D97-AF65-F5344CB8AC3E}">
        <p14:creationId xmlns:p14="http://schemas.microsoft.com/office/powerpoint/2010/main" val="4052891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890411" y="990368"/>
            <a:ext cx="8411178" cy="838432"/>
          </a:xfrm>
        </p:spPr>
        <p:txBody>
          <a:bodyPr lIns="91440" tIns="45720" rIns="91440" bIns="45720" anchor="t"/>
          <a:lstStyle/>
          <a:p>
            <a:r>
              <a:rPr lang="en-US" b="1"/>
              <a:t>Benefits of FY2023 IRA ACEP Strategy</a:t>
            </a:r>
          </a:p>
        </p:txBody>
      </p:sp>
      <p:sp>
        <p:nvSpPr>
          <p:cNvPr id="3" name="Content Placeholder 2">
            <a:extLst>
              <a:ext uri="{FF2B5EF4-FFF2-40B4-BE49-F238E27FC236}">
                <a16:creationId xmlns:a16="http://schemas.microsoft.com/office/drawing/2014/main" id="{4C90D25A-9D88-42E0-8532-7AD5C462FD55}"/>
              </a:ext>
            </a:extLst>
          </p:cNvPr>
          <p:cNvSpPr>
            <a:spLocks noGrp="1"/>
          </p:cNvSpPr>
          <p:nvPr>
            <p:ph idx="1"/>
          </p:nvPr>
        </p:nvSpPr>
        <p:spPr>
          <a:xfrm>
            <a:off x="1778000" y="1828801"/>
            <a:ext cx="8737600" cy="4838699"/>
          </a:xfrm>
        </p:spPr>
        <p:txBody>
          <a:bodyPr/>
          <a:lstStyle/>
          <a:p>
            <a:pPr marL="0">
              <a:lnSpc>
                <a:spcPct val="107000"/>
              </a:lnSpc>
              <a:spcBef>
                <a:spcPts val="0"/>
              </a:spcBef>
            </a:pPr>
            <a:r>
              <a:rPr lang="en-US" sz="2100" b="1" dirty="0">
                <a:latin typeface="Arial" panose="020B0604020202020204" pitchFamily="34" charset="0"/>
                <a:ea typeface="Calibri" panose="020F0502020204030204" pitchFamily="34" charset="0"/>
                <a:cs typeface="Arial" panose="020B0604020202020204" pitchFamily="34" charset="0"/>
              </a:rPr>
              <a:t>ACEP-WRE  </a:t>
            </a:r>
            <a:endParaRPr lang="en-US" sz="2100" dirty="0">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buFont typeface="Courier New" panose="02070309020205020404" pitchFamily="49" charset="0"/>
              <a:buChar char="o"/>
            </a:pPr>
            <a:r>
              <a:rPr lang="en-US" sz="2100" dirty="0">
                <a:latin typeface="Arial" panose="020B0604020202020204" pitchFamily="34" charset="0"/>
                <a:ea typeface="Calibri" panose="020F0502020204030204" pitchFamily="34" charset="0"/>
                <a:cs typeface="Arial" panose="020B0604020202020204" pitchFamily="34" charset="0"/>
              </a:rPr>
              <a:t>Targeting organic soils provides a per acre GHG net-benefit many times higher than the per-acre benefit from other soils.</a:t>
            </a:r>
          </a:p>
          <a:p>
            <a:pPr lvl="1">
              <a:lnSpc>
                <a:spcPct val="107000"/>
              </a:lnSpc>
              <a:spcBef>
                <a:spcPts val="0"/>
              </a:spcBef>
              <a:buFont typeface="Courier New" panose="02070309020205020404" pitchFamily="49" charset="0"/>
              <a:buChar char="o"/>
            </a:pPr>
            <a:r>
              <a:rPr lang="en-US" sz="2100" dirty="0">
                <a:latin typeface="Arial" panose="020B0604020202020204" pitchFamily="34" charset="0"/>
                <a:ea typeface="Calibri" panose="020F0502020204030204" pitchFamily="34" charset="0"/>
                <a:cs typeface="Arial" panose="020B0604020202020204" pitchFamily="34" charset="0"/>
              </a:rPr>
              <a:t>Wetland restoration on degraded organic soils is a priority for GHG mitigation and ecosystem restoration commitments under the UN Climate Convention. </a:t>
            </a:r>
          </a:p>
          <a:p>
            <a:pPr marL="0">
              <a:lnSpc>
                <a:spcPct val="107000"/>
              </a:lnSpc>
              <a:spcBef>
                <a:spcPts val="0"/>
              </a:spcBef>
            </a:pPr>
            <a:r>
              <a:rPr lang="en-US" sz="2100" b="1" dirty="0">
                <a:latin typeface="Arial" panose="020B0604020202020204" pitchFamily="34" charset="0"/>
                <a:ea typeface="Calibri" panose="020F0502020204030204" pitchFamily="34" charset="0"/>
                <a:cs typeface="Arial" panose="020B0604020202020204" pitchFamily="34" charset="0"/>
              </a:rPr>
              <a:t>ACEP-ALE </a:t>
            </a:r>
            <a:endParaRPr lang="en-US" sz="2100" dirty="0">
              <a:latin typeface="Arial" panose="020B0604020202020204" pitchFamily="34" charset="0"/>
              <a:ea typeface="Calibri" panose="020F0502020204030204" pitchFamily="34" charset="0"/>
              <a:cs typeface="Arial" panose="020B0604020202020204" pitchFamily="34" charset="0"/>
            </a:endParaRPr>
          </a:p>
          <a:p>
            <a:pPr lvl="1">
              <a:lnSpc>
                <a:spcPct val="107000"/>
              </a:lnSpc>
              <a:spcBef>
                <a:spcPts val="0"/>
              </a:spcBef>
              <a:buFont typeface="Courier New" panose="02070309020205020404" pitchFamily="49" charset="0"/>
              <a:buChar char="o"/>
            </a:pPr>
            <a:r>
              <a:rPr lang="en-US" sz="2100" dirty="0">
                <a:latin typeface="Arial" panose="020B0604020202020204" pitchFamily="34" charset="0"/>
                <a:ea typeface="Calibri" panose="020F0502020204030204" pitchFamily="34" charset="0"/>
                <a:cs typeface="Arial" panose="020B0604020202020204" pitchFamily="34" charset="0"/>
              </a:rPr>
              <a:t>Will focus on securing grasslands in areas of highest risk for conversion to non-grassland uses (e.g. cultivation, development, subdivision) to prevent the release of soil carbon stores.</a:t>
            </a:r>
          </a:p>
          <a:p>
            <a:pPr lvl="1">
              <a:lnSpc>
                <a:spcPct val="107000"/>
              </a:lnSpc>
              <a:spcBef>
                <a:spcPts val="0"/>
              </a:spcBef>
              <a:buFont typeface="Courier New" panose="02070309020205020404" pitchFamily="49" charset="0"/>
              <a:buChar char="o"/>
            </a:pPr>
            <a:r>
              <a:rPr lang="en-US" sz="2100" dirty="0">
                <a:latin typeface="Arial" panose="020B0604020202020204" pitchFamily="34" charset="0"/>
                <a:ea typeface="Calibri" panose="020F0502020204030204" pitchFamily="34" charset="0"/>
                <a:cs typeface="Arial" panose="020B0604020202020204" pitchFamily="34" charset="0"/>
              </a:rPr>
              <a:t>Within the IRA target area, prioritize organic soil carbon percentage to provide maximum benefit to grassland areas with high potential for carbon sequestration.</a:t>
            </a:r>
          </a:p>
          <a:p>
            <a:endParaRPr lang="en-US" sz="2100" dirty="0"/>
          </a:p>
        </p:txBody>
      </p:sp>
    </p:spTree>
    <p:extLst>
      <p:ext uri="{BB962C8B-B14F-4D97-AF65-F5344CB8AC3E}">
        <p14:creationId xmlns:p14="http://schemas.microsoft.com/office/powerpoint/2010/main" val="1427605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797628" y="852256"/>
            <a:ext cx="8596745" cy="838432"/>
          </a:xfrm>
        </p:spPr>
        <p:txBody>
          <a:bodyPr lIns="91440" tIns="45720" rIns="91440" bIns="45720" anchor="t"/>
          <a:lstStyle/>
          <a:p>
            <a:r>
              <a:rPr lang="en-US" b="1" dirty="0"/>
              <a:t>FY 2023 ACEP – IRA Target Areas</a:t>
            </a:r>
          </a:p>
        </p:txBody>
      </p:sp>
      <p:graphicFrame>
        <p:nvGraphicFramePr>
          <p:cNvPr id="4" name="Content Placeholder 3">
            <a:extLst>
              <a:ext uri="{FF2B5EF4-FFF2-40B4-BE49-F238E27FC236}">
                <a16:creationId xmlns:a16="http://schemas.microsoft.com/office/drawing/2014/main" id="{12CFD2D5-E820-48DB-A8EC-B36E8A41073B}"/>
              </a:ext>
            </a:extLst>
          </p:cNvPr>
          <p:cNvGraphicFramePr>
            <a:graphicFrameLocks noGrp="1"/>
          </p:cNvGraphicFramePr>
          <p:nvPr>
            <p:ph idx="1"/>
            <p:extLst>
              <p:ext uri="{D42A27DB-BD31-4B8C-83A1-F6EECF244321}">
                <p14:modId xmlns:p14="http://schemas.microsoft.com/office/powerpoint/2010/main" val="1084493875"/>
              </p:ext>
            </p:extLst>
          </p:nvPr>
        </p:nvGraphicFramePr>
        <p:xfrm>
          <a:off x="1797627" y="1690688"/>
          <a:ext cx="8596745" cy="4505898"/>
        </p:xfrm>
        <a:graphic>
          <a:graphicData uri="http://schemas.openxmlformats.org/drawingml/2006/table">
            <a:tbl>
              <a:tblPr firstRow="1" firstCol="1" bandRow="1"/>
              <a:tblGrid>
                <a:gridCol w="2677749">
                  <a:extLst>
                    <a:ext uri="{9D8B030D-6E8A-4147-A177-3AD203B41FA5}">
                      <a16:colId xmlns:a16="http://schemas.microsoft.com/office/drawing/2014/main" val="2169138417"/>
                    </a:ext>
                  </a:extLst>
                </a:gridCol>
                <a:gridCol w="2677749">
                  <a:extLst>
                    <a:ext uri="{9D8B030D-6E8A-4147-A177-3AD203B41FA5}">
                      <a16:colId xmlns:a16="http://schemas.microsoft.com/office/drawing/2014/main" val="664723141"/>
                    </a:ext>
                  </a:extLst>
                </a:gridCol>
                <a:gridCol w="3241247">
                  <a:extLst>
                    <a:ext uri="{9D8B030D-6E8A-4147-A177-3AD203B41FA5}">
                      <a16:colId xmlns:a16="http://schemas.microsoft.com/office/drawing/2014/main" val="1579798965"/>
                    </a:ext>
                  </a:extLst>
                </a:gridCol>
              </a:tblGrid>
              <a:tr h="274884">
                <a:tc>
                  <a:txBody>
                    <a:bodyPr/>
                    <a:lstStyle/>
                    <a:p>
                      <a:pPr marL="0" marR="0">
                        <a:lnSpc>
                          <a:spcPct val="107000"/>
                        </a:lnSpc>
                        <a:spcBef>
                          <a:spcPts val="0"/>
                        </a:spcBef>
                        <a:spcAft>
                          <a:spcPts val="0"/>
                        </a:spcAft>
                      </a:pPr>
                      <a:r>
                        <a:rPr lang="en-US" sz="2400" b="1">
                          <a:effectLst/>
                          <a:latin typeface="Arial" panose="020B0604020202020204" pitchFamily="34" charset="0"/>
                          <a:ea typeface="Calibri" panose="020F0502020204030204" pitchFamily="34" charset="0"/>
                          <a:cs typeface="Arial" panose="020B0604020202020204" pitchFamily="34" charset="0"/>
                        </a:rPr>
                        <a:t>ACEP Enrollment Options</a:t>
                      </a:r>
                      <a:endParaRPr lang="en-US"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400" b="1">
                          <a:effectLst/>
                          <a:latin typeface="Arial" panose="020B0604020202020204" pitchFamily="34" charset="0"/>
                          <a:ea typeface="Calibri" panose="020F0502020204030204" pitchFamily="34" charset="0"/>
                          <a:cs typeface="Arial" panose="020B0604020202020204" pitchFamily="34" charset="0"/>
                        </a:rPr>
                        <a:t>Deed Terms</a:t>
                      </a:r>
                      <a:endParaRPr lang="en-US"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400" b="1">
                          <a:effectLst/>
                          <a:latin typeface="Arial" panose="020B0604020202020204" pitchFamily="34" charset="0"/>
                          <a:ea typeface="Calibri" panose="020F0502020204030204" pitchFamily="34" charset="0"/>
                          <a:cs typeface="Arial" panose="020B0604020202020204" pitchFamily="34" charset="0"/>
                        </a:rPr>
                        <a:t>IRA Target Areas</a:t>
                      </a:r>
                      <a:endParaRPr lang="en-US"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917928"/>
                  </a:ext>
                </a:extLst>
              </a:tr>
              <a:tr h="615228">
                <a:tc rowSpan="2">
                  <a:txBody>
                    <a:bodyPr/>
                    <a:lstStyle/>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ACEP Wetland Reserve Easements (ACEP-WRE)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Standard ACEP-WRE Warranty Easement Deed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Soils high in Organic Carbon meeting designated thresholds. Including certain wet histosols, soils with </a:t>
                      </a:r>
                      <a:r>
                        <a:rPr lang="en-US" sz="1800" dirty="0" err="1">
                          <a:effectLst/>
                          <a:latin typeface="Arial" panose="020B0604020202020204" pitchFamily="34" charset="0"/>
                          <a:ea typeface="Calibri" panose="020F0502020204030204" pitchFamily="34" charset="0"/>
                          <a:cs typeface="Arial" panose="020B0604020202020204" pitchFamily="34" charset="0"/>
                        </a:rPr>
                        <a:t>histic</a:t>
                      </a:r>
                      <a:r>
                        <a:rPr lang="en-US" sz="1800" dirty="0">
                          <a:effectLst/>
                          <a:latin typeface="Arial" panose="020B0604020202020204" pitchFamily="34" charset="0"/>
                          <a:ea typeface="Calibri" panose="020F0502020204030204" pitchFamily="34" charset="0"/>
                          <a:cs typeface="Arial" panose="020B0604020202020204" pitchFamily="34" charset="0"/>
                        </a:rPr>
                        <a:t> epipedons, </a:t>
                      </a:r>
                      <a:r>
                        <a:rPr lang="en-US" sz="1800" dirty="0" err="1">
                          <a:effectLst/>
                          <a:latin typeface="Arial" panose="020B0604020202020204" pitchFamily="34" charset="0"/>
                          <a:ea typeface="Calibri" panose="020F0502020204030204" pitchFamily="34" charset="0"/>
                          <a:cs typeface="Arial" panose="020B0604020202020204" pitchFamily="34" charset="0"/>
                        </a:rPr>
                        <a:t>aquolls</a:t>
                      </a:r>
                      <a:r>
                        <a:rPr lang="en-US" sz="1800" dirty="0">
                          <a:effectLst/>
                          <a:latin typeface="Arial" panose="020B0604020202020204" pitchFamily="34" charset="0"/>
                          <a:ea typeface="Calibri" panose="020F0502020204030204" pitchFamily="34" charset="0"/>
                          <a:cs typeface="Arial" panose="020B0604020202020204" pitchFamily="34" charset="0"/>
                        </a:rPr>
                        <a:t> (wet </a:t>
                      </a:r>
                      <a:r>
                        <a:rPr lang="en-US" sz="1800" dirty="0" err="1">
                          <a:effectLst/>
                          <a:latin typeface="Arial" panose="020B0604020202020204" pitchFamily="34" charset="0"/>
                          <a:ea typeface="Calibri" panose="020F0502020204030204" pitchFamily="34" charset="0"/>
                          <a:cs typeface="Arial" panose="020B0604020202020204" pitchFamily="34" charset="0"/>
                        </a:rPr>
                        <a:t>mollisols</a:t>
                      </a:r>
                      <a:r>
                        <a:rPr lang="en-US" sz="1800" dirty="0">
                          <a:effectLst/>
                          <a:latin typeface="Arial" panose="020B0604020202020204" pitchFamily="34" charset="0"/>
                          <a:ea typeface="Calibri" panose="020F0502020204030204" pitchFamily="34" charset="0"/>
                          <a:cs typeface="Arial" panose="020B0604020202020204" pitchFamily="34" charset="0"/>
                        </a:rPr>
                        <a:t>), and soils with umbric epipedons.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136449"/>
                  </a:ext>
                </a:extLst>
              </a:tr>
              <a:tr h="1104878">
                <a:tc vMerge="1">
                  <a:txBody>
                    <a:bodyPr/>
                    <a:lstStyle/>
                    <a:p>
                      <a:endParaRPr lang="en-US"/>
                    </a:p>
                  </a:txBody>
                  <a:tcPr/>
                </a:tc>
                <a:tc>
                  <a:txBody>
                    <a:bodyPr/>
                    <a:lstStyle/>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ACEP-WRE with Reservation of Grazing Rights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981655828"/>
                  </a:ext>
                </a:extLst>
              </a:tr>
              <a:tr h="563927">
                <a:tc rowSpan="2">
                  <a:txBody>
                    <a:bodyPr/>
                    <a:lstStyle/>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ACEP Agricultural Land Easements – Grasslands</a:t>
                      </a:r>
                    </a:p>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(ACEP-ALE–Grasslands)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Grasslands of Special Environmental Significance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Arial" panose="020B0604020202020204" pitchFamily="34" charset="0"/>
                        </a:rPr>
                        <a:t>Grasslands located in the </a:t>
                      </a:r>
                      <a:r>
                        <a:rPr lang="en-US" sz="1800" u="sng">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NRCS-WLFW Great Plains Grassland Biome</a:t>
                      </a:r>
                      <a:r>
                        <a:rPr lang="en-US"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5755554"/>
                  </a:ext>
                </a:extLst>
              </a:tr>
              <a:tr h="563927">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Grasslands with no agricultural intensification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851531215"/>
                  </a:ext>
                </a:extLst>
              </a:tr>
            </a:tbl>
          </a:graphicData>
        </a:graphic>
      </p:graphicFrame>
    </p:spTree>
    <p:extLst>
      <p:ext uri="{BB962C8B-B14F-4D97-AF65-F5344CB8AC3E}">
        <p14:creationId xmlns:p14="http://schemas.microsoft.com/office/powerpoint/2010/main" val="1953796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797628" y="852256"/>
            <a:ext cx="8596745" cy="838432"/>
          </a:xfrm>
        </p:spPr>
        <p:txBody>
          <a:bodyPr lIns="91440" tIns="45720" rIns="91440" bIns="45720" anchor="t"/>
          <a:lstStyle/>
          <a:p>
            <a:r>
              <a:rPr lang="en-US" b="1"/>
              <a:t>FY 2023 ACEP-ALE Prioritization</a:t>
            </a:r>
          </a:p>
        </p:txBody>
      </p:sp>
      <p:pic>
        <p:nvPicPr>
          <p:cNvPr id="9" name="Content Placeholder 8">
            <a:extLst>
              <a:ext uri="{FF2B5EF4-FFF2-40B4-BE49-F238E27FC236}">
                <a16:creationId xmlns:a16="http://schemas.microsoft.com/office/drawing/2014/main" id="{DB0C33E4-E1EF-4CBD-9B87-B2FD564AA24F}"/>
              </a:ext>
            </a:extLst>
          </p:cNvPr>
          <p:cNvPicPr>
            <a:picLocks noGrp="1" noChangeAspect="1"/>
          </p:cNvPicPr>
          <p:nvPr>
            <p:ph idx="1"/>
          </p:nvPr>
        </p:nvPicPr>
        <p:blipFill>
          <a:blip r:embed="rId3"/>
          <a:stretch>
            <a:fillRect/>
          </a:stretch>
        </p:blipFill>
        <p:spPr>
          <a:xfrm>
            <a:off x="1928784" y="1766787"/>
            <a:ext cx="5991299" cy="3794490"/>
          </a:xfrm>
          <a:prstGeom prst="rect">
            <a:avLst/>
          </a:prstGeom>
        </p:spPr>
      </p:pic>
      <p:pic>
        <p:nvPicPr>
          <p:cNvPr id="10" name="Picture 9">
            <a:extLst>
              <a:ext uri="{FF2B5EF4-FFF2-40B4-BE49-F238E27FC236}">
                <a16:creationId xmlns:a16="http://schemas.microsoft.com/office/drawing/2014/main" id="{C52325C0-EF38-41E0-A190-2F54D18F36D3}"/>
              </a:ext>
            </a:extLst>
          </p:cNvPr>
          <p:cNvPicPr>
            <a:picLocks noChangeAspect="1"/>
          </p:cNvPicPr>
          <p:nvPr/>
        </p:nvPicPr>
        <p:blipFill>
          <a:blip r:embed="rId4"/>
          <a:stretch>
            <a:fillRect/>
          </a:stretch>
        </p:blipFill>
        <p:spPr>
          <a:xfrm>
            <a:off x="8101779" y="1766787"/>
            <a:ext cx="3168797" cy="3817168"/>
          </a:xfrm>
          <a:prstGeom prst="rect">
            <a:avLst/>
          </a:prstGeom>
        </p:spPr>
      </p:pic>
    </p:spTree>
    <p:extLst>
      <p:ext uri="{BB962C8B-B14F-4D97-AF65-F5344CB8AC3E}">
        <p14:creationId xmlns:p14="http://schemas.microsoft.com/office/powerpoint/2010/main" val="2269585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FF2A-59BF-4956-AA4A-BFC38D62B7B1}"/>
              </a:ext>
            </a:extLst>
          </p:cNvPr>
          <p:cNvSpPr>
            <a:spLocks noGrp="1"/>
          </p:cNvSpPr>
          <p:nvPr>
            <p:ph type="title"/>
          </p:nvPr>
        </p:nvSpPr>
        <p:spPr>
          <a:xfrm>
            <a:off x="1797628" y="852256"/>
            <a:ext cx="8596745" cy="838432"/>
          </a:xfrm>
        </p:spPr>
        <p:txBody>
          <a:bodyPr lIns="91440" tIns="45720" rIns="91440" bIns="45720" anchor="t"/>
          <a:lstStyle/>
          <a:p>
            <a:r>
              <a:rPr lang="en-US" b="1"/>
              <a:t>FY 2023 ACEP-WRE Prioritization</a:t>
            </a:r>
          </a:p>
        </p:txBody>
      </p:sp>
      <p:pic>
        <p:nvPicPr>
          <p:cNvPr id="6" name="Content Placeholder 5">
            <a:extLst>
              <a:ext uri="{FF2B5EF4-FFF2-40B4-BE49-F238E27FC236}">
                <a16:creationId xmlns:a16="http://schemas.microsoft.com/office/drawing/2014/main" id="{8872CF7E-C8BA-47F6-A87A-478C7AD90FFA}"/>
              </a:ext>
            </a:extLst>
          </p:cNvPr>
          <p:cNvPicPr>
            <a:picLocks noGrp="1" noChangeAspect="1"/>
          </p:cNvPicPr>
          <p:nvPr>
            <p:ph idx="1"/>
          </p:nvPr>
        </p:nvPicPr>
        <p:blipFill>
          <a:blip r:embed="rId3"/>
          <a:stretch>
            <a:fillRect/>
          </a:stretch>
        </p:blipFill>
        <p:spPr>
          <a:xfrm>
            <a:off x="2415015" y="1539584"/>
            <a:ext cx="6904971" cy="4791367"/>
          </a:xfrm>
          <a:prstGeom prst="rect">
            <a:avLst/>
          </a:prstGeom>
        </p:spPr>
      </p:pic>
    </p:spTree>
    <p:extLst>
      <p:ext uri="{BB962C8B-B14F-4D97-AF65-F5344CB8AC3E}">
        <p14:creationId xmlns:p14="http://schemas.microsoft.com/office/powerpoint/2010/main" val="11837418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4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719</Words>
  <Application>Microsoft Office PowerPoint</Application>
  <PresentationFormat>Widescreen</PresentationFormat>
  <Paragraphs>59</Paragraphs>
  <Slides>11</Slides>
  <Notes>4</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11</vt:i4>
      </vt:variant>
    </vt:vector>
  </HeadingPairs>
  <TitlesOfParts>
    <vt:vector size="20" baseType="lpstr">
      <vt:lpstr>Arial</vt:lpstr>
      <vt:lpstr>Calibri</vt:lpstr>
      <vt:lpstr>Calibri Light</vt:lpstr>
      <vt:lpstr>Courier New</vt:lpstr>
      <vt:lpstr>Open Sans Extrabold</vt:lpstr>
      <vt:lpstr>Times New Roman</vt:lpstr>
      <vt:lpstr>Custom Design</vt:lpstr>
      <vt:lpstr>14_Custom Design</vt:lpstr>
      <vt:lpstr>Worksheet</vt:lpstr>
      <vt:lpstr>IRA  Agricultural Conservation Easement Program (ACEP)  Agricultural Land Easements Wetland Reserve Easements</vt:lpstr>
      <vt:lpstr>IRA Easement Objectives &amp; Funding</vt:lpstr>
      <vt:lpstr>IRA ACEP National Authorization for FY 2023</vt:lpstr>
      <vt:lpstr>FY 2023 ACEP Implementation Strategy</vt:lpstr>
      <vt:lpstr>Benefits of FY2023 IRA ACEP Strategy</vt:lpstr>
      <vt:lpstr>Benefits of FY2023 IRA ACEP Strategy</vt:lpstr>
      <vt:lpstr>FY 2023 ACEP – IRA Target Areas</vt:lpstr>
      <vt:lpstr>FY 2023 ACEP-ALE Prioritization</vt:lpstr>
      <vt:lpstr>FY 2023 ACEP-WRE Prioritization</vt:lpstr>
      <vt:lpstr>FY2023 IRA ACEP Ranking and Project Selection</vt:lpstr>
      <vt:lpstr>FY2024 IRA ACEP Strategy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Kwasny, Dean - FPAC-NRCS, CA</dc:creator>
  <cp:lastModifiedBy>Kwasny, Dean - FPAC-NRCS, CA</cp:lastModifiedBy>
  <cp:revision>2</cp:revision>
  <dcterms:created xsi:type="dcterms:W3CDTF">2023-04-03T17:27:32Z</dcterms:created>
  <dcterms:modified xsi:type="dcterms:W3CDTF">2023-04-05T03:16:17Z</dcterms:modified>
</cp:coreProperties>
</file>