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4"/>
    <p:sldMasterId id="2147483706" r:id="rId5"/>
    <p:sldMasterId id="2147483715" r:id="rId6"/>
  </p:sldMasterIdLst>
  <p:sldIdLst>
    <p:sldId id="311" r:id="rId7"/>
    <p:sldId id="310" r:id="rId8"/>
    <p:sldId id="257" r:id="rId9"/>
    <p:sldId id="312" r:id="rId10"/>
    <p:sldId id="300" r:id="rId11"/>
    <p:sldId id="301" r:id="rId12"/>
    <p:sldId id="313" r:id="rId13"/>
    <p:sldId id="314" r:id="rId14"/>
    <p:sldId id="315" r:id="rId15"/>
    <p:sldId id="316" r:id="rId16"/>
    <p:sldId id="31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92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6C55"/>
    <a:srgbClr val="003DA5"/>
    <a:srgbClr val="8C857B"/>
    <a:srgbClr val="074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8AA51D-9176-4489-A437-A065E942181D}" v="4" dt="2024-03-28T15:27:50.836"/>
  </p1510:revLst>
</p1510:revInfo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50"/>
  </p:normalViewPr>
  <p:slideViewPr>
    <p:cSldViewPr snapToGrid="0" snapToObjects="1">
      <p:cViewPr varScale="1">
        <p:scale>
          <a:sx n="111" d="100"/>
          <a:sy n="111" d="100"/>
        </p:scale>
        <p:origin x="594" y="96"/>
      </p:cViewPr>
      <p:guideLst>
        <p:guide pos="19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_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AD0AA8-E444-47EF-89E5-736BB9B92D2D}"/>
              </a:ext>
            </a:extLst>
          </p:cNvPr>
          <p:cNvSpPr/>
          <p:nvPr userDrawn="1"/>
        </p:nvSpPr>
        <p:spPr>
          <a:xfrm>
            <a:off x="0" y="1255271"/>
            <a:ext cx="6032876" cy="41142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97CE488-345B-4087-B356-7841365FD68C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A83115-0EE0-4DD7-9EE2-BAE89C704D0C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6266056-6F28-4FC4-A607-F9B804CA0388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C97D9E10-36DF-43A3-9452-DE4CDD54F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255713"/>
            <a:ext cx="6032500" cy="4113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CE8192B-B4FF-4B3E-A295-05E256A8B9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2" y="1255271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95BC4A1-8F6A-474B-A40F-E9BC331AA9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4" y="1255714"/>
            <a:ext cx="2871936" cy="204727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B2332BB-BA4A-47D7-A477-91535F93F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2" y="3495279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Title Placeholder">
            <a:extLst>
              <a:ext uri="{FF2B5EF4-FFF2-40B4-BE49-F238E27FC236}">
                <a16:creationId xmlns:a16="http://schemas.microsoft.com/office/drawing/2014/main" id="{53A51CD8-641B-4C4C-8732-51F14D4214B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09011" y="5726430"/>
            <a:ext cx="7071356" cy="8398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>
                <a:solidFill>
                  <a:schemeClr val="bg1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28542030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">
            <a:extLst>
              <a:ext uri="{FF2B5EF4-FFF2-40B4-BE49-F238E27FC236}">
                <a16:creationId xmlns:a16="http://schemas.microsoft.com/office/drawing/2014/main" id="{DCDE2B79-B68C-4EC8-AEC2-A4EFBDD6A5B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1133650"/>
            <a:ext cx="8981860" cy="4608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accent4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2" name="Content Placeholder">
            <a:extLst>
              <a:ext uri="{FF2B5EF4-FFF2-40B4-BE49-F238E27FC236}">
                <a16:creationId xmlns:a16="http://schemas.microsoft.com/office/drawing/2014/main" id="{A7C40AB2-BF02-4621-BC8F-5E3A21CDCDC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925782"/>
            <a:ext cx="8673202" cy="390351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1219200"/>
            <a:ext cx="2311078" cy="22042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6122" y="1219200"/>
            <a:ext cx="2311078" cy="220421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3615159"/>
            <a:ext cx="2311078" cy="22141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40B09F-7889-4775-B6DE-56CA7462EDC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22" y="3615159"/>
            <a:ext cx="2311078" cy="22141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472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">
            <a:extLst>
              <a:ext uri="{FF2B5EF4-FFF2-40B4-BE49-F238E27FC236}">
                <a16:creationId xmlns:a16="http://schemas.microsoft.com/office/drawing/2014/main" id="{6770DAE3-2381-4875-B570-7BE2E66027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1133650"/>
            <a:ext cx="8981860" cy="4608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accent4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0" name="Content Placeholder">
            <a:extLst>
              <a:ext uri="{FF2B5EF4-FFF2-40B4-BE49-F238E27FC236}">
                <a16:creationId xmlns:a16="http://schemas.microsoft.com/office/drawing/2014/main" id="{75973D01-8BEB-4B0B-9704-367B201B8C5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925782"/>
            <a:ext cx="8673202" cy="390351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Rectangle 1">
            <a:extLst>
              <a:ext uri="{FF2B5EF4-FFF2-40B4-BE49-F238E27FC236}">
                <a16:creationId xmlns:a16="http://schemas.microsoft.com/office/drawing/2014/main" id="{BE72AEDF-E8E4-4178-B8DD-D7142BFCC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1219200"/>
            <a:ext cx="2311078" cy="140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6122" y="1224782"/>
            <a:ext cx="2311078" cy="140411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Rectangle 2">
            <a:extLst>
              <a:ext uri="{FF2B5EF4-FFF2-40B4-BE49-F238E27FC236}">
                <a16:creationId xmlns:a16="http://schemas.microsoft.com/office/drawing/2014/main" id="{ED60EF21-0DD7-4767-B8E3-F6C1BC5EB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2820615"/>
            <a:ext cx="2311078" cy="140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A90FFE57-166C-478F-8B2C-D9C7A5C8A1B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22" y="2826197"/>
            <a:ext cx="2311078" cy="140411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Rectangle 3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4419600"/>
            <a:ext cx="2311078" cy="140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0D07752D-E45F-4B16-8378-CCB0D6DE1D0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76122" y="4425182"/>
            <a:ext cx="2311078" cy="140411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6938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 N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">
            <a:extLst>
              <a:ext uri="{FF2B5EF4-FFF2-40B4-BE49-F238E27FC236}">
                <a16:creationId xmlns:a16="http://schemas.microsoft.com/office/drawing/2014/main" id="{6DB4110C-F0A2-4ADD-AE63-1FC7F0E3B23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09011" y="5726430"/>
            <a:ext cx="7071356" cy="8398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>
                <a:solidFill>
                  <a:schemeClr val="bg1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4121960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255271"/>
            <a:ext cx="6032876" cy="41142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B824948-7DE2-41F5-BE27-87349BE01F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09011" y="1255271"/>
            <a:ext cx="5530431" cy="4114207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200" b="0">
                <a:solidFill>
                  <a:schemeClr val="bg1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Divider Slide Title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3" y="1255826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5" y="1256269"/>
            <a:ext cx="2871936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3" y="3495834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5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F74FF550-C5F0-4A31-A0AA-57E4E4D5A7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11690424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accent4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9F6D990D-7148-4AB0-B70B-610C4E1FC5F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11381766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92419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accent4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4007ADB3-A81C-4173-A520-5E9E7F324B1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76122" y="914400"/>
            <a:ext cx="2311078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84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2B434D1E-5311-4884-AA47-BBA3619182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accent4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3" name="Content Placeholder">
            <a:extLst>
              <a:ext uri="{FF2B5EF4-FFF2-40B4-BE49-F238E27FC236}">
                <a16:creationId xmlns:a16="http://schemas.microsoft.com/office/drawing/2014/main" id="{D9DF2AE3-157A-4EBA-BBDC-2629388C382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2509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6122" y="914399"/>
            <a:ext cx="2311078" cy="25090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3615159"/>
            <a:ext cx="2311078" cy="25189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22" y="3615159"/>
            <a:ext cx="2311078" cy="25189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2727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12E01219-4F6B-4A10-ACAC-FC1373C476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accent4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4" name="Content Placeholder">
            <a:extLst>
              <a:ext uri="{FF2B5EF4-FFF2-40B4-BE49-F238E27FC236}">
                <a16:creationId xmlns:a16="http://schemas.microsoft.com/office/drawing/2014/main" id="{D169AAC0-7FCA-410B-B4C3-56626F6790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Rectangle 1">
            <a:extLst>
              <a:ext uri="{FF2B5EF4-FFF2-40B4-BE49-F238E27FC236}">
                <a16:creationId xmlns:a16="http://schemas.microsoft.com/office/drawing/2014/main" id="{B56D0C75-5B98-46DE-9CDE-7848C98BC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19" y="914400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Rectangle 2">
            <a:extLst>
              <a:ext uri="{FF2B5EF4-FFF2-40B4-BE49-F238E27FC236}">
                <a16:creationId xmlns:a16="http://schemas.microsoft.com/office/drawing/2014/main" id="{175A8299-EC36-407A-A79D-E8F21B491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1" y="2717074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ECA84048-8C0E-492C-AC5F-197EB1BEC3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76118" y="2713658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Rectangle 3">
            <a:extLst>
              <a:ext uri="{FF2B5EF4-FFF2-40B4-BE49-F238E27FC236}">
                <a16:creationId xmlns:a16="http://schemas.microsoft.com/office/drawing/2014/main" id="{2A4E731A-EF94-4BF9-B8A8-ACC17649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4523165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C1CFA84E-19F1-45F4-93A1-15252D4AA1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76117" y="4524872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677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F74FF550-C5F0-4A31-A0AA-57E4E4D5A7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1133650"/>
            <a:ext cx="11690424" cy="4608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accent4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9F6D990D-7148-4AB0-B70B-610C4E1FC5F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925782"/>
            <a:ext cx="11381766" cy="390351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27448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">
            <a:extLst>
              <a:ext uri="{FF2B5EF4-FFF2-40B4-BE49-F238E27FC236}">
                <a16:creationId xmlns:a16="http://schemas.microsoft.com/office/drawing/2014/main" id="{1BB7F13C-E486-40C2-BF93-2A434A8ACD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1133650"/>
            <a:ext cx="8981860" cy="4608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accent4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C9DED199-B34B-47C8-8A70-BB8768DF59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925782"/>
            <a:ext cx="8673202" cy="390351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1219200"/>
            <a:ext cx="2311078" cy="46101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76122" y="1219201"/>
            <a:ext cx="2311077" cy="4610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5249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10604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5562149"/>
            <a:ext cx="12190476" cy="129585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5" y="6146507"/>
            <a:ext cx="449084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4799" y="304800"/>
            <a:ext cx="5313687" cy="50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6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20" r:id="rId2"/>
    <p:sldLayoutId id="214748372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192" userDrawn="1">
          <p15:clr>
            <a:srgbClr val="F26B43"/>
          </p15:clr>
        </p15:guide>
        <p15:guide id="4" orient="horz" pos="412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6114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428112"/>
            <a:ext cx="12190476" cy="4307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PAC">
            <a:extLst>
              <a:ext uri="{FF2B5EF4-FFF2-40B4-BE49-F238E27FC236}">
                <a16:creationId xmlns:a16="http://schemas.microsoft.com/office/drawing/2014/main" id="{A120AAA3-22BC-47BA-AC64-814C7BCD486A}"/>
              </a:ext>
            </a:extLst>
          </p:cNvPr>
          <p:cNvSpPr txBox="1"/>
          <p:nvPr userDrawn="1"/>
        </p:nvSpPr>
        <p:spPr>
          <a:xfrm>
            <a:off x="205605" y="6507179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</p:txBody>
      </p:sp>
      <p:sp>
        <p:nvSpPr>
          <p:cNvPr id="6" name="FSA|NRCS|RMA|BC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4" y="6514437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FF451D-0E9A-41EB-AA9E-A3356E666B6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98788" y="152400"/>
            <a:ext cx="3016523" cy="28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11" r:id="rId2"/>
    <p:sldLayoutId id="2147483712" r:id="rId3"/>
    <p:sldLayoutId id="214748371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4224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orient="horz" pos="768" userDrawn="1">
          <p15:clr>
            <a:srgbClr val="F26B43"/>
          </p15:clr>
        </p15:guide>
        <p15:guide id="7" pos="7296" userDrawn="1">
          <p15:clr>
            <a:srgbClr val="F26B43"/>
          </p15:clr>
        </p15:guide>
        <p15:guide id="8" orient="horz" pos="3672" userDrawn="1">
          <p15:clr>
            <a:srgbClr val="F26B43"/>
          </p15:clr>
        </p15:guide>
        <p15:guide id="9" orient="horz" pos="576" userDrawn="1">
          <p15:clr>
            <a:srgbClr val="F26B43"/>
          </p15:clr>
        </p15:guide>
        <p15:guide id="10" orient="horz" pos="386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6114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ale Grey Rectangle">
            <a:extLst>
              <a:ext uri="{FF2B5EF4-FFF2-40B4-BE49-F238E27FC236}">
                <a16:creationId xmlns:a16="http://schemas.microsoft.com/office/drawing/2014/main" id="{00C36EB6-9D8A-4761-83D7-6F2B2000D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07541"/>
            <a:ext cx="12191999" cy="54231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428112"/>
            <a:ext cx="12190476" cy="4307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PAC">
            <a:extLst>
              <a:ext uri="{FF2B5EF4-FFF2-40B4-BE49-F238E27FC236}">
                <a16:creationId xmlns:a16="http://schemas.microsoft.com/office/drawing/2014/main" id="{A120AAA3-22BC-47BA-AC64-814C7BCD486A}"/>
              </a:ext>
            </a:extLst>
          </p:cNvPr>
          <p:cNvSpPr txBox="1"/>
          <p:nvPr userDrawn="1"/>
        </p:nvSpPr>
        <p:spPr>
          <a:xfrm>
            <a:off x="205605" y="6507179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</p:txBody>
      </p:sp>
      <p:sp>
        <p:nvSpPr>
          <p:cNvPr id="6" name="FSA|NRCS|RMA|BC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4" y="6514437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B7FC944-1CAE-4E47-93D2-59DA260084B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98788" y="152400"/>
            <a:ext cx="3016523" cy="28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5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2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4224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orient="horz" pos="768" userDrawn="1">
          <p15:clr>
            <a:srgbClr val="F26B43"/>
          </p15:clr>
        </p15:guide>
        <p15:guide id="7" pos="7296" userDrawn="1">
          <p15:clr>
            <a:srgbClr val="F26B43"/>
          </p15:clr>
        </p15:guide>
        <p15:guide id="8" orient="horz" pos="3672" userDrawn="1">
          <p15:clr>
            <a:srgbClr val="F26B43"/>
          </p15:clr>
        </p15:guide>
        <p15:guide id="9" orient="horz" pos="576" userDrawn="1">
          <p15:clr>
            <a:srgbClr val="F26B43"/>
          </p15:clr>
        </p15:guide>
        <p15:guide id="10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Environmental Quality Incentives Program - Indiana | Natural Resources  Conservation Service">
            <a:extLst>
              <a:ext uri="{FF2B5EF4-FFF2-40B4-BE49-F238E27FC236}">
                <a16:creationId xmlns:a16="http://schemas.microsoft.com/office/drawing/2014/main" id="{C8B7DAED-D0EA-AAFA-3FDE-4D8644846A09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3" b="291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Washington | Natural Resources Conservation Service">
            <a:extLst>
              <a:ext uri="{FF2B5EF4-FFF2-40B4-BE49-F238E27FC236}">
                <a16:creationId xmlns:a16="http://schemas.microsoft.com/office/drawing/2014/main" id="{34C78DFC-8467-9BF6-1613-15226CB8DFFC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5" b="1434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DFDB5551-CF71-4A81-995F-41031A08DB2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0" y="5536734"/>
            <a:ext cx="8134709" cy="839833"/>
          </a:xfrm>
        </p:spPr>
        <p:txBody>
          <a:bodyPr/>
          <a:lstStyle/>
          <a:p>
            <a:pPr algn="ctr"/>
            <a:r>
              <a:rPr lang="en-US" sz="2400" b="1" dirty="0">
                <a:latin typeface="Montserrat" pitchFamily="2" charset="0"/>
              </a:rPr>
              <a:t>Soil Survey Project Proposal – Central Columbia Basin Andic Properties Investigation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95FA321-F1E0-6302-AE0F-58E0263B03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0528" y="1073791"/>
            <a:ext cx="2231472" cy="4462943"/>
          </a:xfrm>
          <a:prstGeom prst="rect">
            <a:avLst/>
          </a:prstGeom>
        </p:spPr>
      </p:pic>
      <p:sp>
        <p:nvSpPr>
          <p:cNvPr id="2" name="Content Placeholder 17">
            <a:extLst>
              <a:ext uri="{FF2B5EF4-FFF2-40B4-BE49-F238E27FC236}">
                <a16:creationId xmlns:a16="http://schemas.microsoft.com/office/drawing/2014/main" id="{5E506A66-0DCF-E8FD-55F7-1EC25A3A6391}"/>
              </a:ext>
            </a:extLst>
          </p:cNvPr>
          <p:cNvSpPr txBox="1">
            <a:spLocks/>
          </p:cNvSpPr>
          <p:nvPr/>
        </p:nvSpPr>
        <p:spPr>
          <a:xfrm>
            <a:off x="-90914" y="6472704"/>
            <a:ext cx="2670212" cy="4922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solidFill>
                  <a:schemeClr val="bg1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Open Sans" panose="020B0606030504020204" pitchFamily="34" charset="0"/>
                <a:cs typeface="Open Sans" panose="020B0606030504020204" pitchFamily="34" charset="0"/>
              </a:rPr>
              <a:t>Max Ross</a:t>
            </a:r>
          </a:p>
          <a:p>
            <a:pPr marL="0" marR="0" lvl="0" indent="0" algn="l" defTabSz="914400" rtl="0" eaLnBrk="1" fontAlgn="auto" latinLnBrk="0" hangingPunct="1">
              <a:lnSpc>
                <a:spcPct val="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Open Sans" panose="020B0606030504020204" pitchFamily="34" charset="0"/>
                <a:cs typeface="Open Sans" panose="020B0606030504020204" pitchFamily="34" charset="0"/>
              </a:rPr>
              <a:t>State Resource Soil Scientist</a:t>
            </a:r>
          </a:p>
          <a:p>
            <a:pPr marL="0" marR="0" lvl="0" indent="0" algn="l" defTabSz="914400" rtl="0" eaLnBrk="1" fontAlgn="auto" latinLnBrk="0" hangingPunct="1">
              <a:lnSpc>
                <a:spcPct val="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Open Sans" panose="020B0606030504020204" pitchFamily="34" charset="0"/>
                <a:cs typeface="Open Sans" panose="020B0606030504020204" pitchFamily="34" charset="0"/>
              </a:rPr>
              <a:t>NRCS Washington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Black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8" name="Picture 4" descr="Columbia Basin | WA - DNR">
            <a:extLst>
              <a:ext uri="{FF2B5EF4-FFF2-40B4-BE49-F238E27FC236}">
                <a16:creationId xmlns:a16="http://schemas.microsoft.com/office/drawing/2014/main" id="{69252DF3-35B5-FBC1-C64F-E73399F6F97B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5" b="332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olumbia Basin | WA - DNR">
            <a:extLst>
              <a:ext uri="{FF2B5EF4-FFF2-40B4-BE49-F238E27FC236}">
                <a16:creationId xmlns:a16="http://schemas.microsoft.com/office/drawing/2014/main" id="{F5C368B1-A823-B9EA-288D-5D3F1CB6D39E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0" r="1540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396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633CF-E0B8-C294-7269-E13DFC060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1646A3-9B47-F8D7-4C46-489C655900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723901"/>
            <a:ext cx="11690424" cy="531082"/>
          </a:xfrm>
        </p:spPr>
        <p:txBody>
          <a:bodyPr/>
          <a:lstStyle/>
          <a:p>
            <a:pPr algn="ctr"/>
            <a:r>
              <a:rPr lang="en-US" sz="3200" b="1" dirty="0">
                <a:latin typeface="Montserrat" pitchFamily="2" charset="0"/>
              </a:rPr>
              <a:t>Next Steps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FC4FD33-3814-CA10-9B72-D580AE46F57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96776" y="1408324"/>
            <a:ext cx="11569654" cy="4506912"/>
          </a:xfrm>
        </p:spPr>
        <p:txBody>
          <a:bodyPr/>
          <a:lstStyle/>
          <a:p>
            <a:pPr marL="0" indent="0" algn="ctr">
              <a:buNone/>
            </a:pPr>
            <a:endParaRPr lang="en-US" sz="2000" b="1" dirty="0"/>
          </a:p>
          <a:p>
            <a:r>
              <a:rPr lang="en-US" sz="2400" b="1" dirty="0"/>
              <a:t>Decision Memo sent to STC</a:t>
            </a:r>
          </a:p>
          <a:p>
            <a:r>
              <a:rPr lang="en-US" sz="2400" b="1" dirty="0"/>
              <a:t>Present to STAC</a:t>
            </a:r>
          </a:p>
          <a:p>
            <a:r>
              <a:rPr lang="en-US" sz="2400" b="1" dirty="0"/>
              <a:t>Send letter to SPSD regional staff informing them of project request</a:t>
            </a:r>
          </a:p>
          <a:p>
            <a:r>
              <a:rPr lang="en-US" sz="2400" b="1" dirty="0"/>
              <a:t>Schedule technical team meeting to develop project details</a:t>
            </a:r>
          </a:p>
          <a:p>
            <a:pPr lvl="1"/>
            <a:r>
              <a:rPr lang="en-US" sz="1400" dirty="0"/>
              <a:t>Scope and project boundary</a:t>
            </a:r>
          </a:p>
          <a:p>
            <a:pPr lvl="1"/>
            <a:r>
              <a:rPr lang="en-US" sz="1400" dirty="0"/>
              <a:t>Methods and sampling strategy</a:t>
            </a:r>
          </a:p>
          <a:p>
            <a:pPr lvl="1"/>
            <a:r>
              <a:rPr lang="en-US" sz="1400" dirty="0"/>
              <a:t>Timeline and deliverables</a:t>
            </a:r>
          </a:p>
          <a:p>
            <a:r>
              <a:rPr lang="en-US" sz="2400" b="1" dirty="0"/>
              <a:t>Initiate the project</a:t>
            </a:r>
            <a:endParaRPr lang="en-US" sz="2400" dirty="0"/>
          </a:p>
          <a:p>
            <a:pPr marL="457200" lvl="1" indent="0">
              <a:buNone/>
            </a:pPr>
            <a:endParaRPr lang="en-US" sz="1200" b="1" dirty="0"/>
          </a:p>
          <a:p>
            <a:pPr marL="0" indent="0">
              <a:buNone/>
            </a:pPr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61295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97A26-7112-AAB2-7640-66A9CB188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7B5653-A56A-D0F5-C57F-A161A6B11F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723901"/>
            <a:ext cx="11690424" cy="531082"/>
          </a:xfrm>
        </p:spPr>
        <p:txBody>
          <a:bodyPr/>
          <a:lstStyle/>
          <a:p>
            <a:pPr algn="ctr"/>
            <a:r>
              <a:rPr lang="en-US" sz="3200" b="1" dirty="0">
                <a:latin typeface="Montserrat" pitchFamily="2" charset="0"/>
              </a:rPr>
              <a:t>Questions?</a:t>
            </a:r>
          </a:p>
        </p:txBody>
      </p:sp>
      <p:sp>
        <p:nvSpPr>
          <p:cNvPr id="5" name="Content Placeholder 17">
            <a:extLst>
              <a:ext uri="{FF2B5EF4-FFF2-40B4-BE49-F238E27FC236}">
                <a16:creationId xmlns:a16="http://schemas.microsoft.com/office/drawing/2014/main" id="{FC37B3A4-B953-34CF-1024-693B400EFB71}"/>
              </a:ext>
            </a:extLst>
          </p:cNvPr>
          <p:cNvSpPr txBox="1">
            <a:spLocks/>
          </p:cNvSpPr>
          <p:nvPr/>
        </p:nvSpPr>
        <p:spPr>
          <a:xfrm>
            <a:off x="0" y="5296619"/>
            <a:ext cx="12192000" cy="113077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solidFill>
                  <a:schemeClr val="bg1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Montserrat"/>
                <a:ea typeface="Open Sans" panose="020B0606030504020204" pitchFamily="34" charset="0"/>
                <a:cs typeface="Open Sans" panose="020B0606030504020204" pitchFamily="34" charset="0"/>
              </a:rPr>
              <a:t>Max Ross</a:t>
            </a:r>
          </a:p>
          <a:p>
            <a:pPr marL="0" marR="0" lvl="0" indent="0" algn="ctr" defTabSz="914400" rtl="0" eaLnBrk="1" fontAlgn="auto" latinLnBrk="0" hangingPunct="1">
              <a:lnSpc>
                <a:spcPct val="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Montserrat"/>
                <a:ea typeface="Open Sans" panose="020B0606030504020204" pitchFamily="34" charset="0"/>
                <a:cs typeface="Open Sans" panose="020B0606030504020204" pitchFamily="34" charset="0"/>
              </a:rPr>
              <a:t>State Resource Soil Scientist</a:t>
            </a:r>
          </a:p>
          <a:p>
            <a:pPr marL="0" marR="0" lvl="0" indent="0" algn="ctr" defTabSz="914400" rtl="0" eaLnBrk="1" fontAlgn="auto" latinLnBrk="0" hangingPunct="1">
              <a:lnSpc>
                <a:spcPct val="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Montserrat"/>
                <a:ea typeface="Open Sans" panose="020B0606030504020204" pitchFamily="34" charset="0"/>
                <a:cs typeface="Open Sans" panose="020B0606030504020204" pitchFamily="34" charset="0"/>
              </a:rPr>
              <a:t>Washington State NRCS</a:t>
            </a:r>
          </a:p>
          <a:p>
            <a:pPr marL="0" marR="0" lvl="0" indent="0" algn="ctr" defTabSz="914400" rtl="0" eaLnBrk="1" fontAlgn="auto" latinLnBrk="0" hangingPunct="1">
              <a:lnSpc>
                <a:spcPct val="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solidFill>
                  <a:schemeClr val="accent1"/>
                </a:solidFill>
                <a:latin typeface="Montserrat"/>
              </a:rPr>
              <a:t>360.480.6578</a:t>
            </a:r>
          </a:p>
          <a:p>
            <a:pPr marL="0" marR="0" lvl="0" indent="0" algn="ctr" defTabSz="914400" rtl="0" eaLnBrk="1" fontAlgn="auto" latinLnBrk="0" hangingPunct="1">
              <a:lnSpc>
                <a:spcPct val="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Montserrat"/>
                <a:ea typeface="Open Sans" panose="020B0606030504020204" pitchFamily="34" charset="0"/>
                <a:cs typeface="Open Sans" panose="020B0606030504020204" pitchFamily="34" charset="0"/>
              </a:rPr>
              <a:t>Max.ross@usda.gov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Black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8" name="Picture 4" descr="Washington | ACEP-ALE | Natural Resources Conservation Service">
            <a:extLst>
              <a:ext uri="{FF2B5EF4-FFF2-40B4-BE49-F238E27FC236}">
                <a16:creationId xmlns:a16="http://schemas.microsoft.com/office/drawing/2014/main" id="{99C6093C-B16D-6C01-C127-4A17C074D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71" y="1414891"/>
            <a:ext cx="11165457" cy="372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190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DF10C-B363-8432-80E8-212C180B8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3163EE-9D2E-808A-9EA3-5332DCFD80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651549"/>
            <a:ext cx="11690424" cy="531082"/>
          </a:xfrm>
        </p:spPr>
        <p:txBody>
          <a:bodyPr/>
          <a:lstStyle/>
          <a:p>
            <a:pPr algn="ctr"/>
            <a:r>
              <a:rPr lang="en-US" sz="3200" b="1" dirty="0">
                <a:latin typeface="Montserrat" pitchFamily="2" charset="0"/>
              </a:rPr>
              <a:t>Background: Washington State Soil Survey Status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2FEF0-92D2-A61C-3715-8C3F0A7585E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-1" y="1363786"/>
            <a:ext cx="4761782" cy="4506191"/>
          </a:xfrm>
        </p:spPr>
        <p:txBody>
          <a:bodyPr/>
          <a:lstStyle/>
          <a:p>
            <a:pPr lvl="1"/>
            <a:endParaRPr lang="en-US" sz="2000" dirty="0"/>
          </a:p>
          <a:p>
            <a:r>
              <a:rPr lang="en-US" sz="2000" dirty="0"/>
              <a:t>Analysis factoring age and use of existing soil surveys</a:t>
            </a:r>
            <a:endParaRPr lang="en-US" sz="1800" dirty="0"/>
          </a:p>
          <a:p>
            <a:pPr marL="457200" lvl="1" indent="0">
              <a:buNone/>
            </a:pPr>
            <a:endParaRPr lang="en-US" sz="1800" dirty="0"/>
          </a:p>
          <a:p>
            <a:r>
              <a:rPr lang="en-US" sz="2000" dirty="0"/>
              <a:t>Several counties in Central and Eastern WA flagged for further evaluation</a:t>
            </a:r>
            <a:endParaRPr lang="en-US" sz="1800" dirty="0"/>
          </a:p>
          <a:p>
            <a:pPr marL="457200" lvl="1" indent="0">
              <a:buNone/>
            </a:pPr>
            <a:endParaRPr lang="en-US" sz="1800" dirty="0"/>
          </a:p>
          <a:p>
            <a:r>
              <a:rPr lang="en-US" sz="2000" dirty="0"/>
              <a:t>Specifically, Adams County</a:t>
            </a:r>
            <a:endParaRPr lang="en-US" sz="1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F09F41-B895-0CD1-55CB-6D0E11E6BB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98" t="12881" r="6420" b="1641"/>
          <a:stretch/>
        </p:blipFill>
        <p:spPr>
          <a:xfrm>
            <a:off x="4692768" y="1182630"/>
            <a:ext cx="6996023" cy="518150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FEE56B8A-53CA-3ADC-B754-96EC93DA905E}"/>
              </a:ext>
            </a:extLst>
          </p:cNvPr>
          <p:cNvSpPr/>
          <p:nvPr/>
        </p:nvSpPr>
        <p:spPr>
          <a:xfrm>
            <a:off x="9549441" y="3195529"/>
            <a:ext cx="1052421" cy="983410"/>
          </a:xfrm>
          <a:prstGeom prst="ellipse">
            <a:avLst/>
          </a:prstGeom>
          <a:noFill/>
          <a:ln w="3810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105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C01387-7BAB-4BE6-875C-9B623704B2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7670" y="742169"/>
            <a:ext cx="11522881" cy="983113"/>
          </a:xfrm>
        </p:spPr>
        <p:txBody>
          <a:bodyPr/>
          <a:lstStyle/>
          <a:p>
            <a:pPr algn="ctr"/>
            <a:r>
              <a:rPr lang="en-US" sz="2800" b="1" dirty="0">
                <a:latin typeface="Montserrat" pitchFamily="2" charset="0"/>
              </a:rPr>
              <a:t>Background: Adams County Soil Survey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259E8-CC0D-4DEA-9D0F-DB214BB6BE5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395" y="1514563"/>
            <a:ext cx="4337077" cy="4461119"/>
          </a:xfrm>
        </p:spPr>
        <p:txBody>
          <a:bodyPr/>
          <a:lstStyle/>
          <a:p>
            <a:r>
              <a:rPr lang="en-US" sz="2000" dirty="0"/>
              <a:t>Adams County soil survey published in 1967</a:t>
            </a:r>
          </a:p>
          <a:p>
            <a:r>
              <a:rPr lang="en-US" sz="2000" dirty="0"/>
              <a:t>Soil survey is snapshot in time</a:t>
            </a:r>
          </a:p>
          <a:p>
            <a:r>
              <a:rPr lang="en-US" sz="2000" dirty="0"/>
              <a:t>Soils indicative of Central Columbia Basin Geology</a:t>
            </a:r>
          </a:p>
          <a:p>
            <a:r>
              <a:rPr lang="en-US" sz="2000" dirty="0"/>
              <a:t>Soils mapped are primarily </a:t>
            </a:r>
            <a:r>
              <a:rPr lang="en-US" sz="2000" dirty="0" err="1"/>
              <a:t>Inceptisols</a:t>
            </a:r>
            <a:r>
              <a:rPr lang="en-US" sz="2000" dirty="0"/>
              <a:t> with alluvial and residuum parent material</a:t>
            </a:r>
          </a:p>
          <a:p>
            <a:endParaRPr lang="en-US" sz="2000" dirty="0"/>
          </a:p>
          <a:p>
            <a:endParaRPr lang="en-US" sz="1600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7A9EE6C3-6A7D-9329-0009-C5B4A2B5E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75" y="1360549"/>
            <a:ext cx="7036451" cy="4919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2A8DA601-759A-1DA2-CDB9-00FFE9993348}"/>
              </a:ext>
            </a:extLst>
          </p:cNvPr>
          <p:cNvSpPr/>
          <p:nvPr/>
        </p:nvSpPr>
        <p:spPr>
          <a:xfrm>
            <a:off x="8670240" y="2836879"/>
            <a:ext cx="1052421" cy="983410"/>
          </a:xfrm>
          <a:prstGeom prst="ellipse">
            <a:avLst/>
          </a:prstGeom>
          <a:noFill/>
          <a:ln w="3810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162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E4D75-B6F3-3260-7229-079D695AB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9574B2-502C-740F-E0EA-A40E584682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7670" y="742169"/>
            <a:ext cx="11522881" cy="983113"/>
          </a:xfrm>
        </p:spPr>
        <p:txBody>
          <a:bodyPr/>
          <a:lstStyle/>
          <a:p>
            <a:pPr algn="ctr"/>
            <a:r>
              <a:rPr lang="en-US" sz="2800" b="1" dirty="0">
                <a:latin typeface="Montserrat" pitchFamily="2" charset="0"/>
              </a:rPr>
              <a:t>Background: Adams County Soil Survey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BD814-E993-98A3-56C9-9D6D39BCB72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395" y="1514563"/>
            <a:ext cx="3930427" cy="4461119"/>
          </a:xfrm>
        </p:spPr>
        <p:txBody>
          <a:bodyPr/>
          <a:lstStyle/>
          <a:p>
            <a:r>
              <a:rPr lang="en-US" sz="2000" dirty="0"/>
              <a:t>Eruption of Mount St. Helens in 1980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2-5 inches of ash deposited in Adams County</a:t>
            </a:r>
          </a:p>
          <a:p>
            <a:pPr lvl="1"/>
            <a:r>
              <a:rPr lang="en-US" sz="1600" dirty="0"/>
              <a:t>Anecdotal reports of more</a:t>
            </a:r>
          </a:p>
          <a:p>
            <a:pPr marL="457200" lvl="1" indent="0">
              <a:buNone/>
            </a:pPr>
            <a:endParaRPr lang="en-US" sz="1600" dirty="0"/>
          </a:p>
          <a:p>
            <a:r>
              <a:rPr lang="en-US" sz="2000" dirty="0"/>
              <a:t>Concerns over reliability of soil survey data because MSH ash not accounted for </a:t>
            </a:r>
          </a:p>
          <a:p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E110D5-21BF-357E-C092-160F854E1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308" y="1925052"/>
            <a:ext cx="5169296" cy="32853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971A73-9185-AE51-820B-BD9755FF33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7022" y="4010610"/>
            <a:ext cx="2092582" cy="1199747"/>
          </a:xfrm>
          <a:prstGeom prst="rect">
            <a:avLst/>
          </a:prstGeom>
        </p:spPr>
      </p:pic>
      <p:pic>
        <p:nvPicPr>
          <p:cNvPr id="1028" name="Picture 4" descr="An enormous cloud of smoke and dust billows from a large mountain. ">
            <a:extLst>
              <a:ext uri="{FF2B5EF4-FFF2-40B4-BE49-F238E27FC236}">
                <a16:creationId xmlns:a16="http://schemas.microsoft.com/office/drawing/2014/main" id="{67AA5861-53DE-3CFD-412E-48113EA7E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822" y="1514563"/>
            <a:ext cx="2917454" cy="438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904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C01387-7BAB-4BE6-875C-9B623704B2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832704"/>
            <a:ext cx="11995224" cy="531082"/>
          </a:xfrm>
        </p:spPr>
        <p:txBody>
          <a:bodyPr/>
          <a:lstStyle/>
          <a:p>
            <a:pPr algn="ctr"/>
            <a:r>
              <a:rPr lang="en-US" sz="3200" b="1" dirty="0">
                <a:latin typeface="Montserrat" pitchFamily="2" charset="0"/>
              </a:rPr>
              <a:t>Volcanic Ash – Andic Soil Properties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5166124-4685-188F-4FD5-F3A278E54AF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395" y="1514563"/>
            <a:ext cx="5199718" cy="4461119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dirty="0"/>
              <a:t>Significance of Andic Soil Properties</a:t>
            </a:r>
          </a:p>
          <a:p>
            <a:r>
              <a:rPr lang="en-US" sz="1600" dirty="0"/>
              <a:t>Unique mineralogy – Allophane, imogolite, ferrihydrite</a:t>
            </a:r>
          </a:p>
          <a:p>
            <a:r>
              <a:rPr lang="en-US" sz="1600" dirty="0"/>
              <a:t>High water holding capacity</a:t>
            </a:r>
          </a:p>
          <a:p>
            <a:r>
              <a:rPr lang="en-US" sz="1600" dirty="0"/>
              <a:t>Low bulk density</a:t>
            </a:r>
          </a:p>
          <a:p>
            <a:r>
              <a:rPr lang="en-US" sz="1600" dirty="0"/>
              <a:t>High susceptibility to erosion and compaction</a:t>
            </a:r>
          </a:p>
          <a:p>
            <a:r>
              <a:rPr lang="en-US" sz="1600" dirty="0"/>
              <a:t>Low available phosphorous</a:t>
            </a:r>
          </a:p>
          <a:p>
            <a:r>
              <a:rPr lang="en-US" sz="1600" dirty="0"/>
              <a:t>High organic matter retention</a:t>
            </a:r>
          </a:p>
          <a:p>
            <a:endParaRPr lang="en-US" sz="1600" dirty="0"/>
          </a:p>
          <a:p>
            <a:endParaRPr lang="en-US" sz="1600" dirty="0"/>
          </a:p>
          <a:p>
            <a:pPr marL="0" indent="0" algn="ctr">
              <a:buNone/>
            </a:pPr>
            <a:r>
              <a:rPr lang="en-US" sz="1600" b="1" dirty="0"/>
              <a:t>Ultimately different management practices and implications</a:t>
            </a:r>
          </a:p>
        </p:txBody>
      </p:sp>
      <p:pic>
        <p:nvPicPr>
          <p:cNvPr id="3076" name="Picture 4" descr="Andisol and landscape | Soil profile: A young Andisol with m… | Flickr">
            <a:extLst>
              <a:ext uri="{FF2B5EF4-FFF2-40B4-BE49-F238E27FC236}">
                <a16:creationId xmlns:a16="http://schemas.microsoft.com/office/drawing/2014/main" id="{0B0D6B3F-737A-A442-0A5B-F9DECC71C2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" r="67058"/>
          <a:stretch/>
        </p:blipFill>
        <p:spPr bwMode="auto">
          <a:xfrm>
            <a:off x="5883214" y="1641814"/>
            <a:ext cx="2829465" cy="447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E3F55A84-3C16-853D-F09E-0128058D5B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78" r="12517" b="12142"/>
          <a:stretch/>
        </p:blipFill>
        <p:spPr bwMode="auto">
          <a:xfrm>
            <a:off x="9280397" y="1641814"/>
            <a:ext cx="2701693" cy="446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099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C01387-7BAB-4BE6-875C-9B623704B2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723901"/>
            <a:ext cx="11690424" cy="531082"/>
          </a:xfrm>
        </p:spPr>
        <p:txBody>
          <a:bodyPr/>
          <a:lstStyle/>
          <a:p>
            <a:pPr algn="ctr"/>
            <a:r>
              <a:rPr lang="en-US" sz="3200" b="1" dirty="0">
                <a:latin typeface="Montserrat" pitchFamily="2" charset="0"/>
              </a:rPr>
              <a:t>Options for Addressing Soil Survey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259E8-CC0D-4DEA-9D0F-DB214BB6BE5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04800" y="1363786"/>
            <a:ext cx="11582400" cy="4770313"/>
          </a:xfrm>
        </p:spPr>
        <p:txBody>
          <a:bodyPr/>
          <a:lstStyle/>
          <a:p>
            <a:pPr marL="914400" lvl="1" indent="-457200">
              <a:buFont typeface="+mj-lt"/>
              <a:buAutoNum type="arabicPeriod"/>
            </a:pPr>
            <a:r>
              <a:rPr lang="en-US" b="1" dirty="0"/>
              <a:t>Comprehensive update of soil survey for Central Columbia Basin</a:t>
            </a:r>
          </a:p>
          <a:p>
            <a:pPr lvl="2"/>
            <a:r>
              <a:rPr lang="en-US" sz="1600" dirty="0"/>
              <a:t>Soil survey policy requires projects to align to geographic boundary, not political boundary</a:t>
            </a:r>
          </a:p>
          <a:p>
            <a:pPr lvl="2"/>
            <a:r>
              <a:rPr lang="en-US" sz="1600" dirty="0"/>
              <a:t>Time, financial, and labor-intensive project</a:t>
            </a:r>
          </a:p>
          <a:p>
            <a:pPr lvl="2"/>
            <a:r>
              <a:rPr lang="en-US" sz="1600" dirty="0"/>
              <a:t>Likely 5+ year timeline for completion</a:t>
            </a:r>
          </a:p>
          <a:p>
            <a:pPr lvl="2"/>
            <a:r>
              <a:rPr lang="en-US" sz="1600" dirty="0"/>
              <a:t>Reactive, not investigative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B950DF-2E7C-8677-90EC-36C8B4935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355" y="2906812"/>
            <a:ext cx="6899308" cy="346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24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84FA1-0459-DF06-5250-E2CDB1E03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B2DD9F-3EB8-0608-410F-C3372E4BA9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723901"/>
            <a:ext cx="11690424" cy="531082"/>
          </a:xfrm>
        </p:spPr>
        <p:txBody>
          <a:bodyPr/>
          <a:lstStyle/>
          <a:p>
            <a:pPr algn="ctr"/>
            <a:r>
              <a:rPr lang="en-US" sz="3200" b="1" dirty="0">
                <a:latin typeface="Montserrat" pitchFamily="2" charset="0"/>
              </a:rPr>
              <a:t>Options for Addressing Soil Survey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AF5EC-8D8D-1203-F28A-06749E13F80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12929" y="1363786"/>
            <a:ext cx="6691223" cy="4770313"/>
          </a:xfrm>
        </p:spPr>
        <p:txBody>
          <a:bodyPr/>
          <a:lstStyle/>
          <a:p>
            <a:pPr marL="914400" lvl="1" indent="-457200">
              <a:buFont typeface="+mj-lt"/>
              <a:buAutoNum type="arabicPeriod" startAt="2"/>
            </a:pPr>
            <a:r>
              <a:rPr lang="en-US" b="1" dirty="0"/>
              <a:t>Dynamic Soil Properties (DSP) Evaluation Project</a:t>
            </a:r>
          </a:p>
          <a:p>
            <a:pPr lvl="2"/>
            <a:r>
              <a:rPr lang="en-US" sz="1600" dirty="0"/>
              <a:t>Targeted investigation to determine if Andic soil properties are present in project area</a:t>
            </a:r>
          </a:p>
          <a:p>
            <a:pPr lvl="2"/>
            <a:r>
              <a:rPr lang="en-US" sz="1600" dirty="0"/>
              <a:t>Considers and tests competing hypotheses </a:t>
            </a:r>
          </a:p>
          <a:p>
            <a:pPr marL="1714500" lvl="3" indent="-342900">
              <a:buFont typeface="+mj-lt"/>
              <a:buAutoNum type="arabicPeriod"/>
            </a:pPr>
            <a:r>
              <a:rPr lang="en-US" sz="1400" dirty="0"/>
              <a:t>Ash is present and has significant impact on soil properties and interpretations</a:t>
            </a:r>
          </a:p>
          <a:p>
            <a:pPr marL="1714500" lvl="3" indent="-342900">
              <a:buFont typeface="+mj-lt"/>
              <a:buAutoNum type="arabicPeriod"/>
            </a:pPr>
            <a:r>
              <a:rPr lang="en-US" sz="1400" dirty="0"/>
              <a:t>Andic properties are not present - Ash has either been eroded away or incorporated into the soil and diluted</a:t>
            </a:r>
          </a:p>
          <a:p>
            <a:pPr lvl="2"/>
            <a:r>
              <a:rPr lang="en-US" sz="1600" dirty="0"/>
              <a:t>Sample approximately 30-40 points in project area and analyze for Andic properties</a:t>
            </a:r>
          </a:p>
          <a:p>
            <a:pPr lvl="3"/>
            <a:r>
              <a:rPr lang="en-US" sz="1400" dirty="0"/>
              <a:t>Bulk Density</a:t>
            </a:r>
          </a:p>
          <a:p>
            <a:pPr lvl="3"/>
            <a:r>
              <a:rPr lang="en-US" sz="1400" dirty="0"/>
              <a:t>Texture</a:t>
            </a:r>
          </a:p>
          <a:p>
            <a:pPr lvl="3"/>
            <a:r>
              <a:rPr lang="en-US" sz="1400" dirty="0"/>
              <a:t>Chemical properties</a:t>
            </a:r>
          </a:p>
          <a:p>
            <a:pPr lvl="2"/>
            <a:r>
              <a:rPr lang="en-US" sz="1600" dirty="0"/>
              <a:t>Use results to inform future comprehensive update projects</a:t>
            </a:r>
          </a:p>
          <a:p>
            <a:pPr lvl="2"/>
            <a:endParaRPr lang="en-US" sz="1600" dirty="0"/>
          </a:p>
          <a:p>
            <a:pPr marL="457200" lvl="1" indent="0">
              <a:buNone/>
            </a:pP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5711E1-3A04-BFE2-2562-9B22DCEF3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6023" y="1656272"/>
            <a:ext cx="4983048" cy="432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612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DF059-D2AA-DC27-94AE-43768BAD9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636DA-2B77-C4E5-E6BF-994FB6F1A0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723901"/>
            <a:ext cx="11690424" cy="531082"/>
          </a:xfrm>
        </p:spPr>
        <p:txBody>
          <a:bodyPr/>
          <a:lstStyle/>
          <a:p>
            <a:pPr algn="ctr"/>
            <a:r>
              <a:rPr lang="en-US" sz="3200" b="1" dirty="0">
                <a:latin typeface="Montserrat" pitchFamily="2" charset="0"/>
              </a:rPr>
              <a:t>Options for Addressing Soil Survey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2BF25-76E1-7627-B978-83C8FD95F2C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96776" y="1873557"/>
            <a:ext cx="4856672" cy="1982451"/>
          </a:xfrm>
        </p:spPr>
        <p:txBody>
          <a:bodyPr/>
          <a:lstStyle/>
          <a:p>
            <a:pPr marL="914400" lvl="1" indent="-457200">
              <a:buFont typeface="+mj-lt"/>
              <a:buAutoNum type="arabicPeriod" startAt="3"/>
            </a:pPr>
            <a:r>
              <a:rPr lang="en-US" b="1" dirty="0"/>
              <a:t>Take No Action</a:t>
            </a:r>
          </a:p>
          <a:p>
            <a:pPr lvl="2"/>
            <a:r>
              <a:rPr lang="en-US" sz="1600" dirty="0"/>
              <a:t>Soil Survey resources are limited</a:t>
            </a:r>
          </a:p>
          <a:p>
            <a:pPr lvl="2"/>
            <a:r>
              <a:rPr lang="en-US" sz="1600" dirty="0"/>
              <a:t>Other priorities?</a:t>
            </a:r>
          </a:p>
          <a:p>
            <a:pPr lvl="2"/>
            <a:endParaRPr lang="en-US" sz="1600" dirty="0"/>
          </a:p>
          <a:p>
            <a:pPr lvl="2"/>
            <a:endParaRPr lang="en-US" sz="1600" dirty="0"/>
          </a:p>
          <a:p>
            <a:pPr marL="457200" lvl="1" indent="0">
              <a:buNone/>
            </a:pPr>
            <a:endParaRPr lang="en-US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03F065-B7EB-13B9-1295-2C9C77DC09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98" t="12881" r="6420" b="1641"/>
          <a:stretch/>
        </p:blipFill>
        <p:spPr>
          <a:xfrm>
            <a:off x="5195977" y="1134508"/>
            <a:ext cx="6996023" cy="518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38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52861-9187-C1C2-660B-8DEE74DBC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8CF515-D342-A24D-ACA4-B2FE3C6049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723901"/>
            <a:ext cx="11690424" cy="531082"/>
          </a:xfrm>
        </p:spPr>
        <p:txBody>
          <a:bodyPr/>
          <a:lstStyle/>
          <a:p>
            <a:pPr algn="ctr"/>
            <a:r>
              <a:rPr lang="en-US" sz="3200" b="1" dirty="0">
                <a:latin typeface="Montserrat" pitchFamily="2" charset="0"/>
              </a:rPr>
              <a:t>Recommendation and Analysis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071BAE5-A7C9-D13E-FBE9-27424087028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96776" y="1408324"/>
            <a:ext cx="10948552" cy="4506912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dirty="0"/>
              <a:t>Recommend Option 2: Dynamic Soil Properties Evaluation Project</a:t>
            </a:r>
          </a:p>
          <a:p>
            <a:pPr marL="0" indent="0" algn="ctr">
              <a:buNone/>
            </a:pPr>
            <a:endParaRPr lang="en-US" sz="2000" b="1" dirty="0"/>
          </a:p>
          <a:p>
            <a:r>
              <a:rPr lang="en-US" sz="2400" b="1" dirty="0"/>
              <a:t>Pros:</a:t>
            </a:r>
          </a:p>
          <a:p>
            <a:pPr lvl="1"/>
            <a:r>
              <a:rPr lang="en-US" sz="1600" dirty="0"/>
              <a:t>Address and validate soil survey concerns brought up by stakeholders and NRCS staff</a:t>
            </a:r>
          </a:p>
          <a:p>
            <a:pPr lvl="1"/>
            <a:r>
              <a:rPr lang="en-US" sz="1600" dirty="0"/>
              <a:t>Targeted investigation with data collection used to inform future decisions</a:t>
            </a:r>
          </a:p>
          <a:p>
            <a:pPr lvl="1"/>
            <a:r>
              <a:rPr lang="en-US" sz="1600" dirty="0"/>
              <a:t>Accurate soil survey data provides reliable information for planning and contracting</a:t>
            </a:r>
          </a:p>
          <a:p>
            <a:pPr marL="457200" lvl="1" indent="0">
              <a:buNone/>
            </a:pPr>
            <a:endParaRPr lang="en-US" sz="1200" b="1" dirty="0"/>
          </a:p>
          <a:p>
            <a:r>
              <a:rPr lang="en-US" sz="2400" b="1" dirty="0"/>
              <a:t>Cons:</a:t>
            </a:r>
          </a:p>
          <a:p>
            <a:pPr lvl="1"/>
            <a:r>
              <a:rPr lang="en-US" sz="1600" dirty="0"/>
              <a:t>Soil survey staff is limited; this request would detract staff from other projects</a:t>
            </a:r>
          </a:p>
          <a:p>
            <a:pPr lvl="1"/>
            <a:r>
              <a:rPr lang="en-US" sz="1600" dirty="0"/>
              <a:t>Additional financial cost to Soils</a:t>
            </a:r>
          </a:p>
          <a:p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68677875"/>
      </p:ext>
    </p:extLst>
  </p:cSld>
  <p:clrMapOvr>
    <a:masterClrMapping/>
  </p:clrMapOvr>
</p:sld>
</file>

<file path=ppt/theme/theme1.xml><?xml version="1.0" encoding="utf-8"?>
<a:theme xmlns:a="http://schemas.openxmlformats.org/drawingml/2006/main" name="1_Title Page">
  <a:themeElements>
    <a:clrScheme name="NRCS">
      <a:dk1>
        <a:srgbClr val="545859"/>
      </a:dk1>
      <a:lt1>
        <a:sysClr val="window" lastClr="FFFFFF"/>
      </a:lt1>
      <a:dk2>
        <a:srgbClr val="00B0B9"/>
      </a:dk2>
      <a:lt2>
        <a:srgbClr val="E7E6E6"/>
      </a:lt2>
      <a:accent1>
        <a:srgbClr val="78B321"/>
      </a:accent1>
      <a:accent2>
        <a:srgbClr val="00B0B9"/>
      </a:accent2>
      <a:accent3>
        <a:srgbClr val="FFC845"/>
      </a:accent3>
      <a:accent4>
        <a:srgbClr val="002D72"/>
      </a:accent4>
      <a:accent5>
        <a:srgbClr val="785135"/>
      </a:accent5>
      <a:accent6>
        <a:srgbClr val="545859"/>
      </a:accent6>
      <a:hlink>
        <a:srgbClr val="00B0B9"/>
      </a:hlink>
      <a:folHlink>
        <a:srgbClr val="FFC845"/>
      </a:folHlink>
    </a:clrScheme>
    <a:fontScheme name="NRCS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Body White">
  <a:themeElements>
    <a:clrScheme name="NRCS">
      <a:dk1>
        <a:srgbClr val="545859"/>
      </a:dk1>
      <a:lt1>
        <a:sysClr val="window" lastClr="FFFFFF"/>
      </a:lt1>
      <a:dk2>
        <a:srgbClr val="00B0B9"/>
      </a:dk2>
      <a:lt2>
        <a:srgbClr val="E7E6E6"/>
      </a:lt2>
      <a:accent1>
        <a:srgbClr val="78B321"/>
      </a:accent1>
      <a:accent2>
        <a:srgbClr val="00B0B9"/>
      </a:accent2>
      <a:accent3>
        <a:srgbClr val="FFC845"/>
      </a:accent3>
      <a:accent4>
        <a:srgbClr val="002D72"/>
      </a:accent4>
      <a:accent5>
        <a:srgbClr val="785135"/>
      </a:accent5>
      <a:accent6>
        <a:srgbClr val="545859"/>
      </a:accent6>
      <a:hlink>
        <a:srgbClr val="00B0B9"/>
      </a:hlink>
      <a:folHlink>
        <a:srgbClr val="FFC845"/>
      </a:folHlink>
    </a:clrScheme>
    <a:fontScheme name="FPAC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Body Pic">
  <a:themeElements>
    <a:clrScheme name="NRCS">
      <a:dk1>
        <a:srgbClr val="545859"/>
      </a:dk1>
      <a:lt1>
        <a:sysClr val="window" lastClr="FFFFFF"/>
      </a:lt1>
      <a:dk2>
        <a:srgbClr val="00B0B9"/>
      </a:dk2>
      <a:lt2>
        <a:srgbClr val="E7E6E6"/>
      </a:lt2>
      <a:accent1>
        <a:srgbClr val="78B321"/>
      </a:accent1>
      <a:accent2>
        <a:srgbClr val="00B0B9"/>
      </a:accent2>
      <a:accent3>
        <a:srgbClr val="FFC845"/>
      </a:accent3>
      <a:accent4>
        <a:srgbClr val="002D72"/>
      </a:accent4>
      <a:accent5>
        <a:srgbClr val="785135"/>
      </a:accent5>
      <a:accent6>
        <a:srgbClr val="545859"/>
      </a:accent6>
      <a:hlink>
        <a:srgbClr val="00B0B9"/>
      </a:hlink>
      <a:folHlink>
        <a:srgbClr val="FFC84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72f7ec-cd58-4f41-9e93-ef3d03908682">
      <Terms xmlns="http://schemas.microsoft.com/office/infopath/2007/PartnerControls"/>
    </lcf76f155ced4ddcb4097134ff3c332f>
    <TaxCatchAll xmlns="73fb875a-8af9-4255-b008-0995492d31c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F99038FD3F9140883261A107901B1B" ma:contentTypeVersion="16" ma:contentTypeDescription="Create a new document." ma:contentTypeScope="" ma:versionID="56c4a6c30d74ab137d67b8aefa6c14b6">
  <xsd:schema xmlns:xsd="http://www.w3.org/2001/XMLSchema" xmlns:xs="http://www.w3.org/2001/XMLSchema" xmlns:p="http://schemas.microsoft.com/office/2006/metadata/properties" xmlns:ns2="bf72f7ec-cd58-4f41-9e93-ef3d03908682" xmlns:ns3="ff54f65f-5900-4f3a-8a8f-36c4ef76e5b6" xmlns:ns4="73fb875a-8af9-4255-b008-0995492d31cd" targetNamespace="http://schemas.microsoft.com/office/2006/metadata/properties" ma:root="true" ma:fieldsID="a4bd989eda73009ffdf5c971e0a0a698" ns2:_="" ns3:_="" ns4:_="">
    <xsd:import namespace="bf72f7ec-cd58-4f41-9e93-ef3d03908682"/>
    <xsd:import namespace="ff54f65f-5900-4f3a-8a8f-36c4ef76e5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72f7ec-cd58-4f41-9e93-ef3d039086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54f65f-5900-4f3a-8a8f-36c4ef76e5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1010a5e0-732d-4221-b6a2-115a9d432891}" ma:internalName="TaxCatchAll" ma:showField="CatchAllData" ma:web="ff54f65f-5900-4f3a-8a8f-36c4ef76e5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5787A5-96AB-4A15-B7EB-76A978E87EE1}">
  <ds:schemaRefs>
    <ds:schemaRef ds:uri="http://schemas.microsoft.com/office/2006/metadata/properties"/>
    <ds:schemaRef ds:uri="http://schemas.microsoft.com/office/infopath/2007/PartnerControls"/>
    <ds:schemaRef ds:uri="bf72f7ec-cd58-4f41-9e93-ef3d03908682"/>
    <ds:schemaRef ds:uri="73fb875a-8af9-4255-b008-0995492d31cd"/>
  </ds:schemaRefs>
</ds:datastoreItem>
</file>

<file path=customXml/itemProps2.xml><?xml version="1.0" encoding="utf-8"?>
<ds:datastoreItem xmlns:ds="http://schemas.openxmlformats.org/officeDocument/2006/customXml" ds:itemID="{4078DF9B-0ADD-4785-90BE-F70910125180}"/>
</file>

<file path=customXml/itemProps3.xml><?xml version="1.0" encoding="utf-8"?>
<ds:datastoreItem xmlns:ds="http://schemas.openxmlformats.org/officeDocument/2006/customXml" ds:itemID="{841DBA9E-642A-4BB1-86C5-CA90FE3DF6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5940</TotalTime>
  <Words>456</Words>
  <Application>Microsoft Office PowerPoint</Application>
  <PresentationFormat>Widescreen</PresentationFormat>
  <Paragraphs>84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Montserrat</vt:lpstr>
      <vt:lpstr>Montserrat Black</vt:lpstr>
      <vt:lpstr>Open Sans</vt:lpstr>
      <vt:lpstr>Wingdings</vt:lpstr>
      <vt:lpstr>1_Title Page</vt:lpstr>
      <vt:lpstr>2_Body White</vt:lpstr>
      <vt:lpstr>3_Body Pic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Strough, Kirsten - FPAC-FBC, Boise, ID</dc:creator>
  <cp:lastModifiedBy>Ross, Max - FPAC-NRCS, WA</cp:lastModifiedBy>
  <cp:revision>26</cp:revision>
  <dcterms:created xsi:type="dcterms:W3CDTF">2019-04-23T15:10:02Z</dcterms:created>
  <dcterms:modified xsi:type="dcterms:W3CDTF">2025-04-18T17:02:04Z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0x010100A2F99038FD3F9140883261A107901B1B</vt:lpwstr>
  </property>
  <property fmtid="{D5CDD505-2E9C-101B-9397-08002B2CF9AE}" pid="3" name="MediaServiceImageTags">
    <vt:lpwstr/>
  </property>
</Properties>
</file>