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706" r:id="rId5"/>
  </p:sldMasterIdLst>
  <p:sldIdLst>
    <p:sldId id="300" r:id="rId6"/>
    <p:sldId id="257" r:id="rId7"/>
    <p:sldId id="304" r:id="rId8"/>
    <p:sldId id="305" r:id="rId9"/>
    <p:sldId id="306" r:id="rId10"/>
    <p:sldId id="307" r:id="rId11"/>
    <p:sldId id="308" r:id="rId12"/>
    <p:sldId id="309" r:id="rId13"/>
    <p:sldId id="311" r:id="rId14"/>
    <p:sldId id="312" r:id="rId15"/>
    <p:sldId id="315" r:id="rId16"/>
    <p:sldId id="316" r:id="rId17"/>
    <p:sldId id="310" r:id="rId18"/>
    <p:sldId id="319" r:id="rId19"/>
    <p:sldId id="320" r:id="rId20"/>
    <p:sldId id="301" r:id="rId21"/>
    <p:sldId id="314" r:id="rId22"/>
    <p:sldId id="322" r:id="rId23"/>
    <p:sldId id="32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6C55"/>
    <a:srgbClr val="003DA5"/>
    <a:srgbClr val="8C857B"/>
    <a:srgbClr val="074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56E841-D015-4153-B9FB-291041666D0F}" v="20" dt="2025-04-28T20:58:32.398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7"/>
    <p:restoredTop sz="94650"/>
  </p:normalViewPr>
  <p:slideViewPr>
    <p:cSldViewPr snapToGrid="0" snapToObjects="1">
      <p:cViewPr varScale="1">
        <p:scale>
          <a:sx n="131" d="100"/>
          <a:sy n="131" d="100"/>
        </p:scale>
        <p:origin x="342" y="114"/>
      </p:cViewPr>
      <p:guideLst>
        <p:guide pos="1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llahan, Nathan - FPAC-NRCS, WA" userId="ce6ae432-abd8-480d-8d3e-bad85e39521c" providerId="ADAL" clId="{1456E841-D015-4153-B9FB-291041666D0F}"/>
    <pc:docChg chg="undo custSel modSld">
      <pc:chgData name="Gallahan, Nathan - FPAC-NRCS, WA" userId="ce6ae432-abd8-480d-8d3e-bad85e39521c" providerId="ADAL" clId="{1456E841-D015-4153-B9FB-291041666D0F}" dt="2025-04-28T20:58:34.307" v="50" actId="478"/>
      <pc:docMkLst>
        <pc:docMk/>
      </pc:docMkLst>
      <pc:sldChg chg="delSp mod setBg">
        <pc:chgData name="Gallahan, Nathan - FPAC-NRCS, WA" userId="ce6ae432-abd8-480d-8d3e-bad85e39521c" providerId="ADAL" clId="{1456E841-D015-4153-B9FB-291041666D0F}" dt="2025-04-28T20:58:34.307" v="50" actId="478"/>
        <pc:sldMkLst>
          <pc:docMk/>
          <pc:sldMk cId="748162573" sldId="257"/>
        </pc:sldMkLst>
        <pc:picChg chg="del">
          <ac:chgData name="Gallahan, Nathan - FPAC-NRCS, WA" userId="ce6ae432-abd8-480d-8d3e-bad85e39521c" providerId="ADAL" clId="{1456E841-D015-4153-B9FB-291041666D0F}" dt="2025-04-28T20:58:34.307" v="50" actId="478"/>
          <ac:picMkLst>
            <pc:docMk/>
            <pc:sldMk cId="748162573" sldId="257"/>
            <ac:picMk id="6" creationId="{B10E9622-E0FA-3A36-CC65-11929A84C09F}"/>
          </ac:picMkLst>
        </pc:picChg>
      </pc:sldChg>
      <pc:sldChg chg="setBg">
        <pc:chgData name="Gallahan, Nathan - FPAC-NRCS, WA" userId="ce6ae432-abd8-480d-8d3e-bad85e39521c" providerId="ADAL" clId="{1456E841-D015-4153-B9FB-291041666D0F}" dt="2025-04-28T20:58:23.240" v="46"/>
        <pc:sldMkLst>
          <pc:docMk/>
          <pc:sldMk cId="879996092" sldId="306"/>
        </pc:sldMkLst>
      </pc:sldChg>
      <pc:sldChg chg="setBg">
        <pc:chgData name="Gallahan, Nathan - FPAC-NRCS, WA" userId="ce6ae432-abd8-480d-8d3e-bad85e39521c" providerId="ADAL" clId="{1456E841-D015-4153-B9FB-291041666D0F}" dt="2025-04-28T20:58:20.543" v="45"/>
        <pc:sldMkLst>
          <pc:docMk/>
          <pc:sldMk cId="3164527308" sldId="307"/>
        </pc:sldMkLst>
      </pc:sldChg>
      <pc:sldChg chg="modSp mod setBg">
        <pc:chgData name="Gallahan, Nathan - FPAC-NRCS, WA" userId="ce6ae432-abd8-480d-8d3e-bad85e39521c" providerId="ADAL" clId="{1456E841-D015-4153-B9FB-291041666D0F}" dt="2025-04-28T20:58:16.480" v="44" actId="1076"/>
        <pc:sldMkLst>
          <pc:docMk/>
          <pc:sldMk cId="712259872" sldId="308"/>
        </pc:sldMkLst>
        <pc:spChg chg="mod">
          <ac:chgData name="Gallahan, Nathan - FPAC-NRCS, WA" userId="ce6ae432-abd8-480d-8d3e-bad85e39521c" providerId="ADAL" clId="{1456E841-D015-4153-B9FB-291041666D0F}" dt="2025-04-28T20:58:16.480" v="44" actId="1076"/>
          <ac:spMkLst>
            <pc:docMk/>
            <pc:sldMk cId="712259872" sldId="308"/>
            <ac:spMk id="3" creationId="{230F47C3-876C-8E4D-C193-AF665E64E709}"/>
          </ac:spMkLst>
        </pc:spChg>
      </pc:sldChg>
      <pc:sldChg chg="setBg">
        <pc:chgData name="Gallahan, Nathan - FPAC-NRCS, WA" userId="ce6ae432-abd8-480d-8d3e-bad85e39521c" providerId="ADAL" clId="{1456E841-D015-4153-B9FB-291041666D0F}" dt="2025-04-28T20:57:58.223" v="40"/>
        <pc:sldMkLst>
          <pc:docMk/>
          <pc:sldMk cId="2288924283" sldId="309"/>
        </pc:sldMkLst>
      </pc:sldChg>
      <pc:sldChg chg="modSp mod setBg">
        <pc:chgData name="Gallahan, Nathan - FPAC-NRCS, WA" userId="ce6ae432-abd8-480d-8d3e-bad85e39521c" providerId="ADAL" clId="{1456E841-D015-4153-B9FB-291041666D0F}" dt="2025-04-28T20:57:20.013" v="29" actId="2711"/>
        <pc:sldMkLst>
          <pc:docMk/>
          <pc:sldMk cId="456145807" sldId="310"/>
        </pc:sldMkLst>
        <pc:spChg chg="mod">
          <ac:chgData name="Gallahan, Nathan - FPAC-NRCS, WA" userId="ce6ae432-abd8-480d-8d3e-bad85e39521c" providerId="ADAL" clId="{1456E841-D015-4153-B9FB-291041666D0F}" dt="2025-04-28T20:57:20.013" v="29" actId="2711"/>
          <ac:spMkLst>
            <pc:docMk/>
            <pc:sldMk cId="456145807" sldId="310"/>
            <ac:spMk id="3" creationId="{4C28E21E-446E-25EC-A750-63425020A6D4}"/>
          </ac:spMkLst>
        </pc:spChg>
      </pc:sldChg>
      <pc:sldChg chg="modSp mod">
        <pc:chgData name="Gallahan, Nathan - FPAC-NRCS, WA" userId="ce6ae432-abd8-480d-8d3e-bad85e39521c" providerId="ADAL" clId="{1456E841-D015-4153-B9FB-291041666D0F}" dt="2025-04-28T20:56:49.600" v="25" actId="14100"/>
        <pc:sldMkLst>
          <pc:docMk/>
          <pc:sldMk cId="1749281615" sldId="314"/>
        </pc:sldMkLst>
        <pc:spChg chg="mod">
          <ac:chgData name="Gallahan, Nathan - FPAC-NRCS, WA" userId="ce6ae432-abd8-480d-8d3e-bad85e39521c" providerId="ADAL" clId="{1456E841-D015-4153-B9FB-291041666D0F}" dt="2025-04-28T20:56:41.871" v="22" actId="14100"/>
          <ac:spMkLst>
            <pc:docMk/>
            <pc:sldMk cId="1749281615" sldId="314"/>
            <ac:spMk id="4" creationId="{651C0BFC-3E4A-B9A0-576C-01246FAE682E}"/>
          </ac:spMkLst>
        </pc:spChg>
        <pc:picChg chg="mod">
          <ac:chgData name="Gallahan, Nathan - FPAC-NRCS, WA" userId="ce6ae432-abd8-480d-8d3e-bad85e39521c" providerId="ADAL" clId="{1456E841-D015-4153-B9FB-291041666D0F}" dt="2025-04-28T20:56:49.600" v="25" actId="14100"/>
          <ac:picMkLst>
            <pc:docMk/>
            <pc:sldMk cId="1749281615" sldId="314"/>
            <ac:picMk id="9" creationId="{07D827FD-5A31-ADB0-6A68-5E3D7EC4004E}"/>
          </ac:picMkLst>
        </pc:picChg>
      </pc:sldChg>
      <pc:sldChg chg="modSp mod setBg chgLayout">
        <pc:chgData name="Gallahan, Nathan - FPAC-NRCS, WA" userId="ce6ae432-abd8-480d-8d3e-bad85e39521c" providerId="ADAL" clId="{1456E841-D015-4153-B9FB-291041666D0F}" dt="2025-04-28T20:55:29.886" v="5"/>
        <pc:sldMkLst>
          <pc:docMk/>
          <pc:sldMk cId="488821403" sldId="315"/>
        </pc:sldMkLst>
        <pc:spChg chg="mod ord">
          <ac:chgData name="Gallahan, Nathan - FPAC-NRCS, WA" userId="ce6ae432-abd8-480d-8d3e-bad85e39521c" providerId="ADAL" clId="{1456E841-D015-4153-B9FB-291041666D0F}" dt="2025-04-28T20:55:06.785" v="3" actId="700"/>
          <ac:spMkLst>
            <pc:docMk/>
            <pc:sldMk cId="488821403" sldId="315"/>
            <ac:spMk id="3" creationId="{5B548AAA-50FB-A4E6-FA70-29AC0483CC94}"/>
          </ac:spMkLst>
        </pc:spChg>
        <pc:spChg chg="mod ord">
          <ac:chgData name="Gallahan, Nathan - FPAC-NRCS, WA" userId="ce6ae432-abd8-480d-8d3e-bad85e39521c" providerId="ADAL" clId="{1456E841-D015-4153-B9FB-291041666D0F}" dt="2025-04-28T20:55:06.785" v="3" actId="700"/>
          <ac:spMkLst>
            <pc:docMk/>
            <pc:sldMk cId="488821403" sldId="315"/>
            <ac:spMk id="4" creationId="{5B3656C0-E7C9-0846-9417-43C09B620C20}"/>
          </ac:spMkLst>
        </pc:spChg>
      </pc:sldChg>
      <pc:sldChg chg="modSp mod setBg">
        <pc:chgData name="Gallahan, Nathan - FPAC-NRCS, WA" userId="ce6ae432-abd8-480d-8d3e-bad85e39521c" providerId="ADAL" clId="{1456E841-D015-4153-B9FB-291041666D0F}" dt="2025-04-28T20:57:14.308" v="28" actId="2711"/>
        <pc:sldMkLst>
          <pc:docMk/>
          <pc:sldMk cId="3992107888" sldId="316"/>
        </pc:sldMkLst>
        <pc:spChg chg="mod">
          <ac:chgData name="Gallahan, Nathan - FPAC-NRCS, WA" userId="ce6ae432-abd8-480d-8d3e-bad85e39521c" providerId="ADAL" clId="{1456E841-D015-4153-B9FB-291041666D0F}" dt="2025-04-28T20:57:14.308" v="28" actId="2711"/>
          <ac:spMkLst>
            <pc:docMk/>
            <pc:sldMk cId="3992107888" sldId="316"/>
            <ac:spMk id="3" creationId="{3A676041-A14A-0D32-6561-F56582ACE76D}"/>
          </ac:spMkLst>
        </pc:spChg>
      </pc:sldChg>
      <pc:sldChg chg="modSp mod setBg">
        <pc:chgData name="Gallahan, Nathan - FPAC-NRCS, WA" userId="ce6ae432-abd8-480d-8d3e-bad85e39521c" providerId="ADAL" clId="{1456E841-D015-4153-B9FB-291041666D0F}" dt="2025-04-28T20:57:32.043" v="31" actId="2711"/>
        <pc:sldMkLst>
          <pc:docMk/>
          <pc:sldMk cId="1572438200" sldId="319"/>
        </pc:sldMkLst>
        <pc:spChg chg="mod">
          <ac:chgData name="Gallahan, Nathan - FPAC-NRCS, WA" userId="ce6ae432-abd8-480d-8d3e-bad85e39521c" providerId="ADAL" clId="{1456E841-D015-4153-B9FB-291041666D0F}" dt="2025-04-28T20:57:32.043" v="31" actId="2711"/>
          <ac:spMkLst>
            <pc:docMk/>
            <pc:sldMk cId="1572438200" sldId="319"/>
            <ac:spMk id="3" creationId="{8228F30B-07E6-C68F-F0BA-3D97BF418938}"/>
          </ac:spMkLst>
        </pc:spChg>
      </pc:sldChg>
      <pc:sldChg chg="modSp mod">
        <pc:chgData name="Gallahan, Nathan - FPAC-NRCS, WA" userId="ce6ae432-abd8-480d-8d3e-bad85e39521c" providerId="ADAL" clId="{1456E841-D015-4153-B9FB-291041666D0F}" dt="2025-04-28T20:56:30.696" v="19" actId="1076"/>
        <pc:sldMkLst>
          <pc:docMk/>
          <pc:sldMk cId="1338837320" sldId="322"/>
        </pc:sldMkLst>
        <pc:spChg chg="mod">
          <ac:chgData name="Gallahan, Nathan - FPAC-NRCS, WA" userId="ce6ae432-abd8-480d-8d3e-bad85e39521c" providerId="ADAL" clId="{1456E841-D015-4153-B9FB-291041666D0F}" dt="2025-04-28T20:56:30.696" v="19" actId="1076"/>
          <ac:spMkLst>
            <pc:docMk/>
            <pc:sldMk cId="1338837320" sldId="322"/>
            <ac:spMk id="4" creationId="{651C0BFC-3E4A-B9A0-576C-01246FAE682E}"/>
          </ac:spMkLst>
        </pc:spChg>
        <pc:picChg chg="mod">
          <ac:chgData name="Gallahan, Nathan - FPAC-NRCS, WA" userId="ce6ae432-abd8-480d-8d3e-bad85e39521c" providerId="ADAL" clId="{1456E841-D015-4153-B9FB-291041666D0F}" dt="2025-04-28T20:56:16.943" v="15" actId="1076"/>
          <ac:picMkLst>
            <pc:docMk/>
            <pc:sldMk cId="1338837320" sldId="322"/>
            <ac:picMk id="2" creationId="{97751668-971C-F83C-9E07-FCC5130B40B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Main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- Up Left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- Up Right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- Lower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53A51CD8-641B-4C4C-8732-51F14D4214B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561219"/>
            <a:ext cx="7843168" cy="12967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D969F1F3-BE5B-4349-F004-468DF140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2854203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9A7FB-19CC-8B1D-2B6D-B4AC93E0CD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2996" y="1255713"/>
            <a:ext cx="5709503" cy="41132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94E4A680-26C2-059D-D798-9BADFB1C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312857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</p:spTree>
    <p:extLst>
      <p:ext uri="{BB962C8B-B14F-4D97-AF65-F5344CB8AC3E}">
        <p14:creationId xmlns:p14="http://schemas.microsoft.com/office/powerpoint/2010/main" val="1169241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w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72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7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11" r:id="rId2"/>
    <p:sldLayoutId id="2147483712" r:id="rId3"/>
    <p:sldLayoutId id="214748371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Q1hkJUDkvws?feature=oembed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8aZbiN6-Id8?feature=oembed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ubs.extension.wsu.edu/stripper-header-and-direct-seeding-ron-and-andy-juris-farmer-to-farmer-case-study-series" TargetMode="External"/><Relationship Id="rId2" Type="http://schemas.openxmlformats.org/officeDocument/2006/relationships/hyperlink" Target="https://www.youtube.com/watch?v=4TwtvrtfY6s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nrcs.usda.gov/state-offices/montana/news/making-the-switch-adopting-a-stripper-header-and-disc-drill" TargetMode="External"/><Relationship Id="rId4" Type="http://schemas.openxmlformats.org/officeDocument/2006/relationships/hyperlink" Target="https://www.youtube.com/watch?v=KMsBeZptlF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riding a horse in a field with cows&#10;&#10;Description automatically generated with low confidence">
            <a:extLst>
              <a:ext uri="{FF2B5EF4-FFF2-40B4-BE49-F238E27FC236}">
                <a16:creationId xmlns:a16="http://schemas.microsoft.com/office/drawing/2014/main" id="{A5CF4A16-2DF5-40D3-2D74-9CBA7C9B29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9" b="19"/>
          <a:stretch>
            <a:fillRect/>
          </a:stretch>
        </p:blipFill>
        <p:spPr/>
      </p:pic>
      <p:pic>
        <p:nvPicPr>
          <p:cNvPr id="14" name="Picture Placeholder 13" descr="A picture containing cow, indoor, close, staring&#10;&#10;Description automatically generated">
            <a:extLst>
              <a:ext uri="{FF2B5EF4-FFF2-40B4-BE49-F238E27FC236}">
                <a16:creationId xmlns:a16="http://schemas.microsoft.com/office/drawing/2014/main" id="{8F72EA9B-4AD9-07CD-C40D-256B03F6B7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566" b="566"/>
          <a:stretch>
            <a:fillRect/>
          </a:stretch>
        </p:blipFill>
        <p:spPr/>
      </p:pic>
      <p:pic>
        <p:nvPicPr>
          <p:cNvPr id="16" name="Picture Placeholder 15" descr="A group of people riding horses&#10;&#10;Description automatically generated with medium confidence">
            <a:extLst>
              <a:ext uri="{FF2B5EF4-FFF2-40B4-BE49-F238E27FC236}">
                <a16:creationId xmlns:a16="http://schemas.microsoft.com/office/drawing/2014/main" id="{5AC78FDD-70D6-6728-5F4C-860BE99FF17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4" b="4"/>
          <a:stretch>
            <a:fillRect/>
          </a:stretch>
        </p:blipFill>
        <p:spPr/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4DED952-8B74-884F-8A22-4EC70805401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Conservation Harvest Management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D3D2A-35E1-C68F-59D0-94E3CF7A62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Placeholder 6" descr="A picture containing yellow, flower, plant, sunflower&#10;&#10;AI-generated content may be incorrect.">
            <a:extLst>
              <a:ext uri="{FF2B5EF4-FFF2-40B4-BE49-F238E27FC236}">
                <a16:creationId xmlns:a16="http://schemas.microsoft.com/office/drawing/2014/main" id="{A94FC499-60C9-78D5-B6E4-58D89155E6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l="14" r="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79238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77A54-2D4D-7F02-B04B-26CF633E1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048065-4A4D-3E45-9D8C-7E2C881E8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r>
              <a:rPr lang="en-US" sz="3500" dirty="0"/>
              <a:t>Conservation Harvest Management, ICPS 809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EB53C-D0BF-A121-EF0A-48D2C211A82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05433" y="2213104"/>
            <a:ext cx="10763201" cy="1441466"/>
          </a:xfrm>
          <a:prstGeom prst="rect">
            <a:avLst/>
          </a:prstGeom>
        </p:spPr>
        <p:txBody>
          <a:bodyPr/>
          <a:lstStyle/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Planting success is usually completed with a single disc or double disc drill. 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10-degree seeding offset from previous crop will assist in reducing hair pinning. 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Leaving stubble vertical reduces instances of hair pinning.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>
                  <a:lumMod val="10000"/>
                </a:schemeClr>
              </a:solidFill>
              <a:latin typeface="Montserrat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B56B214-C7C9-E542-9305-D5CC8974B9A8}"/>
              </a:ext>
            </a:extLst>
          </p:cNvPr>
          <p:cNvSpPr txBox="1">
            <a:spLocks/>
          </p:cNvSpPr>
          <p:nvPr/>
        </p:nvSpPr>
        <p:spPr>
          <a:xfrm>
            <a:off x="505433" y="3033761"/>
            <a:ext cx="10306002" cy="14414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913F122-9EEE-1C09-A689-A7BE5E3B15BB}"/>
              </a:ext>
            </a:extLst>
          </p:cNvPr>
          <p:cNvSpPr txBox="1">
            <a:spLocks/>
          </p:cNvSpPr>
          <p:nvPr/>
        </p:nvSpPr>
        <p:spPr>
          <a:xfrm>
            <a:off x="0" y="1529693"/>
            <a:ext cx="3355675" cy="5834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chemeClr val="accent1"/>
              </a:buClr>
              <a:buNone/>
            </a:pPr>
            <a:r>
              <a:rPr lang="en-US" sz="2700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Considerations</a:t>
            </a:r>
          </a:p>
        </p:txBody>
      </p:sp>
      <p:pic>
        <p:nvPicPr>
          <p:cNvPr id="5" name="Picture 6" descr="What to do with those stubble fields now? Consider BioStrip Till | Farmtario">
            <a:extLst>
              <a:ext uri="{FF2B5EF4-FFF2-40B4-BE49-F238E27FC236}">
                <a16:creationId xmlns:a16="http://schemas.microsoft.com/office/drawing/2014/main" id="{42168DAC-8A38-6308-8157-C2E755A73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" t="15004" b="65850"/>
          <a:stretch/>
        </p:blipFill>
        <p:spPr bwMode="auto">
          <a:xfrm>
            <a:off x="1" y="4965158"/>
            <a:ext cx="11887200" cy="123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759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2EBF99-BB0E-3186-6FB6-7747332C9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656C0-E7C9-0846-9417-43C09B62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500" dirty="0"/>
              <a:t>Conservation Harvest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48AAA-50FB-A4E6-FA70-29AC0483CC9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05433" y="1620113"/>
            <a:ext cx="10950445" cy="45520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8B321"/>
              </a:buClr>
              <a:buSz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Considerations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8B32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Residue Management No till or Residue Management Reduced Till is strongly encouraged. </a:t>
            </a:r>
          </a:p>
          <a:p>
            <a:pPr lvl="2">
              <a:buClr>
                <a:srgbClr val="78B321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Implementation of Conservation Harvest Management would be considered a change in operation dealing with a change in residue management, warranting implementing through NRCS programs where applicable.</a:t>
            </a:r>
          </a:p>
          <a:p>
            <a:pPr lvl="1">
              <a:buClr>
                <a:srgbClr val="78B321"/>
              </a:buClr>
              <a:defRPr/>
            </a:pPr>
            <a:r>
              <a:rPr lang="en-US" dirty="0">
                <a:solidFill>
                  <a:srgbClr val="E7E6E6">
                    <a:lumMod val="10000"/>
                  </a:srgb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Other conservation practice that may change due to implementation of Conservation Harvest Management</a:t>
            </a:r>
          </a:p>
          <a:p>
            <a:pPr lvl="2">
              <a:buClr>
                <a:srgbClr val="78B321"/>
              </a:buClr>
              <a:defRPr/>
            </a:pPr>
            <a:r>
              <a:rPr lang="en-US" dirty="0">
                <a:solidFill>
                  <a:srgbClr val="E7E6E6">
                    <a:lumMod val="10000"/>
                  </a:srgb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Cover Crop</a:t>
            </a:r>
          </a:p>
          <a:p>
            <a:pPr lvl="2">
              <a:buClr>
                <a:srgbClr val="78B321"/>
              </a:buClr>
              <a:defRPr/>
            </a:pPr>
            <a:r>
              <a:rPr lang="en-US" dirty="0">
                <a:solidFill>
                  <a:srgbClr val="E7E6E6">
                    <a:lumMod val="10000"/>
                  </a:srgb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Nutrient Management</a:t>
            </a:r>
          </a:p>
          <a:p>
            <a:pPr lvl="2">
              <a:buClr>
                <a:srgbClr val="78B321"/>
              </a:buClr>
              <a:defRPr/>
            </a:pPr>
            <a:r>
              <a:rPr lang="en-US" dirty="0">
                <a:solidFill>
                  <a:srgbClr val="E7E6E6">
                    <a:lumMod val="10000"/>
                  </a:srgb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Pest Management Conservation System</a:t>
            </a:r>
          </a:p>
          <a:p>
            <a:pPr lvl="2">
              <a:buClr>
                <a:srgbClr val="78B321"/>
              </a:buClr>
              <a:defRPr/>
            </a:pPr>
            <a:r>
              <a:rPr lang="en-US" dirty="0">
                <a:solidFill>
                  <a:srgbClr val="E7E6E6">
                    <a:lumMod val="10000"/>
                  </a:srgb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Conservation Crop Rotation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8B32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821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AF7BE1-052D-3AF5-B7A3-096175FF9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5CE7FF-1056-B60E-2182-DF36ED67B6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500" dirty="0"/>
              <a:t>What are the benefits?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76041-A14A-0D32-6561-F56582ACE76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20777" y="1375185"/>
            <a:ext cx="10950445" cy="455208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Provides similar benefits as several of our Conservation Practices addressing soil health benefits, i.e. Cover Crop, Conservation Crop Rotation, Residue Management etc.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Increased nonfragile residue provides </a:t>
            </a:r>
            <a:r>
              <a:rPr lang="en-US" dirty="0">
                <a:solidFill>
                  <a:srgbClr val="FF0000"/>
                </a:solidFill>
                <a:latin typeface="Montserrat" pitchFamily="2" charset="0"/>
              </a:rPr>
              <a:t>Soil Cover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.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Less material through combine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Decrease wind speed at ground surface. (6mph at 2 leaf Vs 15+mph at top of canopy)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Decrease soil temperature at seeding depth. (As much as 10+ degrees cooler than conventionally harvested wheat)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Increased moisture and ideal temperatures increases bacteria and fungi activity increasing biodiversity.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Provides wildlife habitat</a:t>
            </a:r>
            <a:endParaRPr lang="en-US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107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C574BE-1AEE-2FC4-3B66-921F937DF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3D02E-2144-6CB6-3713-8A62A929E8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500" dirty="0"/>
              <a:t>Conservation Harvest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8E21E-446E-25EC-A750-63425020A6D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05433" y="1620114"/>
            <a:ext cx="11071216" cy="3417712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What are the benefits?</a:t>
            </a:r>
          </a:p>
          <a:p>
            <a:pPr lvl="1"/>
            <a:endParaRPr lang="en-US" dirty="0">
              <a:solidFill>
                <a:schemeClr val="bg2">
                  <a:lumMod val="10000"/>
                </a:schemeClr>
              </a:solidFill>
              <a:latin typeface="Montserrat" pitchFamily="2" charset="0"/>
            </a:endParaRPr>
          </a:p>
          <a:p>
            <a:pPr lvl="1"/>
            <a:r>
              <a:rPr lang="en-US" dirty="0">
                <a:solidFill>
                  <a:srgbClr val="FF0000"/>
                </a:solidFill>
                <a:latin typeface="Montserrat" pitchFamily="2" charset="0"/>
              </a:rPr>
              <a:t>Decrease soil disturbance</a:t>
            </a:r>
          </a:p>
          <a:p>
            <a:pPr lvl="2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Leaving more residue through critical erosion periods. </a:t>
            </a:r>
          </a:p>
          <a:p>
            <a:pPr lvl="2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Increasing Water infiltration.</a:t>
            </a:r>
          </a:p>
          <a:p>
            <a:pPr lvl="2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Increase precipitation retention, i.e., moisture efficiency.</a:t>
            </a:r>
          </a:p>
          <a:p>
            <a:pPr lvl="2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Increased residue height provides protection to growing crops to wind erosion.</a:t>
            </a:r>
          </a:p>
          <a:p>
            <a:pPr lvl="2"/>
            <a:endParaRPr lang="en-US" dirty="0">
              <a:solidFill>
                <a:schemeClr val="bg2">
                  <a:lumMod val="10000"/>
                </a:schemeClr>
              </a:solidFill>
              <a:latin typeface="Montserrat" pitchFamily="2" charset="0"/>
            </a:endParaRP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Increase Organic Matter </a:t>
            </a:r>
            <a:r>
              <a:rPr lang="en-US" dirty="0">
                <a:solidFill>
                  <a:srgbClr val="FF0000"/>
                </a:solidFill>
                <a:latin typeface="Montserrat" pitchFamily="2" charset="0"/>
              </a:rPr>
              <a:t>increases biodiversity. </a:t>
            </a:r>
          </a:p>
          <a:p>
            <a:pPr lvl="2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Bacteria and Fungi feed on soil organic matter assisting in decomposition and providing nutrients released for future crop production. </a:t>
            </a:r>
          </a:p>
          <a:p>
            <a:pPr lvl="2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Increased biodiversity decreases disease and pest problems. </a:t>
            </a:r>
          </a:p>
          <a:p>
            <a:endParaRPr lang="en-US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145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956454-68BB-458E-CB3D-6CFB27643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08A77-412B-3E54-5517-E4B5EBC101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600" dirty="0"/>
              <a:t>Interim Practice Standard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8F30B-07E6-C68F-F0BA-3D97BF41893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97720" y="1526956"/>
            <a:ext cx="11796560" cy="43415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An interim conservation practice standard has a 3-year life span, at which time it is either requested to be come a practice or it does not become a practice. Special circumstances could extend to 5 years.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Currently two potential directions.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Become a conservation practice under Soil Health. 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Covered under additional criteria/considerations to “Increase plant available moisture” in our residue management practices.</a:t>
            </a:r>
          </a:p>
          <a:p>
            <a:pPr lvl="2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Would probably require a conservation practice update for Residue Management Reduced till. </a:t>
            </a:r>
          </a:p>
          <a:p>
            <a:pPr marL="457200" lvl="1" indent="0">
              <a:buNone/>
            </a:pPr>
            <a:endParaRPr lang="en-US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438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ACD2E-F425-CAD1-5FB9-58F2A254F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wo people in a field&#10;&#10;AI-generated content may be incorrect.">
            <a:extLst>
              <a:ext uri="{FF2B5EF4-FFF2-40B4-BE49-F238E27FC236}">
                <a16:creationId xmlns:a16="http://schemas.microsoft.com/office/drawing/2014/main" id="{4688DC33-3EF5-6AEE-D602-305E7CD7C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76" y="1604183"/>
            <a:ext cx="5225058" cy="39187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E21DB6-18C2-6255-78CA-A229AB890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9473" y="3086552"/>
            <a:ext cx="4193054" cy="3318673"/>
          </a:xfrm>
          <a:prstGeom prst="rect">
            <a:avLst/>
          </a:prstGeom>
        </p:spPr>
      </p:pic>
      <p:pic>
        <p:nvPicPr>
          <p:cNvPr id="5" name="Picture 4" descr="A picture containing sky, grass, outdoor, field&#10;&#10;AI-generated content may be incorrect.">
            <a:extLst>
              <a:ext uri="{FF2B5EF4-FFF2-40B4-BE49-F238E27FC236}">
                <a16:creationId xmlns:a16="http://schemas.microsoft.com/office/drawing/2014/main" id="{7B5004B3-921B-8C34-56BF-E8A0808CDC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0" y="1604183"/>
            <a:ext cx="4611247" cy="345843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1C0BFC-3E4A-B9A0-576C-01246FAE68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r>
              <a:rPr lang="en-US" sz="3500" dirty="0"/>
              <a:t>Jesse Brunner, Fifth Gen Farms</a:t>
            </a:r>
          </a:p>
        </p:txBody>
      </p:sp>
    </p:spTree>
    <p:extLst>
      <p:ext uri="{BB962C8B-B14F-4D97-AF65-F5344CB8AC3E}">
        <p14:creationId xmlns:p14="http://schemas.microsoft.com/office/powerpoint/2010/main" val="1107608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person riding a horse in a field with a herd of cattle&#10;&#10;AI-generated content may be incorrect.">
            <a:extLst>
              <a:ext uri="{FF2B5EF4-FFF2-40B4-BE49-F238E27FC236}">
                <a16:creationId xmlns:a16="http://schemas.microsoft.com/office/drawing/2014/main" id="{BC91050B-F824-C098-FD16-2B26D2EBD85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9" b="19"/>
          <a:stretch>
            <a:fillRect/>
          </a:stretch>
        </p:blipFill>
        <p:spPr/>
      </p:pic>
      <p:pic>
        <p:nvPicPr>
          <p:cNvPr id="18" name="Picture Placeholder 17" descr="A group of people riding horses&#10;&#10;AI-generated content may be incorrect.">
            <a:extLst>
              <a:ext uri="{FF2B5EF4-FFF2-40B4-BE49-F238E27FC236}">
                <a16:creationId xmlns:a16="http://schemas.microsoft.com/office/drawing/2014/main" id="{F0F33345-8A65-A5D8-CD26-B44CBCFA48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10" b="110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90696D-263A-1A1B-358C-A43AD83BC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52103" y="2969549"/>
            <a:ext cx="3184615" cy="667978"/>
          </a:xfrm>
        </p:spPr>
        <p:txBody>
          <a:bodyPr/>
          <a:lstStyle/>
          <a:p>
            <a:r>
              <a:rPr lang="en-US" sz="4000" dirty="0"/>
              <a:t>Questions?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2CB840-2631-A704-F1CA-88C339A440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Picture Placeholder 13" descr="A picture containing indoor, close, staring&#10;&#10;AI-generated content may be incorrect.">
            <a:extLst>
              <a:ext uri="{FF2B5EF4-FFF2-40B4-BE49-F238E27FC236}">
                <a16:creationId xmlns:a16="http://schemas.microsoft.com/office/drawing/2014/main" id="{BD915233-4305-0033-8EA7-7C5A0AB507F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41" b="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2453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ACD2E-F425-CAD1-5FB9-58F2A254F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1C0BFC-3E4A-B9A0-576C-01246FAE68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222" y="1070136"/>
            <a:ext cx="3527855" cy="4200155"/>
          </a:xfrm>
        </p:spPr>
        <p:txBody>
          <a:bodyPr/>
          <a:lstStyle/>
          <a:p>
            <a:r>
              <a:rPr lang="en-US" sz="3500" dirty="0"/>
              <a:t>Conservation Harvest Management, Single disc drill</a:t>
            </a:r>
          </a:p>
          <a:p>
            <a:endParaRPr lang="en-US" sz="3500" dirty="0"/>
          </a:p>
        </p:txBody>
      </p:sp>
      <p:pic>
        <p:nvPicPr>
          <p:cNvPr id="9" name="Online Media 14" title="Seeding with a Pillar Laser Disc/Hoe Drill">
            <a:hlinkClick r:id="" action="ppaction://media"/>
            <a:extLst>
              <a:ext uri="{FF2B5EF4-FFF2-40B4-BE49-F238E27FC236}">
                <a16:creationId xmlns:a16="http://schemas.microsoft.com/office/drawing/2014/main" id="{07D827FD-5A31-ADB0-6A68-5E3D7EC4004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99077" y="1078681"/>
            <a:ext cx="8592923" cy="485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8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ACD2E-F425-CAD1-5FB9-58F2A254F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1C0BFC-3E4A-B9A0-576C-01246FAE68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1240310"/>
            <a:ext cx="3680280" cy="4543216"/>
          </a:xfrm>
        </p:spPr>
        <p:txBody>
          <a:bodyPr/>
          <a:lstStyle/>
          <a:p>
            <a:r>
              <a:rPr lang="en-US" sz="3500" dirty="0"/>
              <a:t>Conservation Harvest Management, Stripper Header</a:t>
            </a:r>
          </a:p>
        </p:txBody>
      </p:sp>
      <p:pic>
        <p:nvPicPr>
          <p:cNvPr id="2" name="Online Media 1" title="Harvesting triticale with a Shelbourne stripper header.">
            <a:hlinkClick r:id="" action="ppaction://media"/>
            <a:extLst>
              <a:ext uri="{FF2B5EF4-FFF2-40B4-BE49-F238E27FC236}">
                <a16:creationId xmlns:a16="http://schemas.microsoft.com/office/drawing/2014/main" id="{97751668-971C-F83C-9E07-FCC5130B40B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50929" y="1256170"/>
            <a:ext cx="8041071" cy="454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3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B64B7-8F52-C1E0-A1B6-C9664E2D7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C37BFB-DA9D-91E6-CFA5-74EB65BF02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r>
              <a:rPr lang="en-US" sz="3500" dirty="0"/>
              <a:t>Additional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CD150-52B2-D4FE-1316-93432542CFC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05433" y="1620114"/>
            <a:ext cx="10950445" cy="2010054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1"/>
              </a:buClr>
              <a:buNone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Washington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Montserrat" pitchFamily="2" charset="0"/>
                <a:hlinkClick r:id="rId2"/>
              </a:rPr>
              <a:t>https://www.youtube.com/watch?v=4TwtvrtfY6s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Montserrat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Montserrat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hlinkClick r:id="rId3"/>
              </a:rPr>
              <a:t>https://pubs.extension.wsu.edu/stripper-header-and-direct-seeding-ron-and-andy-juris-farmer-to-farmer-case-study-series</a:t>
            </a:r>
            <a:endParaRPr lang="en-US" sz="240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Montserrat" pitchFamily="2" charset="0"/>
            </a:endParaRP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CBA446F-7AB3-C5EB-5E17-014A40848BEE}"/>
              </a:ext>
            </a:extLst>
          </p:cNvPr>
          <p:cNvSpPr txBox="1">
            <a:spLocks/>
          </p:cNvSpPr>
          <p:nvPr/>
        </p:nvSpPr>
        <p:spPr>
          <a:xfrm>
            <a:off x="505432" y="3788664"/>
            <a:ext cx="10950445" cy="20100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Montana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Montserrat" pitchFamily="2" charset="0"/>
                <a:hlinkClick r:id="rId4"/>
              </a:rPr>
              <a:t>https://www.youtube.com/watch?v=KMsBeZptlF4</a:t>
            </a:r>
            <a:endParaRPr lang="en-US" sz="2400" dirty="0">
              <a:latin typeface="Montserrat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en-US" sz="2400" dirty="0">
              <a:solidFill>
                <a:srgbClr val="545859"/>
              </a:solidFill>
              <a:latin typeface="Montserrat" pitchFamily="2" charset="0"/>
            </a:endParaRP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Montserrat" pitchFamily="2" charset="0"/>
                <a:hlinkClick r:id="rId5"/>
              </a:rPr>
              <a:t>https://www.nrcs.usda.gov/state-offices/montana/news/making-the-switch-adopting-a-stripper-header-and-disc-drill</a:t>
            </a:r>
            <a:endParaRPr lang="en-US" sz="2400" dirty="0">
              <a:latin typeface="Montserrat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en-US" sz="2400" dirty="0">
              <a:solidFill>
                <a:srgbClr val="545859"/>
              </a:solidFill>
              <a:latin typeface="Montserrat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770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01387-7BAB-4BE6-875C-9B623704B2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500" dirty="0"/>
              <a:t>Conservation Harvest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259E8-CC0D-4DEA-9D0F-DB214BB6BE5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05434" y="1847753"/>
            <a:ext cx="10870778" cy="394629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Definition</a:t>
            </a:r>
          </a:p>
          <a:p>
            <a:pPr marL="0" indent="0">
              <a:buNone/>
            </a:pPr>
            <a:endParaRPr lang="en-US" b="1" dirty="0">
              <a:solidFill>
                <a:schemeClr val="bg2">
                  <a:lumMod val="10000"/>
                </a:schemeClr>
              </a:solidFill>
              <a:latin typeface="Montserrat" pitchFamily="2" charset="0"/>
            </a:endParaRP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Harvest or management techniques that optimize the amount, orientation, and distribution of plant residue left standing or laying on the ground.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162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01387-7BAB-4BE6-875C-9B623704B2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500" dirty="0"/>
              <a:t>Conservation Harvest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259E8-CC0D-4DEA-9D0F-DB214BB6BE5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05433" y="1620113"/>
            <a:ext cx="11122975" cy="2482707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1"/>
              </a:buClr>
              <a:buNone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Practice Purpose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Improve natural available soil moisture and maximize precipitation retention. 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Enhance plant productivity and health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Reduce erosion and uncontrolled runoff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Enhance soil organic matter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4A3290-23C1-FF3D-5CD8-440F6B183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649" y="4230563"/>
            <a:ext cx="7092012" cy="207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27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6D932-6E54-E815-AF6E-E64DE3082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BAEDAA-6344-7C0B-9199-A776607E17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500" dirty="0"/>
              <a:t>Conservation Harvest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08D40-C363-939D-DFD6-EB9CA04D52A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05433" y="1620113"/>
            <a:ext cx="10950445" cy="1330121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1"/>
              </a:buClr>
              <a:buNone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Conditions where practice applies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Any land use where harvest is managed or needed to improve soil or environmental conditions.</a:t>
            </a:r>
          </a:p>
          <a:p>
            <a:endParaRPr lang="en-US" dirty="0"/>
          </a:p>
        </p:txBody>
      </p:sp>
      <p:pic>
        <p:nvPicPr>
          <p:cNvPr id="2" name="Picture 2" descr="USDA-NRCS in Georgia Announces Sign-Up for Conservation Easements Program |  Natural Resources Conservation Service">
            <a:extLst>
              <a:ext uri="{FF2B5EF4-FFF2-40B4-BE49-F238E27FC236}">
                <a16:creationId xmlns:a16="http://schemas.microsoft.com/office/drawing/2014/main" id="{7F24DE7D-DE46-3AC1-1071-07A2FE025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876" y="3077977"/>
            <a:ext cx="8605962" cy="286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169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B94FA9-7980-9B6B-2884-7B935AC47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F02176-7FB7-9443-0682-B75D7DA111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500" dirty="0"/>
              <a:t>Conservation Harvest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A6D51-2267-C953-AE8A-148D61F539D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05433" y="1620113"/>
            <a:ext cx="10950445" cy="4567623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1"/>
              </a:buClr>
              <a:buNone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General Criteria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Harvest operations will remove:</a:t>
            </a:r>
          </a:p>
          <a:p>
            <a:pPr lvl="2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Cropland settings, harvest to retain maximum standing vertical residue. Minimize the amount of residue processed through harvesting machine.</a:t>
            </a:r>
          </a:p>
          <a:p>
            <a:pPr lvl="2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Forest and range settings, retain only the diameter and length of material, by species, as prescribed according to forest type or Ecological Site Descriptions and site inventory.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Leave standing or distributed residue intact and onsite, undisturbed, for maximum time allowed by prevailing agriculture or land management systems. 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996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9BDA3F-2E61-F314-C845-988BE92AA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76996-5CD1-8CA7-B4B0-17DC7CA698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500" dirty="0"/>
              <a:t>Conservation Harvest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CF4D8-840D-75BB-E1B3-8BF108D7BFC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97753" y="1620113"/>
            <a:ext cx="11088469" cy="4561231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1"/>
              </a:buClr>
              <a:buNone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Additional Criteria—Naturally, Available Moisture 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On cropland, leave residue standing through periods of precipitation and snowfall.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Minimum crop stubble height during winter months will be:</a:t>
            </a:r>
          </a:p>
          <a:p>
            <a:pPr lvl="2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10” or 80% of the plant stalk height for crops with row spacing of less than 15”</a:t>
            </a:r>
          </a:p>
          <a:p>
            <a:pPr lvl="2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15” or 80% of the plant stalk height for crops with row spacing of 15” or greater</a:t>
            </a:r>
          </a:p>
          <a:p>
            <a:pPr lvl="2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These heights shall be present over at least 80% of the field.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bg2">
                  <a:lumMod val="10000"/>
                </a:schemeClr>
              </a:solidFill>
              <a:latin typeface="Montserrat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527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2E171B-67B2-C2A6-DD81-2A91A7EFC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55B1B9-9A8B-EE8F-B9B9-664345A82D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500" dirty="0"/>
              <a:t>Conservation Harvest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F47C3-876C-8E4D-C193-AF665E64E70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05433" y="1916480"/>
            <a:ext cx="10950445" cy="2366671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1"/>
              </a:buClr>
              <a:buNone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Additional Criteria—Plant Productivity and Health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On cropland, leave standing residue in place through the seeding and establishment of subsequent crop to provide increased soil moisture retention and protect against wind erosion.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59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78E2B8-44A7-C921-8B20-767429931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7759B6-AEED-D049-C309-CAB250F8A4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pPr algn="ctr"/>
            <a:r>
              <a:rPr lang="en-US" sz="3500" dirty="0"/>
              <a:t>Conservation Harvest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84616-B1EB-0E5E-3041-F6B4B00ED6F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81584" y="1601825"/>
            <a:ext cx="11228832" cy="3473095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1"/>
              </a:buClr>
              <a:buNone/>
            </a:pPr>
            <a:r>
              <a:rPr lang="en-US" sz="2700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Additional Criteria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—</a:t>
            </a:r>
            <a:r>
              <a:rPr lang="en-US" sz="2700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Reduce Erosion and Uncontrolled Runoff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2">
                  <a:lumMod val="10000"/>
                </a:schemeClr>
              </a:solidFill>
              <a:latin typeface="Montserrat" pitchFamily="2" charset="0"/>
            </a:endParaRP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On cropland, leave standing residue in place through critical erosion period. Determine the amount of standing residue needed by using current wind erosion prediction technology.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924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8AD7E-D2C6-3DD4-CBF6-4FBD88488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60BB4-624D-908E-BE32-A6996DC086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832703"/>
            <a:ext cx="11690424" cy="659667"/>
          </a:xfrm>
        </p:spPr>
        <p:txBody>
          <a:bodyPr/>
          <a:lstStyle/>
          <a:p>
            <a:r>
              <a:rPr lang="en-US" sz="3500" dirty="0"/>
              <a:t>Conservation Harvest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4A9D1-1C73-4025-6DB2-A6E9E358C0E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05433" y="1620113"/>
            <a:ext cx="10950445" cy="2211223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1"/>
              </a:buClr>
              <a:buNone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Additional Criteria—Enhance Soil Organic Matter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Ensure soil conditioning index and soil organic matter show a positive trend over the crop rotation.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Montserrat" pitchFamily="2" charset="0"/>
              </a:rPr>
              <a:t>On forestland, fine (0-3”) woody material should be left on the site to enhance SOM</a:t>
            </a:r>
          </a:p>
          <a:p>
            <a:endParaRPr lang="en-US" dirty="0"/>
          </a:p>
        </p:txBody>
      </p:sp>
      <p:pic>
        <p:nvPicPr>
          <p:cNvPr id="5" name="Picture 2" descr="Soil Health-Illinois | Natural Resources Conservation Service">
            <a:extLst>
              <a:ext uri="{FF2B5EF4-FFF2-40B4-BE49-F238E27FC236}">
                <a16:creationId xmlns:a16="http://schemas.microsoft.com/office/drawing/2014/main" id="{2CC74621-A727-4DB5-06B1-172EC8D83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420" y="3959079"/>
            <a:ext cx="8538469" cy="241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673247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s">
  <a:themeElements>
    <a:clrScheme name="NRCS">
      <a:dk1>
        <a:srgbClr val="545859"/>
      </a:dk1>
      <a:lt1>
        <a:srgbClr val="FFFFFF"/>
      </a:lt1>
      <a:dk2>
        <a:srgbClr val="093F31"/>
      </a:dk2>
      <a:lt2>
        <a:srgbClr val="E7E6E6"/>
      </a:lt2>
      <a:accent1>
        <a:srgbClr val="55892C"/>
      </a:accent1>
      <a:accent2>
        <a:srgbClr val="0B40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518229"/>
      </a:hlink>
      <a:folHlink>
        <a:srgbClr val="FEC962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Pages">
  <a:themeElements>
    <a:clrScheme name="NRCS NEW">
      <a:dk1>
        <a:srgbClr val="545859"/>
      </a:dk1>
      <a:lt1>
        <a:srgbClr val="FFFFFF"/>
      </a:lt1>
      <a:dk2>
        <a:srgbClr val="0B4134"/>
      </a:dk2>
      <a:lt2>
        <a:srgbClr val="E7E6E6"/>
      </a:lt2>
      <a:accent1>
        <a:srgbClr val="658D1B"/>
      </a:accent1>
      <a:accent2>
        <a:srgbClr val="0B41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19567B"/>
      </a:hlink>
      <a:folHlink>
        <a:srgbClr val="658D1B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72f7ec-cd58-4f41-9e93-ef3d03908682">
      <Terms xmlns="http://schemas.microsoft.com/office/infopath/2007/PartnerControls"/>
    </lcf76f155ced4ddcb4097134ff3c332f>
    <TaxCatchAll xmlns="73fb875a-8af9-4255-b008-0995492d31c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F99038FD3F9140883261A107901B1B" ma:contentTypeVersion="16" ma:contentTypeDescription="Create a new document." ma:contentTypeScope="" ma:versionID="56c4a6c30d74ab137d67b8aefa6c14b6">
  <xsd:schema xmlns:xsd="http://www.w3.org/2001/XMLSchema" xmlns:xs="http://www.w3.org/2001/XMLSchema" xmlns:p="http://schemas.microsoft.com/office/2006/metadata/properties" xmlns:ns2="bf72f7ec-cd58-4f41-9e93-ef3d03908682" xmlns:ns3="ff54f65f-5900-4f3a-8a8f-36c4ef76e5b6" xmlns:ns4="73fb875a-8af9-4255-b008-0995492d31cd" targetNamespace="http://schemas.microsoft.com/office/2006/metadata/properties" ma:root="true" ma:fieldsID="a4bd989eda73009ffdf5c971e0a0a698" ns2:_="" ns3:_="" ns4:_="">
    <xsd:import namespace="bf72f7ec-cd58-4f41-9e93-ef3d03908682"/>
    <xsd:import namespace="ff54f65f-5900-4f3a-8a8f-36c4ef76e5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2f7ec-cd58-4f41-9e93-ef3d039086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54f65f-5900-4f3a-8a8f-36c4ef76e5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10a5e0-732d-4221-b6a2-115a9d432891}" ma:internalName="TaxCatchAll" ma:showField="CatchAllData" ma:web="ff54f65f-5900-4f3a-8a8f-36c4ef76e5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1DBA9E-642A-4BB1-86C5-CA90FE3DF6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5787A5-96AB-4A15-B7EB-76A978E87EE1}">
  <ds:schemaRefs>
    <ds:schemaRef ds:uri="http://schemas.microsoft.com/office/2006/metadata/properties"/>
    <ds:schemaRef ds:uri="http://schemas.microsoft.com/office/infopath/2007/PartnerControls"/>
    <ds:schemaRef ds:uri="bf72f7ec-cd58-4f41-9e93-ef3d03908682"/>
    <ds:schemaRef ds:uri="73fb875a-8af9-4255-b008-0995492d31cd"/>
  </ds:schemaRefs>
</ds:datastoreItem>
</file>

<file path=customXml/itemProps3.xml><?xml version="1.0" encoding="utf-8"?>
<ds:datastoreItem xmlns:ds="http://schemas.openxmlformats.org/officeDocument/2006/customXml" ds:itemID="{0256AD82-3DA6-426E-BE1E-9745104B7C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72f7ec-cd58-4f41-9e93-ef3d03908682"/>
    <ds:schemaRef ds:uri="ff54f65f-5900-4f3a-8a8f-36c4ef76e5b6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5943</TotalTime>
  <Words>837</Words>
  <Application>Microsoft Office PowerPoint</Application>
  <PresentationFormat>Widescreen</PresentationFormat>
  <Paragraphs>93</Paragraphs>
  <Slides>19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Montserrat</vt:lpstr>
      <vt:lpstr>Open Sans</vt:lpstr>
      <vt:lpstr>Wingdings</vt:lpstr>
      <vt:lpstr>Title Pages</vt:lpstr>
      <vt:lpstr>Content Pages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Strough, Kirsten - FPAC-FBC, Boise, ID</dc:creator>
  <cp:lastModifiedBy>Gallahan, Nathan - FPAC-NRCS, WA</cp:lastModifiedBy>
  <cp:revision>35</cp:revision>
  <dcterms:created xsi:type="dcterms:W3CDTF">2019-04-23T15:10:02Z</dcterms:created>
  <dcterms:modified xsi:type="dcterms:W3CDTF">2025-04-28T20:58:34Z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0x010100A2F99038FD3F9140883261A107901B1B</vt:lpwstr>
  </property>
  <property fmtid="{D5CDD505-2E9C-101B-9397-08002B2CF9AE}" pid="3" name="MediaServiceImageTags">
    <vt:lpwstr/>
  </property>
</Properties>
</file>