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 id="2147483715" r:id="rId6"/>
    <p:sldMasterId id="2147483726" r:id="rId7"/>
  </p:sldMasterIdLst>
  <p:notesMasterIdLst>
    <p:notesMasterId r:id="rId43"/>
  </p:notesMasterIdLst>
  <p:sldIdLst>
    <p:sldId id="296" r:id="rId8"/>
    <p:sldId id="258" r:id="rId9"/>
    <p:sldId id="303" r:id="rId10"/>
    <p:sldId id="299" r:id="rId11"/>
    <p:sldId id="257" r:id="rId12"/>
    <p:sldId id="300" r:id="rId13"/>
    <p:sldId id="301" r:id="rId14"/>
    <p:sldId id="302" r:id="rId15"/>
    <p:sldId id="304" r:id="rId16"/>
    <p:sldId id="298" r:id="rId17"/>
    <p:sldId id="305" r:id="rId18"/>
    <p:sldId id="306" r:id="rId19"/>
    <p:sldId id="307" r:id="rId20"/>
    <p:sldId id="308" r:id="rId21"/>
    <p:sldId id="309" r:id="rId22"/>
    <p:sldId id="317" r:id="rId23"/>
    <p:sldId id="315" r:id="rId24"/>
    <p:sldId id="326" r:id="rId25"/>
    <p:sldId id="343" r:id="rId26"/>
    <p:sldId id="327" r:id="rId27"/>
    <p:sldId id="316" r:id="rId28"/>
    <p:sldId id="328" r:id="rId29"/>
    <p:sldId id="329" r:id="rId30"/>
    <p:sldId id="330" r:id="rId31"/>
    <p:sldId id="331" r:id="rId32"/>
    <p:sldId id="332" r:id="rId33"/>
    <p:sldId id="333" r:id="rId34"/>
    <p:sldId id="334" r:id="rId35"/>
    <p:sldId id="335" r:id="rId36"/>
    <p:sldId id="337" r:id="rId37"/>
    <p:sldId id="346" r:id="rId38"/>
    <p:sldId id="340" r:id="rId39"/>
    <p:sldId id="339" r:id="rId40"/>
    <p:sldId id="341" r:id="rId41"/>
    <p:sldId id="34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4034"/>
    <a:srgbClr val="0741A3"/>
    <a:srgbClr val="FFFFFF"/>
    <a:srgbClr val="0C6C55"/>
    <a:srgbClr val="003DA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DD5F48-C7BE-4FC8-8A3D-5F1E665E089E}" v="42" dt="2025-01-29T22:21:26.963"/>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52" autoAdjust="0"/>
  </p:normalViewPr>
  <p:slideViewPr>
    <p:cSldViewPr snapToGrid="0">
      <p:cViewPr varScale="1">
        <p:scale>
          <a:sx n="102" d="100"/>
          <a:sy n="102" d="100"/>
        </p:scale>
        <p:origin x="918" y="102"/>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F95650-A8C4-4548-B22B-BE67E27FFE3F}"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5819-93FC-4BBD-A6F7-EB22FEDB5AED}" type="slidenum">
              <a:rPr lang="en-US" smtClean="0"/>
              <a:t>‹#›</a:t>
            </a:fld>
            <a:endParaRPr lang="en-US"/>
          </a:p>
        </p:txBody>
      </p:sp>
    </p:spTree>
    <p:extLst>
      <p:ext uri="{BB962C8B-B14F-4D97-AF65-F5344CB8AC3E}">
        <p14:creationId xmlns:p14="http://schemas.microsoft.com/office/powerpoint/2010/main" val="353617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gcc02.safelinks.protection.outlook.com/?url=https%3A%2F%2Fwww.regulations.gov%2F&amp;data=05%7C02%7CPeter.McBride2%40usda.gov%7C1d6333c6059342789d5908dd1951aa02%7Ced5b36e701ee4ebc867ee03cfa0d4697%7C1%7C0%7C638694560733708716%7CUnknown%7CTWFpbGZsb3d8eyJFbXB0eU1hcGkiOnRydWUsIlYiOiIwLjAuMDAwMCIsIlAiOiJXaW4zMiIsIkFOIjoiTWFpbCIsIldUIjoyfQ%3D%3D%7C0%7C%7C%7C&amp;sdata=%2Fw4nZsqbdHvilhJQZLDU44HvRjAS3xt9o%2BSL6CnVi2w%3D&amp;reserved=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dfw.wa.gov/species-habitats/habitat-recovery/shrubsteppe#mapp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2</a:t>
            </a:fld>
            <a:endParaRPr lang="en-US"/>
          </a:p>
        </p:txBody>
      </p:sp>
    </p:spTree>
    <p:extLst>
      <p:ext uri="{BB962C8B-B14F-4D97-AF65-F5344CB8AC3E}">
        <p14:creationId xmlns:p14="http://schemas.microsoft.com/office/powerpoint/2010/main" val="4275251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(WSRRI): </a:t>
            </a:r>
            <a:r>
              <a:rPr kumimoji="0" lang="en-US" sz="1200" b="1" i="1" u="none" strike="noStrike" kern="1200" cap="none" spc="0" normalizeH="0" baseline="0" noProof="0">
                <a:ln>
                  <a:noFill/>
                </a:ln>
                <a:solidFill>
                  <a:prstClr val="black"/>
                </a:solidFill>
                <a:effectLst/>
                <a:uLnTx/>
                <a:uFillTx/>
                <a:latin typeface="Aptos" panose="02110004020202020204"/>
                <a:ea typeface="+mn-ea"/>
                <a:cs typeface="+mn-cs"/>
              </a:rPr>
              <a:t>Sage-grouse Core Areas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may not be occupied now, but they contain abundant Sage-grouse habitat and correspond to the recent range of species. </a:t>
            </a:r>
            <a:r>
              <a:rPr kumimoji="0" lang="en-US" sz="1200" b="1" i="1" u="none" strike="noStrike" kern="1200" cap="none" spc="0" normalizeH="0" baseline="0" noProof="0">
                <a:ln>
                  <a:noFill/>
                </a:ln>
                <a:solidFill>
                  <a:prstClr val="black"/>
                </a:solidFill>
                <a:effectLst/>
                <a:uLnTx/>
                <a:uFillTx/>
                <a:latin typeface="Aptos" panose="02110004020202020204"/>
                <a:ea typeface="+mn-ea"/>
                <a:cs typeface="+mn-cs"/>
              </a:rPr>
              <a:t>Sage-grouse Growth Opportunity Areas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have less habitat and/or lower quality habitat and are therefore less likely to be occupied. However, many have seen occasional use and with additional restoration may help expand the occupied range.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We have two goals in using the WSRRI sage grouse priorities mapping to update our SGI Priority Areas: 1) to utilize this newer data and analysis (before/after the major central WA wildfires of 2020, and reflective of their impacts and ongoing challenges to sagebrush and sage-grouse conservation) to realign our Priority Areas on the basis of current sage-grouse habitat conditions and influences; and 2) to refresh and refocus our SGI conservation efforts around the areas presently or more recently occupied by sage-grouse, and ensure through updated mapping and ranking that our conservation resources prioritize these areas over historic areas long disused and converted from sage-grouse habitat.</a:t>
            </a:r>
          </a:p>
          <a:p>
            <a:endParaRPr lang="en-US"/>
          </a:p>
        </p:txBody>
      </p:sp>
      <p:sp>
        <p:nvSpPr>
          <p:cNvPr id="4" name="Slide Number Placeholder 3"/>
          <p:cNvSpPr>
            <a:spLocks noGrp="1"/>
          </p:cNvSpPr>
          <p:nvPr>
            <p:ph type="sldNum" sz="quarter" idx="5"/>
          </p:nvPr>
        </p:nvSpPr>
        <p:spPr/>
        <p:txBody>
          <a:bodyPr/>
          <a:lstStyle/>
          <a:p>
            <a:fld id="{3F1246E0-2979-423E-BE6E-B7159FA8CED9}" type="slidenum">
              <a:rPr lang="en-US" smtClean="0"/>
              <a:t>22</a:t>
            </a:fld>
            <a:endParaRPr lang="en-US"/>
          </a:p>
        </p:txBody>
      </p:sp>
    </p:spTree>
    <p:extLst>
      <p:ext uri="{BB962C8B-B14F-4D97-AF65-F5344CB8AC3E}">
        <p14:creationId xmlns:p14="http://schemas.microsoft.com/office/powerpoint/2010/main" val="2290299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3DC0E-D013-B946-CE26-950DF2E07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66493-B124-5212-21F2-B691997FD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A005CC-52D6-5813-795B-4DFB189568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LEFT: original WSRRI mapping (note that WSRRI’s Sage Grouse Priorities include core, growth-opportunity, and corridor areas, while the “other </a:t>
            </a:r>
            <a:r>
              <a:rPr kumimoji="0" lang="en-US" sz="1200" b="0" i="0" u="none" strike="noStrike" kern="1200" cap="none" spc="0" normalizeH="0" baseline="0" noProof="0" err="1">
                <a:ln>
                  <a:noFill/>
                </a:ln>
                <a:solidFill>
                  <a:prstClr val="black"/>
                </a:solidFill>
                <a:effectLst/>
                <a:uLnTx/>
                <a:uFillTx/>
                <a:latin typeface="Aptos" panose="02110004020202020204"/>
                <a:ea typeface="+mn-ea"/>
                <a:cs typeface="+mn-cs"/>
              </a:rPr>
              <a:t>shrubsteppe</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category are those areas not identified to be priorities for sage-grouse conservation). RIGHT: our proposal (aligned to our established three-tier Priority Areas) adjusts the WSRRI mapping by 1) primarily, dropping the fourth “other </a:t>
            </a:r>
            <a:r>
              <a:rPr kumimoji="0" lang="en-US" sz="1200" b="0" i="0" u="none" strike="noStrike" kern="1200" cap="none" spc="0" normalizeH="0" baseline="0" noProof="0" err="1">
                <a:ln>
                  <a:noFill/>
                </a:ln>
                <a:solidFill>
                  <a:prstClr val="black"/>
                </a:solidFill>
                <a:effectLst/>
                <a:uLnTx/>
                <a:uFillTx/>
                <a:latin typeface="Aptos" panose="02110004020202020204"/>
                <a:ea typeface="+mn-ea"/>
                <a:cs typeface="+mn-cs"/>
              </a:rPr>
              <a:t>shrubsteppe</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category, except for two small areas closely adjoining or spanning between the two currently-occupied Core areas, supporting potential corridor linkage between them; 2) to a much lesser extent, dropping a few distal and isolated areas of growth opportunity and corridor habitat that are further from the occupied sage-grouse core areas; and 3) “smoothing” or generalizing some small/narrow areas of lower-quality habitat into the surrounding higher-quality habitat areas (e.g., the linear traces of corridor habitat bisecting the extensive blocks of sage-grouse core areas in Douglas County).</a:t>
            </a:r>
          </a:p>
          <a:p>
            <a:endParaRPr lang="en-US"/>
          </a:p>
        </p:txBody>
      </p:sp>
      <p:sp>
        <p:nvSpPr>
          <p:cNvPr id="4" name="Slide Number Placeholder 3">
            <a:extLst>
              <a:ext uri="{FF2B5EF4-FFF2-40B4-BE49-F238E27FC236}">
                <a16:creationId xmlns:a16="http://schemas.microsoft.com/office/drawing/2014/main" id="{5322C0B9-EB28-CA92-3B21-3CA3B60402D2}"/>
              </a:ext>
            </a:extLst>
          </p:cNvPr>
          <p:cNvSpPr>
            <a:spLocks noGrp="1"/>
          </p:cNvSpPr>
          <p:nvPr>
            <p:ph type="sldNum" sz="quarter" idx="5"/>
          </p:nvPr>
        </p:nvSpPr>
        <p:spPr/>
        <p:txBody>
          <a:bodyPr/>
          <a:lstStyle/>
          <a:p>
            <a:fld id="{3F1246E0-2979-423E-BE6E-B7159FA8CED9}" type="slidenum">
              <a:rPr lang="en-US" smtClean="0"/>
              <a:t>23</a:t>
            </a:fld>
            <a:endParaRPr lang="en-US"/>
          </a:p>
        </p:txBody>
      </p:sp>
    </p:spTree>
    <p:extLst>
      <p:ext uri="{BB962C8B-B14F-4D97-AF65-F5344CB8AC3E}">
        <p14:creationId xmlns:p14="http://schemas.microsoft.com/office/powerpoint/2010/main" val="1851574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EF790-FDED-9612-9E04-2381DE775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B8475-CE3A-5F9C-A8C1-AAF317CCD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C8D4F1-12AA-2D63-B785-C3CD019979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LEFT: The existing Priority Areas, last updated in 2021. 	RIGHT: Our proposed update, based on 2024 WSRRI Sage Grouse Priorities mapping. Note: these are the same areas (polygons) as prior slide, here colors have been changed for more direct/intuitive comparison with the existing Areas map. In addition to these updated highest-priority areas, this spring NRCS may consider including additional parts of the historic range (in other </a:t>
            </a:r>
            <a:r>
              <a:rPr kumimoji="0" lang="en-US" sz="1200" b="0" i="0" u="none" strike="noStrike" kern="1200" cap="none" spc="0" normalizeH="0" baseline="0" noProof="0" err="1">
                <a:ln>
                  <a:noFill/>
                </a:ln>
                <a:solidFill>
                  <a:prstClr val="black"/>
                </a:solidFill>
                <a:effectLst/>
                <a:uLnTx/>
                <a:uFillTx/>
                <a:latin typeface="Calibri" panose="020F0502020204030204"/>
                <a:ea typeface="+mn-ea"/>
                <a:cs typeface="+mn-cs"/>
              </a:rPr>
              <a:t>shrubsteppe</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/potential habitat zones) as a fourth, lower-priority area, that could allow broader participation while providing further support for these Priority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 that, in addition to refocusing more narrowly around the areas currently and recently occupied by sage-grouse, as already discussed, this updated mapping also elevates the prioritization of conservation efforts in certain areas, such as the core area occupied by the sage-grouse population in the Yakima Training Center area, near Kittitas-Yakima counties boundary.)</a:t>
            </a:r>
          </a:p>
          <a:p>
            <a:endParaRPr lang="en-US"/>
          </a:p>
        </p:txBody>
      </p:sp>
      <p:sp>
        <p:nvSpPr>
          <p:cNvPr id="4" name="Slide Number Placeholder 3">
            <a:extLst>
              <a:ext uri="{FF2B5EF4-FFF2-40B4-BE49-F238E27FC236}">
                <a16:creationId xmlns:a16="http://schemas.microsoft.com/office/drawing/2014/main" id="{060074D8-1C34-609F-8620-06E8DF9EA4C7}"/>
              </a:ext>
            </a:extLst>
          </p:cNvPr>
          <p:cNvSpPr>
            <a:spLocks noGrp="1"/>
          </p:cNvSpPr>
          <p:nvPr>
            <p:ph type="sldNum" sz="quarter" idx="5"/>
          </p:nvPr>
        </p:nvSpPr>
        <p:spPr/>
        <p:txBody>
          <a:bodyPr/>
          <a:lstStyle/>
          <a:p>
            <a:fld id="{3F1246E0-2979-423E-BE6E-B7159FA8CED9}" type="slidenum">
              <a:rPr lang="en-US" smtClean="0"/>
              <a:t>24</a:t>
            </a:fld>
            <a:endParaRPr lang="en-US"/>
          </a:p>
        </p:txBody>
      </p:sp>
    </p:spTree>
    <p:extLst>
      <p:ext uri="{BB962C8B-B14F-4D97-AF65-F5344CB8AC3E}">
        <p14:creationId xmlns:p14="http://schemas.microsoft.com/office/powerpoint/2010/main" val="3554056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5D973-DF0A-D694-E6D0-EA1C35320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07FCB-A651-F32D-CB8F-7263A0BB5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CF14D-11E5-5734-A7FC-1480B5E6F2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Dec 12, 2024, the USFWS proposed to list the monarch butterfly under the ESA as </a:t>
            </a:r>
            <a:r>
              <a:rPr lang="en-US" i="1"/>
              <a:t>Threatened</a:t>
            </a:r>
            <a:r>
              <a:rPr lang="en-US"/>
              <a:t> </a:t>
            </a:r>
            <a:r>
              <a:rPr lang="en-US" err="1"/>
              <a:t>rangewide</a:t>
            </a:r>
            <a:r>
              <a:rPr lang="en-US"/>
              <a:t>, due primarily to loss and degradation of its habitat, exposure to insecticides, and effects of climate change. At the same time, the Service proposed to designate critical habitat – all in the monarch butterfly’s overwintering range in coastal California.</a:t>
            </a:r>
          </a:p>
        </p:txBody>
      </p:sp>
      <p:sp>
        <p:nvSpPr>
          <p:cNvPr id="4" name="Slide Number Placeholder 3">
            <a:extLst>
              <a:ext uri="{FF2B5EF4-FFF2-40B4-BE49-F238E27FC236}">
                <a16:creationId xmlns:a16="http://schemas.microsoft.com/office/drawing/2014/main" id="{3A3A0EE9-1C9F-1300-A192-03DE84D8B31A}"/>
              </a:ext>
            </a:extLst>
          </p:cNvPr>
          <p:cNvSpPr>
            <a:spLocks noGrp="1"/>
          </p:cNvSpPr>
          <p:nvPr>
            <p:ph type="sldNum" sz="quarter" idx="5"/>
          </p:nvPr>
        </p:nvSpPr>
        <p:spPr/>
        <p:txBody>
          <a:bodyPr/>
          <a:lstStyle/>
          <a:p>
            <a:fld id="{3F1246E0-2979-423E-BE6E-B7159FA8CED9}" type="slidenum">
              <a:rPr lang="en-US" smtClean="0"/>
              <a:t>26</a:t>
            </a:fld>
            <a:endParaRPr lang="en-US"/>
          </a:p>
        </p:txBody>
      </p:sp>
    </p:spTree>
    <p:extLst>
      <p:ext uri="{BB962C8B-B14F-4D97-AF65-F5344CB8AC3E}">
        <p14:creationId xmlns:p14="http://schemas.microsoft.com/office/powerpoint/2010/main" val="1708521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8892F-DC78-6C0C-EE71-85111C249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1962C-0218-1712-0DEE-3C45CF5C61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3BBCBF-1253-9839-E5D9-0B15CF7887DD}"/>
              </a:ext>
            </a:extLst>
          </p:cNvPr>
          <p:cNvSpPr>
            <a:spLocks noGrp="1"/>
          </p:cNvSpPr>
          <p:nvPr>
            <p:ph type="body" idx="1"/>
          </p:nvPr>
        </p:nvSpPr>
        <p:spPr/>
        <p:txBody>
          <a:bodyPr/>
          <a:lstStyle/>
          <a:p>
            <a:r>
              <a:rPr lang="en-US"/>
              <a:t>On Dec 12, NRCS and USFWS signed a Conference Opinion, broadly covering implementation of activities under Farm Bill programs when conducted through the NRCS planning process and following conservation standards.</a:t>
            </a:r>
          </a:p>
        </p:txBody>
      </p:sp>
      <p:sp>
        <p:nvSpPr>
          <p:cNvPr id="4" name="Slide Number Placeholder 3">
            <a:extLst>
              <a:ext uri="{FF2B5EF4-FFF2-40B4-BE49-F238E27FC236}">
                <a16:creationId xmlns:a16="http://schemas.microsoft.com/office/drawing/2014/main" id="{C44448EC-C4E3-DAEE-0039-429315FEFB8D}"/>
              </a:ext>
            </a:extLst>
          </p:cNvPr>
          <p:cNvSpPr>
            <a:spLocks noGrp="1"/>
          </p:cNvSpPr>
          <p:nvPr>
            <p:ph type="sldNum" sz="quarter" idx="5"/>
          </p:nvPr>
        </p:nvSpPr>
        <p:spPr/>
        <p:txBody>
          <a:bodyPr/>
          <a:lstStyle/>
          <a:p>
            <a:fld id="{3F1246E0-2979-423E-BE6E-B7159FA8CED9}" type="slidenum">
              <a:rPr lang="en-US" smtClean="0"/>
              <a:t>27</a:t>
            </a:fld>
            <a:endParaRPr lang="en-US"/>
          </a:p>
        </p:txBody>
      </p:sp>
    </p:spTree>
    <p:extLst>
      <p:ext uri="{BB962C8B-B14F-4D97-AF65-F5344CB8AC3E}">
        <p14:creationId xmlns:p14="http://schemas.microsoft.com/office/powerpoint/2010/main" val="427410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B9B9-1DA7-D4CE-F520-2151D0DD9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E0859-0C5A-1355-14CD-BC96605A8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9FF9E-606C-EA50-6A68-24D4A5260585}"/>
              </a:ext>
            </a:extLst>
          </p:cNvPr>
          <p:cNvSpPr>
            <a:spLocks noGrp="1"/>
          </p:cNvSpPr>
          <p:nvPr>
            <p:ph type="body" idx="1"/>
          </p:nvPr>
        </p:nvSpPr>
        <p:spPr/>
        <p:txBody>
          <a:bodyPr/>
          <a:lstStyle/>
          <a:p>
            <a:pPr marL="0" indent="0">
              <a:buNone/>
            </a:pPr>
            <a:r>
              <a:rPr lang="en-US"/>
              <a:t>A 90-day comment period is open through March 12.  The Service </a:t>
            </a:r>
            <a:r>
              <a:rPr lang="en-US" sz="1200"/>
              <a:t>particularly seek comments concerning threats and conservation actions affecting the species, and whether they should include an exception for the use of pesticides and, if so, what measures are reasonable, feasible, and adequate to reduce or offset pesticide exposure for monarchs.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Aptos" panose="020B0004020202020204" pitchFamily="34" charset="0"/>
              </a:rPr>
              <a:t>Information about how to submit comments can be found on </a:t>
            </a:r>
            <a:r>
              <a:rPr lang="en-US" sz="1800" u="sng">
                <a:solidFill>
                  <a:srgbClr val="0066CC"/>
                </a:solidFill>
                <a:effectLst/>
                <a:latin typeface="Calibri" panose="020F0502020204030204" pitchFamily="34" charset="0"/>
                <a:ea typeface="Aptos" panose="020B0004020202020204" pitchFamily="34" charset="0"/>
                <a:hlinkClick r:id="rId3"/>
              </a:rPr>
              <a:t>regulations.gov</a:t>
            </a:r>
            <a:r>
              <a:rPr lang="en-US" sz="1800">
                <a:solidFill>
                  <a:srgbClr val="000000"/>
                </a:solidFill>
                <a:effectLst/>
                <a:latin typeface="Calibri" panose="020F0502020204030204" pitchFamily="34" charset="0"/>
                <a:ea typeface="Aptos" panose="020B0004020202020204" pitchFamily="34" charset="0"/>
              </a:rPr>
              <a:t> by searching for docket number FWS-R3-ES-2024-0137. </a:t>
            </a:r>
            <a:endParaRPr lang="en-US"/>
          </a:p>
          <a:p>
            <a:endParaRPr lang="en-US"/>
          </a:p>
        </p:txBody>
      </p:sp>
      <p:sp>
        <p:nvSpPr>
          <p:cNvPr id="4" name="Slide Number Placeholder 3">
            <a:extLst>
              <a:ext uri="{FF2B5EF4-FFF2-40B4-BE49-F238E27FC236}">
                <a16:creationId xmlns:a16="http://schemas.microsoft.com/office/drawing/2014/main" id="{CC82447E-5676-39F1-95E3-4579618C8EED}"/>
              </a:ext>
            </a:extLst>
          </p:cNvPr>
          <p:cNvSpPr>
            <a:spLocks noGrp="1"/>
          </p:cNvSpPr>
          <p:nvPr>
            <p:ph type="sldNum" sz="quarter" idx="5"/>
          </p:nvPr>
        </p:nvSpPr>
        <p:spPr/>
        <p:txBody>
          <a:bodyPr/>
          <a:lstStyle/>
          <a:p>
            <a:fld id="{3F1246E0-2979-423E-BE6E-B7159FA8CED9}" type="slidenum">
              <a:rPr lang="en-US" smtClean="0"/>
              <a:t>28</a:t>
            </a:fld>
            <a:endParaRPr lang="en-US"/>
          </a:p>
        </p:txBody>
      </p:sp>
    </p:spTree>
    <p:extLst>
      <p:ext uri="{BB962C8B-B14F-4D97-AF65-F5344CB8AC3E}">
        <p14:creationId xmlns:p14="http://schemas.microsoft.com/office/powerpoint/2010/main" val="1861475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86085-FAB1-5D2D-6EF8-C8F175434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1A35D-67B7-D8E1-40FA-3E9140ABE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B7982-3CD6-D726-9668-EF8120C3E0AE}"/>
              </a:ext>
            </a:extLst>
          </p:cNvPr>
          <p:cNvSpPr>
            <a:spLocks noGrp="1"/>
          </p:cNvSpPr>
          <p:nvPr>
            <p:ph type="body" idx="1"/>
          </p:nvPr>
        </p:nvSpPr>
        <p:spPr/>
        <p:txBody>
          <a:bodyPr/>
          <a:lstStyle/>
          <a:p>
            <a:r>
              <a:rPr lang="en-US"/>
              <a:t>Xerces Society partner biologists have helped NRCS-WA prepare for monarch conservation work through training and technical guidance. </a:t>
            </a:r>
          </a:p>
          <a:p>
            <a:r>
              <a:rPr lang="en-US"/>
              <a:t>- Monarch habitat assessment and planning tools (Biology Tech Note 29)</a:t>
            </a:r>
          </a:p>
          <a:p>
            <a:r>
              <a:rPr lang="en-US"/>
              <a:t>- Over last four years 32 NRCS-WA and conservation district staff fully trained in monarch butterfly habitat evaluation and planning techniques.</a:t>
            </a:r>
          </a:p>
          <a:p>
            <a:endParaRPr lang="en-US"/>
          </a:p>
        </p:txBody>
      </p:sp>
      <p:sp>
        <p:nvSpPr>
          <p:cNvPr id="4" name="Slide Number Placeholder 3">
            <a:extLst>
              <a:ext uri="{FF2B5EF4-FFF2-40B4-BE49-F238E27FC236}">
                <a16:creationId xmlns:a16="http://schemas.microsoft.com/office/drawing/2014/main" id="{50313D47-723D-03FA-092D-8B3997F2BAE3}"/>
              </a:ext>
            </a:extLst>
          </p:cNvPr>
          <p:cNvSpPr>
            <a:spLocks noGrp="1"/>
          </p:cNvSpPr>
          <p:nvPr>
            <p:ph type="sldNum" sz="quarter" idx="5"/>
          </p:nvPr>
        </p:nvSpPr>
        <p:spPr/>
        <p:txBody>
          <a:bodyPr/>
          <a:lstStyle/>
          <a:p>
            <a:fld id="{3F1246E0-2979-423E-BE6E-B7159FA8CED9}" type="slidenum">
              <a:rPr lang="en-US" smtClean="0"/>
              <a:t>29</a:t>
            </a:fld>
            <a:endParaRPr lang="en-US"/>
          </a:p>
        </p:txBody>
      </p:sp>
    </p:spTree>
    <p:extLst>
      <p:ext uri="{BB962C8B-B14F-4D97-AF65-F5344CB8AC3E}">
        <p14:creationId xmlns:p14="http://schemas.microsoft.com/office/powerpoint/2010/main" val="2210017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EA3A6-6F50-3102-640C-ACCA57D82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76C8C-8147-BCC8-9AB9-F41358C2D2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708CD-F899-EB99-1390-4D5BB0560F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On Dec 16 2024, the USFWS proposed to list the </a:t>
            </a:r>
            <a:r>
              <a:rPr kumimoji="0" lang="en-US" sz="1200" b="0" i="0" u="none" strike="noStrike" kern="1200" cap="none" spc="0" normalizeH="0" baseline="0" noProof="0" err="1">
                <a:ln>
                  <a:noFill/>
                </a:ln>
                <a:solidFill>
                  <a:prstClr val="black"/>
                </a:solidFill>
                <a:effectLst/>
                <a:uLnTx/>
                <a:uFillTx/>
                <a:latin typeface="Aptos Display" panose="02110004020202020204"/>
                <a:ea typeface="+mj-ea"/>
                <a:cs typeface="+mj-cs"/>
              </a:rPr>
              <a:t>Suckley’s</a:t>
            </a:r>
            <a:r>
              <a:rPr kumimoji="0" lang="en-US" sz="1200" b="0" i="0" u="none" strike="noStrike" kern="1200" cap="none" spc="0" normalizeH="0" baseline="0" noProof="0">
                <a:ln>
                  <a:noFill/>
                </a:ln>
                <a:solidFill>
                  <a:prstClr val="black"/>
                </a:solidFill>
                <a:effectLst/>
                <a:uLnTx/>
                <a:uFillTx/>
                <a:latin typeface="Aptos Display" panose="02110004020202020204"/>
                <a:ea typeface="+mj-ea"/>
                <a:cs typeface="+mj-cs"/>
              </a:rPr>
              <a:t> Cuckoo Bumble Bee </a:t>
            </a:r>
            <a:r>
              <a:rPr lang="en-US"/>
              <a:t>as Endangered, due to habitat loss, pesticides, and climate  change, but also due to ongoing declines of the host bumble bees upon which it depends.</a:t>
            </a:r>
          </a:p>
        </p:txBody>
      </p:sp>
      <p:sp>
        <p:nvSpPr>
          <p:cNvPr id="4" name="Slide Number Placeholder 3">
            <a:extLst>
              <a:ext uri="{FF2B5EF4-FFF2-40B4-BE49-F238E27FC236}">
                <a16:creationId xmlns:a16="http://schemas.microsoft.com/office/drawing/2014/main" id="{BB66013B-3270-6B75-093A-8D2E2B6B4002}"/>
              </a:ext>
            </a:extLst>
          </p:cNvPr>
          <p:cNvSpPr>
            <a:spLocks noGrp="1"/>
          </p:cNvSpPr>
          <p:nvPr>
            <p:ph type="sldNum" sz="quarter" idx="5"/>
          </p:nvPr>
        </p:nvSpPr>
        <p:spPr/>
        <p:txBody>
          <a:bodyPr/>
          <a:lstStyle/>
          <a:p>
            <a:fld id="{3F1246E0-2979-423E-BE6E-B7159FA8CED9}" type="slidenum">
              <a:rPr lang="en-US" smtClean="0"/>
              <a:t>30</a:t>
            </a:fld>
            <a:endParaRPr lang="en-US"/>
          </a:p>
        </p:txBody>
      </p:sp>
    </p:spTree>
    <p:extLst>
      <p:ext uri="{BB962C8B-B14F-4D97-AF65-F5344CB8AC3E}">
        <p14:creationId xmlns:p14="http://schemas.microsoft.com/office/powerpoint/2010/main" val="1575391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48894-3737-FEBC-895F-2FC1D129C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33CD5-116A-FF30-445F-42A832095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1301C-B31C-6608-A81F-8FD1910E3E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On Dec 16 2024, the USFWS proposed to list the </a:t>
            </a:r>
            <a:r>
              <a:rPr kumimoji="0" lang="en-US" sz="1200" b="0" i="0" u="none" strike="noStrike" kern="1200" cap="none" spc="0" normalizeH="0" baseline="0" noProof="0" err="1">
                <a:ln>
                  <a:noFill/>
                </a:ln>
                <a:solidFill>
                  <a:prstClr val="black"/>
                </a:solidFill>
                <a:effectLst/>
                <a:uLnTx/>
                <a:uFillTx/>
                <a:latin typeface="Aptos Display" panose="02110004020202020204"/>
                <a:ea typeface="+mj-ea"/>
                <a:cs typeface="+mj-cs"/>
              </a:rPr>
              <a:t>Suckley’s</a:t>
            </a:r>
            <a:r>
              <a:rPr kumimoji="0" lang="en-US" sz="1200" b="0" i="0" u="none" strike="noStrike" kern="1200" cap="none" spc="0" normalizeH="0" baseline="0" noProof="0">
                <a:ln>
                  <a:noFill/>
                </a:ln>
                <a:solidFill>
                  <a:prstClr val="black"/>
                </a:solidFill>
                <a:effectLst/>
                <a:uLnTx/>
                <a:uFillTx/>
                <a:latin typeface="Aptos Display" panose="02110004020202020204"/>
                <a:ea typeface="+mj-ea"/>
                <a:cs typeface="+mj-cs"/>
              </a:rPr>
              <a:t> Cuckoo Bumble Bee </a:t>
            </a:r>
            <a:r>
              <a:rPr lang="en-US"/>
              <a:t>as Endangered, due to habitat loss, pesticides, and climate  change, but also due to ongoing declines of the host bumble bees upon which it depends.</a:t>
            </a:r>
          </a:p>
        </p:txBody>
      </p:sp>
      <p:sp>
        <p:nvSpPr>
          <p:cNvPr id="4" name="Slide Number Placeholder 3">
            <a:extLst>
              <a:ext uri="{FF2B5EF4-FFF2-40B4-BE49-F238E27FC236}">
                <a16:creationId xmlns:a16="http://schemas.microsoft.com/office/drawing/2014/main" id="{FB989633-D4B6-36AF-C9BE-C1606157559D}"/>
              </a:ext>
            </a:extLst>
          </p:cNvPr>
          <p:cNvSpPr>
            <a:spLocks noGrp="1"/>
          </p:cNvSpPr>
          <p:nvPr>
            <p:ph type="sldNum" sz="quarter" idx="5"/>
          </p:nvPr>
        </p:nvSpPr>
        <p:spPr/>
        <p:txBody>
          <a:bodyPr/>
          <a:lstStyle/>
          <a:p>
            <a:fld id="{3F1246E0-2979-423E-BE6E-B7159FA8CED9}" type="slidenum">
              <a:rPr lang="en-US" smtClean="0"/>
              <a:t>31</a:t>
            </a:fld>
            <a:endParaRPr lang="en-US"/>
          </a:p>
        </p:txBody>
      </p:sp>
    </p:spTree>
    <p:extLst>
      <p:ext uri="{BB962C8B-B14F-4D97-AF65-F5344CB8AC3E}">
        <p14:creationId xmlns:p14="http://schemas.microsoft.com/office/powerpoint/2010/main" val="1625670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02719-C9FF-4509-BA0C-D3B733DA9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16E33-7B6C-9598-0EF3-E174CDC87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2C9C6-E9FF-B0E0-F8B8-45ED75D7F7AB}"/>
              </a:ext>
            </a:extLst>
          </p:cNvPr>
          <p:cNvSpPr>
            <a:spLocks noGrp="1"/>
          </p:cNvSpPr>
          <p:nvPr>
            <p:ph type="body" idx="1"/>
          </p:nvPr>
        </p:nvSpPr>
        <p:spPr/>
        <p:txBody>
          <a:bodyPr/>
          <a:lstStyle/>
          <a:p>
            <a:endParaRPr lang="en-US"/>
          </a:p>
          <a:p>
            <a:r>
              <a:rPr lang="en-US"/>
              <a:t>Turbo fladry: (new in Fy2025) – under CPS 645, scenario #374 (for year 1, purchase and install); and scenario #375 (for years 2-5, re-install and maintain); prior to contracting all coordination with Fish and Wildlife agencies/APHIS must be completed.</a:t>
            </a:r>
          </a:p>
          <a:p>
            <a:endParaRPr lang="en-US"/>
          </a:p>
          <a:p>
            <a:r>
              <a:rPr lang="en-US"/>
              <a:t>Carcass management, via Obstruction removal (CPS 500) – organic debris pile scenario</a:t>
            </a:r>
          </a:p>
        </p:txBody>
      </p:sp>
      <p:sp>
        <p:nvSpPr>
          <p:cNvPr id="4" name="Slide Number Placeholder 3">
            <a:extLst>
              <a:ext uri="{FF2B5EF4-FFF2-40B4-BE49-F238E27FC236}">
                <a16:creationId xmlns:a16="http://schemas.microsoft.com/office/drawing/2014/main" id="{152AB53F-9D53-E85F-1488-86CDC5B48420}"/>
              </a:ext>
            </a:extLst>
          </p:cNvPr>
          <p:cNvSpPr>
            <a:spLocks noGrp="1"/>
          </p:cNvSpPr>
          <p:nvPr>
            <p:ph type="sldNum" sz="quarter" idx="5"/>
          </p:nvPr>
        </p:nvSpPr>
        <p:spPr/>
        <p:txBody>
          <a:bodyPr/>
          <a:lstStyle/>
          <a:p>
            <a:fld id="{3F1246E0-2979-423E-BE6E-B7159FA8CED9}" type="slidenum">
              <a:rPr lang="en-US" smtClean="0"/>
              <a:t>33</a:t>
            </a:fld>
            <a:endParaRPr lang="en-US"/>
          </a:p>
        </p:txBody>
      </p:sp>
    </p:spTree>
    <p:extLst>
      <p:ext uri="{BB962C8B-B14F-4D97-AF65-F5344CB8AC3E}">
        <p14:creationId xmlns:p14="http://schemas.microsoft.com/office/powerpoint/2010/main" val="3135561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3</a:t>
            </a:fld>
            <a:endParaRPr lang="en-US"/>
          </a:p>
        </p:txBody>
      </p:sp>
    </p:spTree>
    <p:extLst>
      <p:ext uri="{BB962C8B-B14F-4D97-AF65-F5344CB8AC3E}">
        <p14:creationId xmlns:p14="http://schemas.microsoft.com/office/powerpoint/2010/main" val="674284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80226-2827-8B4C-0043-8E67E5F95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C431B-5DC9-93BE-2848-540E7E3D17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0C401-A782-53C9-3CE1-82C7CF538432}"/>
              </a:ext>
            </a:extLst>
          </p:cNvPr>
          <p:cNvSpPr>
            <a:spLocks noGrp="1"/>
          </p:cNvSpPr>
          <p:nvPr>
            <p:ph type="body" idx="1"/>
          </p:nvPr>
        </p:nvSpPr>
        <p:spPr/>
        <p:txBody>
          <a:bodyPr/>
          <a:lstStyle/>
          <a:p>
            <a:r>
              <a:rPr lang="en-US"/>
              <a:t>We are interested in potentially adopting some other nonlethal predator management tools being tested in projects such as the non-Lethal Conflict Reduction RCPP in five other western States. In Montana a Programmatic Biological Assessment is being developed in support of use of these practices.</a:t>
            </a:r>
          </a:p>
        </p:txBody>
      </p:sp>
      <p:sp>
        <p:nvSpPr>
          <p:cNvPr id="4" name="Slide Number Placeholder 3">
            <a:extLst>
              <a:ext uri="{FF2B5EF4-FFF2-40B4-BE49-F238E27FC236}">
                <a16:creationId xmlns:a16="http://schemas.microsoft.com/office/drawing/2014/main" id="{D28105DC-291F-5FCE-C064-E7F614A99B9B}"/>
              </a:ext>
            </a:extLst>
          </p:cNvPr>
          <p:cNvSpPr>
            <a:spLocks noGrp="1"/>
          </p:cNvSpPr>
          <p:nvPr>
            <p:ph type="sldNum" sz="quarter" idx="5"/>
          </p:nvPr>
        </p:nvSpPr>
        <p:spPr/>
        <p:txBody>
          <a:bodyPr/>
          <a:lstStyle/>
          <a:p>
            <a:fld id="{3F1246E0-2979-423E-BE6E-B7159FA8CED9}" type="slidenum">
              <a:rPr lang="en-US" smtClean="0"/>
              <a:t>34</a:t>
            </a:fld>
            <a:endParaRPr lang="en-US"/>
          </a:p>
        </p:txBody>
      </p:sp>
    </p:spTree>
    <p:extLst>
      <p:ext uri="{BB962C8B-B14F-4D97-AF65-F5344CB8AC3E}">
        <p14:creationId xmlns:p14="http://schemas.microsoft.com/office/powerpoint/2010/main" val="3764751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4</a:t>
            </a:fld>
            <a:endParaRPr lang="en-US"/>
          </a:p>
        </p:txBody>
      </p:sp>
    </p:spTree>
    <p:extLst>
      <p:ext uri="{BB962C8B-B14F-4D97-AF65-F5344CB8AC3E}">
        <p14:creationId xmlns:p14="http://schemas.microsoft.com/office/powerpoint/2010/main" val="1753084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Background</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In 2010 the potential for the Greater Sage Grouse becoming listed under the Endangered Species Act led to a proactive approach to conservation through strategies outlined in a joint USFWS/NRCS conference report as the vehicle for working lands conservation. NRCS received dedicated funding under the Sage Grouse Initiative to plan and implement various conservation practices in a focused geographic region centered around designated core and other priority areas. States were directed to develop eligibility/ranking maps with the help of their respective wildlife agencies with a goal of “defend the core, grow the core” by addressing state-specific threats in a focused manner. </a:t>
            </a:r>
          </a:p>
          <a:p>
            <a:endParaRPr lang="en-US"/>
          </a:p>
        </p:txBody>
      </p:sp>
      <p:sp>
        <p:nvSpPr>
          <p:cNvPr id="4" name="Slide Number Placeholder 3"/>
          <p:cNvSpPr>
            <a:spLocks noGrp="1"/>
          </p:cNvSpPr>
          <p:nvPr>
            <p:ph type="sldNum" sz="quarter" idx="5"/>
          </p:nvPr>
        </p:nvSpPr>
        <p:spPr/>
        <p:txBody>
          <a:bodyPr/>
          <a:lstStyle/>
          <a:p>
            <a:fld id="{3F1246E0-2979-423E-BE6E-B7159FA8CED9}" type="slidenum">
              <a:rPr lang="en-US" smtClean="0"/>
              <a:t>16</a:t>
            </a:fld>
            <a:endParaRPr lang="en-US"/>
          </a:p>
        </p:txBody>
      </p:sp>
    </p:spTree>
    <p:extLst>
      <p:ext uri="{BB962C8B-B14F-4D97-AF65-F5344CB8AC3E}">
        <p14:creationId xmlns:p14="http://schemas.microsoft.com/office/powerpoint/2010/main" val="3334993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Since 2010 those eligibility Priority Areas maps have been updated semi-annually, based on program/state priorities as well as the most current relevant data. </a:t>
            </a:r>
            <a:r>
              <a:rPr lang="en-US"/>
              <a:t>Above are the 2012 to 2015 SGI Priority Areas updates, for background and context.</a:t>
            </a:r>
          </a:p>
          <a:p>
            <a:endParaRPr lang="en-US"/>
          </a:p>
        </p:txBody>
      </p:sp>
      <p:sp>
        <p:nvSpPr>
          <p:cNvPr id="4" name="Slide Number Placeholder 3"/>
          <p:cNvSpPr>
            <a:spLocks noGrp="1"/>
          </p:cNvSpPr>
          <p:nvPr>
            <p:ph type="sldNum" sz="quarter" idx="5"/>
          </p:nvPr>
        </p:nvSpPr>
        <p:spPr/>
        <p:txBody>
          <a:bodyPr/>
          <a:lstStyle/>
          <a:p>
            <a:fld id="{3F1246E0-2979-423E-BE6E-B7159FA8CED9}" type="slidenum">
              <a:rPr lang="en-US" smtClean="0"/>
              <a:t>17</a:t>
            </a:fld>
            <a:endParaRPr lang="en-US"/>
          </a:p>
        </p:txBody>
      </p:sp>
    </p:spTree>
    <p:extLst>
      <p:ext uri="{BB962C8B-B14F-4D97-AF65-F5344CB8AC3E}">
        <p14:creationId xmlns:p14="http://schemas.microsoft.com/office/powerpoint/2010/main" val="4185819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082A2-7D0C-C16A-760A-229A17823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34F6F-D048-AB88-3C62-60F15D8B8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D33E8-91E0-D028-D05E-F71D0A6BE1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Since 2010 those eligibility Priority Areas maps have been updated semi-annually, based on program/state priorities as well as the most current relevant data. </a:t>
            </a:r>
            <a:r>
              <a:rPr lang="en-US"/>
              <a:t>Above are the 2016 to 2022 SGI Priority Areas updates, for background and context.</a:t>
            </a:r>
          </a:p>
          <a:p>
            <a:endParaRPr lang="en-US"/>
          </a:p>
        </p:txBody>
      </p:sp>
      <p:sp>
        <p:nvSpPr>
          <p:cNvPr id="4" name="Slide Number Placeholder 3">
            <a:extLst>
              <a:ext uri="{FF2B5EF4-FFF2-40B4-BE49-F238E27FC236}">
                <a16:creationId xmlns:a16="http://schemas.microsoft.com/office/drawing/2014/main" id="{6197047F-1A47-78CD-469B-8025CC0DC0B5}"/>
              </a:ext>
            </a:extLst>
          </p:cNvPr>
          <p:cNvSpPr>
            <a:spLocks noGrp="1"/>
          </p:cNvSpPr>
          <p:nvPr>
            <p:ph type="sldNum" sz="quarter" idx="5"/>
          </p:nvPr>
        </p:nvSpPr>
        <p:spPr/>
        <p:txBody>
          <a:bodyPr/>
          <a:lstStyle/>
          <a:p>
            <a:fld id="{3F1246E0-2979-423E-BE6E-B7159FA8CED9}" type="slidenum">
              <a:rPr lang="en-US" smtClean="0"/>
              <a:t>18</a:t>
            </a:fld>
            <a:endParaRPr lang="en-US"/>
          </a:p>
        </p:txBody>
      </p:sp>
    </p:spTree>
    <p:extLst>
      <p:ext uri="{BB962C8B-B14F-4D97-AF65-F5344CB8AC3E}">
        <p14:creationId xmlns:p14="http://schemas.microsoft.com/office/powerpoint/2010/main" val="86022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3DDB5-73F4-07D6-6D47-AA1CD20C4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796B1-9455-2A4A-5384-A83CD42F5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E40DF-2FFE-2C5F-565C-1CDFA235E5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Since 2010 those eligibility Priority Areas maps have been updated semi-annually, based on program/state priorities as well as the most current relevant data. </a:t>
            </a:r>
            <a:r>
              <a:rPr lang="en-US"/>
              <a:t>Above are the 2016 to 2022 SGI Priority Areas updates, for background and context.</a:t>
            </a:r>
          </a:p>
          <a:p>
            <a:endParaRPr lang="en-US"/>
          </a:p>
        </p:txBody>
      </p:sp>
      <p:sp>
        <p:nvSpPr>
          <p:cNvPr id="4" name="Slide Number Placeholder 3">
            <a:extLst>
              <a:ext uri="{FF2B5EF4-FFF2-40B4-BE49-F238E27FC236}">
                <a16:creationId xmlns:a16="http://schemas.microsoft.com/office/drawing/2014/main" id="{3C673A3E-827A-C171-8938-C351297BCF15}"/>
              </a:ext>
            </a:extLst>
          </p:cNvPr>
          <p:cNvSpPr>
            <a:spLocks noGrp="1"/>
          </p:cNvSpPr>
          <p:nvPr>
            <p:ph type="sldNum" sz="quarter" idx="5"/>
          </p:nvPr>
        </p:nvSpPr>
        <p:spPr/>
        <p:txBody>
          <a:bodyPr/>
          <a:lstStyle/>
          <a:p>
            <a:fld id="{3F1246E0-2979-423E-BE6E-B7159FA8CED9}" type="slidenum">
              <a:rPr lang="en-US" smtClean="0"/>
              <a:t>19</a:t>
            </a:fld>
            <a:endParaRPr lang="en-US"/>
          </a:p>
        </p:txBody>
      </p:sp>
    </p:spTree>
    <p:extLst>
      <p:ext uri="{BB962C8B-B14F-4D97-AF65-F5344CB8AC3E}">
        <p14:creationId xmlns:p14="http://schemas.microsoft.com/office/powerpoint/2010/main" val="421706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The Washington </a:t>
            </a:r>
            <a:r>
              <a:rPr kumimoji="0" lang="en-US" sz="1200" b="0" i="0" u="none" strike="noStrike" kern="1200" cap="none" spc="0" normalizeH="0" baseline="0" noProof="0" err="1">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Shrubsteppe</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Restoration and Resiliency Initiative (WSRRI)’s recently-completed (2024) two-year multi-agency effort to re-map Washington’s sage-grouse and sagebrush habitats reflects the current status of </a:t>
            </a:r>
            <a:r>
              <a:rPr kumimoji="0" lang="en-US" sz="1200" b="0" i="0" u="none" strike="noStrike" kern="1200" cap="none" spc="0" normalizeH="0" baseline="0" noProof="0" err="1">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shrubsteppe</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and guides where conservation efforts might best be targeted. (This mapping process was aided by bipartisan infrastructure law funding via USFWS, and supports WSRRI’s new 30-year conservation strategy. </a:t>
            </a:r>
            <a:r>
              <a:rPr kumimoji="0" lang="en-US" sz="1200" b="0" i="1"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See</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a:t>
            </a:r>
            <a:r>
              <a:rPr kumimoji="0" lang="en-US" sz="11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hlinkClick r:id="rId3"/>
              </a:rPr>
              <a:t>https://wdfw.wa.gov/species-habitats/habitat-recovery/shrubsteppe#mapping</a:t>
            </a: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a:t>
            </a:r>
          </a:p>
          <a:p>
            <a:endParaRPr lang="en-US"/>
          </a:p>
          <a:p>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NRCS staff and many of our conservation partners and stakeholders recognized WSRRI mapping as a valuable opportunity and basis to update our SGI Priority Areas for FY2026.</a:t>
            </a:r>
            <a:endParaRPr lang="en-US"/>
          </a:p>
        </p:txBody>
      </p:sp>
      <p:sp>
        <p:nvSpPr>
          <p:cNvPr id="4" name="Slide Number Placeholder 3"/>
          <p:cNvSpPr>
            <a:spLocks noGrp="1"/>
          </p:cNvSpPr>
          <p:nvPr>
            <p:ph type="sldNum" sz="quarter" idx="5"/>
          </p:nvPr>
        </p:nvSpPr>
        <p:spPr/>
        <p:txBody>
          <a:bodyPr/>
          <a:lstStyle/>
          <a:p>
            <a:fld id="{3F1246E0-2979-423E-BE6E-B7159FA8CED9}" type="slidenum">
              <a:rPr lang="en-US" smtClean="0"/>
              <a:t>20</a:t>
            </a:fld>
            <a:endParaRPr lang="en-US"/>
          </a:p>
        </p:txBody>
      </p:sp>
    </p:spTree>
    <p:extLst>
      <p:ext uri="{BB962C8B-B14F-4D97-AF65-F5344CB8AC3E}">
        <p14:creationId xmlns:p14="http://schemas.microsoft.com/office/powerpoint/2010/main" val="1607531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1246E0-2979-423E-BE6E-B7159FA8CED9}" type="slidenum">
              <a:rPr lang="en-US" smtClean="0"/>
              <a:t>21</a:t>
            </a:fld>
            <a:endParaRPr lang="en-US"/>
          </a:p>
        </p:txBody>
      </p:sp>
    </p:spTree>
    <p:extLst>
      <p:ext uri="{BB962C8B-B14F-4D97-AF65-F5344CB8AC3E}">
        <p14:creationId xmlns:p14="http://schemas.microsoft.com/office/powerpoint/2010/main" val="1382337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a:t>Title of Presentation</a:t>
            </a:r>
          </a:p>
        </p:txBody>
      </p:sp>
      <p:pic>
        <p:nvPicPr>
          <p:cNvPr id="11" name="Picture 10" descr="A field of yellow flowers&#10;&#10;Description automatically generated with medium confidence">
            <a:extLst>
              <a:ext uri="{FF2B5EF4-FFF2-40B4-BE49-F238E27FC236}">
                <a16:creationId xmlns:a16="http://schemas.microsoft.com/office/drawing/2014/main" id="{7EE8F368-DB77-8247-1C63-B09762C3CAB8}"/>
              </a:ext>
            </a:extLst>
          </p:cNvPr>
          <p:cNvPicPr>
            <a:picLocks noChangeAspect="1"/>
          </p:cNvPicPr>
          <p:nvPr userDrawn="1"/>
        </p:nvPicPr>
        <p:blipFill>
          <a:blip r:embed="rId2"/>
          <a:stretch>
            <a:fillRect/>
          </a:stretch>
        </p:blipFill>
        <p:spPr>
          <a:xfrm>
            <a:off x="-376" y="1255159"/>
            <a:ext cx="6033252" cy="4113212"/>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ody Pic 2">
    <p:spTree>
      <p:nvGrpSpPr>
        <p:cNvPr id="1" name=""/>
        <p:cNvGrpSpPr/>
        <p:nvPr/>
      </p:nvGrpSpPr>
      <p:grpSpPr>
        <a:xfrm>
          <a:off x="0" y="0"/>
          <a:ext cx="0" cy="0"/>
          <a:chOff x="0" y="0"/>
          <a:chExt cx="0" cy="0"/>
        </a:xfrm>
      </p:grpSpPr>
      <p:sp>
        <p:nvSpPr>
          <p:cNvPr id="9" name="Title Placeholder">
            <a:extLst>
              <a:ext uri="{FF2B5EF4-FFF2-40B4-BE49-F238E27FC236}">
                <a16:creationId xmlns:a16="http://schemas.microsoft.com/office/drawing/2014/main" id="{1BB7F13C-E486-40C2-BF93-2A434A8ACDF9}"/>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6" name="Content Placeholder">
            <a:extLst>
              <a:ext uri="{FF2B5EF4-FFF2-40B4-BE49-F238E27FC236}">
                <a16:creationId xmlns:a16="http://schemas.microsoft.com/office/drawing/2014/main" id="{C9DED199-B34B-47C8-8A70-BB8768DF599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1219200"/>
            <a:ext cx="2311078" cy="46101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Lst>
          </p:cNvPr>
          <p:cNvSpPr>
            <a:spLocks noGrp="1"/>
          </p:cNvSpPr>
          <p:nvPr>
            <p:ph type="pic" sz="quarter" idx="12"/>
          </p:nvPr>
        </p:nvSpPr>
        <p:spPr>
          <a:xfrm>
            <a:off x="9576122" y="1219201"/>
            <a:ext cx="2311077" cy="4610100"/>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78052497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Body Pic 3">
    <p:spTree>
      <p:nvGrpSpPr>
        <p:cNvPr id="1" name=""/>
        <p:cNvGrpSpPr/>
        <p:nvPr/>
      </p:nvGrpSpPr>
      <p:grpSpPr>
        <a:xfrm>
          <a:off x="0" y="0"/>
          <a:ext cx="0" cy="0"/>
          <a:chOff x="0" y="0"/>
          <a:chExt cx="0" cy="0"/>
        </a:xfrm>
      </p:grpSpPr>
      <p:sp>
        <p:nvSpPr>
          <p:cNvPr id="15" name="Title Placeholder">
            <a:extLst>
              <a:ext uri="{FF2B5EF4-FFF2-40B4-BE49-F238E27FC236}">
                <a16:creationId xmlns:a16="http://schemas.microsoft.com/office/drawing/2014/main" id="{DCDE2B79-B68C-4EC8-AEC2-A4EFBDD6A5BF}"/>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12" name="Content Placeholder">
            <a:extLst>
              <a:ext uri="{FF2B5EF4-FFF2-40B4-BE49-F238E27FC236}">
                <a16:creationId xmlns:a16="http://schemas.microsoft.com/office/drawing/2014/main" id="{A7C40AB2-BF02-4621-BC8F-5E3A21CDCDC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1219200"/>
            <a:ext cx="2311078" cy="22042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19200"/>
            <a:ext cx="2311078" cy="2204218"/>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214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2">
            <a:extLst>
              <a:ext uri="{FF2B5EF4-FFF2-40B4-BE49-F238E27FC236}">
                <a16:creationId xmlns:a16="http://schemas.microsoft.com/office/drawing/2014/main" id="{9E40B09F-7889-4775-B6DE-56CA7462EDC8}"/>
              </a:ext>
            </a:extLst>
          </p:cNvPr>
          <p:cNvSpPr>
            <a:spLocks noGrp="1"/>
          </p:cNvSpPr>
          <p:nvPr>
            <p:ph type="pic" sz="quarter" idx="14"/>
          </p:nvPr>
        </p:nvSpPr>
        <p:spPr>
          <a:xfrm>
            <a:off x="9576122" y="3615159"/>
            <a:ext cx="2311078" cy="22141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66447297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ody Pic 4">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770DAE3-2381-4875-B570-7BE2E6602762}"/>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10" name="Content Placeholder">
            <a:extLst>
              <a:ext uri="{FF2B5EF4-FFF2-40B4-BE49-F238E27FC236}">
                <a16:creationId xmlns:a16="http://schemas.microsoft.com/office/drawing/2014/main" id="{75973D01-8BEB-4B0B-9704-367B201B8C5B}"/>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E72AEDF-E8E4-4178-B8DD-D7142BFCCB1B}"/>
              </a:ext>
              <a:ext uri="{C183D7F6-B498-43B3-948B-1728B52AA6E4}">
                <adec:decorative xmlns:adec="http://schemas.microsoft.com/office/drawing/2017/decorative" val="1"/>
              </a:ext>
            </a:extLst>
          </p:cNvPr>
          <p:cNvSpPr/>
          <p:nvPr userDrawn="1"/>
        </p:nvSpPr>
        <p:spPr>
          <a:xfrm>
            <a:off x="9576122" y="12192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24782"/>
            <a:ext cx="2311078" cy="1404118"/>
          </a:xfrm>
          <a:prstGeom prst="rect">
            <a:avLst/>
          </a:prstGeom>
        </p:spPr>
        <p:txBody>
          <a:bodyPr anchor="ctr"/>
          <a:lstStyle>
            <a:lvl1pPr marL="0" indent="0" algn="ctr">
              <a:buNone/>
              <a:defRPr/>
            </a:lvl1pPr>
          </a:lstStyle>
          <a:p>
            <a:endParaRPr lang="en-US"/>
          </a:p>
        </p:txBody>
      </p:sp>
      <p:sp>
        <p:nvSpPr>
          <p:cNvPr id="15" name="Picture Rectangle 2">
            <a:extLst>
              <a:ext uri="{FF2B5EF4-FFF2-40B4-BE49-F238E27FC236}">
                <a16:creationId xmlns:a16="http://schemas.microsoft.com/office/drawing/2014/main" id="{ED60EF21-0DD7-4767-B8E3-F6C1BC5EBB91}"/>
              </a:ext>
              <a:ext uri="{C183D7F6-B498-43B3-948B-1728B52AA6E4}">
                <adec:decorative xmlns:adec="http://schemas.microsoft.com/office/drawing/2017/decorative" val="1"/>
              </a:ext>
            </a:extLst>
          </p:cNvPr>
          <p:cNvSpPr/>
          <p:nvPr userDrawn="1"/>
        </p:nvSpPr>
        <p:spPr>
          <a:xfrm>
            <a:off x="9576122" y="2820615"/>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2">
            <a:extLst>
              <a:ext uri="{FF2B5EF4-FFF2-40B4-BE49-F238E27FC236}">
                <a16:creationId xmlns:a16="http://schemas.microsoft.com/office/drawing/2014/main" id="{A90FFE57-166C-478F-8B2C-D9C7A5C8A1BB}"/>
              </a:ext>
            </a:extLst>
          </p:cNvPr>
          <p:cNvSpPr>
            <a:spLocks noGrp="1"/>
          </p:cNvSpPr>
          <p:nvPr>
            <p:ph type="pic" sz="quarter" idx="14"/>
          </p:nvPr>
        </p:nvSpPr>
        <p:spPr>
          <a:xfrm>
            <a:off x="9576122" y="2826197"/>
            <a:ext cx="2311078" cy="1404118"/>
          </a:xfrm>
          <a:prstGeom prst="rect">
            <a:avLst/>
          </a:prstGeom>
        </p:spPr>
        <p:txBody>
          <a:bodyPr anchor="ctr"/>
          <a:lstStyle>
            <a:lvl1pPr marL="0" indent="0" algn="ctr">
              <a:buNone/>
              <a:defRPr/>
            </a:lvl1pPr>
          </a:lstStyle>
          <a:p>
            <a:endParaRPr lang="en-US"/>
          </a:p>
        </p:txBody>
      </p:sp>
      <p:sp>
        <p:nvSpPr>
          <p:cNvPr id="9" name="Picture Rectangle 3">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44196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0D07752D-E45F-4B16-8378-CCB0D6DE1D0D}"/>
              </a:ext>
            </a:extLst>
          </p:cNvPr>
          <p:cNvSpPr>
            <a:spLocks noGrp="1"/>
          </p:cNvSpPr>
          <p:nvPr>
            <p:ph type="pic" sz="quarter" idx="15"/>
          </p:nvPr>
        </p:nvSpPr>
        <p:spPr>
          <a:xfrm>
            <a:off x="9576122" y="4425182"/>
            <a:ext cx="2311078" cy="1404118"/>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242769384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7" name="Picture Main">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 Up Left">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 Up Right">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 Lower">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561219"/>
            <a:ext cx="7843168" cy="1296781"/>
          </a:xfrm>
          <a:prstGeom prst="rect">
            <a:avLst/>
          </a:prstGeom>
        </p:spPr>
        <p:txBody>
          <a:bodyPr anchor="ct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6" name="Halfdrop">
            <a:extLst>
              <a:ext uri="{FF2B5EF4-FFF2-40B4-BE49-F238E27FC236}">
                <a16:creationId xmlns:a16="http://schemas.microsoft.com/office/drawing/2014/main" id="{D969F1F3-BE5B-4349-F004-468DF140BD21}"/>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solidFill>
                  <a:schemeClr val="tx1">
                    <a:alpha val="0"/>
                  </a:schemeClr>
                </a:solidFill>
              </a:defRPr>
            </a:lvl1pPr>
          </a:lstStyle>
          <a:p>
            <a:pPr lvl="0"/>
            <a:r>
              <a:rPr lang="en-US" dirty="0"/>
              <a:t> t</a:t>
            </a:r>
          </a:p>
        </p:txBody>
      </p:sp>
    </p:spTree>
    <p:extLst>
      <p:ext uri="{BB962C8B-B14F-4D97-AF65-F5344CB8AC3E}">
        <p14:creationId xmlns:p14="http://schemas.microsoft.com/office/powerpoint/2010/main" val="277743560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sp>
        <p:nvSpPr>
          <p:cNvPr id="4" name="Text Placeholder 3">
            <a:extLst>
              <a:ext uri="{FF2B5EF4-FFF2-40B4-BE49-F238E27FC236}">
                <a16:creationId xmlns:a16="http://schemas.microsoft.com/office/drawing/2014/main" id="{F539A7FB-19CC-8B1D-2B6D-B4AC93E0CDE8}"/>
              </a:ext>
            </a:extLst>
          </p:cNvPr>
          <p:cNvSpPr>
            <a:spLocks noGrp="1"/>
          </p:cNvSpPr>
          <p:nvPr>
            <p:ph type="body" sz="quarter" idx="14" hasCustomPrompt="1"/>
          </p:nvPr>
        </p:nvSpPr>
        <p:spPr>
          <a:xfrm>
            <a:off x="322996" y="1255713"/>
            <a:ext cx="5709503" cy="4113212"/>
          </a:xfrm>
          <a:prstGeom prst="rect">
            <a:avLst/>
          </a:prstGeom>
        </p:spPr>
        <p:txBody>
          <a:bodyPr anchor="ctr"/>
          <a:lstStyle>
            <a:lvl1pPr marL="0" indent="0">
              <a:buNone/>
              <a:defRPr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Section Title</a:t>
            </a:r>
          </a:p>
        </p:txBody>
      </p:sp>
      <p:sp>
        <p:nvSpPr>
          <p:cNvPr id="6" name="Halfdrop">
            <a:extLst>
              <a:ext uri="{FF2B5EF4-FFF2-40B4-BE49-F238E27FC236}">
                <a16:creationId xmlns:a16="http://schemas.microsoft.com/office/drawing/2014/main" id="{94E4A680-26C2-059D-D798-9BADFB1C3299}"/>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a:solidFill>
                  <a:schemeClr val="tx1">
                    <a:alpha val="0"/>
                  </a:schemeClr>
                </a:solidFill>
              </a:defRPr>
            </a:lvl1pPr>
          </a:lstStyle>
          <a:p>
            <a:pPr lvl="0"/>
            <a:r>
              <a:rPr lang="en-US" dirty="0"/>
              <a:t> t</a:t>
            </a:r>
          </a:p>
        </p:txBody>
      </p:sp>
    </p:spTree>
    <p:extLst>
      <p:ext uri="{BB962C8B-B14F-4D97-AF65-F5344CB8AC3E}">
        <p14:creationId xmlns:p14="http://schemas.microsoft.com/office/powerpoint/2010/main" val="1707722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a:t>Divider Slide Title</a:t>
            </a: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159126" y="1255271"/>
            <a:ext cx="5952192" cy="41142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With Lis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334386"/>
            <a:ext cx="9581706" cy="806938"/>
          </a:xfrm>
          <a:prstGeom prst="rect">
            <a:avLst/>
          </a:prstGeom>
        </p:spPr>
        <p:txBody>
          <a:bodyPr/>
          <a:lstStyle>
            <a:lvl1pPr>
              <a:defRPr>
                <a:solidFill>
                  <a:srgbClr val="0079C1"/>
                </a:solidFill>
              </a:defRPr>
            </a:lvl1pPr>
          </a:lstStyle>
          <a:p>
            <a:endParaRPr lang="en-US"/>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hasCustomPrompt="1"/>
          </p:nvPr>
        </p:nvSpPr>
        <p:spPr>
          <a:xfrm>
            <a:off x="1143000" y="2299586"/>
            <a:ext cx="9256087" cy="4525963"/>
          </a:xfrm>
          <a:prstGeom prst="rect">
            <a:avLst/>
          </a:prstGeom>
        </p:spPr>
        <p:txBody>
          <a:bodyPr/>
          <a:lstStyle>
            <a:lvl1pPr marL="457200" indent="-228600">
              <a:buClr>
                <a:srgbClr val="9ACA3C"/>
              </a:buClr>
              <a:buFont typeface="Gotham Ultra" panose="02000000000000000000" pitchFamily="50" charset="0"/>
              <a:buChar char="|"/>
              <a:defRPr>
                <a:solidFill>
                  <a:srgbClr val="0079C1"/>
                </a:solidFill>
              </a:defRPr>
            </a:lvl1pPr>
            <a:lvl2pPr marL="801688" indent="-228600">
              <a:buClr>
                <a:srgbClr val="00ABC0"/>
              </a:buClr>
              <a:buFont typeface="Gotham Ultra" panose="02000000000000000000" pitchFamily="50" charset="0"/>
              <a:buChar char="|"/>
              <a:defRPr sz="2800">
                <a:solidFill>
                  <a:srgbClr val="0079C1"/>
                </a:solidFill>
              </a:defRPr>
            </a:lvl2pPr>
            <a:lvl3pPr marL="1144588" indent="-228600">
              <a:buClr>
                <a:srgbClr val="FFCB0B"/>
              </a:buClr>
              <a:buFont typeface="Gotham Ultra" panose="02000000000000000000" pitchFamily="50" charset="0"/>
              <a:buChar char="|"/>
              <a:defRPr sz="2800">
                <a:solidFill>
                  <a:schemeClr val="tx1">
                    <a:lumMod val="65000"/>
                    <a:lumOff val="35000"/>
                  </a:schemeClr>
                </a:solidFill>
              </a:defRPr>
            </a:lvl3pPr>
          </a:lstStyle>
          <a:p>
            <a:r>
              <a:rPr lang="en-US"/>
              <a:t>Text</a:t>
            </a:r>
          </a:p>
          <a:p>
            <a:pPr lvl="1"/>
            <a:r>
              <a:rPr lang="en-US"/>
              <a:t>Text</a:t>
            </a:r>
          </a:p>
          <a:p>
            <a:pPr lvl="2"/>
            <a:r>
              <a:rPr lang="en-US"/>
              <a:t>Text</a:t>
            </a:r>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642584" y="1334386"/>
            <a:ext cx="1549416" cy="3974224"/>
          </a:xfrm>
          <a:prstGeom prst="rect">
            <a:avLst/>
          </a:prstGeom>
        </p:spPr>
      </p:sp>
      <p:pic>
        <p:nvPicPr>
          <p:cNvPr id="2" name="Graphic 1">
            <a:extLst>
              <a:ext uri="{FF2B5EF4-FFF2-40B4-BE49-F238E27FC236}">
                <a16:creationId xmlns:a16="http://schemas.microsoft.com/office/drawing/2014/main" id="{8C61271B-B9CB-B4EC-AA61-4DCE4C5DB2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143500"/>
            <a:ext cx="904875" cy="1714500"/>
          </a:xfrm>
          <a:prstGeom prst="rect">
            <a:avLst/>
          </a:prstGeom>
        </p:spPr>
      </p:pic>
      <p:grpSp>
        <p:nvGrpSpPr>
          <p:cNvPr id="3" name="Group 2">
            <a:extLst>
              <a:ext uri="{FF2B5EF4-FFF2-40B4-BE49-F238E27FC236}">
                <a16:creationId xmlns:a16="http://schemas.microsoft.com/office/drawing/2014/main" id="{2645ED63-7F95-8BC8-D8EA-705C258478BD}"/>
              </a:ext>
            </a:extLst>
          </p:cNvPr>
          <p:cNvGrpSpPr/>
          <p:nvPr userDrawn="1"/>
        </p:nvGrpSpPr>
        <p:grpSpPr>
          <a:xfrm>
            <a:off x="10642584" y="5401339"/>
            <a:ext cx="1549416" cy="1364704"/>
            <a:chOff x="10045389" y="5380074"/>
            <a:chExt cx="1549416" cy="1364704"/>
          </a:xfrm>
        </p:grpSpPr>
        <p:sp>
          <p:nvSpPr>
            <p:cNvPr id="4" name="TextBox 3">
              <a:extLst>
                <a:ext uri="{FF2B5EF4-FFF2-40B4-BE49-F238E27FC236}">
                  <a16:creationId xmlns:a16="http://schemas.microsoft.com/office/drawing/2014/main" id="{E10D6E0E-7349-71FB-E416-B6B87EB3C888}"/>
                </a:ext>
              </a:extLst>
            </p:cNvPr>
            <p:cNvSpPr txBox="1"/>
            <p:nvPr userDrawn="1"/>
          </p:nvSpPr>
          <p:spPr>
            <a:xfrm>
              <a:off x="10117427" y="5380074"/>
              <a:ext cx="147737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r>
                <a:rPr lang="en-US" sz="1400">
                  <a:solidFill>
                    <a:srgbClr val="FFCB0B"/>
                  </a:solidFill>
                  <a:latin typeface="Gotham Black" panose="02000604040000020004" pitchFamily="50" charset="0"/>
                </a:rPr>
                <a:t>Washington</a:t>
              </a:r>
            </a:p>
            <a:p>
              <a:r>
                <a:rPr lang="en-US" sz="1400">
                  <a:solidFill>
                    <a:srgbClr val="0079C1"/>
                  </a:solidFill>
                  <a:latin typeface="Gotham Bold" pitchFamily="50" charset="0"/>
                </a:rPr>
                <a:t>Natural</a:t>
              </a:r>
            </a:p>
            <a:p>
              <a:r>
                <a:rPr lang="en-US" sz="1400">
                  <a:solidFill>
                    <a:srgbClr val="0079C1"/>
                  </a:solidFill>
                  <a:latin typeface="Gotham Bold" pitchFamily="50" charset="0"/>
                </a:rPr>
                <a:t>Resources</a:t>
              </a:r>
            </a:p>
            <a:p>
              <a:r>
                <a:rPr lang="en-US" sz="1400">
                  <a:solidFill>
                    <a:srgbClr val="0079C1"/>
                  </a:solidFill>
                  <a:latin typeface="Gotham Bold" pitchFamily="50" charset="0"/>
                </a:rPr>
                <a:t>Conservation</a:t>
              </a:r>
            </a:p>
            <a:p>
              <a:r>
                <a:rPr lang="en-US" sz="1400">
                  <a:solidFill>
                    <a:srgbClr val="0079C1"/>
                  </a:solidFill>
                  <a:latin typeface="Gotham Bold" pitchFamily="50" charset="0"/>
                </a:rPr>
                <a:t>Service</a:t>
              </a:r>
            </a:p>
          </p:txBody>
        </p:sp>
        <p:sp>
          <p:nvSpPr>
            <p:cNvPr id="5" name="TextBox 4">
              <a:extLst>
                <a:ext uri="{FF2B5EF4-FFF2-40B4-BE49-F238E27FC236}">
                  <a16:creationId xmlns:a16="http://schemas.microsoft.com/office/drawing/2014/main" id="{4ABFE58F-E878-D17F-0F66-48BAAFEC383B}"/>
                </a:ext>
              </a:extLst>
            </p:cNvPr>
            <p:cNvSpPr txBox="1"/>
            <p:nvPr userDrawn="1"/>
          </p:nvSpPr>
          <p:spPr>
            <a:xfrm>
              <a:off x="10045389" y="6477872"/>
              <a:ext cx="1549416" cy="266906"/>
            </a:xfrm>
            <a:prstGeom prst="roundRect">
              <a:avLst/>
            </a:prstGeom>
            <a:solidFill>
              <a:srgbClr val="9ACA3C"/>
            </a:solidFill>
            <a:ln>
              <a:noFill/>
            </a:ln>
          </p:spPr>
          <p:style>
            <a:lnRef idx="2">
              <a:schemeClr val="accent1"/>
            </a:lnRef>
            <a:fillRef idx="1">
              <a:schemeClr val="lt1"/>
            </a:fillRef>
            <a:effectRef idx="0">
              <a:schemeClr val="accent1"/>
            </a:effectRef>
            <a:fontRef idx="minor">
              <a:schemeClr val="dk1"/>
            </a:fontRef>
          </p:style>
          <p:txBody>
            <a:bodyPr wrap="square" lIns="91440" tIns="0" rIns="0" bIns="0" rtlCol="0" anchor="ctr">
              <a:noAutofit/>
            </a:bodyPr>
            <a:lstStyle/>
            <a:p>
              <a:r>
                <a:rPr lang="en-US" sz="1200">
                  <a:solidFill>
                    <a:schemeClr val="bg1"/>
                  </a:solidFill>
                  <a:latin typeface="Gotham Bold" pitchFamily="50" charset="0"/>
                </a:rPr>
                <a:t>wa.</a:t>
              </a:r>
              <a:r>
                <a:rPr lang="en-US" sz="1200" baseline="0">
                  <a:solidFill>
                    <a:schemeClr val="bg1"/>
                  </a:solidFill>
                  <a:latin typeface="Gotham Bold" pitchFamily="50" charset="0"/>
                </a:rPr>
                <a:t>nrcs</a:t>
              </a:r>
              <a:r>
                <a:rPr lang="en-US" sz="1200">
                  <a:solidFill>
                    <a:schemeClr val="bg1"/>
                  </a:solidFill>
                  <a:latin typeface="Gotham Bold" pitchFamily="50" charset="0"/>
                </a:rPr>
                <a:t>.usda.gov</a:t>
              </a:r>
            </a:p>
          </p:txBody>
        </p:sp>
      </p:grpSp>
    </p:spTree>
    <p:extLst>
      <p:ext uri="{BB962C8B-B14F-4D97-AF65-F5344CB8AC3E}">
        <p14:creationId xmlns:p14="http://schemas.microsoft.com/office/powerpoint/2010/main" val="2468353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ody Pic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1133650"/>
            <a:ext cx="11690424"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925782"/>
            <a:ext cx="11381766"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7448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5"/>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7"/>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 id="21474837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le Grey Rectangle">
            <a:extLst>
              <a:ext uri="{FF2B5EF4-FFF2-40B4-BE49-F238E27FC236}">
                <a16:creationId xmlns:a16="http://schemas.microsoft.com/office/drawing/2014/main" id="{00C36EB6-9D8A-4761-83D7-6F2B2000D714}"/>
              </a:ext>
              <a:ext uri="{C183D7F6-B498-43B3-948B-1728B52AA6E4}">
                <adec:decorative xmlns:adec="http://schemas.microsoft.com/office/drawing/2017/decorative" val="1"/>
              </a:ext>
            </a:extLst>
          </p:cNvPr>
          <p:cNvSpPr/>
          <p:nvPr userDrawn="1"/>
        </p:nvSpPr>
        <p:spPr>
          <a:xfrm>
            <a:off x="0" y="807541"/>
            <a:ext cx="12191999" cy="54231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1" name="Picture 10">
            <a:extLst>
              <a:ext uri="{FF2B5EF4-FFF2-40B4-BE49-F238E27FC236}">
                <a16:creationId xmlns:a16="http://schemas.microsoft.com/office/drawing/2014/main" id="{5B7FC944-1CAE-4E47-93D2-59DA260084B5}"/>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178515837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2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4"/>
          <a:stretch>
            <a:fillRect/>
          </a:stretch>
        </p:blipFill>
        <p:spPr>
          <a:xfrm>
            <a:off x="304799" y="304800"/>
            <a:ext cx="5313687" cy="506913"/>
          </a:xfrm>
          <a:prstGeom prst="rect">
            <a:avLst/>
          </a:prstGeom>
        </p:spPr>
      </p:pic>
    </p:spTree>
    <p:extLst>
      <p:ext uri="{BB962C8B-B14F-4D97-AF65-F5344CB8AC3E}">
        <p14:creationId xmlns:p14="http://schemas.microsoft.com/office/powerpoint/2010/main" val="2661125628"/>
      </p:ext>
    </p:extLst>
  </p:cSld>
  <p:clrMap bg1="lt1" tx1="dk1" bg2="lt2" tx2="dk2" accent1="accent1" accent2="accent2" accent3="accent3" accent4="accent4" accent5="accent5" accent6="accent6" hlink="hlink" folHlink="folHlink"/>
  <p:sldLayoutIdLst>
    <p:sldLayoutId id="2147483727"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emf"/><Relationship Id="rId5" Type="http://schemas.openxmlformats.org/officeDocument/2006/relationships/oleObject" Target="../embeddings/oleObject2.bin"/><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0.emf"/><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503452F-9B9A-347D-06C7-C3F5D53ADA7C}"/>
              </a:ext>
            </a:extLst>
          </p:cNvPr>
          <p:cNvPicPr>
            <a:picLocks noGrp="1" noChangeAspect="1"/>
          </p:cNvPicPr>
          <p:nvPr>
            <p:ph type="pic" sz="quarter" idx="11"/>
          </p:nvPr>
        </p:nvPicPr>
        <p:blipFill>
          <a:blip r:embed="rId2"/>
          <a:srcRect l="2680" r="2680"/>
          <a:stretch/>
        </p:blipFill>
        <p:spPr>
          <a:prstGeom prst="rect">
            <a:avLst/>
          </a:prstGeom>
        </p:spPr>
      </p:pic>
      <p:pic>
        <p:nvPicPr>
          <p:cNvPr id="12" name="Picture Placeholder 11" descr="A picture containing outdoor, building, sky, grass&#10;&#10;Description automatically generated">
            <a:extLst>
              <a:ext uri="{FF2B5EF4-FFF2-40B4-BE49-F238E27FC236}">
                <a16:creationId xmlns:a16="http://schemas.microsoft.com/office/drawing/2014/main" id="{40841452-F1E5-A9F1-754E-E71493D26902}"/>
              </a:ext>
            </a:extLst>
          </p:cNvPr>
          <p:cNvPicPr>
            <a:picLocks noGrp="1" noChangeAspect="1"/>
          </p:cNvPicPr>
          <p:nvPr>
            <p:ph type="pic" sz="quarter" idx="12"/>
          </p:nvPr>
        </p:nvPicPr>
        <p:blipFill>
          <a:blip r:embed="rId3"/>
          <a:srcRect l="10566" r="10566"/>
          <a:stretch/>
        </p:blipFill>
        <p:spPr>
          <a:prstGeom prst="rect">
            <a:avLst/>
          </a:prstGeom>
        </p:spPr>
      </p:pic>
      <p:pic>
        <p:nvPicPr>
          <p:cNvPr id="6" name="Picture Placeholder 5" descr="A picture containing grass, outdoor, sky, field&#10;&#10;Description automatically generated">
            <a:extLst>
              <a:ext uri="{FF2B5EF4-FFF2-40B4-BE49-F238E27FC236}">
                <a16:creationId xmlns:a16="http://schemas.microsoft.com/office/drawing/2014/main" id="{FD923C84-BD3C-91DC-07F6-F1E8767D37C2}"/>
              </a:ext>
            </a:extLst>
          </p:cNvPr>
          <p:cNvPicPr>
            <a:picLocks noGrp="1" noChangeAspect="1"/>
          </p:cNvPicPr>
          <p:nvPr>
            <p:ph type="pic" sz="quarter" idx="13"/>
          </p:nvPr>
        </p:nvPicPr>
        <p:blipFill>
          <a:blip r:embed="rId4"/>
          <a:srcRect t="14999" b="14999"/>
          <a:stretch/>
        </p:blipFill>
        <p:spPr>
          <a:prstGeom prst="rect">
            <a:avLst/>
          </a:prstGeom>
        </p:spPr>
      </p:pic>
      <p:sp>
        <p:nvSpPr>
          <p:cNvPr id="10" name="Content Placeholder 9">
            <a:extLst>
              <a:ext uri="{FF2B5EF4-FFF2-40B4-BE49-F238E27FC236}">
                <a16:creationId xmlns:a16="http://schemas.microsoft.com/office/drawing/2014/main" id="{FE409333-BA0D-4E8D-8F8B-ECF846A6D796}"/>
              </a:ext>
            </a:extLst>
          </p:cNvPr>
          <p:cNvSpPr>
            <a:spLocks noGrp="1"/>
          </p:cNvSpPr>
          <p:nvPr>
            <p:ph type="body" sz="quarter" idx="14"/>
          </p:nvPr>
        </p:nvSpPr>
        <p:spPr/>
        <p:txBody>
          <a:bodyPr/>
          <a:lstStyle/>
          <a:p>
            <a:r>
              <a:rPr lang="en-US" sz="4400" dirty="0"/>
              <a:t>Ecological Sciences Updates</a:t>
            </a:r>
          </a:p>
        </p:txBody>
      </p:sp>
      <p:sp>
        <p:nvSpPr>
          <p:cNvPr id="2" name="Text Placeholder 1">
            <a:extLst>
              <a:ext uri="{FF2B5EF4-FFF2-40B4-BE49-F238E27FC236}">
                <a16:creationId xmlns:a16="http://schemas.microsoft.com/office/drawing/2014/main" id="{2213795D-F231-A628-C05D-BEFA77756EF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82684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0" y="813850"/>
            <a:ext cx="9927612" cy="531082"/>
          </a:xfrm>
        </p:spPr>
        <p:txBody>
          <a:bodyPr/>
          <a:lstStyle/>
          <a:p>
            <a:pPr algn="ctr"/>
            <a:r>
              <a:rPr lang="en-US" dirty="0"/>
              <a:t>Outreach and Technical Assistance</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027286" y="1627908"/>
            <a:ext cx="10137428" cy="4416242"/>
          </a:xfrm>
        </p:spPr>
        <p:txBody>
          <a:bodyPr/>
          <a:lstStyle/>
          <a:p>
            <a:pPr marL="0" indent="0">
              <a:buNone/>
            </a:pPr>
            <a:r>
              <a:rPr lang="en-US" sz="2400" dirty="0">
                <a:latin typeface="Montserrat ExtraBold" pitchFamily="2" charset="0"/>
              </a:rPr>
              <a:t>Outreach and Partner Engagement</a:t>
            </a:r>
          </a:p>
          <a:p>
            <a:pPr lvl="1"/>
            <a:r>
              <a:rPr lang="en-US" sz="2000" dirty="0"/>
              <a:t>APWA Stormwater Management Committee </a:t>
            </a:r>
          </a:p>
          <a:p>
            <a:pPr lvl="1"/>
            <a:r>
              <a:rPr lang="en-US" sz="2000" dirty="0"/>
              <a:t>Chehalis Basin Partnership</a:t>
            </a:r>
          </a:p>
          <a:p>
            <a:pPr lvl="1"/>
            <a:r>
              <a:rPr lang="en-US" sz="2000" dirty="0"/>
              <a:t>WSU Forest Owner’s Winter School</a:t>
            </a:r>
          </a:p>
          <a:p>
            <a:pPr lvl="1"/>
            <a:r>
              <a:rPr lang="en-US" sz="2000" dirty="0"/>
              <a:t>WSU Forest Stewardship Field Day</a:t>
            </a:r>
          </a:p>
          <a:p>
            <a:pPr lvl="1"/>
            <a:r>
              <a:rPr lang="en-US" sz="2000" dirty="0"/>
              <a:t>Master Gardeners</a:t>
            </a:r>
          </a:p>
          <a:p>
            <a:pPr lvl="1"/>
            <a:r>
              <a:rPr lang="en-US" sz="2000" dirty="0"/>
              <a:t>WSDOT – Hydric Soils Workshop</a:t>
            </a:r>
          </a:p>
          <a:p>
            <a:endParaRPr lang="en-US" sz="2200" dirty="0"/>
          </a:p>
          <a:p>
            <a:pPr marL="0" indent="0">
              <a:buNone/>
            </a:pPr>
            <a:r>
              <a:rPr lang="en-US" sz="2400" dirty="0">
                <a:latin typeface="Montserrat ExtraBold" pitchFamily="2" charset="0"/>
              </a:rPr>
              <a:t>Technical consultations with federal, state, and local entities</a:t>
            </a:r>
          </a:p>
          <a:p>
            <a:pPr lvl="1"/>
            <a:r>
              <a:rPr lang="en-US" sz="2000" dirty="0"/>
              <a:t>Accessing and interpreting soil survey data</a:t>
            </a:r>
          </a:p>
          <a:p>
            <a:pPr lvl="1"/>
            <a:r>
              <a:rPr lang="en-US" sz="2000" dirty="0"/>
              <a:t>Problematic hydric soil and wetland situations</a:t>
            </a:r>
          </a:p>
          <a:p>
            <a:pPr lvl="1"/>
            <a:r>
              <a:rPr lang="en-US" sz="2000" dirty="0"/>
              <a:t>Addressing soils-related resource concerns</a:t>
            </a:r>
          </a:p>
          <a:p>
            <a:endParaRPr lang="en-US" dirty="0"/>
          </a:p>
        </p:txBody>
      </p:sp>
    </p:spTree>
    <p:extLst>
      <p:ext uri="{BB962C8B-B14F-4D97-AF65-F5344CB8AC3E}">
        <p14:creationId xmlns:p14="http://schemas.microsoft.com/office/powerpoint/2010/main" val="957013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834A2-2960-712E-91F6-E0CBBA0B2F3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04EACD-7FE6-DF3F-59E7-D02F0CF6D952}"/>
              </a:ext>
            </a:extLst>
          </p:cNvPr>
          <p:cNvSpPr>
            <a:spLocks noGrp="1"/>
          </p:cNvSpPr>
          <p:nvPr>
            <p:ph type="body" sz="quarter" idx="11"/>
          </p:nvPr>
        </p:nvSpPr>
        <p:spPr>
          <a:xfrm>
            <a:off x="0" y="754445"/>
            <a:ext cx="3553905" cy="531082"/>
          </a:xfrm>
        </p:spPr>
        <p:txBody>
          <a:bodyPr/>
          <a:lstStyle/>
          <a:p>
            <a:pPr algn="ctr"/>
            <a:r>
              <a:rPr lang="en-US" sz="4400" dirty="0"/>
              <a:t>Soil Health</a:t>
            </a:r>
          </a:p>
        </p:txBody>
      </p:sp>
      <p:sp>
        <p:nvSpPr>
          <p:cNvPr id="3" name="Content Placeholder 2">
            <a:extLst>
              <a:ext uri="{FF2B5EF4-FFF2-40B4-BE49-F238E27FC236}">
                <a16:creationId xmlns:a16="http://schemas.microsoft.com/office/drawing/2014/main" id="{AC1E56C2-48E0-2E8E-77CC-1D8F58FFB90C}"/>
              </a:ext>
            </a:extLst>
          </p:cNvPr>
          <p:cNvSpPr>
            <a:spLocks noGrp="1"/>
          </p:cNvSpPr>
          <p:nvPr>
            <p:ph sz="quarter" idx="10"/>
          </p:nvPr>
        </p:nvSpPr>
        <p:spPr>
          <a:xfrm>
            <a:off x="546621" y="1511648"/>
            <a:ext cx="11098758" cy="4728895"/>
          </a:xfrm>
        </p:spPr>
        <p:txBody>
          <a:bodyPr/>
          <a:lstStyle/>
          <a:p>
            <a:pPr marL="0" indent="0">
              <a:lnSpc>
                <a:spcPct val="80000"/>
              </a:lnSpc>
              <a:buNone/>
            </a:pPr>
            <a:r>
              <a:rPr lang="en-US" dirty="0">
                <a:latin typeface="Montserrat ExtraBold" pitchFamily="2" charset="0"/>
              </a:rPr>
              <a:t>WA State Subject Matter Expert and on POC distribution list for Soil Health Division</a:t>
            </a:r>
          </a:p>
          <a:p>
            <a:pPr lvl="1"/>
            <a:r>
              <a:rPr lang="en-US" sz="2000" dirty="0"/>
              <a:t>Balancing responsibilities with Small Farms and Urban Ag Specialist - Rebecca Anderson Bellanca</a:t>
            </a:r>
          </a:p>
          <a:p>
            <a:pPr lvl="1"/>
            <a:r>
              <a:rPr lang="en-US" sz="2000" dirty="0"/>
              <a:t>Lots of support from Laura Starr with Soil Health Division</a:t>
            </a:r>
          </a:p>
          <a:p>
            <a:pPr marL="457200" lvl="1" indent="0">
              <a:lnSpc>
                <a:spcPct val="70000"/>
              </a:lnSpc>
              <a:buNone/>
            </a:pPr>
            <a:endParaRPr lang="en-US" dirty="0"/>
          </a:p>
          <a:p>
            <a:pPr marL="0" indent="0">
              <a:lnSpc>
                <a:spcPct val="70000"/>
              </a:lnSpc>
              <a:buNone/>
            </a:pPr>
            <a:r>
              <a:rPr lang="en-US" dirty="0">
                <a:latin typeface="Montserrat ExtraBold" pitchFamily="2" charset="0"/>
              </a:rPr>
              <a:t>Lead Instructor for Soil Health and Sustainability Training</a:t>
            </a:r>
          </a:p>
          <a:p>
            <a:pPr marL="0" indent="0">
              <a:lnSpc>
                <a:spcPct val="70000"/>
              </a:lnSpc>
              <a:buNone/>
            </a:pPr>
            <a:endParaRPr lang="en-US" dirty="0">
              <a:latin typeface="Montserrat ExtraBold" pitchFamily="2" charset="0"/>
            </a:endParaRPr>
          </a:p>
          <a:p>
            <a:pPr marL="0" indent="0">
              <a:lnSpc>
                <a:spcPct val="70000"/>
              </a:lnSpc>
              <a:buNone/>
            </a:pPr>
            <a:r>
              <a:rPr lang="en-US" dirty="0">
                <a:latin typeface="Montserrat ExtraBold" pitchFamily="2" charset="0"/>
              </a:rPr>
              <a:t>Coordinate with Becca and Laura for CEMA Trainings</a:t>
            </a:r>
          </a:p>
          <a:p>
            <a:pPr lvl="1"/>
            <a:r>
              <a:rPr lang="en-US" sz="2000" dirty="0"/>
              <a:t>CEMA 216 – Soil Health Testing</a:t>
            </a:r>
          </a:p>
          <a:p>
            <a:pPr lvl="1"/>
            <a:r>
              <a:rPr lang="en-US" sz="2000" dirty="0"/>
              <a:t>CEMA 221 – Soil Organic Carbon Stock Monitoring</a:t>
            </a:r>
          </a:p>
          <a:p>
            <a:pPr lvl="1"/>
            <a:r>
              <a:rPr lang="en-US" sz="2000" dirty="0"/>
              <a:t>Practice 336 – Soil Carbon Amendment</a:t>
            </a:r>
          </a:p>
          <a:p>
            <a:pPr lvl="1"/>
            <a:r>
              <a:rPr lang="en-US" sz="2000" dirty="0"/>
              <a:t>Provide training to field staff to obtain QI status</a:t>
            </a:r>
          </a:p>
          <a:p>
            <a:endParaRPr lang="en-US" dirty="0"/>
          </a:p>
        </p:txBody>
      </p:sp>
    </p:spTree>
    <p:extLst>
      <p:ext uri="{BB962C8B-B14F-4D97-AF65-F5344CB8AC3E}">
        <p14:creationId xmlns:p14="http://schemas.microsoft.com/office/powerpoint/2010/main" val="224027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D530D-3220-20FA-B657-C28F0DC5E9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78F06DA-142A-2B37-64E1-A96F2A6C8574}"/>
              </a:ext>
            </a:extLst>
          </p:cNvPr>
          <p:cNvSpPr>
            <a:spLocks noGrp="1"/>
          </p:cNvSpPr>
          <p:nvPr>
            <p:ph type="body" sz="quarter" idx="11"/>
          </p:nvPr>
        </p:nvSpPr>
        <p:spPr>
          <a:xfrm>
            <a:off x="0" y="804684"/>
            <a:ext cx="11690424" cy="531082"/>
          </a:xfrm>
        </p:spPr>
        <p:txBody>
          <a:bodyPr/>
          <a:lstStyle/>
          <a:p>
            <a:r>
              <a:rPr lang="en-US" dirty="0"/>
              <a:t>Liaison to Soil and Plant Science Division</a:t>
            </a:r>
          </a:p>
          <a:p>
            <a:endParaRPr lang="en-US" dirty="0"/>
          </a:p>
        </p:txBody>
      </p:sp>
      <p:sp>
        <p:nvSpPr>
          <p:cNvPr id="3" name="Content Placeholder 2">
            <a:extLst>
              <a:ext uri="{FF2B5EF4-FFF2-40B4-BE49-F238E27FC236}">
                <a16:creationId xmlns:a16="http://schemas.microsoft.com/office/drawing/2014/main" id="{51D80EE4-8B19-78AC-FD27-52532BC790D4}"/>
              </a:ext>
            </a:extLst>
          </p:cNvPr>
          <p:cNvSpPr>
            <a:spLocks noGrp="1"/>
          </p:cNvSpPr>
          <p:nvPr>
            <p:ph sz="quarter" idx="10"/>
          </p:nvPr>
        </p:nvSpPr>
        <p:spPr>
          <a:xfrm>
            <a:off x="456964" y="1618481"/>
            <a:ext cx="11278071" cy="4506191"/>
          </a:xfrm>
        </p:spPr>
        <p:txBody>
          <a:bodyPr/>
          <a:lstStyle/>
          <a:p>
            <a:pPr marL="0" indent="0">
              <a:buNone/>
            </a:pPr>
            <a:r>
              <a:rPr lang="en-US" dirty="0">
                <a:latin typeface="Montserrat SemiBold" pitchFamily="2" charset="0"/>
              </a:rPr>
              <a:t>Advocating</a:t>
            </a:r>
            <a:r>
              <a:rPr lang="en-US" dirty="0"/>
              <a:t> for updated soil survey products to support and inform planning in WA State</a:t>
            </a:r>
          </a:p>
          <a:p>
            <a:pPr marL="0" indent="0">
              <a:buNone/>
            </a:pPr>
            <a:endParaRPr lang="en-US" dirty="0"/>
          </a:p>
          <a:p>
            <a:pPr marL="0" indent="0">
              <a:buNone/>
            </a:pPr>
            <a:r>
              <a:rPr lang="en-US" dirty="0">
                <a:latin typeface="Montserrat SemiBold" pitchFamily="2" charset="0"/>
              </a:rPr>
              <a:t>Coordinate</a:t>
            </a:r>
            <a:r>
              <a:rPr lang="en-US" dirty="0"/>
              <a:t> with SLT, field staff, stakeholders to identify areas in need of soil survey updating</a:t>
            </a:r>
          </a:p>
          <a:p>
            <a:pPr marL="0" indent="0">
              <a:buNone/>
            </a:pPr>
            <a:endParaRPr lang="en-US" dirty="0"/>
          </a:p>
          <a:p>
            <a:pPr marL="0" indent="0">
              <a:buNone/>
            </a:pPr>
            <a:r>
              <a:rPr lang="en-US" dirty="0">
                <a:latin typeface="Montserrat SemiBold" pitchFamily="2" charset="0"/>
              </a:rPr>
              <a:t>WA NRCS representative </a:t>
            </a:r>
            <a:r>
              <a:rPr lang="en-US" dirty="0"/>
              <a:t>in Tech Team and Management Team meetings with Soil Survey staff</a:t>
            </a:r>
          </a:p>
          <a:p>
            <a:pPr lvl="1"/>
            <a:r>
              <a:rPr lang="en-US" dirty="0"/>
              <a:t>Propose and prioritize soil survey update projects</a:t>
            </a:r>
          </a:p>
          <a:p>
            <a:pPr lvl="1"/>
            <a:endParaRPr lang="en-US" dirty="0"/>
          </a:p>
          <a:p>
            <a:endParaRPr lang="en-US" dirty="0"/>
          </a:p>
        </p:txBody>
      </p:sp>
    </p:spTree>
    <p:extLst>
      <p:ext uri="{BB962C8B-B14F-4D97-AF65-F5344CB8AC3E}">
        <p14:creationId xmlns:p14="http://schemas.microsoft.com/office/powerpoint/2010/main" val="92673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75228-B79F-9B08-F15A-BF4F04649B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1D2508-3474-6898-AA4C-F344399B51F2}"/>
              </a:ext>
            </a:extLst>
          </p:cNvPr>
          <p:cNvSpPr>
            <a:spLocks noGrp="1"/>
          </p:cNvSpPr>
          <p:nvPr>
            <p:ph type="body" sz="quarter" idx="11"/>
          </p:nvPr>
        </p:nvSpPr>
        <p:spPr>
          <a:xfrm>
            <a:off x="0" y="750395"/>
            <a:ext cx="11501888" cy="531082"/>
          </a:xfrm>
        </p:spPr>
        <p:txBody>
          <a:bodyPr/>
          <a:lstStyle/>
          <a:p>
            <a:r>
              <a:rPr lang="en-US" sz="3200" dirty="0"/>
              <a:t>Soil Survey Status Evaluation and Update Priorities</a:t>
            </a:r>
          </a:p>
          <a:p>
            <a:endParaRPr lang="en-US" dirty="0"/>
          </a:p>
        </p:txBody>
      </p:sp>
      <p:sp>
        <p:nvSpPr>
          <p:cNvPr id="3" name="Content Placeholder 2">
            <a:extLst>
              <a:ext uri="{FF2B5EF4-FFF2-40B4-BE49-F238E27FC236}">
                <a16:creationId xmlns:a16="http://schemas.microsoft.com/office/drawing/2014/main" id="{675026B3-DA3F-B9F6-7B49-41E24762FECB}"/>
              </a:ext>
            </a:extLst>
          </p:cNvPr>
          <p:cNvSpPr>
            <a:spLocks noGrp="1"/>
          </p:cNvSpPr>
          <p:nvPr>
            <p:ph sz="quarter" idx="10"/>
          </p:nvPr>
        </p:nvSpPr>
        <p:spPr>
          <a:xfrm>
            <a:off x="322197" y="1953360"/>
            <a:ext cx="4606242" cy="3702106"/>
          </a:xfrm>
        </p:spPr>
        <p:txBody>
          <a:bodyPr/>
          <a:lstStyle/>
          <a:p>
            <a:pPr marL="0" indent="0">
              <a:buNone/>
            </a:pPr>
            <a:r>
              <a:rPr lang="en-US" sz="2200" dirty="0">
                <a:latin typeface="Montserrat ExtraBold" pitchFamily="2" charset="0"/>
              </a:rPr>
              <a:t>Focus on Palouse and SE WA</a:t>
            </a:r>
          </a:p>
          <a:p>
            <a:pPr lvl="1"/>
            <a:r>
              <a:rPr lang="en-US" sz="1800" dirty="0"/>
              <a:t>Older Surveys, lots of agriculture and  planning activity</a:t>
            </a:r>
          </a:p>
          <a:p>
            <a:pPr marL="457200" lvl="1" indent="0">
              <a:buNone/>
            </a:pPr>
            <a:endParaRPr lang="en-US" sz="1800" dirty="0"/>
          </a:p>
          <a:p>
            <a:pPr marL="0" indent="0">
              <a:buNone/>
            </a:pPr>
            <a:r>
              <a:rPr lang="en-US" sz="2200" dirty="0">
                <a:latin typeface="Montserrat ExtraBold" pitchFamily="2" charset="0"/>
              </a:rPr>
              <a:t>Interest in the distribution and effects of MSH ash</a:t>
            </a:r>
          </a:p>
          <a:p>
            <a:pPr lvl="1"/>
            <a:r>
              <a:rPr lang="en-US" sz="1800" dirty="0"/>
              <a:t>Eruption event occurred after survey publication</a:t>
            </a:r>
          </a:p>
          <a:p>
            <a:pPr marL="457200" lvl="1" indent="0">
              <a:buNone/>
            </a:pPr>
            <a:endParaRPr lang="en-US" sz="1800" dirty="0"/>
          </a:p>
          <a:p>
            <a:pPr marL="0" indent="0">
              <a:buNone/>
            </a:pPr>
            <a:r>
              <a:rPr lang="en-US" sz="2200" dirty="0">
                <a:latin typeface="Montserrat ExtraBold" pitchFamily="2" charset="0"/>
              </a:rPr>
              <a:t>Other ideas or priorities?</a:t>
            </a:r>
          </a:p>
          <a:p>
            <a:pPr lvl="1"/>
            <a:r>
              <a:rPr lang="en-US" sz="1800" dirty="0"/>
              <a:t>Please bring to Max’s attention!</a:t>
            </a:r>
          </a:p>
        </p:txBody>
      </p:sp>
      <p:pic>
        <p:nvPicPr>
          <p:cNvPr id="2" name="Picture 1">
            <a:extLst>
              <a:ext uri="{FF2B5EF4-FFF2-40B4-BE49-F238E27FC236}">
                <a16:creationId xmlns:a16="http://schemas.microsoft.com/office/drawing/2014/main" id="{DDBE8B9E-34F9-43DB-59EE-49822124FBE4}"/>
              </a:ext>
            </a:extLst>
          </p:cNvPr>
          <p:cNvPicPr>
            <a:picLocks noChangeAspect="1"/>
          </p:cNvPicPr>
          <p:nvPr/>
        </p:nvPicPr>
        <p:blipFill>
          <a:blip r:embed="rId2"/>
          <a:srcRect l="5198" t="12881" r="6420" b="1641"/>
          <a:stretch/>
        </p:blipFill>
        <p:spPr>
          <a:xfrm>
            <a:off x="4928439" y="1331859"/>
            <a:ext cx="6676847" cy="4945108"/>
          </a:xfrm>
          <a:prstGeom prst="rect">
            <a:avLst/>
          </a:prstGeom>
        </p:spPr>
      </p:pic>
    </p:spTree>
    <p:extLst>
      <p:ext uri="{BB962C8B-B14F-4D97-AF65-F5344CB8AC3E}">
        <p14:creationId xmlns:p14="http://schemas.microsoft.com/office/powerpoint/2010/main" val="101016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441DF-5B03-D351-C6B8-250EB654246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C3A92B-963D-E677-6138-90D3C5A75F07}"/>
              </a:ext>
            </a:extLst>
          </p:cNvPr>
          <p:cNvSpPr>
            <a:spLocks noGrp="1"/>
          </p:cNvSpPr>
          <p:nvPr>
            <p:ph type="body" sz="quarter" idx="11"/>
          </p:nvPr>
        </p:nvSpPr>
        <p:spPr>
          <a:xfrm>
            <a:off x="0" y="802833"/>
            <a:ext cx="11690424" cy="531082"/>
          </a:xfrm>
        </p:spPr>
        <p:txBody>
          <a:bodyPr/>
          <a:lstStyle/>
          <a:p>
            <a:r>
              <a:rPr lang="en-US" dirty="0"/>
              <a:t>Other Special Projects, Tasks, Initiatives</a:t>
            </a:r>
          </a:p>
          <a:p>
            <a:endParaRPr lang="en-US" dirty="0"/>
          </a:p>
        </p:txBody>
      </p:sp>
      <p:sp>
        <p:nvSpPr>
          <p:cNvPr id="3" name="Content Placeholder 2">
            <a:extLst>
              <a:ext uri="{FF2B5EF4-FFF2-40B4-BE49-F238E27FC236}">
                <a16:creationId xmlns:a16="http://schemas.microsoft.com/office/drawing/2014/main" id="{FEB7AB4A-C7A1-739D-5C84-B1DDCF89DC9B}"/>
              </a:ext>
            </a:extLst>
          </p:cNvPr>
          <p:cNvSpPr>
            <a:spLocks noGrp="1"/>
          </p:cNvSpPr>
          <p:nvPr>
            <p:ph sz="quarter" idx="10"/>
          </p:nvPr>
        </p:nvSpPr>
        <p:spPr>
          <a:xfrm>
            <a:off x="490193" y="1625374"/>
            <a:ext cx="10559208" cy="4429793"/>
          </a:xfrm>
        </p:spPr>
        <p:txBody>
          <a:bodyPr/>
          <a:lstStyle/>
          <a:p>
            <a:pPr marL="457200" lvl="1" indent="0">
              <a:spcBef>
                <a:spcPts val="0"/>
              </a:spcBef>
              <a:buNone/>
            </a:pPr>
            <a:r>
              <a:rPr lang="en-US" sz="2600" dirty="0">
                <a:latin typeface="Montserrat ExtraBold" pitchFamily="2" charset="0"/>
              </a:rPr>
              <a:t>Soil Carbon Monitoring Network State POC</a:t>
            </a:r>
          </a:p>
          <a:p>
            <a:pPr lvl="2">
              <a:spcBef>
                <a:spcPts val="0"/>
              </a:spcBef>
            </a:pPr>
            <a:r>
              <a:rPr lang="en-US" dirty="0"/>
              <a:t>IRA funded initiative; long term monitoring of soil carbon on agricultural lands</a:t>
            </a:r>
          </a:p>
          <a:p>
            <a:pPr lvl="2">
              <a:spcBef>
                <a:spcPts val="0"/>
              </a:spcBef>
            </a:pPr>
            <a:r>
              <a:rPr lang="en-US" dirty="0"/>
              <a:t>Goal to sample 15 sites in WA in FY25</a:t>
            </a:r>
          </a:p>
          <a:p>
            <a:pPr marL="914400" lvl="2" indent="0">
              <a:spcBef>
                <a:spcPts val="0"/>
              </a:spcBef>
              <a:buNone/>
            </a:pPr>
            <a:endParaRPr lang="en-US" dirty="0"/>
          </a:p>
          <a:p>
            <a:pPr marL="457200" lvl="1" indent="0">
              <a:spcBef>
                <a:spcPts val="0"/>
              </a:spcBef>
              <a:buNone/>
            </a:pPr>
            <a:r>
              <a:rPr lang="en-US" sz="2600" dirty="0">
                <a:latin typeface="Montserrat ExtraBold" pitchFamily="2" charset="0"/>
              </a:rPr>
              <a:t>Farmland Policy Protection Act Exemptions and Reporting</a:t>
            </a:r>
          </a:p>
          <a:p>
            <a:pPr marL="457200" lvl="1" indent="0">
              <a:spcBef>
                <a:spcPts val="0"/>
              </a:spcBef>
              <a:buNone/>
            </a:pPr>
            <a:r>
              <a:rPr lang="en-US" sz="2600" dirty="0">
                <a:latin typeface="Montserrat ExtraBold" pitchFamily="2" charset="0"/>
              </a:rPr>
              <a:t> </a:t>
            </a:r>
          </a:p>
          <a:p>
            <a:pPr marL="457200" lvl="1" indent="0">
              <a:spcBef>
                <a:spcPts val="0"/>
              </a:spcBef>
              <a:buNone/>
            </a:pPr>
            <a:r>
              <a:rPr lang="en-US" sz="2600" dirty="0">
                <a:latin typeface="Montserrat ExtraBold" pitchFamily="2" charset="0"/>
              </a:rPr>
              <a:t>Soil Survey Annual Refresh</a:t>
            </a:r>
          </a:p>
          <a:p>
            <a:pPr marL="914400" lvl="2" indent="0">
              <a:spcBef>
                <a:spcPts val="0"/>
              </a:spcBef>
              <a:buNone/>
            </a:pPr>
            <a:endParaRPr lang="en-US" sz="2600" dirty="0">
              <a:latin typeface="Montserrat ExtraBold" pitchFamily="2" charset="0"/>
            </a:endParaRPr>
          </a:p>
          <a:p>
            <a:pPr marL="457200" lvl="1" indent="0">
              <a:spcBef>
                <a:spcPts val="0"/>
              </a:spcBef>
              <a:buNone/>
            </a:pPr>
            <a:r>
              <a:rPr lang="en-US" sz="2600" dirty="0">
                <a:latin typeface="Montserrat ExtraBold" pitchFamily="2" charset="0"/>
              </a:rPr>
              <a:t>Eligibility Inventory for Easements</a:t>
            </a:r>
          </a:p>
          <a:p>
            <a:pPr marL="0" lvl="1" indent="0">
              <a:spcBef>
                <a:spcPts val="0"/>
              </a:spcBef>
              <a:buNone/>
            </a:pPr>
            <a:endParaRPr lang="en-US" sz="2600" dirty="0">
              <a:latin typeface="Montserrat ExtraBold" pitchFamily="2" charset="0"/>
            </a:endParaRPr>
          </a:p>
          <a:p>
            <a:pPr marL="457200" lvl="1" indent="0">
              <a:spcBef>
                <a:spcPts val="0"/>
              </a:spcBef>
              <a:buNone/>
            </a:pPr>
            <a:r>
              <a:rPr lang="en-US" sz="2600" dirty="0">
                <a:latin typeface="Montserrat ExtraBold" pitchFamily="2" charset="0"/>
              </a:rPr>
              <a:t>Technical Consultations; Utilization of Soil Survey Data</a:t>
            </a:r>
          </a:p>
        </p:txBody>
      </p:sp>
    </p:spTree>
    <p:extLst>
      <p:ext uri="{BB962C8B-B14F-4D97-AF65-F5344CB8AC3E}">
        <p14:creationId xmlns:p14="http://schemas.microsoft.com/office/powerpoint/2010/main" val="653895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D77DC-DF9C-0771-11FE-27DC7F9E4151}"/>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AE6C33A-8B15-9A68-A0CF-99AED63D3692}"/>
              </a:ext>
            </a:extLst>
          </p:cNvPr>
          <p:cNvPicPr>
            <a:picLocks noGrp="1" noChangeAspect="1"/>
          </p:cNvPicPr>
          <p:nvPr>
            <p:ph type="pic" sz="quarter" idx="11"/>
          </p:nvPr>
        </p:nvPicPr>
        <p:blipFill>
          <a:blip r:embed="rId2"/>
          <a:srcRect l="2680" r="2680"/>
          <a:stretch/>
        </p:blipFill>
        <p:spPr>
          <a:prstGeom prst="rect">
            <a:avLst/>
          </a:prstGeom>
        </p:spPr>
      </p:pic>
      <p:pic>
        <p:nvPicPr>
          <p:cNvPr id="12" name="Picture Placeholder 11" descr="A picture containing outdoor, building, sky, grass&#10;&#10;Description automatically generated">
            <a:extLst>
              <a:ext uri="{FF2B5EF4-FFF2-40B4-BE49-F238E27FC236}">
                <a16:creationId xmlns:a16="http://schemas.microsoft.com/office/drawing/2014/main" id="{56C78383-6CE9-6B7E-272C-2886E56A2A02}"/>
              </a:ext>
            </a:extLst>
          </p:cNvPr>
          <p:cNvPicPr>
            <a:picLocks noGrp="1" noChangeAspect="1"/>
          </p:cNvPicPr>
          <p:nvPr>
            <p:ph type="pic" sz="quarter" idx="12"/>
          </p:nvPr>
        </p:nvPicPr>
        <p:blipFill>
          <a:blip r:embed="rId3"/>
          <a:srcRect l="10566" r="10566"/>
          <a:stretch/>
        </p:blipFill>
        <p:spPr>
          <a:prstGeom prst="rect">
            <a:avLst/>
          </a:prstGeom>
        </p:spPr>
      </p:pic>
      <p:pic>
        <p:nvPicPr>
          <p:cNvPr id="6" name="Picture Placeholder 5" descr="A picture containing grass, outdoor, sky, field&#10;&#10;Description automatically generated">
            <a:extLst>
              <a:ext uri="{FF2B5EF4-FFF2-40B4-BE49-F238E27FC236}">
                <a16:creationId xmlns:a16="http://schemas.microsoft.com/office/drawing/2014/main" id="{7F748C2E-C501-D589-B4A8-8207F0D365C3}"/>
              </a:ext>
            </a:extLst>
          </p:cNvPr>
          <p:cNvPicPr>
            <a:picLocks noGrp="1" noChangeAspect="1"/>
          </p:cNvPicPr>
          <p:nvPr>
            <p:ph type="pic" sz="quarter" idx="13"/>
          </p:nvPr>
        </p:nvPicPr>
        <p:blipFill>
          <a:blip r:embed="rId4"/>
          <a:srcRect t="14999" b="14999"/>
          <a:stretch/>
        </p:blipFill>
        <p:spPr>
          <a:prstGeom prst="rect">
            <a:avLst/>
          </a:prstGeom>
        </p:spPr>
      </p:pic>
      <p:sp>
        <p:nvSpPr>
          <p:cNvPr id="10" name="Content Placeholder 9">
            <a:extLst>
              <a:ext uri="{FF2B5EF4-FFF2-40B4-BE49-F238E27FC236}">
                <a16:creationId xmlns:a16="http://schemas.microsoft.com/office/drawing/2014/main" id="{6F023CAA-7DAB-6F92-F0F2-41ABAB5A63C0}"/>
              </a:ext>
            </a:extLst>
          </p:cNvPr>
          <p:cNvSpPr>
            <a:spLocks noGrp="1"/>
          </p:cNvSpPr>
          <p:nvPr>
            <p:ph type="body" sz="quarter" idx="14"/>
          </p:nvPr>
        </p:nvSpPr>
        <p:spPr/>
        <p:txBody>
          <a:bodyPr/>
          <a:lstStyle/>
          <a:p>
            <a:r>
              <a:rPr kumimoji="0" lang="en-US" b="1" i="0" u="none" strike="noStrike" kern="1200" cap="none" spc="0" normalizeH="0" baseline="0" noProof="0" dirty="0">
                <a:ln>
                  <a:noFill/>
                </a:ln>
                <a:solidFill>
                  <a:prstClr val="white"/>
                </a:solidFill>
                <a:effectLst/>
                <a:uLnTx/>
                <a:uFillTx/>
                <a:latin typeface="Montserrat ExtraBold" pitchFamily="2" charset="0"/>
                <a:ea typeface="+mj-ea"/>
                <a:cs typeface="+mj-cs"/>
              </a:rPr>
              <a:t>NRCS-WA</a:t>
            </a:r>
            <a:br>
              <a:rPr kumimoji="0" lang="en-US" b="1" i="0" u="none" strike="noStrike" kern="1200" cap="none" spc="0" normalizeH="0" baseline="0" noProof="0" dirty="0">
                <a:ln>
                  <a:noFill/>
                </a:ln>
                <a:solidFill>
                  <a:prstClr val="white"/>
                </a:solidFill>
                <a:effectLst/>
                <a:uLnTx/>
                <a:uFillTx/>
                <a:latin typeface="Montserrat ExtraBold" pitchFamily="2" charset="0"/>
                <a:ea typeface="+mj-ea"/>
                <a:cs typeface="+mj-cs"/>
              </a:rPr>
            </a:br>
            <a:r>
              <a:rPr kumimoji="0" lang="en-US" b="1" i="0" u="none" strike="noStrike" kern="1200" cap="none" spc="0" normalizeH="0" baseline="0" noProof="0" dirty="0">
                <a:ln>
                  <a:noFill/>
                </a:ln>
                <a:solidFill>
                  <a:prstClr val="white"/>
                </a:solidFill>
                <a:effectLst/>
                <a:uLnTx/>
                <a:uFillTx/>
                <a:latin typeface="Montserrat ExtraBold" pitchFamily="2" charset="0"/>
                <a:ea typeface="+mj-ea"/>
                <a:cs typeface="+mj-cs"/>
              </a:rPr>
              <a:t>Sage Grouse Initiative </a:t>
            </a:r>
            <a:br>
              <a:rPr kumimoji="0" lang="en-US" b="1" i="0" u="none" strike="noStrike" kern="1200" cap="none" spc="0" normalizeH="0" baseline="0" noProof="0" dirty="0">
                <a:ln>
                  <a:noFill/>
                </a:ln>
                <a:solidFill>
                  <a:prstClr val="white"/>
                </a:solidFill>
                <a:effectLst/>
                <a:uLnTx/>
                <a:uFillTx/>
                <a:latin typeface="Montserrat ExtraBold" pitchFamily="2" charset="0"/>
                <a:ea typeface="+mj-ea"/>
                <a:cs typeface="+mj-cs"/>
              </a:rPr>
            </a:br>
            <a:r>
              <a:rPr kumimoji="0" lang="en-US" b="1" i="0" u="none" strike="noStrike" kern="1200" cap="none" spc="0" normalizeH="0" baseline="0" noProof="0" dirty="0">
                <a:ln>
                  <a:noFill/>
                </a:ln>
                <a:solidFill>
                  <a:prstClr val="white"/>
                </a:solidFill>
                <a:effectLst/>
                <a:uLnTx/>
                <a:uFillTx/>
                <a:latin typeface="Montserrat ExtraBold" pitchFamily="2" charset="0"/>
                <a:ea typeface="+mj-ea"/>
                <a:cs typeface="+mj-cs"/>
              </a:rPr>
              <a:t>(SGI) Priority Areas</a:t>
            </a:r>
            <a:br>
              <a:rPr kumimoji="0" lang="en-US" b="0" i="0" u="none" strike="noStrike" kern="1200" cap="none" spc="0" normalizeH="0" baseline="0" noProof="0" dirty="0">
                <a:ln>
                  <a:noFill/>
                </a:ln>
                <a:solidFill>
                  <a:prstClr val="white"/>
                </a:solidFill>
                <a:effectLst/>
                <a:uLnTx/>
                <a:uFillTx/>
                <a:latin typeface="Montserrat"/>
                <a:ea typeface="+mj-ea"/>
                <a:cs typeface="+mj-cs"/>
              </a:rPr>
            </a:br>
            <a:br>
              <a:rPr kumimoji="0" lang="en-US" sz="2400" b="0" i="0" u="none" strike="noStrike" kern="1200" cap="none" spc="0" normalizeH="0" baseline="0" noProof="0" dirty="0">
                <a:ln>
                  <a:noFill/>
                </a:ln>
                <a:solidFill>
                  <a:prstClr val="white"/>
                </a:solidFill>
                <a:effectLst/>
                <a:uLnTx/>
                <a:uFillTx/>
                <a:latin typeface="Montserrat"/>
                <a:ea typeface="+mj-ea"/>
                <a:cs typeface="+mj-cs"/>
              </a:rPr>
            </a:br>
            <a:r>
              <a:rPr kumimoji="0" lang="en-US" sz="2800" b="0" i="0" u="none" strike="noStrike" kern="1200" cap="none" spc="0" normalizeH="0" baseline="0" noProof="0" dirty="0">
                <a:ln>
                  <a:noFill/>
                </a:ln>
                <a:solidFill>
                  <a:prstClr val="black"/>
                </a:solidFill>
                <a:effectLst/>
                <a:uLnTx/>
                <a:uFillTx/>
                <a:latin typeface="Montserrat SemiBold" pitchFamily="2" charset="0"/>
                <a:ea typeface="+mj-ea"/>
                <a:cs typeface="+mj-cs"/>
              </a:rPr>
              <a:t>Proposal for FY2026 update</a:t>
            </a: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1800" b="0" i="0" u="none" strike="noStrike" kern="1200" cap="none" spc="0" normalizeH="0" baseline="0" noProof="0" dirty="0">
                <a:ln>
                  <a:noFill/>
                </a:ln>
                <a:solidFill>
                  <a:prstClr val="white"/>
                </a:solidFill>
                <a:effectLst/>
                <a:uLnTx/>
                <a:uFillTx/>
                <a:latin typeface="Montserrat SemiBold" pitchFamily="2" charset="0"/>
                <a:ea typeface="+mj-ea"/>
                <a:cs typeface="+mj-cs"/>
              </a:rPr>
              <a:t>Scott Scroggie</a:t>
            </a:r>
            <a:r>
              <a:rPr kumimoji="0" lang="en-US" sz="1800" b="0" i="0" u="none" strike="noStrike" kern="1200" cap="none" spc="0" normalizeH="0" baseline="0" noProof="0" dirty="0">
                <a:ln>
                  <a:noFill/>
                </a:ln>
                <a:solidFill>
                  <a:prstClr val="white"/>
                </a:solidFill>
                <a:effectLst/>
                <a:uLnTx/>
                <a:uFillTx/>
                <a:latin typeface="+mj-lt"/>
                <a:ea typeface="+mj-ea"/>
                <a:cs typeface="+mj-cs"/>
              </a:rPr>
              <a:t>, SGI Lead and </a:t>
            </a:r>
            <a:br>
              <a:rPr kumimoji="0" lang="en-US" sz="1800" b="0" i="0" u="none" strike="noStrike" kern="1200" cap="none" spc="0" normalizeH="0" baseline="0" noProof="0" dirty="0">
                <a:ln>
                  <a:noFill/>
                </a:ln>
                <a:solidFill>
                  <a:prstClr val="white"/>
                </a:solidFill>
                <a:effectLst/>
                <a:uLnTx/>
                <a:uFillTx/>
                <a:latin typeface="+mj-lt"/>
                <a:ea typeface="+mj-ea"/>
                <a:cs typeface="+mj-cs"/>
              </a:rPr>
            </a:br>
            <a:r>
              <a:rPr kumimoji="0" lang="en-US" sz="1800" b="0" i="0" u="none" strike="noStrike" kern="1200" cap="none" spc="0" normalizeH="0" baseline="0" noProof="0" dirty="0">
                <a:ln>
                  <a:noFill/>
                </a:ln>
                <a:solidFill>
                  <a:prstClr val="white"/>
                </a:solidFill>
                <a:effectLst/>
                <a:uLnTx/>
                <a:uFillTx/>
                <a:latin typeface="Montserrat SemiBold" pitchFamily="2" charset="0"/>
                <a:ea typeface="+mj-ea"/>
                <a:cs typeface="+mj-cs"/>
              </a:rPr>
              <a:t>Peter McBride</a:t>
            </a:r>
            <a:r>
              <a:rPr kumimoji="0" lang="en-US" sz="1800" b="0" i="0" u="none" strike="noStrike" kern="1200" cap="none" spc="0" normalizeH="0" baseline="0" noProof="0" dirty="0">
                <a:ln>
                  <a:noFill/>
                </a:ln>
                <a:solidFill>
                  <a:prstClr val="white"/>
                </a:solidFill>
                <a:effectLst/>
                <a:uLnTx/>
                <a:uFillTx/>
                <a:latin typeface="+mj-lt"/>
                <a:ea typeface="+mj-ea"/>
                <a:cs typeface="+mj-cs"/>
              </a:rPr>
              <a:t>, State Wildlife Biologist</a:t>
            </a:r>
            <a:endParaRPr lang="en-US" sz="4400" b="0" dirty="0">
              <a:latin typeface="+mj-lt"/>
            </a:endParaRPr>
          </a:p>
        </p:txBody>
      </p:sp>
      <p:sp>
        <p:nvSpPr>
          <p:cNvPr id="2" name="Text Placeholder 1">
            <a:extLst>
              <a:ext uri="{FF2B5EF4-FFF2-40B4-BE49-F238E27FC236}">
                <a16:creationId xmlns:a16="http://schemas.microsoft.com/office/drawing/2014/main" id="{9035482F-4E16-4189-A0C9-AD30798862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20561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D0A51-8D02-38C9-D869-4091F5C8EE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0A40F52-0980-2766-7CF4-A74826E8D2B3}"/>
              </a:ext>
            </a:extLst>
          </p:cNvPr>
          <p:cNvSpPr>
            <a:spLocks noGrp="1"/>
          </p:cNvSpPr>
          <p:nvPr>
            <p:ph type="body" sz="quarter" idx="11"/>
          </p:nvPr>
        </p:nvSpPr>
        <p:spPr>
          <a:xfrm>
            <a:off x="-1" y="832704"/>
            <a:ext cx="8502977" cy="531082"/>
          </a:xfrm>
        </p:spPr>
        <p:txBody>
          <a:bodyPr/>
          <a:lstStyle/>
          <a:p>
            <a:r>
              <a:rPr lang="en-US" sz="4400" dirty="0"/>
              <a:t>Sage Grouse Initiative (SGI)</a:t>
            </a:r>
          </a:p>
        </p:txBody>
      </p:sp>
      <p:sp>
        <p:nvSpPr>
          <p:cNvPr id="3" name="Content Placeholder 2">
            <a:extLst>
              <a:ext uri="{FF2B5EF4-FFF2-40B4-BE49-F238E27FC236}">
                <a16:creationId xmlns:a16="http://schemas.microsoft.com/office/drawing/2014/main" id="{FBA30410-2CC5-3E2F-1D20-E8E134BA54DD}"/>
              </a:ext>
            </a:extLst>
          </p:cNvPr>
          <p:cNvSpPr>
            <a:spLocks noGrp="1"/>
          </p:cNvSpPr>
          <p:nvPr>
            <p:ph sz="quarter" idx="10"/>
          </p:nvPr>
        </p:nvSpPr>
        <p:spPr/>
        <p:txBody>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NRCS-WA periodically updates areas to prioritize for Sage Grouse Initiative work.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NRCS-WA Sage Grouse Initiative Lead and State Wildlife Biologist </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developed a proposed update for FY26, and have worked with the STAC Wildlife subcommittee to </a:t>
            </a:r>
            <a:r>
              <a:rPr lang="en-US" sz="2400" dirty="0">
                <a:solidFill>
                  <a:prstClr val="black"/>
                </a:solidFill>
                <a:latin typeface="Montserrat" pitchFamily="2" charset="0"/>
                <a:ea typeface="Aptos" panose="020B0004020202020204" pitchFamily="34" charset="0"/>
                <a:cs typeface="Aptos" panose="020B0004020202020204" pitchFamily="34" charset="0"/>
              </a:rPr>
              <a:t>finalize the proposal.</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sz="2400" dirty="0">
              <a:solidFill>
                <a:prstClr val="black"/>
              </a:solidFill>
              <a:latin typeface="Montserrat" pitchFamily="2" charset="0"/>
              <a:ea typeface="Aptos" panose="020B0004020202020204" pitchFamily="34" charset="0"/>
              <a:cs typeface="Aptos" panose="020B0004020202020204" pitchFamily="34" charset="0"/>
            </a:endParaRPr>
          </a:p>
          <a:p>
            <a:pPr marL="0" indent="0">
              <a:spcBef>
                <a:spcPts val="0"/>
              </a:spcBef>
              <a:buClrTx/>
              <a:buNone/>
              <a:defRPr/>
            </a:pPr>
            <a:endParaRPr lang="en-US" sz="2400" dirty="0">
              <a:solidFill>
                <a:prstClr val="black"/>
              </a:solidFill>
              <a:latin typeface="Montserrat" pitchFamily="2" charset="0"/>
              <a:ea typeface="Aptos" panose="020B0004020202020204" pitchFamily="34" charset="0"/>
              <a:cs typeface="Aptos" panose="020B0004020202020204" pitchFamily="34" charset="0"/>
            </a:endParaRPr>
          </a:p>
          <a:p>
            <a:pPr marL="0" indent="0">
              <a:spcBef>
                <a:spcPts val="0"/>
              </a:spcBef>
              <a:buClrTx/>
              <a:buNone/>
              <a:defRPr/>
            </a:pPr>
            <a:r>
              <a:rPr lang="en-US" sz="2400" dirty="0">
                <a:solidFill>
                  <a:prstClr val="black"/>
                </a:solidFill>
                <a:latin typeface="Montserrat" pitchFamily="2" charset="0"/>
                <a:ea typeface="Aptos" panose="020B0004020202020204" pitchFamily="34" charset="0"/>
                <a:cs typeface="Aptos" panose="020B0004020202020204" pitchFamily="34" charset="0"/>
              </a:rPr>
              <a:t>&gt;&gt;</a:t>
            </a:r>
            <a:r>
              <a:rPr lang="en-US" sz="2400" i="1" dirty="0">
                <a:solidFill>
                  <a:prstClr val="black"/>
                </a:solidFill>
                <a:latin typeface="Montserrat SemiBold" pitchFamily="2" charset="0"/>
                <a:ea typeface="Aptos" panose="020B0004020202020204" pitchFamily="34" charset="0"/>
                <a:cs typeface="Aptos" panose="020B0004020202020204" pitchFamily="34" charset="0"/>
              </a:rPr>
              <a:t>Note for reviewers</a:t>
            </a:r>
            <a:r>
              <a:rPr lang="en-US" sz="2400" i="1" dirty="0">
                <a:solidFill>
                  <a:prstClr val="black"/>
                </a:solidFill>
                <a:latin typeface="Montserrat" pitchFamily="2" charset="0"/>
                <a:ea typeface="Aptos" panose="020B0004020202020204" pitchFamily="34" charset="0"/>
                <a:cs typeface="Aptos" panose="020B0004020202020204" pitchFamily="34" charset="0"/>
              </a:rPr>
              <a:t>: there is further explanatory information and background in the Notes field below slides</a:t>
            </a:r>
            <a:r>
              <a:rPr lang="en-US" sz="2400" dirty="0">
                <a:solidFill>
                  <a:prstClr val="black"/>
                </a:solidFill>
                <a:latin typeface="Montserrat" pitchFamily="2" charset="0"/>
                <a:ea typeface="Aptos" panose="020B0004020202020204" pitchFamily="34" charset="0"/>
                <a:cs typeface="Aptos" panose="020B0004020202020204" pitchFamily="34" charset="0"/>
              </a:rPr>
              <a:t>.</a:t>
            </a:r>
            <a:endPar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endParaRPr>
          </a:p>
        </p:txBody>
      </p:sp>
      <p:pic>
        <p:nvPicPr>
          <p:cNvPr id="9" name="Picture Placeholder 8" descr="A picture containing outdoor, grass, field, nature&#10;&#10;Description automatically generated">
            <a:extLst>
              <a:ext uri="{FF2B5EF4-FFF2-40B4-BE49-F238E27FC236}">
                <a16:creationId xmlns:a16="http://schemas.microsoft.com/office/drawing/2014/main" id="{841EBFEE-B802-3D3B-D704-68B88DAA6E95}"/>
              </a:ext>
            </a:extLst>
          </p:cNvPr>
          <p:cNvPicPr>
            <a:picLocks noGrp="1" noChangeAspect="1"/>
          </p:cNvPicPr>
          <p:nvPr>
            <p:ph type="pic" sz="quarter" idx="12"/>
          </p:nvPr>
        </p:nvPicPr>
        <p:blipFill>
          <a:blip r:embed="rId3"/>
          <a:srcRect l="29" r="29"/>
          <a:stretch>
            <a:fillRect/>
          </a:stretch>
        </p:blipFill>
        <p:spPr/>
      </p:pic>
    </p:spTree>
    <p:extLst>
      <p:ext uri="{BB962C8B-B14F-4D97-AF65-F5344CB8AC3E}">
        <p14:creationId xmlns:p14="http://schemas.microsoft.com/office/powerpoint/2010/main" val="1460044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B8F3914-1B55-9847-5053-EF2FF3F6AEB1}"/>
              </a:ext>
            </a:extLst>
          </p:cNvPr>
          <p:cNvSpPr>
            <a:spLocks noGrp="1"/>
          </p:cNvSpPr>
          <p:nvPr>
            <p:ph type="body" sz="quarter" idx="11"/>
          </p:nvPr>
        </p:nvSpPr>
        <p:spPr>
          <a:xfrm>
            <a:off x="8239" y="862140"/>
            <a:ext cx="9673089" cy="531082"/>
          </a:xfrm>
        </p:spPr>
        <p:txBody>
          <a:bodyPr/>
          <a:lstStyle/>
          <a:p>
            <a:r>
              <a:rPr lang="en-US" dirty="0"/>
              <a:t>SGI Priority Area Periodic Updates</a:t>
            </a:r>
          </a:p>
        </p:txBody>
      </p:sp>
      <p:graphicFrame>
        <p:nvGraphicFramePr>
          <p:cNvPr id="5" name="Content Placeholder 5">
            <a:extLst>
              <a:ext uri="{FF2B5EF4-FFF2-40B4-BE49-F238E27FC236}">
                <a16:creationId xmlns:a16="http://schemas.microsoft.com/office/drawing/2014/main" id="{77AAF5AC-9A06-1A20-9E3B-5411E553D9DF}"/>
              </a:ext>
            </a:extLst>
          </p:cNvPr>
          <p:cNvGraphicFramePr>
            <a:graphicFrameLocks noChangeAspect="1"/>
          </p:cNvGraphicFramePr>
          <p:nvPr>
            <p:extLst>
              <p:ext uri="{D42A27DB-BD31-4B8C-83A1-F6EECF244321}">
                <p14:modId xmlns:p14="http://schemas.microsoft.com/office/powerpoint/2010/main" val="579649223"/>
              </p:ext>
            </p:extLst>
          </p:nvPr>
        </p:nvGraphicFramePr>
        <p:xfrm>
          <a:off x="564898" y="1405024"/>
          <a:ext cx="3793018" cy="4908718"/>
        </p:xfrm>
        <a:graphic>
          <a:graphicData uri="http://schemas.openxmlformats.org/presentationml/2006/ole">
            <mc:AlternateContent xmlns:mc="http://schemas.openxmlformats.org/markup-compatibility/2006">
              <mc:Choice xmlns:v="urn:schemas-microsoft-com:vml" Requires="v">
                <p:oleObj name="Acrobat Document" r:id="rId3" imgW="4663440" imgH="6034898" progId="Acrobat.Document.DC">
                  <p:embed/>
                </p:oleObj>
              </mc:Choice>
              <mc:Fallback>
                <p:oleObj name="Acrobat Document" r:id="rId3" imgW="4663440" imgH="6034898" progId="Acrobat.Document.DC">
                  <p:embed/>
                  <p:pic>
                    <p:nvPicPr>
                      <p:cNvPr id="5" name="Content Placeholder 5">
                        <a:extLst>
                          <a:ext uri="{FF2B5EF4-FFF2-40B4-BE49-F238E27FC236}">
                            <a16:creationId xmlns:a16="http://schemas.microsoft.com/office/drawing/2014/main" id="{77AAF5AC-9A06-1A20-9E3B-5411E553D9DF}"/>
                          </a:ext>
                        </a:extLst>
                      </p:cNvPr>
                      <p:cNvPicPr/>
                      <p:nvPr/>
                    </p:nvPicPr>
                    <p:blipFill>
                      <a:blip r:embed="rId4"/>
                      <a:stretch>
                        <a:fillRect/>
                      </a:stretch>
                    </p:blipFill>
                    <p:spPr>
                      <a:xfrm>
                        <a:off x="564898" y="1405024"/>
                        <a:ext cx="3793018" cy="490871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EA3F6EFB-25C7-868F-001C-64CE8ECA869D}"/>
              </a:ext>
            </a:extLst>
          </p:cNvPr>
          <p:cNvGraphicFramePr>
            <a:graphicFrameLocks noChangeAspect="1"/>
          </p:cNvGraphicFramePr>
          <p:nvPr>
            <p:extLst>
              <p:ext uri="{D42A27DB-BD31-4B8C-83A1-F6EECF244321}">
                <p14:modId xmlns:p14="http://schemas.microsoft.com/office/powerpoint/2010/main" val="2961401999"/>
              </p:ext>
            </p:extLst>
          </p:nvPr>
        </p:nvGraphicFramePr>
        <p:xfrm>
          <a:off x="4301558" y="1477959"/>
          <a:ext cx="3753614" cy="4835445"/>
        </p:xfrm>
        <a:graphic>
          <a:graphicData uri="http://schemas.openxmlformats.org/presentationml/2006/ole">
            <mc:AlternateContent xmlns:mc="http://schemas.openxmlformats.org/markup-compatibility/2006">
              <mc:Choice xmlns:v="urn:schemas-microsoft-com:vml" Requires="v">
                <p:oleObj name="Acrobat Document" r:id="rId5" imgW="4663440" imgH="6034898" progId="Acrobat.Document.DC">
                  <p:embed/>
                </p:oleObj>
              </mc:Choice>
              <mc:Fallback>
                <p:oleObj name="Acrobat Document" r:id="rId5" imgW="4663440" imgH="6034898" progId="Acrobat.Document.DC">
                  <p:embed/>
                  <p:pic>
                    <p:nvPicPr>
                      <p:cNvPr id="6" name="Object 5">
                        <a:extLst>
                          <a:ext uri="{FF2B5EF4-FFF2-40B4-BE49-F238E27FC236}">
                            <a16:creationId xmlns:a16="http://schemas.microsoft.com/office/drawing/2014/main" id="{EA3F6EFB-25C7-868F-001C-64CE8ECA869D}"/>
                          </a:ext>
                        </a:extLst>
                      </p:cNvPr>
                      <p:cNvPicPr/>
                      <p:nvPr/>
                    </p:nvPicPr>
                    <p:blipFill>
                      <a:blip r:embed="rId6"/>
                      <a:stretch>
                        <a:fillRect/>
                      </a:stretch>
                    </p:blipFill>
                    <p:spPr>
                      <a:xfrm>
                        <a:off x="4301558" y="1477959"/>
                        <a:ext cx="3753614" cy="4835445"/>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BDB6956-38D9-37E4-2E08-CBEABA1C39FE}"/>
              </a:ext>
            </a:extLst>
          </p:cNvPr>
          <p:cNvGraphicFramePr>
            <a:graphicFrameLocks noChangeAspect="1"/>
          </p:cNvGraphicFramePr>
          <p:nvPr>
            <p:extLst>
              <p:ext uri="{D42A27DB-BD31-4B8C-83A1-F6EECF244321}">
                <p14:modId xmlns:p14="http://schemas.microsoft.com/office/powerpoint/2010/main" val="3500301563"/>
              </p:ext>
            </p:extLst>
          </p:nvPr>
        </p:nvGraphicFramePr>
        <p:xfrm>
          <a:off x="8089701" y="1470581"/>
          <a:ext cx="3671426" cy="4751110"/>
        </p:xfrm>
        <a:graphic>
          <a:graphicData uri="http://schemas.openxmlformats.org/presentationml/2006/ole">
            <mc:AlternateContent xmlns:mc="http://schemas.openxmlformats.org/markup-compatibility/2006">
              <mc:Choice xmlns:v="urn:schemas-microsoft-com:vml" Requires="v">
                <p:oleObj name="Acrobat Document" r:id="rId7" imgW="4663440" imgH="6034898" progId="Acrobat.Document.DC">
                  <p:embed/>
                </p:oleObj>
              </mc:Choice>
              <mc:Fallback>
                <p:oleObj name="Acrobat Document" r:id="rId7" imgW="4663440" imgH="6034898" progId="Acrobat.Document.DC">
                  <p:embed/>
                  <p:pic>
                    <p:nvPicPr>
                      <p:cNvPr id="7" name="Object 6">
                        <a:extLst>
                          <a:ext uri="{FF2B5EF4-FFF2-40B4-BE49-F238E27FC236}">
                            <a16:creationId xmlns:a16="http://schemas.microsoft.com/office/drawing/2014/main" id="{8BDB6956-38D9-37E4-2E08-CBEABA1C39FE}"/>
                          </a:ext>
                        </a:extLst>
                      </p:cNvPr>
                      <p:cNvPicPr/>
                      <p:nvPr/>
                    </p:nvPicPr>
                    <p:blipFill>
                      <a:blip r:embed="rId8"/>
                      <a:stretch>
                        <a:fillRect/>
                      </a:stretch>
                    </p:blipFill>
                    <p:spPr>
                      <a:xfrm>
                        <a:off x="8089701" y="1470581"/>
                        <a:ext cx="3671426" cy="475111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0B16924C-D041-028B-E613-879F0DF54D24}"/>
              </a:ext>
            </a:extLst>
          </p:cNvPr>
          <p:cNvGraphicFramePr>
            <a:graphicFrameLocks noChangeAspect="1"/>
          </p:cNvGraphicFramePr>
          <p:nvPr>
            <p:extLst>
              <p:ext uri="{D42A27DB-BD31-4B8C-83A1-F6EECF244321}">
                <p14:modId xmlns:p14="http://schemas.microsoft.com/office/powerpoint/2010/main" val="2388351343"/>
              </p:ext>
            </p:extLst>
          </p:nvPr>
        </p:nvGraphicFramePr>
        <p:xfrm>
          <a:off x="4273379" y="1399113"/>
          <a:ext cx="3814820" cy="4914292"/>
        </p:xfrm>
        <a:graphic>
          <a:graphicData uri="http://schemas.openxmlformats.org/presentationml/2006/ole">
            <mc:AlternateContent xmlns:mc="http://schemas.openxmlformats.org/markup-compatibility/2006">
              <mc:Choice xmlns:v="urn:schemas-microsoft-com:vml" Requires="v">
                <p:oleObj name="Acrobat Document" r:id="rId5" imgW="4663440" imgH="6034898" progId="Acrobat.Document.DC">
                  <p:embed/>
                </p:oleObj>
              </mc:Choice>
              <mc:Fallback>
                <p:oleObj name="Acrobat Document" r:id="rId5" imgW="4663440" imgH="6034898" progId="Acrobat.Document.DC">
                  <p:embed/>
                  <p:pic>
                    <p:nvPicPr>
                      <p:cNvPr id="14" name="Object 13">
                        <a:extLst>
                          <a:ext uri="{FF2B5EF4-FFF2-40B4-BE49-F238E27FC236}">
                            <a16:creationId xmlns:a16="http://schemas.microsoft.com/office/drawing/2014/main" id="{0B16924C-D041-028B-E613-879F0DF54D24}"/>
                          </a:ext>
                        </a:extLst>
                      </p:cNvPr>
                      <p:cNvPicPr/>
                      <p:nvPr/>
                    </p:nvPicPr>
                    <p:blipFill>
                      <a:blip r:embed="rId6"/>
                      <a:stretch>
                        <a:fillRect/>
                      </a:stretch>
                    </p:blipFill>
                    <p:spPr>
                      <a:xfrm>
                        <a:off x="4273379" y="1399113"/>
                        <a:ext cx="3814820" cy="4914292"/>
                      </a:xfrm>
                      <a:prstGeom prst="rect">
                        <a:avLst/>
                      </a:prstGeom>
                    </p:spPr>
                  </p:pic>
                </p:oleObj>
              </mc:Fallback>
            </mc:AlternateContent>
          </a:graphicData>
        </a:graphic>
      </p:graphicFrame>
    </p:spTree>
    <p:extLst>
      <p:ext uri="{BB962C8B-B14F-4D97-AF65-F5344CB8AC3E}">
        <p14:creationId xmlns:p14="http://schemas.microsoft.com/office/powerpoint/2010/main" val="221823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EAFE3-82BD-52EE-60D0-C6DEB0E14339}"/>
            </a:ext>
          </a:extLst>
        </p:cNvPr>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5BD20C88-BE39-F63C-E2C8-8D1589605E5A}"/>
              </a:ext>
            </a:extLst>
          </p:cNvPr>
          <p:cNvGraphicFramePr>
            <a:graphicFrameLocks noChangeAspect="1"/>
          </p:cNvGraphicFramePr>
          <p:nvPr>
            <p:extLst>
              <p:ext uri="{D42A27DB-BD31-4B8C-83A1-F6EECF244321}">
                <p14:modId xmlns:p14="http://schemas.microsoft.com/office/powerpoint/2010/main" val="1660172997"/>
              </p:ext>
            </p:extLst>
          </p:nvPr>
        </p:nvGraphicFramePr>
        <p:xfrm>
          <a:off x="987578" y="2073896"/>
          <a:ext cx="3321975" cy="4298895"/>
        </p:xfrm>
        <a:graphic>
          <a:graphicData uri="http://schemas.openxmlformats.org/presentationml/2006/ole">
            <mc:AlternateContent xmlns:mc="http://schemas.openxmlformats.org/markup-compatibility/2006">
              <mc:Choice xmlns:v="urn:schemas-microsoft-com:vml" Requires="v">
                <p:oleObj name="Acrobat Document" r:id="rId3" imgW="4663440" imgH="6034898" progId="Acrobat.Document.DC">
                  <p:embed/>
                </p:oleObj>
              </mc:Choice>
              <mc:Fallback>
                <p:oleObj name="Acrobat Document" r:id="rId3" imgW="4663440" imgH="6034898" progId="Acrobat.Document.DC">
                  <p:embed/>
                  <p:pic>
                    <p:nvPicPr>
                      <p:cNvPr id="8" name="Object 7">
                        <a:extLst>
                          <a:ext uri="{FF2B5EF4-FFF2-40B4-BE49-F238E27FC236}">
                            <a16:creationId xmlns:a16="http://schemas.microsoft.com/office/drawing/2014/main" id="{5BD20C88-BE39-F63C-E2C8-8D1589605E5A}"/>
                          </a:ext>
                        </a:extLst>
                      </p:cNvPr>
                      <p:cNvPicPr/>
                      <p:nvPr/>
                    </p:nvPicPr>
                    <p:blipFill>
                      <a:blip r:embed="rId4"/>
                      <a:stretch>
                        <a:fillRect/>
                      </a:stretch>
                    </p:blipFill>
                    <p:spPr>
                      <a:xfrm>
                        <a:off x="987578" y="2073896"/>
                        <a:ext cx="3321975" cy="4298895"/>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B6B35433-ED05-C802-B018-41F671707B56}"/>
              </a:ext>
            </a:extLst>
          </p:cNvPr>
          <p:cNvSpPr>
            <a:spLocks noGrp="1"/>
          </p:cNvSpPr>
          <p:nvPr>
            <p:ph type="body" sz="quarter" idx="11"/>
          </p:nvPr>
        </p:nvSpPr>
        <p:spPr>
          <a:xfrm>
            <a:off x="0" y="840635"/>
            <a:ext cx="4930219" cy="1233261"/>
          </a:xfrm>
        </p:spPr>
        <p:txBody>
          <a:bodyPr/>
          <a:lstStyle/>
          <a:p>
            <a:r>
              <a:rPr lang="en-US" dirty="0"/>
              <a:t>SGI Priority Area </a:t>
            </a:r>
          </a:p>
          <a:p>
            <a:r>
              <a:rPr lang="en-US" dirty="0"/>
              <a:t>Periodic Updates</a:t>
            </a:r>
          </a:p>
          <a:p>
            <a:endParaRPr lang="en-US" dirty="0"/>
          </a:p>
        </p:txBody>
      </p:sp>
      <p:pic>
        <p:nvPicPr>
          <p:cNvPr id="12" name="Picture 11">
            <a:extLst>
              <a:ext uri="{FF2B5EF4-FFF2-40B4-BE49-F238E27FC236}">
                <a16:creationId xmlns:a16="http://schemas.microsoft.com/office/drawing/2014/main" id="{86393BEF-EBA6-4B55-C26D-1AA325223326}"/>
              </a:ext>
            </a:extLst>
          </p:cNvPr>
          <p:cNvPicPr>
            <a:picLocks noChangeAspect="1"/>
          </p:cNvPicPr>
          <p:nvPr/>
        </p:nvPicPr>
        <p:blipFill>
          <a:blip r:embed="rId5"/>
          <a:stretch>
            <a:fillRect/>
          </a:stretch>
        </p:blipFill>
        <p:spPr>
          <a:xfrm>
            <a:off x="5234883" y="985747"/>
            <a:ext cx="6322732" cy="4886505"/>
          </a:xfrm>
          <a:prstGeom prst="rect">
            <a:avLst/>
          </a:prstGeom>
        </p:spPr>
      </p:pic>
    </p:spTree>
    <p:extLst>
      <p:ext uri="{BB962C8B-B14F-4D97-AF65-F5344CB8AC3E}">
        <p14:creationId xmlns:p14="http://schemas.microsoft.com/office/powerpoint/2010/main" val="1907152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B423E-192B-7224-7FA8-C4EBBA03E190}"/>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6CDFBBB-A211-11B4-97FC-A04BFB8F2013}"/>
              </a:ext>
            </a:extLst>
          </p:cNvPr>
          <p:cNvSpPr>
            <a:spLocks noGrp="1"/>
          </p:cNvSpPr>
          <p:nvPr>
            <p:ph type="body" sz="quarter" idx="11"/>
          </p:nvPr>
        </p:nvSpPr>
        <p:spPr>
          <a:xfrm>
            <a:off x="0" y="840636"/>
            <a:ext cx="3214540" cy="2930086"/>
          </a:xfrm>
        </p:spPr>
        <p:txBody>
          <a:bodyPr/>
          <a:lstStyle/>
          <a:p>
            <a:r>
              <a:rPr lang="en-US" dirty="0"/>
              <a:t>SGI Priority Area</a:t>
            </a:r>
          </a:p>
          <a:p>
            <a:r>
              <a:rPr lang="en-US" dirty="0"/>
              <a:t>Periodic Updates</a:t>
            </a:r>
          </a:p>
          <a:p>
            <a:endParaRPr lang="en-US" dirty="0"/>
          </a:p>
        </p:txBody>
      </p:sp>
      <p:pic>
        <p:nvPicPr>
          <p:cNvPr id="10" name="Picture 9" descr="Map&#10;&#10;Description automatically generated">
            <a:extLst>
              <a:ext uri="{FF2B5EF4-FFF2-40B4-BE49-F238E27FC236}">
                <a16:creationId xmlns:a16="http://schemas.microsoft.com/office/drawing/2014/main" id="{DDDF2AEF-6DF0-540B-D0B8-5D619DDA2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1357" y="840636"/>
            <a:ext cx="8157424" cy="5232780"/>
          </a:xfrm>
          <a:prstGeom prst="rect">
            <a:avLst/>
          </a:prstGeom>
        </p:spPr>
      </p:pic>
    </p:spTree>
    <p:extLst>
      <p:ext uri="{BB962C8B-B14F-4D97-AF65-F5344CB8AC3E}">
        <p14:creationId xmlns:p14="http://schemas.microsoft.com/office/powerpoint/2010/main" val="2235459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0" y="868314"/>
            <a:ext cx="8339328" cy="531082"/>
          </a:xfrm>
        </p:spPr>
        <p:txBody>
          <a:bodyPr/>
          <a:lstStyle/>
          <a:p>
            <a:r>
              <a:rPr lang="en-US" sz="4200" dirty="0"/>
              <a:t>Field Office Technical Guide</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406819" y="1897340"/>
            <a:ext cx="8500872" cy="3253817"/>
          </a:xfrm>
        </p:spPr>
        <p:txBody>
          <a:bodyPr/>
          <a:lstStyle/>
          <a:p>
            <a:pPr marL="0" indent="0">
              <a:buNone/>
            </a:pPr>
            <a:r>
              <a:rPr lang="en-US" sz="2300" b="1" dirty="0">
                <a:latin typeface="Montserrat ExtraBold" pitchFamily="2" charset="0"/>
              </a:rPr>
              <a:t>Broken Links Fixed!</a:t>
            </a:r>
            <a:endParaRPr lang="en-US" sz="2000" dirty="0"/>
          </a:p>
          <a:p>
            <a:pPr marL="1085850" lvl="1" indent="-342900"/>
            <a:r>
              <a:rPr lang="en-US" sz="2000" dirty="0"/>
              <a:t>Transition to new system changed commas in titles to plus signs, breaking the hyperlinks to these documents</a:t>
            </a:r>
          </a:p>
          <a:p>
            <a:pPr marL="1085850" lvl="1" indent="-342900"/>
            <a:r>
              <a:rPr lang="en-US" sz="2000" dirty="0"/>
              <a:t>Reported to be resolved</a:t>
            </a:r>
          </a:p>
          <a:p>
            <a:pPr marL="742950" lvl="1" indent="0">
              <a:buNone/>
            </a:pPr>
            <a:endParaRPr lang="en-US" sz="2400" b="1" dirty="0"/>
          </a:p>
          <a:p>
            <a:pPr marL="0" indent="0">
              <a:buNone/>
            </a:pPr>
            <a:r>
              <a:rPr lang="en-US" sz="2300" b="1" dirty="0">
                <a:latin typeface="Montserrat ExtraBold" pitchFamily="2" charset="0"/>
              </a:rPr>
              <a:t>Unable to upload new FOTG documents to Section IV</a:t>
            </a:r>
            <a:endParaRPr lang="en-US" sz="2000" dirty="0"/>
          </a:p>
          <a:p>
            <a:pPr marL="1085850" lvl="1" indent="-342900"/>
            <a:r>
              <a:rPr lang="en-US" sz="2000" dirty="0"/>
              <a:t>Patch to be deployed at national level (near future)</a:t>
            </a:r>
          </a:p>
          <a:p>
            <a:pPr marL="1085850" lvl="1" indent="-342900"/>
            <a:r>
              <a:rPr lang="en-US" sz="2000" dirty="0"/>
              <a:t>Will fix documents created outside of new system approved prior to transition to new system</a:t>
            </a:r>
          </a:p>
          <a:p>
            <a:pPr marL="1085850" lvl="1" indent="-342900">
              <a:buFont typeface="Arial" panose="020B0604020202020204" pitchFamily="34" charset="0"/>
              <a:buChar char="•"/>
            </a:pPr>
            <a:endParaRPr lang="en-US" sz="2000" dirty="0"/>
          </a:p>
        </p:txBody>
      </p:sp>
      <p:sp>
        <p:nvSpPr>
          <p:cNvPr id="4" name="Picture Placeholder 3">
            <a:extLst>
              <a:ext uri="{FF2B5EF4-FFF2-40B4-BE49-F238E27FC236}">
                <a16:creationId xmlns:a16="http://schemas.microsoft.com/office/drawing/2014/main" id="{2EC726E7-EC5F-2CDD-96A4-40D27AA2FBD4}"/>
              </a:ext>
            </a:extLst>
          </p:cNvPr>
          <p:cNvSpPr>
            <a:spLocks noGrp="1"/>
          </p:cNvSpPr>
          <p:nvPr>
            <p:ph type="pic" sz="quarter" idx="12"/>
          </p:nvPr>
        </p:nvSpPr>
        <p:spPr/>
        <p:txBody>
          <a:bodyPr/>
          <a:lstStyle/>
          <a:p>
            <a:endParaRPr lang="en-US"/>
          </a:p>
        </p:txBody>
      </p:sp>
      <p:pic>
        <p:nvPicPr>
          <p:cNvPr id="1026" name="Picture 2" descr="FARMING THE PALOUSE: Shelbourne Stripper Header">
            <a:extLst>
              <a:ext uri="{FF2B5EF4-FFF2-40B4-BE49-F238E27FC236}">
                <a16:creationId xmlns:a16="http://schemas.microsoft.com/office/drawing/2014/main" id="{F7DCD9A4-0425-EE94-4E37-09377A5CD4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476" t="342" r="32554"/>
          <a:stretch/>
        </p:blipFill>
        <p:spPr bwMode="auto">
          <a:xfrm>
            <a:off x="9130501" y="907746"/>
            <a:ext cx="2756699" cy="521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798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81E-DA99-A0E3-F22C-8FDEB09C4D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9716CB-E446-EB90-142C-0D3888DC617E}"/>
              </a:ext>
            </a:extLst>
          </p:cNvPr>
          <p:cNvSpPr>
            <a:spLocks noGrp="1"/>
          </p:cNvSpPr>
          <p:nvPr>
            <p:ph type="body" sz="quarter" idx="11"/>
          </p:nvPr>
        </p:nvSpPr>
        <p:spPr>
          <a:xfrm>
            <a:off x="-1" y="898692"/>
            <a:ext cx="5552389" cy="531082"/>
          </a:xfrm>
        </p:spPr>
        <p:txBody>
          <a:bodyPr/>
          <a:lstStyle/>
          <a:p>
            <a:r>
              <a:rPr lang="en-US" sz="4800" dirty="0"/>
              <a:t>WSRRI Mapping</a:t>
            </a:r>
          </a:p>
        </p:txBody>
      </p:sp>
      <p:sp>
        <p:nvSpPr>
          <p:cNvPr id="3" name="Content Placeholder 2">
            <a:extLst>
              <a:ext uri="{FF2B5EF4-FFF2-40B4-BE49-F238E27FC236}">
                <a16:creationId xmlns:a16="http://schemas.microsoft.com/office/drawing/2014/main" id="{9E3667D8-9A88-B21E-B2A1-E917E2469684}"/>
              </a:ext>
            </a:extLst>
          </p:cNvPr>
          <p:cNvSpPr>
            <a:spLocks noGrp="1"/>
          </p:cNvSpPr>
          <p:nvPr>
            <p:ph sz="quarter" idx="10"/>
          </p:nvPr>
        </p:nvSpPr>
        <p:spPr>
          <a:xfrm>
            <a:off x="405117" y="3021829"/>
            <a:ext cx="11381766" cy="1600486"/>
          </a:xfrm>
        </p:spPr>
        <p:txBody>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WSRRI</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 (the Washington </a:t>
            </a:r>
            <a:r>
              <a:rPr kumimoji="0" lang="en-US" sz="2400" b="0" i="0" u="none" strike="noStrike" kern="1200" cap="none" spc="0" normalizeH="0" baseline="0" noProof="0" dirty="0" err="1">
                <a:ln>
                  <a:noFill/>
                </a:ln>
                <a:solidFill>
                  <a:prstClr val="black"/>
                </a:solidFill>
                <a:effectLst/>
                <a:uLnTx/>
                <a:uFillTx/>
                <a:latin typeface="Montserrat" pitchFamily="2" charset="0"/>
                <a:ea typeface="Aptos" panose="020B0004020202020204" pitchFamily="34" charset="0"/>
                <a:cs typeface="Aptos" panose="020B0004020202020204" pitchFamily="34" charset="0"/>
              </a:rPr>
              <a:t>Shrubsteppe</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 Restoration and Resiliency Initiative) mapping and analysis, </a:t>
            </a:r>
            <a:r>
              <a:rPr kumimoji="0" lang="en-US"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completed in 2024</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 provides an opportunity to update our </a:t>
            </a:r>
            <a:r>
              <a:rPr kumimoji="0" lang="en-US" sz="32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SGI Priority Areas </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on the basis of most recent science.</a:t>
            </a:r>
          </a:p>
          <a:p>
            <a:pPr marL="0" indent="0">
              <a:buNone/>
            </a:pPr>
            <a:endParaRPr lang="en-US" dirty="0"/>
          </a:p>
        </p:txBody>
      </p:sp>
    </p:spTree>
    <p:extLst>
      <p:ext uri="{BB962C8B-B14F-4D97-AF65-F5344CB8AC3E}">
        <p14:creationId xmlns:p14="http://schemas.microsoft.com/office/powerpoint/2010/main" val="435322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48C703-828C-8ECF-1305-70F0E8D06226}"/>
              </a:ext>
            </a:extLst>
          </p:cNvPr>
          <p:cNvSpPr>
            <a:spLocks noGrp="1"/>
          </p:cNvSpPr>
          <p:nvPr>
            <p:ph type="body" sz="quarter" idx="11"/>
          </p:nvPr>
        </p:nvSpPr>
        <p:spPr>
          <a:xfrm>
            <a:off x="0" y="842130"/>
            <a:ext cx="5090474" cy="531082"/>
          </a:xfrm>
        </p:spPr>
        <p:txBody>
          <a:bodyPr/>
          <a:lstStyle/>
          <a:p>
            <a:r>
              <a:rPr lang="en-US" sz="4400" dirty="0"/>
              <a:t>WSRRI Mapping</a:t>
            </a:r>
          </a:p>
        </p:txBody>
      </p:sp>
      <p:sp>
        <p:nvSpPr>
          <p:cNvPr id="3" name="Content Placeholder 2">
            <a:extLst>
              <a:ext uri="{FF2B5EF4-FFF2-40B4-BE49-F238E27FC236}">
                <a16:creationId xmlns:a16="http://schemas.microsoft.com/office/drawing/2014/main" id="{ADCB5687-0037-6DC9-0F6E-730109D17F46}"/>
              </a:ext>
            </a:extLst>
          </p:cNvPr>
          <p:cNvSpPr>
            <a:spLocks noGrp="1"/>
          </p:cNvSpPr>
          <p:nvPr>
            <p:ph sz="quarter" idx="10"/>
          </p:nvPr>
        </p:nvSpPr>
        <p:spPr>
          <a:xfrm>
            <a:off x="405117" y="2433008"/>
            <a:ext cx="11381766" cy="2312496"/>
          </a:xfrm>
        </p:spPr>
        <p:txBody>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We used the </a:t>
            </a:r>
            <a:r>
              <a:rPr kumimoji="0" lang="en-US" b="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WSRRI Spatial Priorities for Sage-grouse </a:t>
            </a:r>
            <a:r>
              <a:rPr kumimoji="0" lang="en-US"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mapping</a:t>
            </a:r>
            <a:r>
              <a:rPr kumimoji="0" lang="en-US"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 </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as the basis for our </a:t>
            </a:r>
            <a:r>
              <a:rPr kumimoji="0" lang="en-US" sz="2400"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SGI Priority Areas update</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sz="2400" dirty="0">
              <a:solidFill>
                <a:prstClr val="black"/>
              </a:solidFill>
              <a:latin typeface="Montserrat" pitchFamily="2"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Having finalized the proposal following review and feedback by members of the </a:t>
            </a:r>
            <a:r>
              <a:rPr kumimoji="0" lang="en-US"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STAC Wildlife subcommittee</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 we are now reporting to the STAC our </a:t>
            </a:r>
            <a:r>
              <a:rPr kumimoji="0" lang="en-US" b="0" i="0" u="none" strike="noStrike" kern="1200" cap="none" spc="0" normalizeH="0" baseline="0" noProof="0" dirty="0">
                <a:ln>
                  <a:noFill/>
                </a:ln>
                <a:solidFill>
                  <a:prstClr val="black"/>
                </a:solidFill>
                <a:effectLst/>
                <a:uLnTx/>
                <a:uFillTx/>
                <a:latin typeface="Montserrat SemiBold" pitchFamily="2" charset="0"/>
                <a:ea typeface="Aptos" panose="020B0004020202020204" pitchFamily="34" charset="0"/>
                <a:cs typeface="Aptos" panose="020B0004020202020204" pitchFamily="34" charset="0"/>
              </a:rPr>
              <a:t>proposed SGI Priority Areas update for FY2026</a:t>
            </a:r>
            <a:r>
              <a:rPr kumimoji="0" lang="en-US" sz="2400" b="0" i="0" u="none" strike="noStrike" kern="1200" cap="none" spc="0" normalizeH="0" baseline="0" noProof="0" dirty="0">
                <a:ln>
                  <a:noFill/>
                </a:ln>
                <a:solidFill>
                  <a:prstClr val="black"/>
                </a:solidFill>
                <a:effectLst/>
                <a:uLnTx/>
                <a:uFillTx/>
                <a:latin typeface="Montserrat" pitchFamily="2" charset="0"/>
                <a:ea typeface="Aptos" panose="020B0004020202020204" pitchFamily="34" charset="0"/>
                <a:cs typeface="Aptos" panose="020B0004020202020204" pitchFamily="34" charset="0"/>
              </a:rPr>
              <a: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US" sz="2400" dirty="0">
              <a:solidFill>
                <a:prstClr val="black"/>
              </a:solidFill>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228600" indent="0">
              <a:buNone/>
            </a:pPr>
            <a:endParaRPr lang="en-US" dirty="0"/>
          </a:p>
        </p:txBody>
      </p:sp>
    </p:spTree>
    <p:extLst>
      <p:ext uri="{BB962C8B-B14F-4D97-AF65-F5344CB8AC3E}">
        <p14:creationId xmlns:p14="http://schemas.microsoft.com/office/powerpoint/2010/main" val="553509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8D73130-A0A8-473B-740F-E7BEBD804A05}"/>
              </a:ext>
            </a:extLst>
          </p:cNvPr>
          <p:cNvSpPr>
            <a:spLocks noGrp="1"/>
          </p:cNvSpPr>
          <p:nvPr>
            <p:ph type="body" sz="quarter" idx="11"/>
          </p:nvPr>
        </p:nvSpPr>
        <p:spPr>
          <a:xfrm>
            <a:off x="196776" y="832703"/>
            <a:ext cx="3781336" cy="5511535"/>
          </a:xfrm>
        </p:spPr>
        <p:txBody>
          <a:bodyPr/>
          <a:lstStyle/>
          <a:p>
            <a:r>
              <a:rPr kumimoji="0" lang="en-US" sz="3600" b="0" i="0" u="none" strike="noStrike" kern="1200" cap="none" spc="0" normalizeH="0" baseline="0" noProof="0" dirty="0">
                <a:ln>
                  <a:noFill/>
                </a:ln>
                <a:effectLst/>
                <a:uLnTx/>
                <a:uFillTx/>
                <a:ea typeface="+mj-ea"/>
                <a:cs typeface="+mj-cs"/>
              </a:rPr>
              <a:t>WSRRI Sage Grouse Priorities (2024) analysis and mapping (basis for current Priority Areas update):</a:t>
            </a:r>
            <a:endParaRPr lang="en-US" sz="3600" dirty="0"/>
          </a:p>
        </p:txBody>
      </p:sp>
      <p:pic>
        <p:nvPicPr>
          <p:cNvPr id="5" name="Content Placeholder 4">
            <a:extLst>
              <a:ext uri="{FF2B5EF4-FFF2-40B4-BE49-F238E27FC236}">
                <a16:creationId xmlns:a16="http://schemas.microsoft.com/office/drawing/2014/main" id="{46BB0C61-93ED-FAD6-5FDD-AA1E0AF84411}"/>
              </a:ext>
            </a:extLst>
          </p:cNvPr>
          <p:cNvPicPr>
            <a:picLocks noGrp="1" noChangeAspect="1"/>
          </p:cNvPicPr>
          <p:nvPr>
            <p:ph sz="quarter" idx="10"/>
          </p:nvPr>
        </p:nvPicPr>
        <p:blipFill>
          <a:blip r:embed="rId3"/>
          <a:stretch>
            <a:fillRect/>
          </a:stretch>
        </p:blipFill>
        <p:spPr>
          <a:xfrm>
            <a:off x="4002925" y="993546"/>
            <a:ext cx="7890164" cy="4870908"/>
          </a:xfrm>
          <a:prstGeom prst="rect">
            <a:avLst/>
          </a:prstGeom>
        </p:spPr>
      </p:pic>
    </p:spTree>
    <p:extLst>
      <p:ext uri="{BB962C8B-B14F-4D97-AF65-F5344CB8AC3E}">
        <p14:creationId xmlns:p14="http://schemas.microsoft.com/office/powerpoint/2010/main" val="2908911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B5AB-81A2-14ED-2233-EE6CC1E212C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BA06C0C-CDA7-ED65-5A63-D2BA0B95C0A7}"/>
              </a:ext>
            </a:extLst>
          </p:cNvPr>
          <p:cNvSpPr>
            <a:spLocks noGrp="1"/>
          </p:cNvSpPr>
          <p:nvPr>
            <p:ph type="body" sz="quarter" idx="11"/>
          </p:nvPr>
        </p:nvSpPr>
        <p:spPr>
          <a:xfrm>
            <a:off x="0" y="745086"/>
            <a:ext cx="11690424" cy="713292"/>
          </a:xfrm>
        </p:spPr>
        <p:txBody>
          <a:bodyPr/>
          <a:lstStyle/>
          <a:p>
            <a:r>
              <a:rPr kumimoji="0" lang="en-US" sz="2400" b="0" i="0" u="none" strike="noStrike" kern="1200" cap="none" spc="0" normalizeH="0" baseline="0" noProof="0" dirty="0">
                <a:ln>
                  <a:noFill/>
                </a:ln>
                <a:effectLst/>
                <a:uLnTx/>
                <a:uFillTx/>
                <a:ea typeface="+mj-ea"/>
                <a:cs typeface="+mj-cs"/>
              </a:rPr>
              <a:t>SGI Priority Areas – use of WSRRI Sage Grouse Priorities mapping as basis for current update</a:t>
            </a:r>
            <a:endParaRPr lang="en-US" sz="2400" dirty="0"/>
          </a:p>
        </p:txBody>
      </p:sp>
      <p:pic>
        <p:nvPicPr>
          <p:cNvPr id="8" name="Content Placeholder 7">
            <a:extLst>
              <a:ext uri="{FF2B5EF4-FFF2-40B4-BE49-F238E27FC236}">
                <a16:creationId xmlns:a16="http://schemas.microsoft.com/office/drawing/2014/main" id="{0FB3F01B-C7BA-FDA7-D883-B372B30879F1}"/>
              </a:ext>
            </a:extLst>
          </p:cNvPr>
          <p:cNvPicPr>
            <a:picLocks noGrp="1" noChangeAspect="1"/>
          </p:cNvPicPr>
          <p:nvPr>
            <p:ph sz="quarter" idx="10"/>
          </p:nvPr>
        </p:nvPicPr>
        <p:blipFill>
          <a:blip r:embed="rId3"/>
          <a:stretch>
            <a:fillRect/>
          </a:stretch>
        </p:blipFill>
        <p:spPr>
          <a:xfrm>
            <a:off x="6570483" y="1590793"/>
            <a:ext cx="4524865" cy="4658462"/>
          </a:xfrm>
          <a:prstGeom prst="rect">
            <a:avLst/>
          </a:prstGeom>
        </p:spPr>
      </p:pic>
      <p:pic>
        <p:nvPicPr>
          <p:cNvPr id="3" name="Content Placeholder 4" descr="Map&#10;&#10;Description automatically generated">
            <a:extLst>
              <a:ext uri="{FF2B5EF4-FFF2-40B4-BE49-F238E27FC236}">
                <a16:creationId xmlns:a16="http://schemas.microsoft.com/office/drawing/2014/main" id="{B45F4775-AF8A-5F72-BC53-8EDAF92D6C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789" y="1591587"/>
            <a:ext cx="4530804" cy="4657668"/>
          </a:xfrm>
          <a:prstGeom prst="rect">
            <a:avLst/>
          </a:prstGeom>
        </p:spPr>
      </p:pic>
      <p:pic>
        <p:nvPicPr>
          <p:cNvPr id="9" name="Picture 8">
            <a:extLst>
              <a:ext uri="{FF2B5EF4-FFF2-40B4-BE49-F238E27FC236}">
                <a16:creationId xmlns:a16="http://schemas.microsoft.com/office/drawing/2014/main" id="{DD239752-F332-83FE-455B-EA12623484BE}"/>
              </a:ext>
            </a:extLst>
          </p:cNvPr>
          <p:cNvPicPr>
            <a:picLocks noChangeAspect="1"/>
          </p:cNvPicPr>
          <p:nvPr/>
        </p:nvPicPr>
        <p:blipFill>
          <a:blip r:embed="rId5"/>
          <a:stretch>
            <a:fillRect/>
          </a:stretch>
        </p:blipFill>
        <p:spPr>
          <a:xfrm>
            <a:off x="4977321" y="1646864"/>
            <a:ext cx="2264057" cy="1926386"/>
          </a:xfrm>
          <a:prstGeom prst="rect">
            <a:avLst/>
          </a:prstGeom>
        </p:spPr>
      </p:pic>
    </p:spTree>
    <p:extLst>
      <p:ext uri="{BB962C8B-B14F-4D97-AF65-F5344CB8AC3E}">
        <p14:creationId xmlns:p14="http://schemas.microsoft.com/office/powerpoint/2010/main" val="1856583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EA2F-9420-DAC0-CF24-A6D37BED304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5E73686-0834-5696-D8A2-9806E870881F}"/>
              </a:ext>
            </a:extLst>
          </p:cNvPr>
          <p:cNvSpPr>
            <a:spLocks noGrp="1"/>
          </p:cNvSpPr>
          <p:nvPr>
            <p:ph type="body" sz="quarter" idx="11"/>
          </p:nvPr>
        </p:nvSpPr>
        <p:spPr>
          <a:xfrm>
            <a:off x="0" y="794997"/>
            <a:ext cx="11690424" cy="788706"/>
          </a:xfrm>
        </p:spPr>
        <p:txBody>
          <a:bodyPr/>
          <a:lstStyle/>
          <a:p>
            <a:r>
              <a:rPr kumimoji="0" lang="en-US" sz="2800" b="0" i="0" u="none" strike="noStrike" kern="1200" cap="none" spc="0" normalizeH="0" baseline="0" noProof="0" dirty="0">
                <a:ln>
                  <a:noFill/>
                </a:ln>
                <a:effectLst/>
                <a:uLnTx/>
                <a:uFillTx/>
                <a:ea typeface="+mj-ea"/>
                <a:cs typeface="+mj-cs"/>
              </a:rPr>
              <a:t>SGI Priority Areas – comparison of existing and proposed (WSRRI-based) Priority Areas:</a:t>
            </a:r>
            <a:endParaRPr lang="en-US" sz="2800" dirty="0"/>
          </a:p>
        </p:txBody>
      </p:sp>
      <p:pic>
        <p:nvPicPr>
          <p:cNvPr id="7" name="Content Placeholder 6">
            <a:extLst>
              <a:ext uri="{FF2B5EF4-FFF2-40B4-BE49-F238E27FC236}">
                <a16:creationId xmlns:a16="http://schemas.microsoft.com/office/drawing/2014/main" id="{424190A3-E02E-FF35-36EE-F5448144C9FF}"/>
              </a:ext>
            </a:extLst>
          </p:cNvPr>
          <p:cNvPicPr>
            <a:picLocks noGrp="1" noChangeAspect="1"/>
          </p:cNvPicPr>
          <p:nvPr>
            <p:ph sz="quarter" idx="10"/>
          </p:nvPr>
        </p:nvPicPr>
        <p:blipFill>
          <a:blip r:embed="rId3"/>
          <a:stretch>
            <a:fillRect/>
          </a:stretch>
        </p:blipFill>
        <p:spPr>
          <a:xfrm>
            <a:off x="2385736" y="1825150"/>
            <a:ext cx="7420528" cy="4506912"/>
          </a:xfrm>
          <a:prstGeom prst="rect">
            <a:avLst/>
          </a:prstGeom>
        </p:spPr>
      </p:pic>
    </p:spTree>
    <p:extLst>
      <p:ext uri="{BB962C8B-B14F-4D97-AF65-F5344CB8AC3E}">
        <p14:creationId xmlns:p14="http://schemas.microsoft.com/office/powerpoint/2010/main" val="3668162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273D4-60B8-CFE3-787B-C65EBBC6253B}"/>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78A909A-B933-59B6-E0F1-29011A3C19B3}"/>
              </a:ext>
            </a:extLst>
          </p:cNvPr>
          <p:cNvPicPr>
            <a:picLocks noGrp="1" noChangeAspect="1"/>
          </p:cNvPicPr>
          <p:nvPr>
            <p:ph type="pic" sz="quarter" idx="11"/>
          </p:nvPr>
        </p:nvPicPr>
        <p:blipFill>
          <a:blip r:embed="rId2"/>
          <a:srcRect l="2680" r="2680"/>
          <a:stretch/>
        </p:blipFill>
        <p:spPr>
          <a:prstGeom prst="rect">
            <a:avLst/>
          </a:prstGeom>
        </p:spPr>
      </p:pic>
      <p:pic>
        <p:nvPicPr>
          <p:cNvPr id="12" name="Picture Placeholder 11" descr="A picture containing outdoor, building, sky, grass&#10;&#10;Description automatically generated">
            <a:extLst>
              <a:ext uri="{FF2B5EF4-FFF2-40B4-BE49-F238E27FC236}">
                <a16:creationId xmlns:a16="http://schemas.microsoft.com/office/drawing/2014/main" id="{27E4A0BE-D75A-B161-9D02-FD9A4A4FE82E}"/>
              </a:ext>
            </a:extLst>
          </p:cNvPr>
          <p:cNvPicPr>
            <a:picLocks noGrp="1" noChangeAspect="1"/>
          </p:cNvPicPr>
          <p:nvPr>
            <p:ph type="pic" sz="quarter" idx="12"/>
          </p:nvPr>
        </p:nvPicPr>
        <p:blipFill>
          <a:blip r:embed="rId3"/>
          <a:srcRect l="10566" r="10566"/>
          <a:stretch/>
        </p:blipFill>
        <p:spPr>
          <a:prstGeom prst="rect">
            <a:avLst/>
          </a:prstGeom>
        </p:spPr>
      </p:pic>
      <p:pic>
        <p:nvPicPr>
          <p:cNvPr id="6" name="Picture Placeholder 5" descr="A picture containing grass, outdoor, sky, field&#10;&#10;Description automatically generated">
            <a:extLst>
              <a:ext uri="{FF2B5EF4-FFF2-40B4-BE49-F238E27FC236}">
                <a16:creationId xmlns:a16="http://schemas.microsoft.com/office/drawing/2014/main" id="{63F373B8-CB12-2076-3519-1175A11368AC}"/>
              </a:ext>
            </a:extLst>
          </p:cNvPr>
          <p:cNvPicPr>
            <a:picLocks noGrp="1" noChangeAspect="1"/>
          </p:cNvPicPr>
          <p:nvPr>
            <p:ph type="pic" sz="quarter" idx="13"/>
          </p:nvPr>
        </p:nvPicPr>
        <p:blipFill>
          <a:blip r:embed="rId4"/>
          <a:srcRect t="14999" b="14999"/>
          <a:stretch/>
        </p:blipFill>
        <p:spPr>
          <a:prstGeom prst="rect">
            <a:avLst/>
          </a:prstGeom>
        </p:spPr>
      </p:pic>
      <p:sp>
        <p:nvSpPr>
          <p:cNvPr id="10" name="Content Placeholder 9">
            <a:extLst>
              <a:ext uri="{FF2B5EF4-FFF2-40B4-BE49-F238E27FC236}">
                <a16:creationId xmlns:a16="http://schemas.microsoft.com/office/drawing/2014/main" id="{92851C70-30EC-EED5-2F0D-0B838A49315E}"/>
              </a:ext>
            </a:extLst>
          </p:cNvPr>
          <p:cNvSpPr>
            <a:spLocks noGrp="1"/>
          </p:cNvSpPr>
          <p:nvPr>
            <p:ph type="body" sz="quarter" idx="14"/>
          </p:nvPr>
        </p:nvSpPr>
        <p:spPr/>
        <p:txBody>
          <a:bodyPr/>
          <a:lstStyle/>
          <a:p>
            <a:r>
              <a:rPr kumimoji="0" lang="en-US" sz="4000" b="1" i="0" u="none" strike="noStrike" kern="1200" cap="none" spc="0" normalizeH="0" baseline="0" noProof="0" dirty="0">
                <a:ln>
                  <a:noFill/>
                </a:ln>
                <a:solidFill>
                  <a:prstClr val="white"/>
                </a:solidFill>
                <a:effectLst/>
                <a:uLnTx/>
                <a:uFillTx/>
                <a:latin typeface="Montserrat ExtraBold" pitchFamily="2" charset="0"/>
                <a:ea typeface="+mj-ea"/>
                <a:cs typeface="+mj-cs"/>
              </a:rPr>
              <a:t>Update on recent listing proposals under the Endangered Species Act</a:t>
            </a: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1800" b="1" i="0" u="none" strike="noStrike" kern="1200" cap="none" spc="0" normalizeH="0" baseline="0" noProof="0" dirty="0">
                <a:ln>
                  <a:noFill/>
                </a:ln>
                <a:solidFill>
                  <a:prstClr val="white"/>
                </a:solidFill>
                <a:effectLst/>
                <a:uLnTx/>
                <a:uFillTx/>
                <a:latin typeface="Gotham Medium" panose="02000604030000020004" pitchFamily="50" charset="0"/>
                <a:ea typeface="+mj-ea"/>
                <a:cs typeface="+mj-cs"/>
              </a:rPr>
            </a:br>
            <a:r>
              <a:rPr kumimoji="0" lang="en-US" sz="1800" b="0" i="0" u="none" strike="noStrike" kern="1200" cap="none" spc="0" normalizeH="0" baseline="0" noProof="0" dirty="0">
                <a:ln>
                  <a:noFill/>
                </a:ln>
                <a:solidFill>
                  <a:prstClr val="white"/>
                </a:solidFill>
                <a:effectLst/>
                <a:uLnTx/>
                <a:uFillTx/>
                <a:latin typeface="Montserrat SemiBold" pitchFamily="2" charset="0"/>
                <a:ea typeface="+mj-ea"/>
                <a:cs typeface="+mj-cs"/>
              </a:rPr>
              <a:t>Peter McBride</a:t>
            </a:r>
            <a:r>
              <a:rPr kumimoji="0" lang="en-US" sz="1800" b="0" i="0" u="none" strike="noStrike" kern="1200" cap="none" spc="0" normalizeH="0" baseline="0" noProof="0" dirty="0">
                <a:ln>
                  <a:noFill/>
                </a:ln>
                <a:solidFill>
                  <a:prstClr val="white"/>
                </a:solidFill>
                <a:effectLst/>
                <a:uLnTx/>
                <a:uFillTx/>
                <a:latin typeface="Montserrat" pitchFamily="2" charset="0"/>
                <a:ea typeface="+mj-ea"/>
                <a:cs typeface="+mj-cs"/>
              </a:rPr>
              <a:t>, State Wildlife Biologist</a:t>
            </a:r>
            <a:endParaRPr lang="en-US" sz="4400" b="0" dirty="0">
              <a:latin typeface="Montserrat" pitchFamily="2" charset="0"/>
            </a:endParaRPr>
          </a:p>
        </p:txBody>
      </p:sp>
      <p:sp>
        <p:nvSpPr>
          <p:cNvPr id="2" name="Text Placeholder 1">
            <a:extLst>
              <a:ext uri="{FF2B5EF4-FFF2-40B4-BE49-F238E27FC236}">
                <a16:creationId xmlns:a16="http://schemas.microsoft.com/office/drawing/2014/main" id="{3DFC79A9-9C19-0B06-732F-B32C90455A7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70326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A7369-E0EF-357E-E819-7C7259F2FA9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E155037-48D7-073C-1074-344256CBA51C}"/>
              </a:ext>
            </a:extLst>
          </p:cNvPr>
          <p:cNvSpPr>
            <a:spLocks noGrp="1"/>
          </p:cNvSpPr>
          <p:nvPr>
            <p:ph type="body" sz="quarter" idx="11"/>
          </p:nvPr>
        </p:nvSpPr>
        <p:spPr>
          <a:xfrm>
            <a:off x="0" y="813851"/>
            <a:ext cx="11690424" cy="531082"/>
          </a:xfrm>
        </p:spPr>
        <p:txBody>
          <a:bodyPr/>
          <a:lstStyle/>
          <a:p>
            <a:r>
              <a:rPr kumimoji="0" lang="en-US" sz="3000" b="0" i="0" u="none" strike="noStrike" kern="1200" cap="none" spc="0" normalizeH="0" baseline="0" noProof="0" dirty="0">
                <a:ln>
                  <a:noFill/>
                </a:ln>
                <a:effectLst/>
                <a:uLnTx/>
                <a:uFillTx/>
                <a:ea typeface="+mj-ea"/>
                <a:cs typeface="+mj-cs"/>
              </a:rPr>
              <a:t>Monarch Butterfly – proposed for listing as </a:t>
            </a:r>
            <a:r>
              <a:rPr kumimoji="0" lang="en-US" sz="3000" b="0" i="1" u="none" strike="noStrike" kern="1200" cap="none" spc="0" normalizeH="0" baseline="0" noProof="0" dirty="0">
                <a:ln>
                  <a:noFill/>
                </a:ln>
                <a:effectLst/>
                <a:uLnTx/>
                <a:uFillTx/>
                <a:ea typeface="+mj-ea"/>
                <a:cs typeface="+mj-cs"/>
              </a:rPr>
              <a:t>Threatened</a:t>
            </a:r>
            <a:endParaRPr lang="en-US" sz="3000" dirty="0"/>
          </a:p>
        </p:txBody>
      </p:sp>
      <p:pic>
        <p:nvPicPr>
          <p:cNvPr id="14" name="Content Placeholder 13" descr="A butterfly on a flower&#10;&#10;Description automatically generated">
            <a:extLst>
              <a:ext uri="{FF2B5EF4-FFF2-40B4-BE49-F238E27FC236}">
                <a16:creationId xmlns:a16="http://schemas.microsoft.com/office/drawing/2014/main" id="{50439A12-564C-BD7C-E43F-F77483538BAB}"/>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16284" y="1627188"/>
            <a:ext cx="6759457" cy="4506912"/>
          </a:xfrm>
        </p:spPr>
      </p:pic>
    </p:spTree>
    <p:extLst>
      <p:ext uri="{BB962C8B-B14F-4D97-AF65-F5344CB8AC3E}">
        <p14:creationId xmlns:p14="http://schemas.microsoft.com/office/powerpoint/2010/main" val="718643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85B79-4D24-66B7-1731-7620EEC5675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8E9D0BF-CC78-1FE8-F916-C0BC832ABCC0}"/>
              </a:ext>
            </a:extLst>
          </p:cNvPr>
          <p:cNvSpPr>
            <a:spLocks noGrp="1"/>
          </p:cNvSpPr>
          <p:nvPr>
            <p:ph type="body" sz="quarter" idx="11"/>
          </p:nvPr>
        </p:nvSpPr>
        <p:spPr>
          <a:xfrm>
            <a:off x="0" y="813850"/>
            <a:ext cx="11690424" cy="531082"/>
          </a:xfrm>
        </p:spPr>
        <p:txBody>
          <a:bodyPr/>
          <a:lstStyle/>
          <a:p>
            <a:r>
              <a:rPr kumimoji="0" lang="en-US" sz="4000" b="0" i="0" u="none" strike="noStrike" kern="1200" cap="none" spc="0" normalizeH="0" baseline="0" noProof="0" dirty="0">
                <a:ln>
                  <a:noFill/>
                </a:ln>
                <a:effectLst/>
                <a:uLnTx/>
                <a:uFillTx/>
                <a:ea typeface="+mj-ea"/>
                <a:cs typeface="+mj-cs"/>
              </a:rPr>
              <a:t>Monarch Butterfly – </a:t>
            </a:r>
            <a:r>
              <a:rPr lang="en-US" sz="4000" dirty="0"/>
              <a:t>C</a:t>
            </a:r>
            <a:r>
              <a:rPr kumimoji="0" lang="en-US" sz="4000" b="0" i="0" u="none" strike="noStrike" kern="1200" cap="none" spc="0" normalizeH="0" baseline="0" noProof="0" dirty="0" err="1">
                <a:ln>
                  <a:noFill/>
                </a:ln>
                <a:effectLst/>
                <a:uLnTx/>
                <a:uFillTx/>
                <a:ea typeface="+mj-ea"/>
                <a:cs typeface="+mj-cs"/>
              </a:rPr>
              <a:t>onference</a:t>
            </a:r>
            <a:r>
              <a:rPr kumimoji="0" lang="en-US" sz="4000" b="0" i="0" u="none" strike="noStrike" kern="1200" cap="none" spc="0" normalizeH="0" baseline="0" noProof="0" dirty="0">
                <a:ln>
                  <a:noFill/>
                </a:ln>
                <a:effectLst/>
                <a:uLnTx/>
                <a:uFillTx/>
                <a:ea typeface="+mj-ea"/>
                <a:cs typeface="+mj-cs"/>
              </a:rPr>
              <a:t> Opinion</a:t>
            </a:r>
            <a:endParaRPr lang="en-US" dirty="0"/>
          </a:p>
        </p:txBody>
      </p:sp>
      <p:pic>
        <p:nvPicPr>
          <p:cNvPr id="7" name="Content Placeholder 6" descr="A butterfly on a flower&#10;&#10;Description automatically generated">
            <a:extLst>
              <a:ext uri="{FF2B5EF4-FFF2-40B4-BE49-F238E27FC236}">
                <a16:creationId xmlns:a16="http://schemas.microsoft.com/office/drawing/2014/main" id="{6E6280A6-3BDD-15E2-C22B-8EFFC3CCC44D}"/>
              </a:ext>
            </a:extLst>
          </p:cNvPr>
          <p:cNvPicPr>
            <a:picLocks noGrp="1" noChangeAspect="1"/>
          </p:cNvPicPr>
          <p:nvPr>
            <p:ph sz="quarter" idx="10"/>
          </p:nvPr>
        </p:nvPicPr>
        <p:blipFill>
          <a:blip r:embed="rId3"/>
          <a:stretch>
            <a:fillRect/>
          </a:stretch>
        </p:blipFill>
        <p:spPr>
          <a:xfrm>
            <a:off x="2820553" y="1627188"/>
            <a:ext cx="6750918" cy="4506912"/>
          </a:xfrm>
        </p:spPr>
      </p:pic>
    </p:spTree>
    <p:extLst>
      <p:ext uri="{BB962C8B-B14F-4D97-AF65-F5344CB8AC3E}">
        <p14:creationId xmlns:p14="http://schemas.microsoft.com/office/powerpoint/2010/main" val="3003719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BB9B6-0E98-14AB-342E-1531FD6E5E3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C06EA42-B659-F64C-5AAE-A4144DE85F68}"/>
              </a:ext>
            </a:extLst>
          </p:cNvPr>
          <p:cNvSpPr>
            <a:spLocks noGrp="1"/>
          </p:cNvSpPr>
          <p:nvPr>
            <p:ph type="body" sz="quarter" idx="11"/>
          </p:nvPr>
        </p:nvSpPr>
        <p:spPr>
          <a:xfrm>
            <a:off x="0" y="794997"/>
            <a:ext cx="11690424" cy="531082"/>
          </a:xfrm>
        </p:spPr>
        <p:txBody>
          <a:bodyPr/>
          <a:lstStyle/>
          <a:p>
            <a:r>
              <a:rPr kumimoji="0" lang="en-US" sz="3000" b="0" i="0" u="none" strike="noStrike" kern="1200" cap="none" spc="0" normalizeH="0" baseline="0" noProof="0" dirty="0">
                <a:ln>
                  <a:noFill/>
                </a:ln>
                <a:effectLst/>
                <a:uLnTx/>
                <a:uFillTx/>
                <a:ea typeface="+mj-ea"/>
                <a:cs typeface="+mj-cs"/>
              </a:rPr>
              <a:t>Monarch Butterfly – comment period open to March 12</a:t>
            </a:r>
            <a:endParaRPr lang="en-US" sz="3000" dirty="0"/>
          </a:p>
        </p:txBody>
      </p:sp>
      <p:pic>
        <p:nvPicPr>
          <p:cNvPr id="12" name="Content Placeholder 11" descr="A butterfly on a flower&#10;&#10;Description automatically generated">
            <a:extLst>
              <a:ext uri="{FF2B5EF4-FFF2-40B4-BE49-F238E27FC236}">
                <a16:creationId xmlns:a16="http://schemas.microsoft.com/office/drawing/2014/main" id="{A039A235-4C48-EB53-C137-D3A132368754}"/>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15828" y="1627188"/>
            <a:ext cx="6760368" cy="4506912"/>
          </a:xfrm>
        </p:spPr>
      </p:pic>
    </p:spTree>
    <p:extLst>
      <p:ext uri="{BB962C8B-B14F-4D97-AF65-F5344CB8AC3E}">
        <p14:creationId xmlns:p14="http://schemas.microsoft.com/office/powerpoint/2010/main" val="2520347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8CD73-2CBC-B80C-DFBB-9B7E0B818C0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6326B8-C19F-537C-FFDA-CE9BFB50ABDF}"/>
              </a:ext>
            </a:extLst>
          </p:cNvPr>
          <p:cNvSpPr>
            <a:spLocks noGrp="1"/>
          </p:cNvSpPr>
          <p:nvPr>
            <p:ph type="body" sz="quarter" idx="11"/>
          </p:nvPr>
        </p:nvSpPr>
        <p:spPr>
          <a:xfrm>
            <a:off x="0" y="832704"/>
            <a:ext cx="10162095" cy="531082"/>
          </a:xfrm>
        </p:spPr>
        <p:txBody>
          <a:bodyPr/>
          <a:lstStyle/>
          <a:p>
            <a:r>
              <a:rPr kumimoji="0" lang="en-US" sz="3000" b="0" i="0" u="none" strike="noStrike" kern="1200" cap="none" spc="0" normalizeH="0" baseline="0" noProof="0" dirty="0">
                <a:ln>
                  <a:noFill/>
                </a:ln>
                <a:effectLst/>
                <a:uLnTx/>
                <a:uFillTx/>
                <a:ea typeface="+mj-ea"/>
                <a:cs typeface="+mj-cs"/>
              </a:rPr>
              <a:t>Monarch Butterfly – staff training and resources</a:t>
            </a:r>
            <a:endParaRPr lang="en-US" sz="3000" dirty="0"/>
          </a:p>
        </p:txBody>
      </p:sp>
      <p:pic>
        <p:nvPicPr>
          <p:cNvPr id="6" name="Content Placeholder 5" descr="A group of butterflies on a plant&#10;&#10;Description automatically generated with medium confidence">
            <a:extLst>
              <a:ext uri="{FF2B5EF4-FFF2-40B4-BE49-F238E27FC236}">
                <a16:creationId xmlns:a16="http://schemas.microsoft.com/office/drawing/2014/main" id="{2C8A69AD-6466-46AB-4B55-B653D2F53940}"/>
              </a:ext>
            </a:extLst>
          </p:cNvPr>
          <p:cNvPicPr>
            <a:picLocks noGrp="1" noChangeAspect="1"/>
          </p:cNvPicPr>
          <p:nvPr>
            <p:ph sz="quarter" idx="10"/>
          </p:nvPr>
        </p:nvPicPr>
        <p:blipFill>
          <a:blip r:embed="rId3"/>
          <a:stretch>
            <a:fillRect/>
          </a:stretch>
        </p:blipFill>
        <p:spPr>
          <a:xfrm>
            <a:off x="3191404" y="1627188"/>
            <a:ext cx="6009216" cy="4506912"/>
          </a:xfrm>
        </p:spPr>
      </p:pic>
    </p:spTree>
    <p:extLst>
      <p:ext uri="{BB962C8B-B14F-4D97-AF65-F5344CB8AC3E}">
        <p14:creationId xmlns:p14="http://schemas.microsoft.com/office/powerpoint/2010/main" val="352344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0" y="808920"/>
            <a:ext cx="9231048" cy="531082"/>
          </a:xfrm>
        </p:spPr>
        <p:txBody>
          <a:bodyPr/>
          <a:lstStyle/>
          <a:p>
            <a:r>
              <a:rPr lang="en-US" sz="4200" dirty="0"/>
              <a:t>Conservation Reserve Program</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196776" y="1485344"/>
            <a:ext cx="9034272" cy="4826556"/>
          </a:xfrm>
        </p:spPr>
        <p:txBody>
          <a:bodyPr lIns="91440" tIns="45720" rIns="91440" bIns="45720" anchor="t"/>
          <a:lstStyle/>
          <a:p>
            <a:pPr marL="0" indent="0">
              <a:buNone/>
            </a:pPr>
            <a:r>
              <a:rPr lang="en-US" sz="2400" b="1" dirty="0">
                <a:latin typeface="Montserrat ExtraBold" pitchFamily="2" charset="0"/>
              </a:rPr>
              <a:t>CRP Continuous Process Improvement Underway</a:t>
            </a:r>
          </a:p>
          <a:p>
            <a:pPr lvl="1"/>
            <a:r>
              <a:rPr lang="en-US" sz="2000" dirty="0">
                <a:latin typeface="Montserrat"/>
                <a:ea typeface="Open Sans"/>
                <a:cs typeface="Open Sans"/>
              </a:rPr>
              <a:t>Developing a strategy to manage workload &amp; responsibilities</a:t>
            </a:r>
          </a:p>
          <a:p>
            <a:pPr lvl="1"/>
            <a:r>
              <a:rPr lang="en-US" sz="2000" dirty="0">
                <a:latin typeface="Montserrat"/>
                <a:ea typeface="Open Sans"/>
                <a:cs typeface="Open Sans"/>
              </a:rPr>
              <a:t>Charter Developed</a:t>
            </a:r>
          </a:p>
          <a:p>
            <a:pPr lvl="1"/>
            <a:endParaRPr lang="en-US" sz="2000" dirty="0">
              <a:latin typeface="Montserrat"/>
              <a:ea typeface="Open Sans"/>
              <a:cs typeface="Open Sans"/>
            </a:endParaRPr>
          </a:p>
          <a:p>
            <a:pPr marL="0" indent="0">
              <a:buNone/>
            </a:pPr>
            <a:r>
              <a:rPr lang="en-US" sz="2400" b="1" dirty="0">
                <a:latin typeface="Montserrat ExtraBold" pitchFamily="2" charset="0"/>
              </a:rPr>
              <a:t>CRP Expiring Contracts:</a:t>
            </a:r>
          </a:p>
          <a:p>
            <a:pPr marL="685800" lvl="2">
              <a:spcBef>
                <a:spcPts val="1000"/>
              </a:spcBef>
            </a:pPr>
            <a:r>
              <a:rPr lang="en-US" dirty="0">
                <a:latin typeface="Montserrat"/>
                <a:ea typeface="Open Sans"/>
                <a:cs typeface="Open Sans"/>
              </a:rPr>
              <a:t>FY25: 342</a:t>
            </a:r>
          </a:p>
          <a:p>
            <a:pPr marL="685800" lvl="2">
              <a:spcBef>
                <a:spcPts val="1000"/>
              </a:spcBef>
            </a:pPr>
            <a:r>
              <a:rPr lang="en-US" dirty="0">
                <a:latin typeface="Montserrat"/>
                <a:ea typeface="Open Sans"/>
                <a:cs typeface="Open Sans"/>
              </a:rPr>
              <a:t>FY26: 1,269</a:t>
            </a:r>
          </a:p>
          <a:p>
            <a:pPr marL="685800" lvl="2">
              <a:spcBef>
                <a:spcPts val="1000"/>
              </a:spcBef>
            </a:pPr>
            <a:r>
              <a:rPr lang="en-US" dirty="0">
                <a:latin typeface="Montserrat"/>
                <a:ea typeface="Open Sans"/>
                <a:cs typeface="Open Sans"/>
              </a:rPr>
              <a:t>FY27: 528</a:t>
            </a:r>
          </a:p>
          <a:p>
            <a:pPr lvl="1"/>
            <a:r>
              <a:rPr lang="en-US" sz="2000" dirty="0">
                <a:latin typeface="Montserrat"/>
                <a:ea typeface="Open Sans"/>
                <a:cs typeface="Open Sans"/>
              </a:rPr>
              <a:t>FY28: 129 </a:t>
            </a:r>
          </a:p>
          <a:p>
            <a:pPr lvl="1"/>
            <a:r>
              <a:rPr lang="en-US" sz="2000" dirty="0">
                <a:latin typeface="Montserrat"/>
                <a:ea typeface="Open Sans"/>
                <a:cs typeface="Open Sans"/>
              </a:rPr>
              <a:t>FY29: 176</a:t>
            </a:r>
          </a:p>
          <a:p>
            <a:pPr lvl="1"/>
            <a:endParaRPr lang="en-US" sz="2000" dirty="0">
              <a:latin typeface="Montserrat"/>
              <a:ea typeface="Open Sans"/>
              <a:cs typeface="Open Sans"/>
            </a:endParaRPr>
          </a:p>
          <a:p>
            <a:pPr marL="0" indent="0" algn="ctr">
              <a:buNone/>
            </a:pPr>
            <a:r>
              <a:rPr lang="en-US" sz="2400" b="1" dirty="0">
                <a:latin typeface="Montserrat Black" pitchFamily="2" charset="0"/>
              </a:rPr>
              <a:t>Audit findings reported to FSA County Committees</a:t>
            </a:r>
          </a:p>
          <a:p>
            <a:endParaRPr lang="en-US" sz="2000" dirty="0"/>
          </a:p>
          <a:p>
            <a:pPr marL="1085850" lvl="1" indent="-342900">
              <a:buFont typeface="Arial" panose="020B0604020202020204" pitchFamily="34" charset="0"/>
              <a:buChar char="•"/>
            </a:pPr>
            <a:endParaRPr lang="en-US" sz="2000" dirty="0"/>
          </a:p>
        </p:txBody>
      </p:sp>
      <p:pic>
        <p:nvPicPr>
          <p:cNvPr id="2" name="Picture Placeholder 1">
            <a:extLst>
              <a:ext uri="{FF2B5EF4-FFF2-40B4-BE49-F238E27FC236}">
                <a16:creationId xmlns:a16="http://schemas.microsoft.com/office/drawing/2014/main" id="{D1C74974-5C15-0184-BD74-9BBCA8139859}"/>
              </a:ext>
            </a:extLst>
          </p:cNvPr>
          <p:cNvPicPr>
            <a:picLocks noGrp="1" noChangeAspect="1"/>
          </p:cNvPicPr>
          <p:nvPr>
            <p:ph type="pic" sz="quarter" idx="12"/>
          </p:nvPr>
        </p:nvPicPr>
        <p:blipFill>
          <a:blip r:embed="rId3"/>
          <a:srcRect t="20479" b="20479"/>
          <a:stretch/>
        </p:blipFill>
        <p:spPr>
          <a:xfrm rot="5400000">
            <a:off x="8121650" y="2368550"/>
            <a:ext cx="5219700" cy="2311400"/>
          </a:xfrm>
        </p:spPr>
      </p:pic>
    </p:spTree>
    <p:extLst>
      <p:ext uri="{BB962C8B-B14F-4D97-AF65-F5344CB8AC3E}">
        <p14:creationId xmlns:p14="http://schemas.microsoft.com/office/powerpoint/2010/main" val="690388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3837C-8D91-C2A8-73BC-B1F1276C0AA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9F2498E-86EB-281B-F3FB-6AC067E86DAE}"/>
              </a:ext>
            </a:extLst>
          </p:cNvPr>
          <p:cNvSpPr>
            <a:spLocks noGrp="1"/>
          </p:cNvSpPr>
          <p:nvPr>
            <p:ph type="body" sz="quarter" idx="11"/>
          </p:nvPr>
        </p:nvSpPr>
        <p:spPr>
          <a:xfrm>
            <a:off x="0" y="829055"/>
            <a:ext cx="11690424" cy="794484"/>
          </a:xfrm>
        </p:spPr>
        <p:txBody>
          <a:bodyPr/>
          <a:lstStyle/>
          <a:p>
            <a:r>
              <a:rPr kumimoji="0" lang="en-US" sz="2800" b="0" i="0" u="none" strike="noStrike" kern="1200" cap="none" spc="0" normalizeH="0" baseline="0" noProof="0" dirty="0" err="1">
                <a:ln>
                  <a:noFill/>
                </a:ln>
                <a:effectLst/>
                <a:uLnTx/>
                <a:uFillTx/>
                <a:ea typeface="+mj-ea"/>
                <a:cs typeface="+mj-cs"/>
              </a:rPr>
              <a:t>Suckley’s</a:t>
            </a:r>
            <a:r>
              <a:rPr kumimoji="0" lang="en-US" sz="2800" b="0" i="0" u="none" strike="noStrike" kern="1200" cap="none" spc="0" normalizeH="0" baseline="0" noProof="0" dirty="0">
                <a:ln>
                  <a:noFill/>
                </a:ln>
                <a:effectLst/>
                <a:uLnTx/>
                <a:uFillTx/>
                <a:ea typeface="+mj-ea"/>
                <a:cs typeface="+mj-cs"/>
              </a:rPr>
              <a:t> Cuckoo Bumble Bee – proposed for listing as </a:t>
            </a:r>
            <a:r>
              <a:rPr kumimoji="0" lang="en-US" sz="2800" b="0" i="1" u="none" strike="noStrike" kern="1200" cap="none" spc="0" normalizeH="0" baseline="0" noProof="0" dirty="0">
                <a:ln>
                  <a:noFill/>
                </a:ln>
                <a:effectLst/>
                <a:uLnTx/>
                <a:uFillTx/>
                <a:ea typeface="+mj-ea"/>
                <a:cs typeface="+mj-cs"/>
              </a:rPr>
              <a:t>Endangered</a:t>
            </a:r>
            <a:endParaRPr lang="en-US" sz="2800" dirty="0"/>
          </a:p>
        </p:txBody>
      </p:sp>
      <p:pic>
        <p:nvPicPr>
          <p:cNvPr id="7" name="Content Placeholder 6" descr="A bee on a flower&#10;&#10;Description automatically generated">
            <a:extLst>
              <a:ext uri="{FF2B5EF4-FFF2-40B4-BE49-F238E27FC236}">
                <a16:creationId xmlns:a16="http://schemas.microsoft.com/office/drawing/2014/main" id="{24BB5692-069E-F8F9-95FB-0E2D95738EDA}"/>
              </a:ext>
            </a:extLst>
          </p:cNvPr>
          <p:cNvPicPr>
            <a:picLocks noGrp="1" noChangeAspect="1"/>
          </p:cNvPicPr>
          <p:nvPr>
            <p:ph sz="quarter" idx="10"/>
          </p:nvPr>
        </p:nvPicPr>
        <p:blipFill>
          <a:blip r:embed="rId3"/>
          <a:stretch>
            <a:fillRect/>
          </a:stretch>
        </p:blipFill>
        <p:spPr>
          <a:xfrm>
            <a:off x="2810865" y="1627188"/>
            <a:ext cx="6770295" cy="4506912"/>
          </a:xfrm>
        </p:spPr>
      </p:pic>
    </p:spTree>
    <p:extLst>
      <p:ext uri="{BB962C8B-B14F-4D97-AF65-F5344CB8AC3E}">
        <p14:creationId xmlns:p14="http://schemas.microsoft.com/office/powerpoint/2010/main" val="2030427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0B5CD-E365-14D1-1D18-9E42577550F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9A22DCD-733D-1F89-C191-4A2E0F4CCC81}"/>
              </a:ext>
            </a:extLst>
          </p:cNvPr>
          <p:cNvSpPr>
            <a:spLocks noGrp="1"/>
          </p:cNvSpPr>
          <p:nvPr>
            <p:ph type="body" sz="quarter" idx="11"/>
          </p:nvPr>
        </p:nvSpPr>
        <p:spPr>
          <a:xfrm>
            <a:off x="0" y="829055"/>
            <a:ext cx="11613823" cy="481271"/>
          </a:xfrm>
        </p:spPr>
        <p:txBody>
          <a:bodyPr/>
          <a:lstStyle/>
          <a:p>
            <a:r>
              <a:rPr kumimoji="0" lang="en-US" sz="3000" b="0" i="0" u="none" strike="noStrike" kern="1200" cap="none" spc="0" normalizeH="0" baseline="0" noProof="0" dirty="0" err="1">
                <a:ln>
                  <a:noFill/>
                </a:ln>
                <a:effectLst/>
                <a:uLnTx/>
                <a:uFillTx/>
                <a:ea typeface="+mj-ea"/>
                <a:cs typeface="+mj-cs"/>
              </a:rPr>
              <a:t>Suckley’s</a:t>
            </a:r>
            <a:r>
              <a:rPr kumimoji="0" lang="en-US" sz="3000" b="0" i="0" u="none" strike="noStrike" kern="1200" cap="none" spc="0" normalizeH="0" baseline="0" noProof="0" dirty="0">
                <a:ln>
                  <a:noFill/>
                </a:ln>
                <a:effectLst/>
                <a:uLnTx/>
                <a:uFillTx/>
                <a:ea typeface="+mj-ea"/>
                <a:cs typeface="+mj-cs"/>
              </a:rPr>
              <a:t> Cuckoo Bumble Bee – comments until Feb 18</a:t>
            </a:r>
            <a:endParaRPr lang="en-US" sz="3000" dirty="0"/>
          </a:p>
        </p:txBody>
      </p:sp>
      <p:pic>
        <p:nvPicPr>
          <p:cNvPr id="7" name="Content Placeholder 6" descr="A bee on a flower&#10;&#10;Description automatically generated">
            <a:extLst>
              <a:ext uri="{FF2B5EF4-FFF2-40B4-BE49-F238E27FC236}">
                <a16:creationId xmlns:a16="http://schemas.microsoft.com/office/drawing/2014/main" id="{72BBD5E2-2CDE-4388-BE2D-E31901AD2ED9}"/>
              </a:ext>
            </a:extLst>
          </p:cNvPr>
          <p:cNvPicPr>
            <a:picLocks noGrp="1" noChangeAspect="1"/>
          </p:cNvPicPr>
          <p:nvPr>
            <p:ph sz="quarter" idx="10"/>
          </p:nvPr>
        </p:nvPicPr>
        <p:blipFill>
          <a:blip r:embed="rId3"/>
          <a:stretch>
            <a:fillRect/>
          </a:stretch>
        </p:blipFill>
        <p:spPr>
          <a:xfrm>
            <a:off x="2810865" y="1627188"/>
            <a:ext cx="6770295" cy="4506912"/>
          </a:xfrm>
        </p:spPr>
      </p:pic>
    </p:spTree>
    <p:extLst>
      <p:ext uri="{BB962C8B-B14F-4D97-AF65-F5344CB8AC3E}">
        <p14:creationId xmlns:p14="http://schemas.microsoft.com/office/powerpoint/2010/main" val="1739723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9BD80-096F-E8D6-8881-4DB4C90905B3}"/>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4FD5972-208F-B0A0-4BD3-6BB2A9955CCE}"/>
              </a:ext>
            </a:extLst>
          </p:cNvPr>
          <p:cNvPicPr>
            <a:picLocks noGrp="1" noChangeAspect="1"/>
          </p:cNvPicPr>
          <p:nvPr>
            <p:ph type="pic" sz="quarter" idx="11"/>
          </p:nvPr>
        </p:nvPicPr>
        <p:blipFill>
          <a:blip r:embed="rId2"/>
          <a:srcRect l="2680" r="2680"/>
          <a:stretch/>
        </p:blipFill>
        <p:spPr>
          <a:prstGeom prst="rect">
            <a:avLst/>
          </a:prstGeom>
        </p:spPr>
      </p:pic>
      <p:pic>
        <p:nvPicPr>
          <p:cNvPr id="12" name="Picture Placeholder 11" descr="A picture containing outdoor, building, sky, grass&#10;&#10;Description automatically generated">
            <a:extLst>
              <a:ext uri="{FF2B5EF4-FFF2-40B4-BE49-F238E27FC236}">
                <a16:creationId xmlns:a16="http://schemas.microsoft.com/office/drawing/2014/main" id="{670C4E1A-A69D-E349-1E74-5251EE8D85E4}"/>
              </a:ext>
            </a:extLst>
          </p:cNvPr>
          <p:cNvPicPr>
            <a:picLocks noGrp="1" noChangeAspect="1"/>
          </p:cNvPicPr>
          <p:nvPr>
            <p:ph type="pic" sz="quarter" idx="12"/>
          </p:nvPr>
        </p:nvPicPr>
        <p:blipFill>
          <a:blip r:embed="rId3"/>
          <a:srcRect l="10566" r="10566"/>
          <a:stretch/>
        </p:blipFill>
        <p:spPr>
          <a:prstGeom prst="rect">
            <a:avLst/>
          </a:prstGeom>
        </p:spPr>
      </p:pic>
      <p:pic>
        <p:nvPicPr>
          <p:cNvPr id="6" name="Picture Placeholder 5" descr="A picture containing grass, outdoor, sky, field&#10;&#10;Description automatically generated">
            <a:extLst>
              <a:ext uri="{FF2B5EF4-FFF2-40B4-BE49-F238E27FC236}">
                <a16:creationId xmlns:a16="http://schemas.microsoft.com/office/drawing/2014/main" id="{8EB462B7-38FE-CBA2-70F9-A41307E5A8D0}"/>
              </a:ext>
            </a:extLst>
          </p:cNvPr>
          <p:cNvPicPr>
            <a:picLocks noGrp="1" noChangeAspect="1"/>
          </p:cNvPicPr>
          <p:nvPr>
            <p:ph type="pic" sz="quarter" idx="13"/>
          </p:nvPr>
        </p:nvPicPr>
        <p:blipFill>
          <a:blip r:embed="rId4"/>
          <a:srcRect t="14999" b="14999"/>
          <a:stretch/>
        </p:blipFill>
        <p:spPr>
          <a:prstGeom prst="rect">
            <a:avLst/>
          </a:prstGeom>
        </p:spPr>
      </p:pic>
      <p:sp>
        <p:nvSpPr>
          <p:cNvPr id="10" name="Content Placeholder 9">
            <a:extLst>
              <a:ext uri="{FF2B5EF4-FFF2-40B4-BE49-F238E27FC236}">
                <a16:creationId xmlns:a16="http://schemas.microsoft.com/office/drawing/2014/main" id="{49E2A48A-01E8-3E19-9079-327DE54B8411}"/>
              </a:ext>
            </a:extLst>
          </p:cNvPr>
          <p:cNvSpPr>
            <a:spLocks noGrp="1"/>
          </p:cNvSpPr>
          <p:nvPr>
            <p:ph type="body" sz="quarter" idx="14"/>
          </p:nvPr>
        </p:nvSpPr>
        <p:spPr/>
        <p:txBody>
          <a:bodyPr/>
          <a:lstStyle/>
          <a:p>
            <a:r>
              <a:rPr kumimoji="0" lang="en-US" sz="4000" b="1" i="0" u="none" strike="noStrike" kern="1200" cap="none" spc="0" normalizeH="0" baseline="0" noProof="0" dirty="0">
                <a:ln>
                  <a:noFill/>
                </a:ln>
                <a:solidFill>
                  <a:prstClr val="white"/>
                </a:solidFill>
                <a:effectLst/>
                <a:uLnTx/>
                <a:uFillTx/>
                <a:latin typeface="Montserrat ExtraBold" pitchFamily="2" charset="0"/>
                <a:ea typeface="+mj-ea"/>
                <a:cs typeface="+mj-cs"/>
              </a:rPr>
              <a:t>Overview of nonlethal predator control practices</a:t>
            </a: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endParaRPr>
          </a:p>
          <a:p>
            <a:endParaRPr kumimoji="0" lang="en-US" sz="1800" b="1" i="0" u="none" strike="noStrike" kern="1200" cap="none" spc="0" normalizeH="0" baseline="0" noProof="0" dirty="0">
              <a:ln>
                <a:noFill/>
              </a:ln>
              <a:solidFill>
                <a:prstClr val="white"/>
              </a:solidFill>
              <a:effectLst/>
              <a:uLnTx/>
              <a:uFillTx/>
              <a:latin typeface="Gotham Medium" panose="02000604030000020004" pitchFamily="50" charset="0"/>
              <a:ea typeface="+mj-ea"/>
              <a:cs typeface="+mj-cs"/>
            </a:endParaRPr>
          </a:p>
          <a:p>
            <a:br>
              <a:rPr kumimoji="0" lang="en-US" sz="1800" b="1" i="0" u="none" strike="noStrike" kern="1200" cap="none" spc="0" normalizeH="0" baseline="0" noProof="0" dirty="0">
                <a:ln>
                  <a:noFill/>
                </a:ln>
                <a:solidFill>
                  <a:prstClr val="white"/>
                </a:solidFill>
                <a:effectLst/>
                <a:uLnTx/>
                <a:uFillTx/>
                <a:latin typeface="Gotham Medium" panose="02000604030000020004" pitchFamily="50" charset="0"/>
                <a:ea typeface="+mj-ea"/>
                <a:cs typeface="+mj-cs"/>
              </a:rPr>
            </a:br>
            <a:r>
              <a:rPr kumimoji="0" lang="en-US" sz="1800" b="0" i="0" u="none" strike="noStrike" kern="1200" cap="none" spc="0" normalizeH="0" baseline="0" noProof="0" dirty="0">
                <a:ln>
                  <a:noFill/>
                </a:ln>
                <a:solidFill>
                  <a:prstClr val="white"/>
                </a:solidFill>
                <a:effectLst/>
                <a:uLnTx/>
                <a:uFillTx/>
                <a:latin typeface="Montserrat SemiBold" pitchFamily="2" charset="0"/>
                <a:ea typeface="+mj-ea"/>
                <a:cs typeface="+mj-cs"/>
              </a:rPr>
              <a:t>Peter McBride</a:t>
            </a:r>
            <a:r>
              <a:rPr kumimoji="0" lang="en-US" sz="1800" b="0" i="0" u="none" strike="noStrike" kern="1200" cap="none" spc="0" normalizeH="0" baseline="0" noProof="0" dirty="0">
                <a:ln>
                  <a:noFill/>
                </a:ln>
                <a:solidFill>
                  <a:prstClr val="white"/>
                </a:solidFill>
                <a:effectLst/>
                <a:uLnTx/>
                <a:uFillTx/>
                <a:latin typeface="+mj-lt"/>
                <a:ea typeface="+mj-ea"/>
                <a:cs typeface="+mj-cs"/>
              </a:rPr>
              <a:t>, State Wildlife Biologist</a:t>
            </a:r>
            <a:endParaRPr lang="en-US" sz="4400" b="0" dirty="0">
              <a:latin typeface="+mj-lt"/>
            </a:endParaRPr>
          </a:p>
        </p:txBody>
      </p:sp>
      <p:sp>
        <p:nvSpPr>
          <p:cNvPr id="2" name="Text Placeholder 1">
            <a:extLst>
              <a:ext uri="{FF2B5EF4-FFF2-40B4-BE49-F238E27FC236}">
                <a16:creationId xmlns:a16="http://schemas.microsoft.com/office/drawing/2014/main" id="{B5C93411-F9C8-A4A5-86A8-C78F04F1045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34129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1972C-80C9-AE4F-E8EA-6655F09DFF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635A1D2-2925-9A33-4060-1C16AC3D6CBB}"/>
              </a:ext>
            </a:extLst>
          </p:cNvPr>
          <p:cNvSpPr>
            <a:spLocks noGrp="1"/>
          </p:cNvSpPr>
          <p:nvPr>
            <p:ph type="body" sz="quarter" idx="11"/>
          </p:nvPr>
        </p:nvSpPr>
        <p:spPr>
          <a:xfrm>
            <a:off x="5365" y="825155"/>
            <a:ext cx="11690424" cy="531082"/>
          </a:xfrm>
        </p:spPr>
        <p:txBody>
          <a:bodyPr/>
          <a:lstStyle/>
          <a:p>
            <a:r>
              <a:rPr kumimoji="0" lang="en-US" sz="4000" b="0" i="0" u="none" strike="noStrike" kern="1200" cap="none" spc="0" normalizeH="0" baseline="0" noProof="0" dirty="0">
                <a:ln>
                  <a:noFill/>
                </a:ln>
                <a:effectLst/>
                <a:uLnTx/>
                <a:uFillTx/>
                <a:ea typeface="+mj-ea"/>
                <a:cs typeface="+mj-cs"/>
              </a:rPr>
              <a:t>Practices available in Washington:</a:t>
            </a:r>
            <a:endParaRPr lang="en-US" dirty="0"/>
          </a:p>
        </p:txBody>
      </p:sp>
      <p:sp>
        <p:nvSpPr>
          <p:cNvPr id="4" name="Content Placeholder 3">
            <a:extLst>
              <a:ext uri="{FF2B5EF4-FFF2-40B4-BE49-F238E27FC236}">
                <a16:creationId xmlns:a16="http://schemas.microsoft.com/office/drawing/2014/main" id="{F1D7B102-3EAB-EB70-E8EC-091428ED8CF5}"/>
              </a:ext>
            </a:extLst>
          </p:cNvPr>
          <p:cNvSpPr>
            <a:spLocks noGrp="1"/>
          </p:cNvSpPr>
          <p:nvPr>
            <p:ph sz="quarter" idx="10"/>
          </p:nvPr>
        </p:nvSpPr>
        <p:spPr>
          <a:xfrm>
            <a:off x="496211" y="1741031"/>
            <a:ext cx="11381766" cy="4141296"/>
          </a:xfrm>
        </p:spPr>
        <p:txBody>
          <a:bodyPr/>
          <a:lstStyle/>
          <a:p>
            <a:pPr marL="0" indent="0">
              <a:buNone/>
            </a:pPr>
            <a:r>
              <a:rPr lang="en-US" dirty="0">
                <a:solidFill>
                  <a:schemeClr val="accent6">
                    <a:lumMod val="50000"/>
                  </a:schemeClr>
                </a:solidFill>
                <a:latin typeface="Montserrat SemiBold" pitchFamily="2" charset="0"/>
              </a:rPr>
              <a:t>Turbo-fladry (Upland wildlife habitat mgmt.):</a:t>
            </a:r>
          </a:p>
          <a:p>
            <a:endParaRPr lang="en-US" dirty="0">
              <a:solidFill>
                <a:schemeClr val="accent6">
                  <a:lumMod val="50000"/>
                </a:schemeClr>
              </a:solidFill>
            </a:endParaRPr>
          </a:p>
          <a:p>
            <a:endParaRPr lang="en-US" dirty="0">
              <a:solidFill>
                <a:schemeClr val="accent6">
                  <a:lumMod val="50000"/>
                </a:schemeClr>
              </a:solidFill>
            </a:endParaRPr>
          </a:p>
          <a:p>
            <a:endParaRPr lang="en-US" dirty="0">
              <a:solidFill>
                <a:schemeClr val="accent6">
                  <a:lumMod val="50000"/>
                </a:schemeClr>
              </a:solidFill>
            </a:endParaRPr>
          </a:p>
          <a:p>
            <a:endParaRPr lang="en-US" dirty="0">
              <a:solidFill>
                <a:schemeClr val="accent6">
                  <a:lumMod val="50000"/>
                </a:schemeClr>
              </a:solidFill>
            </a:endParaRPr>
          </a:p>
          <a:p>
            <a:pPr marL="0" indent="0">
              <a:buNone/>
            </a:pPr>
            <a:r>
              <a:rPr lang="en-US" dirty="0">
                <a:solidFill>
                  <a:schemeClr val="accent6">
                    <a:lumMod val="50000"/>
                  </a:schemeClr>
                </a:solidFill>
                <a:latin typeface="Montserrat SemiBold" pitchFamily="2" charset="0"/>
              </a:rPr>
              <a:t>Carcass management (Obstruction removal):</a:t>
            </a:r>
          </a:p>
          <a:p>
            <a:endParaRPr lang="en-US" dirty="0">
              <a:solidFill>
                <a:schemeClr val="accent6">
                  <a:lumMod val="50000"/>
                </a:schemeClr>
              </a:solidFill>
            </a:endParaRPr>
          </a:p>
        </p:txBody>
      </p:sp>
      <p:pic>
        <p:nvPicPr>
          <p:cNvPr id="1026" name="Picture 2">
            <a:extLst>
              <a:ext uri="{FF2B5EF4-FFF2-40B4-BE49-F238E27FC236}">
                <a16:creationId xmlns:a16="http://schemas.microsoft.com/office/drawing/2014/main" id="{97B2EB22-FFC9-44A1-1523-34569971A0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40" b="11120"/>
          <a:stretch/>
        </p:blipFill>
        <p:spPr bwMode="auto">
          <a:xfrm>
            <a:off x="576246" y="2294181"/>
            <a:ext cx="11187289" cy="17354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7BF6F81-B907-A575-73A0-A7220079A9CD}"/>
              </a:ext>
            </a:extLst>
          </p:cNvPr>
          <p:cNvPicPr>
            <a:picLocks noChangeAspect="1"/>
          </p:cNvPicPr>
          <p:nvPr/>
        </p:nvPicPr>
        <p:blipFill>
          <a:blip r:embed="rId4"/>
          <a:stretch>
            <a:fillRect/>
          </a:stretch>
        </p:blipFill>
        <p:spPr>
          <a:xfrm>
            <a:off x="496211" y="4832424"/>
            <a:ext cx="11199578" cy="806937"/>
          </a:xfrm>
          <a:prstGeom prst="rect">
            <a:avLst/>
          </a:prstGeom>
        </p:spPr>
      </p:pic>
    </p:spTree>
    <p:extLst>
      <p:ext uri="{BB962C8B-B14F-4D97-AF65-F5344CB8AC3E}">
        <p14:creationId xmlns:p14="http://schemas.microsoft.com/office/powerpoint/2010/main" val="2279693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CEB4A-8611-215B-656C-AD67D1AAFED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1DC9708-884B-0829-4C58-61538EDE0550}"/>
              </a:ext>
            </a:extLst>
          </p:cNvPr>
          <p:cNvSpPr>
            <a:spLocks noGrp="1"/>
          </p:cNvSpPr>
          <p:nvPr>
            <p:ph type="body" sz="quarter" idx="11"/>
          </p:nvPr>
        </p:nvSpPr>
        <p:spPr>
          <a:xfrm>
            <a:off x="0" y="832703"/>
            <a:ext cx="11690424" cy="1222339"/>
          </a:xfrm>
        </p:spPr>
        <p:txBody>
          <a:bodyPr/>
          <a:lstStyle/>
          <a:p>
            <a:r>
              <a:rPr lang="en-US" dirty="0"/>
              <a:t>Other practices</a:t>
            </a:r>
            <a:r>
              <a:rPr kumimoji="0" lang="en-US" b="0" i="0" u="none" strike="noStrike" kern="1200" cap="none" spc="0" normalizeH="0" baseline="0" noProof="0" dirty="0">
                <a:ln>
                  <a:noFill/>
                </a:ln>
                <a:effectLst/>
                <a:uLnTx/>
                <a:uFillTx/>
                <a:ea typeface="+mj-ea"/>
                <a:cs typeface="+mj-cs"/>
              </a:rPr>
              <a:t> being used or evaluated in other states:</a:t>
            </a:r>
            <a:endParaRPr lang="en-US" dirty="0"/>
          </a:p>
        </p:txBody>
      </p:sp>
      <p:sp>
        <p:nvSpPr>
          <p:cNvPr id="4" name="Content Placeholder 3">
            <a:extLst>
              <a:ext uri="{FF2B5EF4-FFF2-40B4-BE49-F238E27FC236}">
                <a16:creationId xmlns:a16="http://schemas.microsoft.com/office/drawing/2014/main" id="{29D822BC-382D-63C6-14DC-C99105CAACDB}"/>
              </a:ext>
            </a:extLst>
          </p:cNvPr>
          <p:cNvSpPr>
            <a:spLocks noGrp="1"/>
          </p:cNvSpPr>
          <p:nvPr>
            <p:ph sz="quarter" idx="10"/>
          </p:nvPr>
        </p:nvSpPr>
        <p:spPr>
          <a:xfrm>
            <a:off x="1550473" y="2330198"/>
            <a:ext cx="9091053" cy="3753229"/>
          </a:xfrm>
        </p:spPr>
        <p:txBody>
          <a:bodyPr/>
          <a:lstStyle/>
          <a:p>
            <a:pPr marL="0" indent="0">
              <a:buNone/>
            </a:pPr>
            <a:r>
              <a:rPr lang="en-US" dirty="0">
                <a:solidFill>
                  <a:schemeClr val="accent6">
                    <a:lumMod val="50000"/>
                  </a:schemeClr>
                </a:solidFill>
                <a:latin typeface="Montserrat ExtraBold" pitchFamily="2" charset="0"/>
              </a:rPr>
              <a:t>Range-riding (</a:t>
            </a:r>
            <a:r>
              <a:rPr lang="en-US" sz="2400" dirty="0">
                <a:solidFill>
                  <a:schemeClr val="accent6">
                    <a:lumMod val="50000"/>
                  </a:schemeClr>
                </a:solidFill>
                <a:latin typeface="Montserrat ExtraBold" pitchFamily="2" charset="0"/>
              </a:rPr>
              <a:t>scenarios under 645 in MT</a:t>
            </a:r>
            <a:r>
              <a:rPr lang="en-US" dirty="0">
                <a:solidFill>
                  <a:schemeClr val="accent6">
                    <a:lumMod val="50000"/>
                  </a:schemeClr>
                </a:solidFill>
                <a:latin typeface="Montserrat ExtraBold" pitchFamily="2" charset="0"/>
              </a:rPr>
              <a:t>)</a:t>
            </a:r>
          </a:p>
          <a:p>
            <a:endParaRPr lang="en-US" dirty="0">
              <a:solidFill>
                <a:schemeClr val="accent6">
                  <a:lumMod val="50000"/>
                </a:schemeClr>
              </a:solidFill>
              <a:latin typeface="Montserrat ExtraBold" pitchFamily="2" charset="0"/>
            </a:endParaRPr>
          </a:p>
          <a:p>
            <a:pPr marL="0" indent="0">
              <a:buNone/>
            </a:pPr>
            <a:r>
              <a:rPr lang="en-US" dirty="0">
                <a:solidFill>
                  <a:schemeClr val="accent6">
                    <a:lumMod val="50000"/>
                  </a:schemeClr>
                </a:solidFill>
                <a:latin typeface="Montserrat ExtraBold" pitchFamily="2" charset="0"/>
              </a:rPr>
              <a:t>Electrified mat (</a:t>
            </a:r>
            <a:r>
              <a:rPr lang="en-US" sz="2400" dirty="0">
                <a:solidFill>
                  <a:schemeClr val="accent6">
                    <a:lumMod val="50000"/>
                  </a:schemeClr>
                </a:solidFill>
                <a:latin typeface="Montserrat ExtraBold" pitchFamily="2" charset="0"/>
              </a:rPr>
              <a:t>scenarios under CPS 649</a:t>
            </a:r>
            <a:r>
              <a:rPr lang="en-US" dirty="0">
                <a:solidFill>
                  <a:schemeClr val="accent6">
                    <a:lumMod val="50000"/>
                  </a:schemeClr>
                </a:solidFill>
                <a:latin typeface="Montserrat ExtraBold" pitchFamily="2" charset="0"/>
              </a:rPr>
              <a:t>)</a:t>
            </a:r>
          </a:p>
          <a:p>
            <a:endParaRPr lang="en-US" dirty="0">
              <a:solidFill>
                <a:schemeClr val="accent6">
                  <a:lumMod val="50000"/>
                </a:schemeClr>
              </a:solidFill>
              <a:latin typeface="Montserrat ExtraBold" pitchFamily="2" charset="0"/>
            </a:endParaRPr>
          </a:p>
          <a:p>
            <a:pPr marL="0" indent="0">
              <a:buNone/>
            </a:pPr>
            <a:r>
              <a:rPr lang="en-US" dirty="0">
                <a:solidFill>
                  <a:schemeClr val="accent6">
                    <a:lumMod val="50000"/>
                  </a:schemeClr>
                </a:solidFill>
                <a:latin typeface="Montserrat ExtraBold" pitchFamily="2" charset="0"/>
              </a:rPr>
              <a:t>Electrified fence (</a:t>
            </a:r>
            <a:r>
              <a:rPr lang="en-US" sz="2400" dirty="0">
                <a:solidFill>
                  <a:schemeClr val="accent6">
                    <a:lumMod val="50000"/>
                  </a:schemeClr>
                </a:solidFill>
                <a:latin typeface="Montserrat ExtraBold" pitchFamily="2" charset="0"/>
              </a:rPr>
              <a:t>scenarios under CPS 649</a:t>
            </a:r>
            <a:r>
              <a:rPr lang="en-US" dirty="0">
                <a:solidFill>
                  <a:schemeClr val="accent6">
                    <a:lumMod val="50000"/>
                  </a:schemeClr>
                </a:solidFill>
                <a:latin typeface="Montserrat ExtraBold" pitchFamily="2" charset="0"/>
              </a:rPr>
              <a:t>)</a:t>
            </a:r>
          </a:p>
          <a:p>
            <a:endParaRPr lang="en-US" dirty="0">
              <a:solidFill>
                <a:schemeClr val="accent6">
                  <a:lumMod val="50000"/>
                </a:schemeClr>
              </a:solidFill>
              <a:latin typeface="Montserrat ExtraBold" pitchFamily="2" charset="0"/>
            </a:endParaRPr>
          </a:p>
          <a:p>
            <a:pPr marL="0" indent="0">
              <a:buNone/>
            </a:pPr>
            <a:r>
              <a:rPr lang="en-US" dirty="0">
                <a:solidFill>
                  <a:schemeClr val="accent6">
                    <a:lumMod val="50000"/>
                  </a:schemeClr>
                </a:solidFill>
                <a:latin typeface="Montserrat ExtraBold" pitchFamily="2" charset="0"/>
              </a:rPr>
              <a:t>Animal mortality management (</a:t>
            </a:r>
            <a:r>
              <a:rPr lang="en-US" sz="2400" dirty="0">
                <a:solidFill>
                  <a:schemeClr val="accent6">
                    <a:lumMod val="50000"/>
                  </a:schemeClr>
                </a:solidFill>
                <a:latin typeface="Montserrat ExtraBold" pitchFamily="2" charset="0"/>
              </a:rPr>
              <a:t>Interim CPS 830</a:t>
            </a:r>
            <a:r>
              <a:rPr lang="en-US" dirty="0">
                <a:solidFill>
                  <a:schemeClr val="accent6">
                    <a:lumMod val="50000"/>
                  </a:schemeClr>
                </a:solidFill>
                <a:latin typeface="Montserrat ExtraBold" pitchFamily="2" charset="0"/>
              </a:rPr>
              <a:t>)</a:t>
            </a:r>
          </a:p>
        </p:txBody>
      </p:sp>
    </p:spTree>
    <p:extLst>
      <p:ext uri="{BB962C8B-B14F-4D97-AF65-F5344CB8AC3E}">
        <p14:creationId xmlns:p14="http://schemas.microsoft.com/office/powerpoint/2010/main" val="964053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body of water with grass and a sunset in the background&#10;&#10;Description automatically generated with medium confidence">
            <a:extLst>
              <a:ext uri="{FF2B5EF4-FFF2-40B4-BE49-F238E27FC236}">
                <a16:creationId xmlns:a16="http://schemas.microsoft.com/office/drawing/2014/main" id="{30DA5C00-8662-3FE2-91E4-34F648A27A17}"/>
              </a:ext>
            </a:extLst>
          </p:cNvPr>
          <p:cNvPicPr>
            <a:picLocks noGrp="1" noChangeAspect="1"/>
          </p:cNvPicPr>
          <p:nvPr>
            <p:ph type="pic" sz="quarter" idx="12"/>
          </p:nvPr>
        </p:nvPicPr>
        <p:blipFill>
          <a:blip r:embed="rId2"/>
          <a:srcRect t="19" b="19"/>
          <a:stretch>
            <a:fillRect/>
          </a:stretch>
        </p:blipFill>
        <p:spPr/>
      </p:pic>
      <p:pic>
        <p:nvPicPr>
          <p:cNvPr id="8" name="Picture Placeholder 7" descr="A picture containing tree, water, outdoor, red&#10;&#10;Description automatically generated">
            <a:extLst>
              <a:ext uri="{FF2B5EF4-FFF2-40B4-BE49-F238E27FC236}">
                <a16:creationId xmlns:a16="http://schemas.microsoft.com/office/drawing/2014/main" id="{CD99E983-5AEC-3BC2-A5E0-25B4E0C0657B}"/>
              </a:ext>
            </a:extLst>
          </p:cNvPr>
          <p:cNvPicPr>
            <a:picLocks noGrp="1" noChangeAspect="1"/>
          </p:cNvPicPr>
          <p:nvPr>
            <p:ph type="pic" sz="quarter" idx="11"/>
          </p:nvPr>
        </p:nvPicPr>
        <p:blipFill>
          <a:blip r:embed="rId3"/>
          <a:srcRect t="93" b="93"/>
          <a:stretch>
            <a:fillRect/>
          </a:stretch>
        </p:blipFill>
        <p:spPr/>
      </p:pic>
      <p:pic>
        <p:nvPicPr>
          <p:cNvPr id="12" name="Picture Placeholder 11" descr="A picture containing person, outdoor, plant&#10;&#10;Description automatically generated">
            <a:extLst>
              <a:ext uri="{FF2B5EF4-FFF2-40B4-BE49-F238E27FC236}">
                <a16:creationId xmlns:a16="http://schemas.microsoft.com/office/drawing/2014/main" id="{0A7C3BEC-8763-372E-56AC-A8D2B3AAD624}"/>
              </a:ext>
            </a:extLst>
          </p:cNvPr>
          <p:cNvPicPr>
            <a:picLocks noGrp="1" noChangeAspect="1"/>
          </p:cNvPicPr>
          <p:nvPr>
            <p:ph type="pic" sz="quarter" idx="13"/>
          </p:nvPr>
        </p:nvPicPr>
        <p:blipFill>
          <a:blip r:embed="rId4"/>
          <a:srcRect t="4" b="4"/>
          <a:stretch>
            <a:fillRect/>
          </a:stretch>
        </p:blipFill>
        <p:spPr/>
      </p:pic>
      <p:sp>
        <p:nvSpPr>
          <p:cNvPr id="5" name="Text Placeholder 4">
            <a:extLst>
              <a:ext uri="{FF2B5EF4-FFF2-40B4-BE49-F238E27FC236}">
                <a16:creationId xmlns:a16="http://schemas.microsoft.com/office/drawing/2014/main" id="{7F90696D-263A-1A1B-358C-A43AD83BC2E5}"/>
              </a:ext>
            </a:extLst>
          </p:cNvPr>
          <p:cNvSpPr>
            <a:spLocks noGrp="1"/>
          </p:cNvSpPr>
          <p:nvPr>
            <p:ph type="body" sz="quarter" idx="14"/>
          </p:nvPr>
        </p:nvSpPr>
        <p:spPr/>
        <p:txBody>
          <a:bodyPr/>
          <a:lstStyle/>
          <a:p>
            <a:r>
              <a:rPr lang="en-US" sz="6600" dirty="0">
                <a:latin typeface="Montserrat SemiBold" pitchFamily="2" charset="0"/>
              </a:rPr>
              <a:t>Questions?</a:t>
            </a:r>
          </a:p>
        </p:txBody>
      </p:sp>
      <p:sp>
        <p:nvSpPr>
          <p:cNvPr id="6" name="Text Placeholder 5">
            <a:extLst>
              <a:ext uri="{FF2B5EF4-FFF2-40B4-BE49-F238E27FC236}">
                <a16:creationId xmlns:a16="http://schemas.microsoft.com/office/drawing/2014/main" id="{FC2CB840-2631-A704-F1CA-88C339A4406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02453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7874" y="743150"/>
            <a:ext cx="9190990" cy="500434"/>
          </a:xfrm>
        </p:spPr>
        <p:txBody>
          <a:bodyPr/>
          <a:lstStyle/>
          <a:p>
            <a:r>
              <a:rPr lang="en-US" dirty="0"/>
              <a:t>Upcoming Technical Trainings</a:t>
            </a:r>
          </a:p>
        </p:txBody>
      </p:sp>
      <p:graphicFrame>
        <p:nvGraphicFramePr>
          <p:cNvPr id="2" name="Content Placeholder 1">
            <a:extLst>
              <a:ext uri="{FF2B5EF4-FFF2-40B4-BE49-F238E27FC236}">
                <a16:creationId xmlns:a16="http://schemas.microsoft.com/office/drawing/2014/main" id="{87E9DC66-EFC5-EDB1-2C98-0766E355CF0F}"/>
              </a:ext>
            </a:extLst>
          </p:cNvPr>
          <p:cNvGraphicFramePr>
            <a:graphicFrameLocks noGrp="1"/>
          </p:cNvGraphicFramePr>
          <p:nvPr>
            <p:ph sz="quarter" idx="10"/>
            <p:extLst>
              <p:ext uri="{D42A27DB-BD31-4B8C-83A1-F6EECF244321}">
                <p14:modId xmlns:p14="http://schemas.microsoft.com/office/powerpoint/2010/main" val="3488981743"/>
              </p:ext>
            </p:extLst>
          </p:nvPr>
        </p:nvGraphicFramePr>
        <p:xfrm>
          <a:off x="7874" y="1399032"/>
          <a:ext cx="9575800" cy="4522699"/>
        </p:xfrm>
        <a:graphic>
          <a:graphicData uri="http://schemas.openxmlformats.org/drawingml/2006/table">
            <a:tbl>
              <a:tblPr firstRow="1" firstCol="1" bandRow="1">
                <a:tableStyleId>{21E4AEA4-8DFA-4A89-87EB-49C32662AFE0}</a:tableStyleId>
              </a:tblPr>
              <a:tblGrid>
                <a:gridCol w="4554982">
                  <a:extLst>
                    <a:ext uri="{9D8B030D-6E8A-4147-A177-3AD203B41FA5}">
                      <a16:colId xmlns:a16="http://schemas.microsoft.com/office/drawing/2014/main" val="4143013773"/>
                    </a:ext>
                  </a:extLst>
                </a:gridCol>
                <a:gridCol w="1297178">
                  <a:extLst>
                    <a:ext uri="{9D8B030D-6E8A-4147-A177-3AD203B41FA5}">
                      <a16:colId xmlns:a16="http://schemas.microsoft.com/office/drawing/2014/main" val="2173938799"/>
                    </a:ext>
                  </a:extLst>
                </a:gridCol>
                <a:gridCol w="3723640">
                  <a:extLst>
                    <a:ext uri="{9D8B030D-6E8A-4147-A177-3AD203B41FA5}">
                      <a16:colId xmlns:a16="http://schemas.microsoft.com/office/drawing/2014/main" val="3030627770"/>
                    </a:ext>
                  </a:extLst>
                </a:gridCol>
              </a:tblGrid>
              <a:tr h="368227">
                <a:tc>
                  <a:txBody>
                    <a:bodyPr/>
                    <a:lstStyle/>
                    <a:p>
                      <a:pPr marL="0" marR="0" algn="ctr">
                        <a:lnSpc>
                          <a:spcPct val="150000"/>
                        </a:lnSpc>
                      </a:pPr>
                      <a:r>
                        <a:rPr lang="en-US" sz="1800" b="1" dirty="0">
                          <a:solidFill>
                            <a:schemeClr val="bg1"/>
                          </a:solidFill>
                          <a:effectLst/>
                          <a:latin typeface="Montserrat SemiBold" pitchFamily="2" charset="0"/>
                        </a:rPr>
                        <a:t>Training Name</a:t>
                      </a:r>
                      <a:endParaRPr lang="en-US" sz="1800" b="1" dirty="0">
                        <a:solidFill>
                          <a:schemeClr val="bg1"/>
                        </a:solidFill>
                        <a:effectLst/>
                        <a:latin typeface="Montserrat SemiBold" pitchFamily="2" charset="0"/>
                        <a:ea typeface="Times New Roman" panose="02020603050405020304" pitchFamily="18" charset="0"/>
                      </a:endParaRPr>
                    </a:p>
                  </a:txBody>
                  <a:tcPr marL="21668" marR="21668" marT="0" marB="0">
                    <a:lnB w="12700" cap="flat" cmpd="sng" algn="ctr">
                      <a:solidFill>
                        <a:schemeClr val="tx1"/>
                      </a:solidFill>
                      <a:prstDash val="solid"/>
                      <a:round/>
                      <a:headEnd type="none" w="med" len="med"/>
                      <a:tailEnd type="none" w="med" len="med"/>
                    </a:lnB>
                    <a:solidFill>
                      <a:srgbClr val="0741A3"/>
                    </a:solidFill>
                  </a:tcPr>
                </a:tc>
                <a:tc>
                  <a:txBody>
                    <a:bodyPr/>
                    <a:lstStyle/>
                    <a:p>
                      <a:pPr marL="0" marR="0" algn="ctr">
                        <a:lnSpc>
                          <a:spcPct val="150000"/>
                        </a:lnSpc>
                      </a:pPr>
                      <a:r>
                        <a:rPr lang="en-US" sz="1800" b="1" dirty="0">
                          <a:solidFill>
                            <a:schemeClr val="bg1"/>
                          </a:solidFill>
                          <a:effectLst/>
                          <a:latin typeface="Montserrat SemiBold" pitchFamily="2" charset="0"/>
                        </a:rPr>
                        <a:t>Location</a:t>
                      </a:r>
                      <a:endParaRPr lang="en-US" sz="1800" b="1" dirty="0">
                        <a:solidFill>
                          <a:schemeClr val="bg1"/>
                        </a:solidFill>
                        <a:effectLst/>
                        <a:latin typeface="Montserrat SemiBold" pitchFamily="2" charset="0"/>
                        <a:ea typeface="Times New Roman" panose="02020603050405020304" pitchFamily="18" charset="0"/>
                      </a:endParaRPr>
                    </a:p>
                  </a:txBody>
                  <a:tcPr marL="21668" marR="21668" marT="0" marB="0">
                    <a:lnB w="12700" cap="flat" cmpd="sng" algn="ctr">
                      <a:solidFill>
                        <a:schemeClr val="tx1"/>
                      </a:solidFill>
                      <a:prstDash val="solid"/>
                      <a:round/>
                      <a:headEnd type="none" w="med" len="med"/>
                      <a:tailEnd type="none" w="med" len="med"/>
                    </a:lnB>
                    <a:solidFill>
                      <a:srgbClr val="0741A3"/>
                    </a:solidFill>
                  </a:tcPr>
                </a:tc>
                <a:tc>
                  <a:txBody>
                    <a:bodyPr/>
                    <a:lstStyle/>
                    <a:p>
                      <a:pPr marL="0" marR="0" algn="ctr">
                        <a:lnSpc>
                          <a:spcPct val="150000"/>
                        </a:lnSpc>
                      </a:pPr>
                      <a:r>
                        <a:rPr lang="en-US" sz="1800" b="1" dirty="0">
                          <a:solidFill>
                            <a:schemeClr val="bg1"/>
                          </a:solidFill>
                          <a:effectLst/>
                          <a:latin typeface="Montserrat SemiBold" pitchFamily="2" charset="0"/>
                        </a:rPr>
                        <a:t>Date(s)</a:t>
                      </a:r>
                      <a:endParaRPr lang="en-US" sz="1800" b="1" dirty="0">
                        <a:solidFill>
                          <a:schemeClr val="bg1"/>
                        </a:solidFill>
                        <a:effectLst/>
                        <a:latin typeface="Montserrat SemiBold" pitchFamily="2" charset="0"/>
                        <a:ea typeface="Times New Roman" panose="02020603050405020304" pitchFamily="18" charset="0"/>
                      </a:endParaRPr>
                    </a:p>
                  </a:txBody>
                  <a:tcPr marL="21668" marR="21668" marT="0" marB="0">
                    <a:lnB w="12700" cap="flat" cmpd="sng" algn="ctr">
                      <a:solidFill>
                        <a:schemeClr val="tx1"/>
                      </a:solidFill>
                      <a:prstDash val="solid"/>
                      <a:round/>
                      <a:headEnd type="none" w="med" len="med"/>
                      <a:tailEnd type="none" w="med" len="med"/>
                    </a:lnB>
                    <a:solidFill>
                      <a:srgbClr val="0741A3"/>
                    </a:solidFill>
                  </a:tcPr>
                </a:tc>
                <a:extLst>
                  <a:ext uri="{0D108BD9-81ED-4DB2-BD59-A6C34878D82A}">
                    <a16:rowId xmlns:a16="http://schemas.microsoft.com/office/drawing/2014/main" val="1044432086"/>
                  </a:ext>
                </a:extLst>
              </a:tr>
              <a:tr h="271254">
                <a:tc>
                  <a:txBody>
                    <a:bodyPr/>
                    <a:lstStyle/>
                    <a:p>
                      <a:pPr marL="0" marR="0" algn="l">
                        <a:lnSpc>
                          <a:spcPct val="150000"/>
                        </a:lnSpc>
                      </a:pPr>
                      <a:r>
                        <a:rPr lang="en-US" sz="1200" b="0">
                          <a:solidFill>
                            <a:schemeClr val="bg2">
                              <a:lumMod val="10000"/>
                            </a:schemeClr>
                          </a:solidFill>
                          <a:effectLst/>
                          <a:latin typeface="Lato" panose="020F0502020204030203" pitchFamily="34" charset="0"/>
                        </a:rPr>
                        <a:t>Advance Forest Insect &amp; Disease and Management</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Coeur d’Alene</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May 19-23 or June 2-6 (IDF determining in March)</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6496252"/>
                  </a:ext>
                </a:extLst>
              </a:tr>
              <a:tr h="293192">
                <a:tc>
                  <a:txBody>
                    <a:bodyPr/>
                    <a:lstStyle/>
                    <a:p>
                      <a:pPr marL="0" marR="0" algn="l">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Agronomy (EcoSci Monthly 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March 31, 2025</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0295222"/>
                  </a:ext>
                </a:extLst>
              </a:tr>
              <a:tr h="274276">
                <a:tc>
                  <a:txBody>
                    <a:bodyPr/>
                    <a:lstStyle/>
                    <a:p>
                      <a:pPr marL="0" marR="0" algn="l">
                        <a:lnSpc>
                          <a:spcPct val="150000"/>
                        </a:lnSpc>
                      </a:pPr>
                      <a:r>
                        <a:rPr lang="en-US" sz="1200" b="0">
                          <a:solidFill>
                            <a:schemeClr val="bg2">
                              <a:lumMod val="10000"/>
                            </a:schemeClr>
                          </a:solidFill>
                          <a:effectLst/>
                          <a:latin typeface="Lato" panose="020F0502020204030203" pitchFamily="34" charset="0"/>
                        </a:rPr>
                        <a:t>Assessment Tools: Basic Forest Inventory &amp; Analysis</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Wenatchee</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May 5-9, 2025</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6151266"/>
                  </a:ext>
                </a:extLst>
              </a:tr>
              <a:tr h="274276">
                <a:tc>
                  <a:txBody>
                    <a:bodyPr/>
                    <a:lstStyle/>
                    <a:p>
                      <a:pPr marL="0" marR="0" algn="l">
                        <a:lnSpc>
                          <a:spcPct val="150000"/>
                        </a:lnSpc>
                      </a:pPr>
                      <a:r>
                        <a:rPr lang="en-US" sz="1200" b="0" dirty="0">
                          <a:solidFill>
                            <a:schemeClr val="bg2">
                              <a:lumMod val="10000"/>
                            </a:schemeClr>
                          </a:solidFill>
                          <a:effectLst/>
                          <a:latin typeface="Lato" panose="020F0502020204030203" pitchFamily="34" charset="0"/>
                        </a:rPr>
                        <a:t>Assessment Tools: Cropland</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Pullman PMC</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March 11-13</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7222028"/>
                  </a:ext>
                </a:extLst>
              </a:tr>
              <a:tr h="264817">
                <a:tc>
                  <a:txBody>
                    <a:bodyPr/>
                    <a:lstStyle/>
                    <a:p>
                      <a:pPr marL="0" marR="0" algn="l">
                        <a:lnSpc>
                          <a:spcPct val="150000"/>
                        </a:lnSpc>
                      </a:pPr>
                      <a:r>
                        <a:rPr lang="en-US" sz="1200" b="0" dirty="0">
                          <a:solidFill>
                            <a:schemeClr val="bg2">
                              <a:lumMod val="10000"/>
                            </a:schemeClr>
                          </a:solidFill>
                          <a:effectLst/>
                          <a:latin typeface="Lato" panose="020F0502020204030203" pitchFamily="34" charset="0"/>
                        </a:rPr>
                        <a:t>Assessment Tools: Stream Visual Assessment Protocol 2 (SVAP 2)</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East Area</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May 27, 2025</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4706370"/>
                  </a:ext>
                </a:extLst>
              </a:tr>
              <a:tr h="255358">
                <a:tc>
                  <a:txBody>
                    <a:bodyPr/>
                    <a:lstStyle/>
                    <a:p>
                      <a:pPr marL="0" marR="0" algn="l">
                        <a:lnSpc>
                          <a:spcPct val="150000"/>
                        </a:lnSpc>
                      </a:pPr>
                      <a:r>
                        <a:rPr lang="en-US" sz="1200" b="0">
                          <a:solidFill>
                            <a:schemeClr val="bg2">
                              <a:lumMod val="10000"/>
                            </a:schemeClr>
                          </a:solidFill>
                          <a:effectLst/>
                          <a:latin typeface="Lato" panose="020F0502020204030203" pitchFamily="34" charset="0"/>
                        </a:rPr>
                        <a:t>Assessment Tools: Stream Visual Assessment Protocol 2 (SVAP 2)</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Central Area</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May 28, 2025</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9321160"/>
                  </a:ext>
                </a:extLst>
              </a:tr>
              <a:tr h="264817">
                <a:tc>
                  <a:txBody>
                    <a:bodyPr/>
                    <a:lstStyle/>
                    <a:p>
                      <a:pPr marL="0" marR="0" algn="l">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Cultural Resources: Connected Actions (EcoSci Monthly 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May 27, 2025</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427397"/>
                  </a:ext>
                </a:extLst>
              </a:tr>
              <a:tr h="251039">
                <a:tc>
                  <a:txBody>
                    <a:bodyPr/>
                    <a:lstStyle/>
                    <a:p>
                      <a:pPr marL="0" marR="0" algn="l">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Endangered Species Act Short Course (</a:t>
                      </a:r>
                      <a:r>
                        <a:rPr lang="en-US" sz="1200" b="0" dirty="0" err="1">
                          <a:solidFill>
                            <a:schemeClr val="bg2">
                              <a:lumMod val="10000"/>
                            </a:schemeClr>
                          </a:solidFill>
                          <a:effectLst/>
                          <a:latin typeface="Lato" panose="020F0502020204030203" pitchFamily="34" charset="0"/>
                          <a:ea typeface="Times New Roman" panose="02020603050405020304" pitchFamily="18" charset="0"/>
                        </a:rPr>
                        <a:t>EcoSci</a:t>
                      </a:r>
                      <a:r>
                        <a:rPr lang="en-US" sz="1200" b="0" dirty="0">
                          <a:solidFill>
                            <a:schemeClr val="bg2">
                              <a:lumMod val="10000"/>
                            </a:schemeClr>
                          </a:solidFill>
                          <a:effectLst/>
                          <a:latin typeface="Lato" panose="020F0502020204030203" pitchFamily="34" charset="0"/>
                          <a:ea typeface="Times New Roman" panose="02020603050405020304" pitchFamily="18" charset="0"/>
                        </a:rPr>
                        <a:t> Monthly 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Open Sans SemiCondensed" pitchFamily="2" charset="0"/>
                          <a:cs typeface="Open Sans SemiCondensed" pitchFamily="2" charset="0"/>
                        </a:rPr>
                        <a:t>Feb. 24, 2025</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6466746"/>
                  </a:ext>
                </a:extLst>
              </a:tr>
              <a:tr h="242883">
                <a:tc>
                  <a:txBody>
                    <a:bodyPr/>
                    <a:lstStyle/>
                    <a:p>
                      <a:pPr marL="0" marR="0" algn="l">
                        <a:lnSpc>
                          <a:spcPct val="150000"/>
                        </a:lnSpc>
                      </a:pPr>
                      <a:r>
                        <a:rPr lang="en-US" sz="1200" b="0">
                          <a:solidFill>
                            <a:schemeClr val="bg2">
                              <a:lumMod val="10000"/>
                            </a:schemeClr>
                          </a:solidFill>
                          <a:effectLst/>
                          <a:latin typeface="Lato" panose="020F0502020204030203" pitchFamily="34" charset="0"/>
                        </a:rPr>
                        <a:t>Into to Engineering</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May 20-21, 2025 (tentative)</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4219255"/>
                  </a:ext>
                </a:extLst>
              </a:tr>
              <a:tr h="245901">
                <a:tc>
                  <a:txBody>
                    <a:bodyPr/>
                    <a:lstStyle/>
                    <a:p>
                      <a:pPr marL="0" marR="0" algn="l">
                        <a:lnSpc>
                          <a:spcPct val="150000"/>
                        </a:lnSpc>
                      </a:pPr>
                      <a:r>
                        <a:rPr lang="en-US" sz="1200" b="0" dirty="0">
                          <a:solidFill>
                            <a:schemeClr val="bg2">
                              <a:lumMod val="10000"/>
                            </a:schemeClr>
                          </a:solidFill>
                          <a:effectLst/>
                          <a:latin typeface="Lato" panose="020F0502020204030203" pitchFamily="34" charset="0"/>
                        </a:rPr>
                        <a:t>Irrigation Water Management</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May 5-6, 2025</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139731"/>
                  </a:ext>
                </a:extLst>
              </a:tr>
              <a:tr h="255358">
                <a:tc>
                  <a:txBody>
                    <a:bodyPr/>
                    <a:lstStyle/>
                    <a:p>
                      <a:pPr marL="0" marR="0" algn="l">
                        <a:lnSpc>
                          <a:spcPct val="150000"/>
                        </a:lnSpc>
                      </a:pPr>
                      <a:r>
                        <a:rPr lang="en-US" sz="1200" b="0">
                          <a:solidFill>
                            <a:schemeClr val="bg2">
                              <a:lumMod val="10000"/>
                            </a:schemeClr>
                          </a:solidFill>
                          <a:effectLst/>
                          <a:latin typeface="Lato" panose="020F0502020204030203" pitchFamily="34" charset="0"/>
                        </a:rPr>
                        <a:t>Nutrient Management</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Yakima</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Mar 31-Apr4, 2025</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8084753"/>
                  </a:ext>
                </a:extLst>
              </a:tr>
              <a:tr h="274276">
                <a:tc>
                  <a:txBody>
                    <a:bodyPr/>
                    <a:lstStyle/>
                    <a:p>
                      <a:pPr marL="0" marR="0" algn="l">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Organic 101 with Oregon Tilth (EcoSci Monthly 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Feb. 24, 2025</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8847178"/>
                  </a:ext>
                </a:extLst>
              </a:tr>
              <a:tr h="255358">
                <a:tc>
                  <a:txBody>
                    <a:bodyPr/>
                    <a:lstStyle/>
                    <a:p>
                      <a:pPr marL="0" marR="0" algn="l">
                        <a:lnSpc>
                          <a:spcPct val="150000"/>
                        </a:lnSpc>
                      </a:pPr>
                      <a:r>
                        <a:rPr lang="en-US" sz="1200" b="0">
                          <a:solidFill>
                            <a:schemeClr val="bg2">
                              <a:lumMod val="10000"/>
                            </a:schemeClr>
                          </a:solidFill>
                          <a:effectLst/>
                          <a:latin typeface="Lato" panose="020F0502020204030203" pitchFamily="34" charset="0"/>
                        </a:rPr>
                        <a:t>Prescribed Grazing Management</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Ephrata</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rPr>
                        <a:t>May 28-30, 2025</a:t>
                      </a:r>
                      <a:endParaRPr lang="en-US" sz="1200" b="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7668894"/>
                  </a:ext>
                </a:extLst>
              </a:tr>
              <a:tr h="245901">
                <a:tc>
                  <a:txBody>
                    <a:bodyPr/>
                    <a:lstStyle/>
                    <a:p>
                      <a:pPr marL="0" marR="0" algn="l">
                        <a:lnSpc>
                          <a:spcPct val="150000"/>
                        </a:lnSpc>
                      </a:pPr>
                      <a:r>
                        <a:rPr lang="en-US" sz="1200" b="0" dirty="0">
                          <a:solidFill>
                            <a:schemeClr val="bg2">
                              <a:lumMod val="10000"/>
                            </a:schemeClr>
                          </a:solidFill>
                          <a:effectLst/>
                          <a:latin typeface="Lato" panose="020F0502020204030203" pitchFamily="34" charset="0"/>
                        </a:rPr>
                        <a:t>Seeding in Western WA</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Olympia</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rPr>
                        <a:t>May 15, 2025</a:t>
                      </a:r>
                      <a:endParaRPr lang="en-US" sz="1200" b="0" dirty="0">
                        <a:solidFill>
                          <a:schemeClr val="bg2">
                            <a:lumMod val="10000"/>
                          </a:schemeClr>
                        </a:solidFill>
                        <a:effectLst/>
                        <a:latin typeface="Lato" panose="020F0502020204030203" pitchFamily="34" charset="0"/>
                        <a:ea typeface="Times New Roman" panose="02020603050405020304" pitchFamily="18" charset="0"/>
                      </a:endParaRP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8930022"/>
                  </a:ext>
                </a:extLst>
              </a:tr>
              <a:tr h="242883">
                <a:tc>
                  <a:txBody>
                    <a:bodyPr/>
                    <a:lstStyle/>
                    <a:p>
                      <a:pPr marL="0" marR="0" algn="l">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 Grazing Training: Basics of Forage, Livestock, Grazing</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March 10-14, 2025</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3738559"/>
                  </a:ext>
                </a:extLst>
              </a:tr>
              <a:tr h="242883">
                <a:tc>
                  <a:txBody>
                    <a:bodyPr/>
                    <a:lstStyle/>
                    <a:p>
                      <a:pPr marL="0" marR="0" algn="l">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NRCS Wetland Compliance Process (</a:t>
                      </a:r>
                      <a:r>
                        <a:rPr lang="en-US" sz="1200" b="0" dirty="0" err="1">
                          <a:solidFill>
                            <a:schemeClr val="bg2">
                              <a:lumMod val="10000"/>
                            </a:schemeClr>
                          </a:solidFill>
                          <a:effectLst/>
                          <a:latin typeface="Lato" panose="020F0502020204030203" pitchFamily="34" charset="0"/>
                          <a:ea typeface="Times New Roman" panose="02020603050405020304" pitchFamily="18" charset="0"/>
                        </a:rPr>
                        <a:t>EcoSci</a:t>
                      </a:r>
                      <a:r>
                        <a:rPr lang="en-US" sz="1200" b="0" dirty="0">
                          <a:solidFill>
                            <a:schemeClr val="bg2">
                              <a:lumMod val="10000"/>
                            </a:schemeClr>
                          </a:solidFill>
                          <a:effectLst/>
                          <a:latin typeface="Lato" panose="020F0502020204030203" pitchFamily="34" charset="0"/>
                          <a:ea typeface="Times New Roman" panose="02020603050405020304" pitchFamily="18" charset="0"/>
                        </a:rPr>
                        <a:t> Monthly Webinar)</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a:solidFill>
                            <a:schemeClr val="bg2">
                              <a:lumMod val="10000"/>
                            </a:schemeClr>
                          </a:solidFill>
                          <a:effectLst/>
                          <a:latin typeface="Lato" panose="020F0502020204030203" pitchFamily="34" charset="0"/>
                          <a:ea typeface="Times New Roman" panose="02020603050405020304" pitchFamily="18" charset="0"/>
                        </a:rPr>
                        <a:t>Virtual</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50000"/>
                        </a:lnSpc>
                      </a:pPr>
                      <a:r>
                        <a:rPr lang="en-US" sz="1200" b="0" dirty="0">
                          <a:solidFill>
                            <a:schemeClr val="bg2">
                              <a:lumMod val="10000"/>
                            </a:schemeClr>
                          </a:solidFill>
                          <a:effectLst/>
                          <a:latin typeface="Lato" panose="020F0502020204030203" pitchFamily="34" charset="0"/>
                          <a:ea typeface="Times New Roman" panose="02020603050405020304" pitchFamily="18" charset="0"/>
                        </a:rPr>
                        <a:t>April 28, 2025</a:t>
                      </a:r>
                    </a:p>
                  </a:txBody>
                  <a:tcPr marL="21668" marR="2166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5709038"/>
                  </a:ext>
                </a:extLst>
              </a:tr>
            </a:tbl>
          </a:graphicData>
        </a:graphic>
      </p:graphicFrame>
      <p:pic>
        <p:nvPicPr>
          <p:cNvPr id="14" name="Picture Placeholder 13" descr="A forest with tall trees&#10;&#10;Description automatically generated with low confidence">
            <a:extLst>
              <a:ext uri="{FF2B5EF4-FFF2-40B4-BE49-F238E27FC236}">
                <a16:creationId xmlns:a16="http://schemas.microsoft.com/office/drawing/2014/main" id="{91871F61-550C-3D84-2C87-F56AFD7BB84C}"/>
              </a:ext>
            </a:extLst>
          </p:cNvPr>
          <p:cNvPicPr>
            <a:picLocks noGrp="1" noChangeAspect="1"/>
          </p:cNvPicPr>
          <p:nvPr>
            <p:ph type="pic" sz="quarter" idx="12"/>
          </p:nvPr>
        </p:nvPicPr>
        <p:blipFill>
          <a:blip r:embed="rId3"/>
          <a:srcRect t="6090" b="6090"/>
          <a:stretch>
            <a:fillRect/>
          </a:stretch>
        </p:blipFill>
        <p:spPr/>
      </p:pic>
      <p:sp>
        <p:nvSpPr>
          <p:cNvPr id="9" name="TextBox 8">
            <a:extLst>
              <a:ext uri="{FF2B5EF4-FFF2-40B4-BE49-F238E27FC236}">
                <a16:creationId xmlns:a16="http://schemas.microsoft.com/office/drawing/2014/main" id="{6B99D5D1-994F-D293-F6E5-2E54C35B1E1D}"/>
              </a:ext>
            </a:extLst>
          </p:cNvPr>
          <p:cNvSpPr txBox="1"/>
          <p:nvPr/>
        </p:nvSpPr>
        <p:spPr>
          <a:xfrm>
            <a:off x="1887173" y="5918655"/>
            <a:ext cx="5817201" cy="430887"/>
          </a:xfrm>
          <a:prstGeom prst="rect">
            <a:avLst/>
          </a:prstGeom>
          <a:noFill/>
        </p:spPr>
        <p:txBody>
          <a:bodyPr wrap="square" rtlCol="0">
            <a:spAutoFit/>
          </a:bodyPr>
          <a:lstStyle/>
          <a:p>
            <a:r>
              <a:rPr lang="en-US" sz="2200" dirty="0">
                <a:solidFill>
                  <a:srgbClr val="0741A3"/>
                </a:solidFill>
                <a:latin typeface="Montserrat SemiBold" pitchFamily="2" charset="0"/>
              </a:rPr>
              <a:t>Contact | joshua.m.madison@usda.gov</a:t>
            </a:r>
          </a:p>
        </p:txBody>
      </p:sp>
    </p:spTree>
    <p:extLst>
      <p:ext uri="{BB962C8B-B14F-4D97-AF65-F5344CB8AC3E}">
        <p14:creationId xmlns:p14="http://schemas.microsoft.com/office/powerpoint/2010/main" val="304892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17670" y="744406"/>
            <a:ext cx="8576032" cy="531082"/>
          </a:xfrm>
        </p:spPr>
        <p:txBody>
          <a:bodyPr/>
          <a:lstStyle/>
          <a:p>
            <a:r>
              <a:rPr lang="en-US" b="1" dirty="0"/>
              <a:t>State Resource Soil Scientist - Introduction</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733506" y="2596197"/>
            <a:ext cx="6063220" cy="2711094"/>
          </a:xfrm>
        </p:spPr>
        <p:txBody>
          <a:bodyPr/>
          <a:lstStyle/>
          <a:p>
            <a:pPr marL="0" indent="0">
              <a:buNone/>
            </a:pPr>
            <a:r>
              <a:rPr lang="en-US" sz="4000" dirty="0">
                <a:latin typeface="Montserrat ExtraBold" pitchFamily="2" charset="0"/>
              </a:rPr>
              <a:t>Max Ross</a:t>
            </a:r>
          </a:p>
          <a:p>
            <a:pPr lvl="1"/>
            <a:r>
              <a:rPr lang="en-US" sz="2000" dirty="0"/>
              <a:t>Duty Station | Olympia WA</a:t>
            </a:r>
          </a:p>
          <a:p>
            <a:pPr lvl="1"/>
            <a:r>
              <a:rPr lang="en-US" sz="2000" dirty="0"/>
              <a:t>Start Date | September 2024</a:t>
            </a:r>
          </a:p>
          <a:p>
            <a:pPr lvl="1"/>
            <a:endParaRPr lang="en-US" sz="1600" dirty="0"/>
          </a:p>
          <a:p>
            <a:pPr marL="0" indent="0">
              <a:buNone/>
            </a:pPr>
            <a:r>
              <a:rPr lang="en-US" sz="2400" dirty="0">
                <a:latin typeface="Montserrat ExtraBold" pitchFamily="2" charset="0"/>
              </a:rPr>
              <a:t>Formerly Soil Survey Project Leader</a:t>
            </a:r>
          </a:p>
          <a:p>
            <a:pPr lvl="1"/>
            <a:r>
              <a:rPr lang="en-US" sz="2000" dirty="0"/>
              <a:t>Olympia Soil Survey Office</a:t>
            </a:r>
          </a:p>
          <a:p>
            <a:pPr lvl="1"/>
            <a:r>
              <a:rPr lang="en-US" sz="2000" dirty="0"/>
              <a:t>Sept. 2016 - 2024</a:t>
            </a:r>
          </a:p>
        </p:txBody>
      </p:sp>
      <p:pic>
        <p:nvPicPr>
          <p:cNvPr id="1030" name="Picture 6">
            <a:extLst>
              <a:ext uri="{FF2B5EF4-FFF2-40B4-BE49-F238E27FC236}">
                <a16:creationId xmlns:a16="http://schemas.microsoft.com/office/drawing/2014/main" id="{AF8B1419-1E34-4739-7569-E76563C18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7128" y="1364074"/>
            <a:ext cx="3799408" cy="5064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162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0" y="824160"/>
            <a:ext cx="11288088" cy="531082"/>
          </a:xfrm>
        </p:spPr>
        <p:txBody>
          <a:bodyPr/>
          <a:lstStyle/>
          <a:p>
            <a:pPr algn="ctr"/>
            <a:r>
              <a:rPr lang="en-US" sz="3200" dirty="0"/>
              <a:t>State Resource Soil </a:t>
            </a:r>
            <a:r>
              <a:rPr lang="en-US" sz="3600" dirty="0"/>
              <a:t>Scientist</a:t>
            </a:r>
            <a:r>
              <a:rPr lang="en-US" sz="3200" dirty="0"/>
              <a:t> – Position Overview</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1228077" y="1636452"/>
            <a:ext cx="9735846" cy="4397388"/>
          </a:xfrm>
        </p:spPr>
        <p:txBody>
          <a:bodyPr/>
          <a:lstStyle/>
          <a:p>
            <a:pPr marL="0" indent="0">
              <a:lnSpc>
                <a:spcPct val="50000"/>
              </a:lnSpc>
              <a:buNone/>
            </a:pPr>
            <a:r>
              <a:rPr lang="en-US" sz="2400" dirty="0">
                <a:latin typeface="Montserrat ExtraBold" pitchFamily="2" charset="0"/>
              </a:rPr>
              <a:t>Wetland and Highly Erodible Lands Compliance</a:t>
            </a:r>
          </a:p>
          <a:p>
            <a:pPr marL="0" indent="0">
              <a:lnSpc>
                <a:spcPct val="50000"/>
              </a:lnSpc>
              <a:buNone/>
            </a:pPr>
            <a:endParaRPr lang="en-US" sz="2400" dirty="0">
              <a:latin typeface="Montserrat ExtraBold" pitchFamily="2" charset="0"/>
            </a:endParaRPr>
          </a:p>
          <a:p>
            <a:pPr marL="0" indent="0">
              <a:lnSpc>
                <a:spcPct val="50000"/>
              </a:lnSpc>
              <a:buNone/>
            </a:pPr>
            <a:r>
              <a:rPr lang="en-US" sz="2400" dirty="0">
                <a:latin typeface="Montserrat ExtraBold" pitchFamily="2" charset="0"/>
              </a:rPr>
              <a:t>Training and Outreach</a:t>
            </a:r>
          </a:p>
          <a:p>
            <a:pPr marL="0" indent="0">
              <a:lnSpc>
                <a:spcPct val="50000"/>
              </a:lnSpc>
              <a:buNone/>
            </a:pPr>
            <a:endParaRPr lang="en-US" sz="2400" dirty="0">
              <a:latin typeface="Montserrat ExtraBold" pitchFamily="2" charset="0"/>
            </a:endParaRPr>
          </a:p>
          <a:p>
            <a:pPr marL="0" indent="0">
              <a:lnSpc>
                <a:spcPct val="50000"/>
              </a:lnSpc>
              <a:buNone/>
            </a:pPr>
            <a:r>
              <a:rPr lang="en-US" sz="2400" dirty="0">
                <a:latin typeface="Montserrat ExtraBold" pitchFamily="2" charset="0"/>
              </a:rPr>
              <a:t>Soil Health Subject Matter Expert</a:t>
            </a:r>
          </a:p>
          <a:p>
            <a:pPr marL="0" indent="0">
              <a:lnSpc>
                <a:spcPct val="50000"/>
              </a:lnSpc>
              <a:buNone/>
            </a:pPr>
            <a:endParaRPr lang="en-US" sz="2400" dirty="0">
              <a:latin typeface="Montserrat ExtraBold" pitchFamily="2" charset="0"/>
            </a:endParaRPr>
          </a:p>
          <a:p>
            <a:pPr marL="0" indent="0">
              <a:lnSpc>
                <a:spcPct val="50000"/>
              </a:lnSpc>
              <a:buNone/>
            </a:pPr>
            <a:r>
              <a:rPr lang="en-US" sz="2400" dirty="0">
                <a:latin typeface="Montserrat ExtraBold" pitchFamily="2" charset="0"/>
              </a:rPr>
              <a:t>Liaison to Soil and Plant Science Division of NRCS</a:t>
            </a:r>
          </a:p>
          <a:p>
            <a:pPr marL="0" indent="0">
              <a:lnSpc>
                <a:spcPct val="50000"/>
              </a:lnSpc>
              <a:buNone/>
            </a:pPr>
            <a:endParaRPr lang="en-US" sz="2400" dirty="0">
              <a:latin typeface="Montserrat ExtraBold" pitchFamily="2" charset="0"/>
            </a:endParaRPr>
          </a:p>
          <a:p>
            <a:pPr marL="0" indent="0">
              <a:lnSpc>
                <a:spcPct val="50000"/>
              </a:lnSpc>
              <a:buNone/>
            </a:pPr>
            <a:r>
              <a:rPr lang="en-US" sz="2400" dirty="0">
                <a:latin typeface="Montserrat ExtraBold" pitchFamily="2" charset="0"/>
              </a:rPr>
              <a:t>Other Special Projects, Tasks, Initiatives</a:t>
            </a:r>
          </a:p>
          <a:p>
            <a:pPr lvl="1"/>
            <a:r>
              <a:rPr lang="en-US" sz="1800" dirty="0"/>
              <a:t>Soil Carbon Monitoring Network State POC</a:t>
            </a:r>
          </a:p>
          <a:p>
            <a:pPr lvl="1"/>
            <a:r>
              <a:rPr lang="en-US" sz="1800" dirty="0"/>
              <a:t>FPPA Exemption Requests</a:t>
            </a:r>
          </a:p>
          <a:p>
            <a:pPr lvl="1"/>
            <a:r>
              <a:rPr lang="en-US" sz="1800" dirty="0"/>
              <a:t>Soil Survey Refresh</a:t>
            </a:r>
          </a:p>
          <a:p>
            <a:pPr lvl="1"/>
            <a:r>
              <a:rPr lang="en-US" sz="1800" dirty="0"/>
              <a:t>Eligibility Inventory for Easements</a:t>
            </a:r>
          </a:p>
          <a:p>
            <a:pPr lvl="1"/>
            <a:r>
              <a:rPr lang="en-US" sz="1800" dirty="0"/>
              <a:t>Technical Consultations; Utilization of Soil Survey Data</a:t>
            </a:r>
          </a:p>
          <a:p>
            <a:pPr lvl="1"/>
            <a:endParaRPr lang="en-US" dirty="0"/>
          </a:p>
        </p:txBody>
      </p:sp>
    </p:spTree>
    <p:extLst>
      <p:ext uri="{BB962C8B-B14F-4D97-AF65-F5344CB8AC3E}">
        <p14:creationId xmlns:p14="http://schemas.microsoft.com/office/powerpoint/2010/main" val="3138099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0" y="733045"/>
            <a:ext cx="11029362" cy="531082"/>
          </a:xfrm>
        </p:spPr>
        <p:txBody>
          <a:bodyPr/>
          <a:lstStyle/>
          <a:p>
            <a:pPr algn="ctr"/>
            <a:r>
              <a:rPr lang="en-US" sz="3600" dirty="0"/>
              <a:t>Wetland</a:t>
            </a:r>
            <a:r>
              <a:rPr lang="en-US" sz="3200" dirty="0"/>
              <a:t> Compliance – Wetland Determinations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04800" y="1564288"/>
            <a:ext cx="11582400" cy="4167209"/>
          </a:xfrm>
        </p:spPr>
        <p:txBody>
          <a:bodyPr/>
          <a:lstStyle/>
          <a:p>
            <a:pPr marL="0" indent="0">
              <a:buNone/>
            </a:pPr>
            <a:r>
              <a:rPr lang="en-US" dirty="0">
                <a:latin typeface="Montserrat ExtraBold" pitchFamily="2" charset="0"/>
              </a:rPr>
              <a:t>Updated State Instructions, FOTG, JAA Matrix</a:t>
            </a:r>
          </a:p>
          <a:p>
            <a:pPr marL="0" indent="0">
              <a:buNone/>
            </a:pPr>
            <a:endParaRPr lang="en-US" dirty="0"/>
          </a:p>
          <a:p>
            <a:pPr marL="0" indent="0">
              <a:buNone/>
            </a:pPr>
            <a:r>
              <a:rPr lang="en-US" dirty="0">
                <a:latin typeface="Montserrat ExtraBold" pitchFamily="2" charset="0"/>
              </a:rPr>
              <a:t>Actively Addressing Certified Wetland Determination Backlog</a:t>
            </a:r>
          </a:p>
          <a:p>
            <a:pPr lvl="1"/>
            <a:r>
              <a:rPr lang="en-US" dirty="0"/>
              <a:t>Completed 12 of 17 CWD’s assigned in WC Tracker</a:t>
            </a:r>
          </a:p>
          <a:p>
            <a:pPr marL="457200" lvl="1" indent="0">
              <a:buNone/>
            </a:pPr>
            <a:endParaRPr lang="en-US" dirty="0"/>
          </a:p>
          <a:p>
            <a:pPr marL="0" indent="0">
              <a:buNone/>
            </a:pPr>
            <a:r>
              <a:rPr lang="en-US" dirty="0">
                <a:latin typeface="Montserrat ExtraBold" pitchFamily="2" charset="0"/>
              </a:rPr>
              <a:t>Training Recently Hired West Area Wetland Specialist</a:t>
            </a:r>
          </a:p>
          <a:p>
            <a:pPr lvl="1"/>
            <a:r>
              <a:rPr lang="en-US" dirty="0"/>
              <a:t>Developed training plan to attain Level II JAA in 6-8 months</a:t>
            </a:r>
          </a:p>
          <a:p>
            <a:pPr lvl="1"/>
            <a:r>
              <a:rPr lang="en-US" dirty="0"/>
              <a:t>Regular OJT and “learn by doing” collaboration</a:t>
            </a:r>
          </a:p>
          <a:p>
            <a:pPr lvl="1"/>
            <a:endParaRPr lang="en-US" dirty="0"/>
          </a:p>
        </p:txBody>
      </p:sp>
    </p:spTree>
    <p:extLst>
      <p:ext uri="{BB962C8B-B14F-4D97-AF65-F5344CB8AC3E}">
        <p14:creationId xmlns:p14="http://schemas.microsoft.com/office/powerpoint/2010/main" val="320124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0" y="649459"/>
            <a:ext cx="11201400" cy="531082"/>
          </a:xfrm>
        </p:spPr>
        <p:txBody>
          <a:bodyPr/>
          <a:lstStyle/>
          <a:p>
            <a:r>
              <a:rPr lang="en-US" sz="3600" dirty="0"/>
              <a:t>Wetland Compliance – Goals and Objectives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495300" y="1186245"/>
            <a:ext cx="11201400" cy="5028000"/>
          </a:xfrm>
        </p:spPr>
        <p:txBody>
          <a:bodyPr/>
          <a:lstStyle/>
          <a:p>
            <a:pPr marL="0" indent="0">
              <a:lnSpc>
                <a:spcPct val="150000"/>
              </a:lnSpc>
              <a:buNone/>
            </a:pPr>
            <a:r>
              <a:rPr lang="en-US" sz="2200" dirty="0">
                <a:latin typeface="Montserrat ExtraBold" pitchFamily="2" charset="0"/>
              </a:rPr>
              <a:t>Finish clearing 2024 CWD backlog and catch up with 2025 CWD requests</a:t>
            </a:r>
          </a:p>
          <a:p>
            <a:pPr marL="0" indent="0">
              <a:lnSpc>
                <a:spcPct val="150000"/>
              </a:lnSpc>
              <a:buNone/>
            </a:pPr>
            <a:r>
              <a:rPr lang="en-US" sz="2200" dirty="0">
                <a:latin typeface="Montserrat ExtraBold" pitchFamily="2" charset="0"/>
              </a:rPr>
              <a:t>Achieve 30-60-day turnaround for CWD requests moving forward</a:t>
            </a:r>
          </a:p>
          <a:p>
            <a:pPr marL="0" indent="0">
              <a:lnSpc>
                <a:spcPct val="150000"/>
              </a:lnSpc>
              <a:buNone/>
            </a:pPr>
            <a:r>
              <a:rPr lang="en-US" sz="2200" dirty="0">
                <a:latin typeface="Montserrat ExtraBold" pitchFamily="2" charset="0"/>
              </a:rPr>
              <a:t>Adopt off-site methods to expedite CWD’s</a:t>
            </a:r>
          </a:p>
          <a:p>
            <a:pPr lvl="1">
              <a:lnSpc>
                <a:spcPct val="100000"/>
              </a:lnSpc>
            </a:pPr>
            <a:r>
              <a:rPr lang="en-US" sz="1800" dirty="0"/>
              <a:t>Allowing neighboring states to set precedent</a:t>
            </a:r>
          </a:p>
          <a:p>
            <a:pPr lvl="1">
              <a:lnSpc>
                <a:spcPct val="100000"/>
              </a:lnSpc>
            </a:pPr>
            <a:r>
              <a:rPr lang="en-US" sz="1800" dirty="0"/>
              <a:t>Develop guidance for appropriate-use situations in WA</a:t>
            </a:r>
          </a:p>
          <a:p>
            <a:pPr marL="0" indent="0">
              <a:lnSpc>
                <a:spcPct val="150000"/>
              </a:lnSpc>
              <a:buNone/>
            </a:pPr>
            <a:r>
              <a:rPr lang="en-US" sz="2200" dirty="0">
                <a:latin typeface="Montserrat ExtraBold" pitchFamily="2" charset="0"/>
              </a:rPr>
              <a:t>Deliver training to Field Staff and FSA</a:t>
            </a:r>
          </a:p>
          <a:p>
            <a:pPr lvl="1">
              <a:lnSpc>
                <a:spcPct val="150000"/>
              </a:lnSpc>
            </a:pPr>
            <a:r>
              <a:rPr lang="en-US" sz="1800" dirty="0"/>
              <a:t>Overview of WC Provisions, AD-1026, and CWD process</a:t>
            </a:r>
          </a:p>
          <a:p>
            <a:pPr marL="0" indent="0">
              <a:lnSpc>
                <a:spcPct val="150000"/>
              </a:lnSpc>
              <a:buNone/>
            </a:pPr>
            <a:r>
              <a:rPr lang="en-US" sz="2200" dirty="0">
                <a:latin typeface="Montserrat ExtraBold" pitchFamily="2" charset="0"/>
              </a:rPr>
              <a:t>Split West Area CWD workload with West Area Wetland Specialist</a:t>
            </a:r>
          </a:p>
          <a:p>
            <a:pPr lvl="1">
              <a:lnSpc>
                <a:spcPct val="150000"/>
              </a:lnSpc>
            </a:pPr>
            <a:r>
              <a:rPr lang="en-US" sz="1800" dirty="0"/>
              <a:t>Once they attain Level II JAA</a:t>
            </a:r>
          </a:p>
          <a:p>
            <a:endParaRPr lang="en-US" dirty="0"/>
          </a:p>
          <a:p>
            <a:endParaRPr lang="en-US" dirty="0"/>
          </a:p>
        </p:txBody>
      </p:sp>
    </p:spTree>
    <p:extLst>
      <p:ext uri="{BB962C8B-B14F-4D97-AF65-F5344CB8AC3E}">
        <p14:creationId xmlns:p14="http://schemas.microsoft.com/office/powerpoint/2010/main" val="3889376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 y="878225"/>
            <a:ext cx="2752627" cy="531082"/>
          </a:xfrm>
        </p:spPr>
        <p:txBody>
          <a:bodyPr/>
          <a:lstStyle/>
          <a:p>
            <a:pPr algn="ctr"/>
            <a:r>
              <a:rPr lang="en-US" sz="4400" dirty="0"/>
              <a:t>Training</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405117" y="2080396"/>
            <a:ext cx="11381766" cy="3669956"/>
          </a:xfrm>
        </p:spPr>
        <p:txBody>
          <a:bodyPr/>
          <a:lstStyle/>
          <a:p>
            <a:pPr marL="0" indent="0">
              <a:buNone/>
            </a:pPr>
            <a:r>
              <a:rPr lang="en-US" dirty="0">
                <a:latin typeface="Montserrat ExtraBold" pitchFamily="2" charset="0"/>
              </a:rPr>
              <a:t>Training </a:t>
            </a:r>
            <a:r>
              <a:rPr lang="en-US" dirty="0">
                <a:latin typeface="Montserrat SemiBold" pitchFamily="2" charset="0"/>
              </a:rPr>
              <a:t>|</a:t>
            </a:r>
            <a:r>
              <a:rPr lang="en-US" dirty="0">
                <a:latin typeface="Montserrat ExtraBold" pitchFamily="2" charset="0"/>
              </a:rPr>
              <a:t> Lead Instructor or Cadre Member:</a:t>
            </a:r>
          </a:p>
          <a:p>
            <a:pPr lvl="1"/>
            <a:r>
              <a:rPr lang="en-US" dirty="0"/>
              <a:t>Soil Health and Sustainability</a:t>
            </a:r>
          </a:p>
          <a:p>
            <a:pPr lvl="1"/>
            <a:r>
              <a:rPr lang="en-US" dirty="0"/>
              <a:t>US Army Corps of Engineers Regulatory IV Wetland Inventory</a:t>
            </a:r>
          </a:p>
          <a:p>
            <a:pPr lvl="1"/>
            <a:endParaRPr lang="en-US" dirty="0"/>
          </a:p>
          <a:p>
            <a:pPr marL="0" indent="0">
              <a:buNone/>
            </a:pPr>
            <a:r>
              <a:rPr lang="en-US" dirty="0">
                <a:latin typeface="Montserrat ExtraBold" pitchFamily="2" charset="0"/>
              </a:rPr>
              <a:t>Training </a:t>
            </a:r>
            <a:r>
              <a:rPr lang="en-US" dirty="0">
                <a:latin typeface="Montserrat SemiBold" pitchFamily="2" charset="0"/>
              </a:rPr>
              <a:t>|</a:t>
            </a:r>
            <a:r>
              <a:rPr lang="en-US" dirty="0">
                <a:latin typeface="Montserrat ExtraBold" pitchFamily="2" charset="0"/>
              </a:rPr>
              <a:t> Supporting and Minor Roles:</a:t>
            </a:r>
          </a:p>
          <a:p>
            <a:pPr lvl="1"/>
            <a:r>
              <a:rPr lang="en-US" dirty="0"/>
              <a:t>Riparian Planning Considerations – Web Soil Survey and Ground-Truthing the Soil Survey Modules</a:t>
            </a:r>
          </a:p>
          <a:p>
            <a:pPr lvl="1"/>
            <a:r>
              <a:rPr lang="en-US" dirty="0"/>
              <a:t>OJT opportunities for field staff</a:t>
            </a:r>
          </a:p>
          <a:p>
            <a:pPr lvl="1"/>
            <a:r>
              <a:rPr lang="en-US" dirty="0"/>
              <a:t>Others as requested!</a:t>
            </a:r>
          </a:p>
          <a:p>
            <a:pPr marL="457200" lvl="1" indent="0">
              <a:buNone/>
            </a:pPr>
            <a:endParaRPr lang="en-US" dirty="0"/>
          </a:p>
        </p:txBody>
      </p:sp>
    </p:spTree>
    <p:extLst>
      <p:ext uri="{BB962C8B-B14F-4D97-AF65-F5344CB8AC3E}">
        <p14:creationId xmlns:p14="http://schemas.microsoft.com/office/powerpoint/2010/main" val="3452726751"/>
      </p:ext>
    </p:extLst>
  </p:cSld>
  <p:clrMapOvr>
    <a:masterClrMapping/>
  </p:clrMapOvr>
</p:sld>
</file>

<file path=ppt/theme/theme1.xml><?xml version="1.0" encoding="utf-8"?>
<a:theme xmlns:a="http://schemas.openxmlformats.org/drawingml/2006/main" name="1_Title Pag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ody Pic">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Pages">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TaxCatchAll xmlns="73fb875a-8af9-4255-b008-0995492d31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6" ma:contentTypeDescription="Create a new document." ma:contentTypeScope="" ma:versionID="56c4a6c30d74ab137d67b8aefa6c14b6">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a4bd989eda73009ffdf5c971e0a0a698"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5787A5-96AB-4A15-B7EB-76A978E87EE1}">
  <ds:schemaRefs>
    <ds:schemaRef ds:uri="http://schemas.openxmlformats.org/package/2006/metadata/core-properties"/>
    <ds:schemaRef ds:uri="ff54f65f-5900-4f3a-8a8f-36c4ef76e5b6"/>
    <ds:schemaRef ds:uri="http://schemas.microsoft.com/office/2006/metadata/properties"/>
    <ds:schemaRef ds:uri="http://www.w3.org/XML/1998/namespace"/>
    <ds:schemaRef ds:uri="http://schemas.microsoft.com/office/infopath/2007/PartnerControls"/>
    <ds:schemaRef ds:uri="http://purl.org/dc/elements/1.1/"/>
    <ds:schemaRef ds:uri="bf72f7ec-cd58-4f41-9e93-ef3d03908682"/>
    <ds:schemaRef ds:uri="http://schemas.microsoft.com/office/2006/documentManagement/types"/>
    <ds:schemaRef ds:uri="http://purl.org/dc/dcmitype/"/>
    <ds:schemaRef ds:uri="73fb875a-8af9-4255-b008-0995492d31cd"/>
    <ds:schemaRef ds:uri="http://purl.org/dc/terms/"/>
  </ds:schemaRefs>
</ds:datastoreItem>
</file>

<file path=customXml/itemProps2.xml><?xml version="1.0" encoding="utf-8"?>
<ds:datastoreItem xmlns:ds="http://schemas.openxmlformats.org/officeDocument/2006/customXml" ds:itemID="{F50B0A8B-8208-4A34-B23D-51ECB29062E1}">
  <ds:schemaRefs>
    <ds:schemaRef ds:uri="73fb875a-8af9-4255-b008-0995492d31cd"/>
    <ds:schemaRef ds:uri="bf72f7ec-cd58-4f41-9e93-ef3d03908682"/>
    <ds:schemaRef ds:uri="ff54f65f-5900-4f3a-8a8f-36c4ef76e5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141</TotalTime>
  <Words>2888</Words>
  <Application>Microsoft Office PowerPoint</Application>
  <PresentationFormat>Widescreen</PresentationFormat>
  <Paragraphs>285</Paragraphs>
  <Slides>35</Slides>
  <Notes>20</Notes>
  <HiddenSlides>0</HiddenSlides>
  <MMClips>0</MMClips>
  <ScaleCrop>false</ScaleCrop>
  <HeadingPairs>
    <vt:vector size="8" baseType="variant">
      <vt:variant>
        <vt:lpstr>Fonts Used</vt:lpstr>
      </vt:variant>
      <vt:variant>
        <vt:i4>15</vt:i4>
      </vt:variant>
      <vt:variant>
        <vt:lpstr>Theme</vt:lpstr>
      </vt:variant>
      <vt:variant>
        <vt:i4>4</vt:i4>
      </vt:variant>
      <vt:variant>
        <vt:lpstr>Embedded OLE Servers</vt:lpstr>
      </vt:variant>
      <vt:variant>
        <vt:i4>1</vt:i4>
      </vt:variant>
      <vt:variant>
        <vt:lpstr>Slide Titles</vt:lpstr>
      </vt:variant>
      <vt:variant>
        <vt:i4>35</vt:i4>
      </vt:variant>
    </vt:vector>
  </HeadingPairs>
  <TitlesOfParts>
    <vt:vector size="55" baseType="lpstr">
      <vt:lpstr>Aptos</vt:lpstr>
      <vt:lpstr>Aptos Display</vt:lpstr>
      <vt:lpstr>Arial</vt:lpstr>
      <vt:lpstr>Calibri</vt:lpstr>
      <vt:lpstr>Gotham Black</vt:lpstr>
      <vt:lpstr>Gotham Bold</vt:lpstr>
      <vt:lpstr>Gotham Medium</vt:lpstr>
      <vt:lpstr>Gotham Ultra</vt:lpstr>
      <vt:lpstr>Lato</vt:lpstr>
      <vt:lpstr>Montserrat</vt:lpstr>
      <vt:lpstr>Montserrat Black</vt:lpstr>
      <vt:lpstr>Montserrat ExtraBold</vt:lpstr>
      <vt:lpstr>Montserrat SemiBold</vt:lpstr>
      <vt:lpstr>Open Sans</vt:lpstr>
      <vt:lpstr>Wingdings</vt:lpstr>
      <vt:lpstr>1_Title Page</vt:lpstr>
      <vt:lpstr>2_Body White</vt:lpstr>
      <vt:lpstr>3_Body Pic</vt:lpstr>
      <vt:lpstr>Title Pages</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Leyden, Macayla (CTR) - FPAC-NRCS, WA</cp:lastModifiedBy>
  <cp:revision>3</cp:revision>
  <dcterms:created xsi:type="dcterms:W3CDTF">2019-04-23T15:10:02Z</dcterms:created>
  <dcterms:modified xsi:type="dcterms:W3CDTF">2025-01-30T17:17:12Z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