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1" r:id="rId3"/>
    <p:sldId id="263" r:id="rId4"/>
    <p:sldId id="257" r:id="rId5"/>
    <p:sldId id="258" r:id="rId6"/>
    <p:sldId id="259"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C7C3052-56AD-4E2E-A772-073ED881E95B}" v="22" dt="2024-11-07T01:40:59.55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5" d="100"/>
          <a:sy n="105" d="100"/>
        </p:scale>
        <p:origin x="83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microsoft.com/office/2015/10/relationships/revisionInfo" Target="revisionInfo.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9B1A3E-DE26-BAF8-1E34-F8A200453F7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1180585-920B-7CAF-7647-D0AD0EB709A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2D0FC36-57AA-4839-B4E9-B560E40B42E8}"/>
              </a:ext>
            </a:extLst>
          </p:cNvPr>
          <p:cNvSpPr>
            <a:spLocks noGrp="1"/>
          </p:cNvSpPr>
          <p:nvPr>
            <p:ph type="dt" sz="half" idx="10"/>
          </p:nvPr>
        </p:nvSpPr>
        <p:spPr/>
        <p:txBody>
          <a:bodyPr/>
          <a:lstStyle/>
          <a:p>
            <a:fld id="{13C63E86-4097-48E5-9ECC-7065BD12A502}" type="datetimeFigureOut">
              <a:rPr lang="en-US" smtClean="0"/>
              <a:t>11/7/2024</a:t>
            </a:fld>
            <a:endParaRPr lang="en-US"/>
          </a:p>
        </p:txBody>
      </p:sp>
      <p:sp>
        <p:nvSpPr>
          <p:cNvPr id="5" name="Footer Placeholder 4">
            <a:extLst>
              <a:ext uri="{FF2B5EF4-FFF2-40B4-BE49-F238E27FC236}">
                <a16:creationId xmlns:a16="http://schemas.microsoft.com/office/drawing/2014/main" id="{7CA3C664-05ED-CCEA-BA24-C311B5EFFCF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2C00E5A-4CDF-881C-D719-BACF73AE7EAE}"/>
              </a:ext>
            </a:extLst>
          </p:cNvPr>
          <p:cNvSpPr>
            <a:spLocks noGrp="1"/>
          </p:cNvSpPr>
          <p:nvPr>
            <p:ph type="sldNum" sz="quarter" idx="12"/>
          </p:nvPr>
        </p:nvSpPr>
        <p:spPr/>
        <p:txBody>
          <a:bodyPr/>
          <a:lstStyle/>
          <a:p>
            <a:fld id="{BA113F27-8BBC-4947-A3C1-5AB80C7B9BE7}" type="slidenum">
              <a:rPr lang="en-US" smtClean="0"/>
              <a:t>‹#›</a:t>
            </a:fld>
            <a:endParaRPr lang="en-US"/>
          </a:p>
        </p:txBody>
      </p:sp>
    </p:spTree>
    <p:extLst>
      <p:ext uri="{BB962C8B-B14F-4D97-AF65-F5344CB8AC3E}">
        <p14:creationId xmlns:p14="http://schemas.microsoft.com/office/powerpoint/2010/main" val="12467287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BDB327-F595-47E8-A16D-D07CB7BE066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E14549C-55A3-593B-F9A0-B1ED289454D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ACCD97B-6221-90A9-E578-B0213995C6DE}"/>
              </a:ext>
            </a:extLst>
          </p:cNvPr>
          <p:cNvSpPr>
            <a:spLocks noGrp="1"/>
          </p:cNvSpPr>
          <p:nvPr>
            <p:ph type="dt" sz="half" idx="10"/>
          </p:nvPr>
        </p:nvSpPr>
        <p:spPr/>
        <p:txBody>
          <a:bodyPr/>
          <a:lstStyle/>
          <a:p>
            <a:fld id="{13C63E86-4097-48E5-9ECC-7065BD12A502}" type="datetimeFigureOut">
              <a:rPr lang="en-US" smtClean="0"/>
              <a:t>11/7/2024</a:t>
            </a:fld>
            <a:endParaRPr lang="en-US"/>
          </a:p>
        </p:txBody>
      </p:sp>
      <p:sp>
        <p:nvSpPr>
          <p:cNvPr id="5" name="Footer Placeholder 4">
            <a:extLst>
              <a:ext uri="{FF2B5EF4-FFF2-40B4-BE49-F238E27FC236}">
                <a16:creationId xmlns:a16="http://schemas.microsoft.com/office/drawing/2014/main" id="{D78FF628-B94A-13E0-A3C0-0465388CC6D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B0A272-315C-58F6-CA23-46CE34C3DA6E}"/>
              </a:ext>
            </a:extLst>
          </p:cNvPr>
          <p:cNvSpPr>
            <a:spLocks noGrp="1"/>
          </p:cNvSpPr>
          <p:nvPr>
            <p:ph type="sldNum" sz="quarter" idx="12"/>
          </p:nvPr>
        </p:nvSpPr>
        <p:spPr/>
        <p:txBody>
          <a:bodyPr/>
          <a:lstStyle/>
          <a:p>
            <a:fld id="{BA113F27-8BBC-4947-A3C1-5AB80C7B9BE7}" type="slidenum">
              <a:rPr lang="en-US" smtClean="0"/>
              <a:t>‹#›</a:t>
            </a:fld>
            <a:endParaRPr lang="en-US"/>
          </a:p>
        </p:txBody>
      </p:sp>
    </p:spTree>
    <p:extLst>
      <p:ext uri="{BB962C8B-B14F-4D97-AF65-F5344CB8AC3E}">
        <p14:creationId xmlns:p14="http://schemas.microsoft.com/office/powerpoint/2010/main" val="10653426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EB053FB-6F79-EAE4-FA3D-53A77179412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F47B21F-8BD1-23D2-5AED-B92C90938A5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B6289A-2A46-B405-8EA1-D4A41A8B2165}"/>
              </a:ext>
            </a:extLst>
          </p:cNvPr>
          <p:cNvSpPr>
            <a:spLocks noGrp="1"/>
          </p:cNvSpPr>
          <p:nvPr>
            <p:ph type="dt" sz="half" idx="10"/>
          </p:nvPr>
        </p:nvSpPr>
        <p:spPr/>
        <p:txBody>
          <a:bodyPr/>
          <a:lstStyle/>
          <a:p>
            <a:fld id="{13C63E86-4097-48E5-9ECC-7065BD12A502}" type="datetimeFigureOut">
              <a:rPr lang="en-US" smtClean="0"/>
              <a:t>11/7/2024</a:t>
            </a:fld>
            <a:endParaRPr lang="en-US"/>
          </a:p>
        </p:txBody>
      </p:sp>
      <p:sp>
        <p:nvSpPr>
          <p:cNvPr id="5" name="Footer Placeholder 4">
            <a:extLst>
              <a:ext uri="{FF2B5EF4-FFF2-40B4-BE49-F238E27FC236}">
                <a16:creationId xmlns:a16="http://schemas.microsoft.com/office/drawing/2014/main" id="{5E84B486-36C7-B78E-9DAE-CAE181F2AE7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D95B11C-D9D1-E91B-054D-60A08DF33D0E}"/>
              </a:ext>
            </a:extLst>
          </p:cNvPr>
          <p:cNvSpPr>
            <a:spLocks noGrp="1"/>
          </p:cNvSpPr>
          <p:nvPr>
            <p:ph type="sldNum" sz="quarter" idx="12"/>
          </p:nvPr>
        </p:nvSpPr>
        <p:spPr/>
        <p:txBody>
          <a:bodyPr/>
          <a:lstStyle/>
          <a:p>
            <a:fld id="{BA113F27-8BBC-4947-A3C1-5AB80C7B9BE7}" type="slidenum">
              <a:rPr lang="en-US" smtClean="0"/>
              <a:t>‹#›</a:t>
            </a:fld>
            <a:endParaRPr lang="en-US"/>
          </a:p>
        </p:txBody>
      </p:sp>
    </p:spTree>
    <p:extLst>
      <p:ext uri="{BB962C8B-B14F-4D97-AF65-F5344CB8AC3E}">
        <p14:creationId xmlns:p14="http://schemas.microsoft.com/office/powerpoint/2010/main" val="22160512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5F7483-4039-FB7E-0FB7-868FE943CBA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F8AFF3E-A802-A7ED-EADD-7FA99BCEF6D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009412-E569-5D89-F40D-EFE568291B54}"/>
              </a:ext>
            </a:extLst>
          </p:cNvPr>
          <p:cNvSpPr>
            <a:spLocks noGrp="1"/>
          </p:cNvSpPr>
          <p:nvPr>
            <p:ph type="dt" sz="half" idx="10"/>
          </p:nvPr>
        </p:nvSpPr>
        <p:spPr/>
        <p:txBody>
          <a:bodyPr/>
          <a:lstStyle/>
          <a:p>
            <a:fld id="{13C63E86-4097-48E5-9ECC-7065BD12A502}" type="datetimeFigureOut">
              <a:rPr lang="en-US" smtClean="0"/>
              <a:t>11/7/2024</a:t>
            </a:fld>
            <a:endParaRPr lang="en-US"/>
          </a:p>
        </p:txBody>
      </p:sp>
      <p:sp>
        <p:nvSpPr>
          <p:cNvPr id="5" name="Footer Placeholder 4">
            <a:extLst>
              <a:ext uri="{FF2B5EF4-FFF2-40B4-BE49-F238E27FC236}">
                <a16:creationId xmlns:a16="http://schemas.microsoft.com/office/drawing/2014/main" id="{D8DE5AAE-978E-20AB-ECB4-6EF363CA908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3AB1816-6CD6-D61B-87FC-BF51979A450B}"/>
              </a:ext>
            </a:extLst>
          </p:cNvPr>
          <p:cNvSpPr>
            <a:spLocks noGrp="1"/>
          </p:cNvSpPr>
          <p:nvPr>
            <p:ph type="sldNum" sz="quarter" idx="12"/>
          </p:nvPr>
        </p:nvSpPr>
        <p:spPr/>
        <p:txBody>
          <a:bodyPr/>
          <a:lstStyle/>
          <a:p>
            <a:fld id="{BA113F27-8BBC-4947-A3C1-5AB80C7B9BE7}" type="slidenum">
              <a:rPr lang="en-US" smtClean="0"/>
              <a:t>‹#›</a:t>
            </a:fld>
            <a:endParaRPr lang="en-US"/>
          </a:p>
        </p:txBody>
      </p:sp>
    </p:spTree>
    <p:extLst>
      <p:ext uri="{BB962C8B-B14F-4D97-AF65-F5344CB8AC3E}">
        <p14:creationId xmlns:p14="http://schemas.microsoft.com/office/powerpoint/2010/main" val="12686351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08356A-738A-DE28-C2C5-ECACE8D3B72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0F49FD9-F00B-7DA5-7248-1B4B3A117E5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2D2B342-A8E1-B2B5-84CB-284F00B861D4}"/>
              </a:ext>
            </a:extLst>
          </p:cNvPr>
          <p:cNvSpPr>
            <a:spLocks noGrp="1"/>
          </p:cNvSpPr>
          <p:nvPr>
            <p:ph type="dt" sz="half" idx="10"/>
          </p:nvPr>
        </p:nvSpPr>
        <p:spPr/>
        <p:txBody>
          <a:bodyPr/>
          <a:lstStyle/>
          <a:p>
            <a:fld id="{13C63E86-4097-48E5-9ECC-7065BD12A502}" type="datetimeFigureOut">
              <a:rPr lang="en-US" smtClean="0"/>
              <a:t>11/7/2024</a:t>
            </a:fld>
            <a:endParaRPr lang="en-US"/>
          </a:p>
        </p:txBody>
      </p:sp>
      <p:sp>
        <p:nvSpPr>
          <p:cNvPr id="5" name="Footer Placeholder 4">
            <a:extLst>
              <a:ext uri="{FF2B5EF4-FFF2-40B4-BE49-F238E27FC236}">
                <a16:creationId xmlns:a16="http://schemas.microsoft.com/office/drawing/2014/main" id="{BB9D0A27-DF44-7C0E-59DA-70565FA62F6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695E20E-2E9A-EE85-02E7-466EEB8C3CB3}"/>
              </a:ext>
            </a:extLst>
          </p:cNvPr>
          <p:cNvSpPr>
            <a:spLocks noGrp="1"/>
          </p:cNvSpPr>
          <p:nvPr>
            <p:ph type="sldNum" sz="quarter" idx="12"/>
          </p:nvPr>
        </p:nvSpPr>
        <p:spPr/>
        <p:txBody>
          <a:bodyPr/>
          <a:lstStyle/>
          <a:p>
            <a:fld id="{BA113F27-8BBC-4947-A3C1-5AB80C7B9BE7}" type="slidenum">
              <a:rPr lang="en-US" smtClean="0"/>
              <a:t>‹#›</a:t>
            </a:fld>
            <a:endParaRPr lang="en-US"/>
          </a:p>
        </p:txBody>
      </p:sp>
    </p:spTree>
    <p:extLst>
      <p:ext uri="{BB962C8B-B14F-4D97-AF65-F5344CB8AC3E}">
        <p14:creationId xmlns:p14="http://schemas.microsoft.com/office/powerpoint/2010/main" val="4703786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3F17DF-F561-B358-5D12-24958B6B7E2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B4B84F4-69AE-FC68-287F-1C5D44F3F36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0E38B2A-207B-A201-71D7-E540D246A55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837E90B-A4FD-797B-AB0F-4C2E1B63652B}"/>
              </a:ext>
            </a:extLst>
          </p:cNvPr>
          <p:cNvSpPr>
            <a:spLocks noGrp="1"/>
          </p:cNvSpPr>
          <p:nvPr>
            <p:ph type="dt" sz="half" idx="10"/>
          </p:nvPr>
        </p:nvSpPr>
        <p:spPr/>
        <p:txBody>
          <a:bodyPr/>
          <a:lstStyle/>
          <a:p>
            <a:fld id="{13C63E86-4097-48E5-9ECC-7065BD12A502}" type="datetimeFigureOut">
              <a:rPr lang="en-US" smtClean="0"/>
              <a:t>11/7/2024</a:t>
            </a:fld>
            <a:endParaRPr lang="en-US"/>
          </a:p>
        </p:txBody>
      </p:sp>
      <p:sp>
        <p:nvSpPr>
          <p:cNvPr id="6" name="Footer Placeholder 5">
            <a:extLst>
              <a:ext uri="{FF2B5EF4-FFF2-40B4-BE49-F238E27FC236}">
                <a16:creationId xmlns:a16="http://schemas.microsoft.com/office/drawing/2014/main" id="{34F38094-593F-490C-BC9C-356015C3637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C238633-AC65-B220-FBF5-7A4BAC1FD825}"/>
              </a:ext>
            </a:extLst>
          </p:cNvPr>
          <p:cNvSpPr>
            <a:spLocks noGrp="1"/>
          </p:cNvSpPr>
          <p:nvPr>
            <p:ph type="sldNum" sz="quarter" idx="12"/>
          </p:nvPr>
        </p:nvSpPr>
        <p:spPr/>
        <p:txBody>
          <a:bodyPr/>
          <a:lstStyle/>
          <a:p>
            <a:fld id="{BA113F27-8BBC-4947-A3C1-5AB80C7B9BE7}" type="slidenum">
              <a:rPr lang="en-US" smtClean="0"/>
              <a:t>‹#›</a:t>
            </a:fld>
            <a:endParaRPr lang="en-US"/>
          </a:p>
        </p:txBody>
      </p:sp>
    </p:spTree>
    <p:extLst>
      <p:ext uri="{BB962C8B-B14F-4D97-AF65-F5344CB8AC3E}">
        <p14:creationId xmlns:p14="http://schemas.microsoft.com/office/powerpoint/2010/main" val="25738029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E82E75-11DA-1B85-F07E-19689442FBB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D63146E-EEBE-F36D-D14E-2E0C462C9E5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4F8FBBB-AC25-D6F1-9CEB-8A44121BDA8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D241557-C78C-47D4-AC7B-309F6F89704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8A99CE3-9A90-668B-8A8C-FD34F56E98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6CB8ABE-CF25-90A8-85FB-8EB20789689F}"/>
              </a:ext>
            </a:extLst>
          </p:cNvPr>
          <p:cNvSpPr>
            <a:spLocks noGrp="1"/>
          </p:cNvSpPr>
          <p:nvPr>
            <p:ph type="dt" sz="half" idx="10"/>
          </p:nvPr>
        </p:nvSpPr>
        <p:spPr/>
        <p:txBody>
          <a:bodyPr/>
          <a:lstStyle/>
          <a:p>
            <a:fld id="{13C63E86-4097-48E5-9ECC-7065BD12A502}" type="datetimeFigureOut">
              <a:rPr lang="en-US" smtClean="0"/>
              <a:t>11/7/2024</a:t>
            </a:fld>
            <a:endParaRPr lang="en-US"/>
          </a:p>
        </p:txBody>
      </p:sp>
      <p:sp>
        <p:nvSpPr>
          <p:cNvPr id="8" name="Footer Placeholder 7">
            <a:extLst>
              <a:ext uri="{FF2B5EF4-FFF2-40B4-BE49-F238E27FC236}">
                <a16:creationId xmlns:a16="http://schemas.microsoft.com/office/drawing/2014/main" id="{FDCBE49D-5689-09FD-0038-8B15C2A2FE4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C718082-7EE5-53B5-F1B7-84AA0FC39199}"/>
              </a:ext>
            </a:extLst>
          </p:cNvPr>
          <p:cNvSpPr>
            <a:spLocks noGrp="1"/>
          </p:cNvSpPr>
          <p:nvPr>
            <p:ph type="sldNum" sz="quarter" idx="12"/>
          </p:nvPr>
        </p:nvSpPr>
        <p:spPr/>
        <p:txBody>
          <a:bodyPr/>
          <a:lstStyle/>
          <a:p>
            <a:fld id="{BA113F27-8BBC-4947-A3C1-5AB80C7B9BE7}" type="slidenum">
              <a:rPr lang="en-US" smtClean="0"/>
              <a:t>‹#›</a:t>
            </a:fld>
            <a:endParaRPr lang="en-US"/>
          </a:p>
        </p:txBody>
      </p:sp>
    </p:spTree>
    <p:extLst>
      <p:ext uri="{BB962C8B-B14F-4D97-AF65-F5344CB8AC3E}">
        <p14:creationId xmlns:p14="http://schemas.microsoft.com/office/powerpoint/2010/main" val="13963009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4D1477-4498-A889-636F-70C4F63EDD3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52F50B5-76BC-9097-F711-308F21404AD0}"/>
              </a:ext>
            </a:extLst>
          </p:cNvPr>
          <p:cNvSpPr>
            <a:spLocks noGrp="1"/>
          </p:cNvSpPr>
          <p:nvPr>
            <p:ph type="dt" sz="half" idx="10"/>
          </p:nvPr>
        </p:nvSpPr>
        <p:spPr/>
        <p:txBody>
          <a:bodyPr/>
          <a:lstStyle/>
          <a:p>
            <a:fld id="{13C63E86-4097-48E5-9ECC-7065BD12A502}" type="datetimeFigureOut">
              <a:rPr lang="en-US" smtClean="0"/>
              <a:t>11/7/2024</a:t>
            </a:fld>
            <a:endParaRPr lang="en-US"/>
          </a:p>
        </p:txBody>
      </p:sp>
      <p:sp>
        <p:nvSpPr>
          <p:cNvPr id="4" name="Footer Placeholder 3">
            <a:extLst>
              <a:ext uri="{FF2B5EF4-FFF2-40B4-BE49-F238E27FC236}">
                <a16:creationId xmlns:a16="http://schemas.microsoft.com/office/drawing/2014/main" id="{65259656-551F-FBD1-E407-48D2B3F236F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0E0463D-CFEB-9358-6631-8065C1E1DB24}"/>
              </a:ext>
            </a:extLst>
          </p:cNvPr>
          <p:cNvSpPr>
            <a:spLocks noGrp="1"/>
          </p:cNvSpPr>
          <p:nvPr>
            <p:ph type="sldNum" sz="quarter" idx="12"/>
          </p:nvPr>
        </p:nvSpPr>
        <p:spPr/>
        <p:txBody>
          <a:bodyPr/>
          <a:lstStyle/>
          <a:p>
            <a:fld id="{BA113F27-8BBC-4947-A3C1-5AB80C7B9BE7}" type="slidenum">
              <a:rPr lang="en-US" smtClean="0"/>
              <a:t>‹#›</a:t>
            </a:fld>
            <a:endParaRPr lang="en-US"/>
          </a:p>
        </p:txBody>
      </p:sp>
    </p:spTree>
    <p:extLst>
      <p:ext uri="{BB962C8B-B14F-4D97-AF65-F5344CB8AC3E}">
        <p14:creationId xmlns:p14="http://schemas.microsoft.com/office/powerpoint/2010/main" val="9995994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74544C6-6505-F5E0-107D-BC268689BF48}"/>
              </a:ext>
            </a:extLst>
          </p:cNvPr>
          <p:cNvSpPr>
            <a:spLocks noGrp="1"/>
          </p:cNvSpPr>
          <p:nvPr>
            <p:ph type="dt" sz="half" idx="10"/>
          </p:nvPr>
        </p:nvSpPr>
        <p:spPr/>
        <p:txBody>
          <a:bodyPr/>
          <a:lstStyle/>
          <a:p>
            <a:fld id="{13C63E86-4097-48E5-9ECC-7065BD12A502}" type="datetimeFigureOut">
              <a:rPr lang="en-US" smtClean="0"/>
              <a:t>11/7/2024</a:t>
            </a:fld>
            <a:endParaRPr lang="en-US"/>
          </a:p>
        </p:txBody>
      </p:sp>
      <p:sp>
        <p:nvSpPr>
          <p:cNvPr id="3" name="Footer Placeholder 2">
            <a:extLst>
              <a:ext uri="{FF2B5EF4-FFF2-40B4-BE49-F238E27FC236}">
                <a16:creationId xmlns:a16="http://schemas.microsoft.com/office/drawing/2014/main" id="{62182C3C-26F4-8D44-F939-302CBDF50A9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9DB895B-5A56-4743-25A6-18A4F5034B69}"/>
              </a:ext>
            </a:extLst>
          </p:cNvPr>
          <p:cNvSpPr>
            <a:spLocks noGrp="1"/>
          </p:cNvSpPr>
          <p:nvPr>
            <p:ph type="sldNum" sz="quarter" idx="12"/>
          </p:nvPr>
        </p:nvSpPr>
        <p:spPr/>
        <p:txBody>
          <a:bodyPr/>
          <a:lstStyle/>
          <a:p>
            <a:fld id="{BA113F27-8BBC-4947-A3C1-5AB80C7B9BE7}" type="slidenum">
              <a:rPr lang="en-US" smtClean="0"/>
              <a:t>‹#›</a:t>
            </a:fld>
            <a:endParaRPr lang="en-US"/>
          </a:p>
        </p:txBody>
      </p:sp>
    </p:spTree>
    <p:extLst>
      <p:ext uri="{BB962C8B-B14F-4D97-AF65-F5344CB8AC3E}">
        <p14:creationId xmlns:p14="http://schemas.microsoft.com/office/powerpoint/2010/main" val="18222550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8FD4C4-5BC8-2B2D-819D-A15529EF463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AF8C3F5-A70D-BB2B-47A5-670253C2863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7B67DD7-B1C6-32ED-B209-DB19556ADC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992795B-A419-AFE8-5DCF-639BBFA44C95}"/>
              </a:ext>
            </a:extLst>
          </p:cNvPr>
          <p:cNvSpPr>
            <a:spLocks noGrp="1"/>
          </p:cNvSpPr>
          <p:nvPr>
            <p:ph type="dt" sz="half" idx="10"/>
          </p:nvPr>
        </p:nvSpPr>
        <p:spPr/>
        <p:txBody>
          <a:bodyPr/>
          <a:lstStyle/>
          <a:p>
            <a:fld id="{13C63E86-4097-48E5-9ECC-7065BD12A502}" type="datetimeFigureOut">
              <a:rPr lang="en-US" smtClean="0"/>
              <a:t>11/7/2024</a:t>
            </a:fld>
            <a:endParaRPr lang="en-US"/>
          </a:p>
        </p:txBody>
      </p:sp>
      <p:sp>
        <p:nvSpPr>
          <p:cNvPr id="6" name="Footer Placeholder 5">
            <a:extLst>
              <a:ext uri="{FF2B5EF4-FFF2-40B4-BE49-F238E27FC236}">
                <a16:creationId xmlns:a16="http://schemas.microsoft.com/office/drawing/2014/main" id="{750A42F9-4E22-7801-516F-6C9C07D32AC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EBC8A79-BD58-64F0-A84B-A8B372854653}"/>
              </a:ext>
            </a:extLst>
          </p:cNvPr>
          <p:cNvSpPr>
            <a:spLocks noGrp="1"/>
          </p:cNvSpPr>
          <p:nvPr>
            <p:ph type="sldNum" sz="quarter" idx="12"/>
          </p:nvPr>
        </p:nvSpPr>
        <p:spPr/>
        <p:txBody>
          <a:bodyPr/>
          <a:lstStyle/>
          <a:p>
            <a:fld id="{BA113F27-8BBC-4947-A3C1-5AB80C7B9BE7}" type="slidenum">
              <a:rPr lang="en-US" smtClean="0"/>
              <a:t>‹#›</a:t>
            </a:fld>
            <a:endParaRPr lang="en-US"/>
          </a:p>
        </p:txBody>
      </p:sp>
    </p:spTree>
    <p:extLst>
      <p:ext uri="{BB962C8B-B14F-4D97-AF65-F5344CB8AC3E}">
        <p14:creationId xmlns:p14="http://schemas.microsoft.com/office/powerpoint/2010/main" val="40950613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08FC53-B35E-34DF-49E4-471D8C06D0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F82F436-6B30-1AE6-E336-065446680D6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29D843B-E945-ED08-17A2-028E47862BA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8A86DB1-2DC0-92EC-99C7-85A617D4FF86}"/>
              </a:ext>
            </a:extLst>
          </p:cNvPr>
          <p:cNvSpPr>
            <a:spLocks noGrp="1"/>
          </p:cNvSpPr>
          <p:nvPr>
            <p:ph type="dt" sz="half" idx="10"/>
          </p:nvPr>
        </p:nvSpPr>
        <p:spPr/>
        <p:txBody>
          <a:bodyPr/>
          <a:lstStyle/>
          <a:p>
            <a:fld id="{13C63E86-4097-48E5-9ECC-7065BD12A502}" type="datetimeFigureOut">
              <a:rPr lang="en-US" smtClean="0"/>
              <a:t>11/7/2024</a:t>
            </a:fld>
            <a:endParaRPr lang="en-US"/>
          </a:p>
        </p:txBody>
      </p:sp>
      <p:sp>
        <p:nvSpPr>
          <p:cNvPr id="6" name="Footer Placeholder 5">
            <a:extLst>
              <a:ext uri="{FF2B5EF4-FFF2-40B4-BE49-F238E27FC236}">
                <a16:creationId xmlns:a16="http://schemas.microsoft.com/office/drawing/2014/main" id="{7A48AAFA-8A40-B24D-8C50-F97A738F5EC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26E44BF-9BEF-520D-2855-8C4FC7A68EDB}"/>
              </a:ext>
            </a:extLst>
          </p:cNvPr>
          <p:cNvSpPr>
            <a:spLocks noGrp="1"/>
          </p:cNvSpPr>
          <p:nvPr>
            <p:ph type="sldNum" sz="quarter" idx="12"/>
          </p:nvPr>
        </p:nvSpPr>
        <p:spPr/>
        <p:txBody>
          <a:bodyPr/>
          <a:lstStyle/>
          <a:p>
            <a:fld id="{BA113F27-8BBC-4947-A3C1-5AB80C7B9BE7}" type="slidenum">
              <a:rPr lang="en-US" smtClean="0"/>
              <a:t>‹#›</a:t>
            </a:fld>
            <a:endParaRPr lang="en-US"/>
          </a:p>
        </p:txBody>
      </p:sp>
    </p:spTree>
    <p:extLst>
      <p:ext uri="{BB962C8B-B14F-4D97-AF65-F5344CB8AC3E}">
        <p14:creationId xmlns:p14="http://schemas.microsoft.com/office/powerpoint/2010/main" val="962187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C89891B-D81D-FC4B-6D5F-71F2B712F53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D991638-8880-6E34-3593-941F76FD7C3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857E778-4447-338F-DB8A-DA0881EE4C8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3C63E86-4097-48E5-9ECC-7065BD12A502}" type="datetimeFigureOut">
              <a:rPr lang="en-US" smtClean="0"/>
              <a:t>11/7/2024</a:t>
            </a:fld>
            <a:endParaRPr lang="en-US"/>
          </a:p>
        </p:txBody>
      </p:sp>
      <p:sp>
        <p:nvSpPr>
          <p:cNvPr id="5" name="Footer Placeholder 4">
            <a:extLst>
              <a:ext uri="{FF2B5EF4-FFF2-40B4-BE49-F238E27FC236}">
                <a16:creationId xmlns:a16="http://schemas.microsoft.com/office/drawing/2014/main" id="{367EA7F2-550B-C15E-AAC9-C3F6A1CC5A2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2D46C8E0-E5AA-7A0D-C51D-DAC1D5F4427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A113F27-8BBC-4947-A3C1-5AB80C7B9BE7}" type="slidenum">
              <a:rPr lang="en-US" smtClean="0"/>
              <a:t>‹#›</a:t>
            </a:fld>
            <a:endParaRPr lang="en-US"/>
          </a:p>
        </p:txBody>
      </p:sp>
    </p:spTree>
    <p:extLst>
      <p:ext uri="{BB962C8B-B14F-4D97-AF65-F5344CB8AC3E}">
        <p14:creationId xmlns:p14="http://schemas.microsoft.com/office/powerpoint/2010/main" val="18397489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emf"/><Relationship Id="rId7" Type="http://schemas.openxmlformats.org/officeDocument/2006/relationships/image" Target="../media/image3.emf"/><Relationship Id="rId2" Type="http://schemas.openxmlformats.org/officeDocument/2006/relationships/oleObject" Target="../embeddings/oleObject1.bin"/><Relationship Id="rId1" Type="http://schemas.openxmlformats.org/officeDocument/2006/relationships/slideLayout" Target="../slideLayouts/slideLayout2.xml"/><Relationship Id="rId6" Type="http://schemas.openxmlformats.org/officeDocument/2006/relationships/oleObject" Target="../embeddings/oleObject3.bin"/><Relationship Id="rId5" Type="http://schemas.openxmlformats.org/officeDocument/2006/relationships/image" Target="../media/image2.emf"/><Relationship Id="rId4" Type="http://schemas.openxmlformats.org/officeDocument/2006/relationships/oleObject" Target="../embeddings/oleObject2.bin"/></Relationships>
</file>

<file path=ppt/slides/_rels/slide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oleObject" Target="../embeddings/oleObject4.bin"/><Relationship Id="rId1" Type="http://schemas.openxmlformats.org/officeDocument/2006/relationships/slideLayout" Target="../slideLayouts/slideLayout2.xml"/><Relationship Id="rId6" Type="http://schemas.openxmlformats.org/officeDocument/2006/relationships/image" Target="../media/image6.JPG"/><Relationship Id="rId5" Type="http://schemas.openxmlformats.org/officeDocument/2006/relationships/image" Target="../media/image5.emf"/><Relationship Id="rId4" Type="http://schemas.openxmlformats.org/officeDocument/2006/relationships/oleObject" Target="../embeddings/oleObject5.bin"/></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794BC-EB4D-319A-645F-DF816B14D374}"/>
              </a:ext>
            </a:extLst>
          </p:cNvPr>
          <p:cNvSpPr>
            <a:spLocks noGrp="1"/>
          </p:cNvSpPr>
          <p:nvPr>
            <p:ph type="ctrTitle"/>
          </p:nvPr>
        </p:nvSpPr>
        <p:spPr/>
        <p:txBody>
          <a:bodyPr>
            <a:normAutofit fontScale="90000"/>
          </a:bodyPr>
          <a:lstStyle/>
          <a:p>
            <a:r>
              <a:rPr lang="en-US" dirty="0"/>
              <a:t>NRCS-WA</a:t>
            </a:r>
            <a:br>
              <a:rPr lang="en-US" dirty="0"/>
            </a:br>
            <a:r>
              <a:rPr lang="en-US" dirty="0"/>
              <a:t>Sage Grouse Initiative </a:t>
            </a:r>
            <a:br>
              <a:rPr lang="en-US" dirty="0"/>
            </a:br>
            <a:r>
              <a:rPr lang="en-US" dirty="0"/>
              <a:t>Priority Areas</a:t>
            </a:r>
          </a:p>
        </p:txBody>
      </p:sp>
      <p:sp>
        <p:nvSpPr>
          <p:cNvPr id="3" name="Subtitle 2">
            <a:extLst>
              <a:ext uri="{FF2B5EF4-FFF2-40B4-BE49-F238E27FC236}">
                <a16:creationId xmlns:a16="http://schemas.microsoft.com/office/drawing/2014/main" id="{F8C8D1FB-4A58-ECDF-62ED-6B3719492F0D}"/>
              </a:ext>
            </a:extLst>
          </p:cNvPr>
          <p:cNvSpPr>
            <a:spLocks noGrp="1"/>
          </p:cNvSpPr>
          <p:nvPr>
            <p:ph type="subTitle" idx="1"/>
          </p:nvPr>
        </p:nvSpPr>
        <p:spPr>
          <a:xfrm>
            <a:off x="1524000" y="4172308"/>
            <a:ext cx="9144000" cy="1392749"/>
          </a:xfrm>
        </p:spPr>
        <p:txBody>
          <a:bodyPr>
            <a:normAutofit/>
          </a:bodyPr>
          <a:lstStyle/>
          <a:p>
            <a:r>
              <a:rPr kumimoji="0" lang="en-US" sz="4400" b="0" i="0" u="none" strike="noStrike" kern="1200" cap="none" spc="0" normalizeH="0" baseline="0" noProof="0" dirty="0">
                <a:ln>
                  <a:noFill/>
                </a:ln>
                <a:solidFill>
                  <a:prstClr val="black"/>
                </a:solidFill>
                <a:effectLst/>
                <a:uLnTx/>
                <a:uFillTx/>
                <a:latin typeface="Aptos Display" panose="02110004020202020204"/>
                <a:ea typeface="+mj-ea"/>
                <a:cs typeface="+mj-cs"/>
              </a:rPr>
              <a:t>update process</a:t>
            </a:r>
            <a:endParaRPr lang="en-US" sz="4400" dirty="0"/>
          </a:p>
        </p:txBody>
      </p:sp>
    </p:spTree>
    <p:extLst>
      <p:ext uri="{BB962C8B-B14F-4D97-AF65-F5344CB8AC3E}">
        <p14:creationId xmlns:p14="http://schemas.microsoft.com/office/powerpoint/2010/main" val="35571971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8EE2C7-0C4B-0D08-37C3-FD67C83E98E8}"/>
              </a:ext>
            </a:extLst>
          </p:cNvPr>
          <p:cNvSpPr>
            <a:spLocks noGrp="1"/>
          </p:cNvSpPr>
          <p:nvPr>
            <p:ph idx="1"/>
          </p:nvPr>
        </p:nvSpPr>
        <p:spPr>
          <a:xfrm>
            <a:off x="627888" y="795529"/>
            <a:ext cx="10866120" cy="5184648"/>
          </a:xfrm>
        </p:spPr>
        <p:txBody>
          <a:bodyPr/>
          <a:lstStyle/>
          <a:p>
            <a:pPr marL="0" marR="0" indent="0">
              <a:spcBef>
                <a:spcPts val="0"/>
              </a:spcBef>
              <a:spcAft>
                <a:spcPts val="0"/>
              </a:spcAft>
              <a:buNone/>
            </a:pPr>
            <a:r>
              <a:rPr lang="en-US" sz="2400" dirty="0">
                <a:effectLst/>
                <a:latin typeface="Aptos" panose="020B0004020202020204" pitchFamily="34" charset="0"/>
                <a:ea typeface="Aptos" panose="020B0004020202020204" pitchFamily="34" charset="0"/>
                <a:cs typeface="Aptos" panose="020B0004020202020204" pitchFamily="34" charset="0"/>
              </a:rPr>
              <a:t>NRCS-WA staff (Sage Grouse Initiative Lead Scott Scroggie, and State Wildlife Biologist Peter McBride) are proposing a change to the current SGI Priority Areas map for FY2026 and beyond, to better align with the most current science as well as our various conservation partners/stakeholders priorities. </a:t>
            </a:r>
          </a:p>
          <a:p>
            <a:pPr marL="0" marR="0" indent="0">
              <a:spcBef>
                <a:spcPts val="0"/>
              </a:spcBef>
              <a:spcAft>
                <a:spcPts val="0"/>
              </a:spcAft>
              <a:buNone/>
            </a:pPr>
            <a:endParaRPr lang="en-US" sz="2400" dirty="0">
              <a:effectLst/>
              <a:latin typeface="Aptos" panose="020B0004020202020204" pitchFamily="34" charset="0"/>
              <a:ea typeface="Aptos" panose="020B0004020202020204" pitchFamily="34" charset="0"/>
              <a:cs typeface="Aptos" panose="020B0004020202020204" pitchFamily="34" charset="0"/>
            </a:endParaRPr>
          </a:p>
          <a:p>
            <a:pPr marL="0" marR="0" indent="0">
              <a:spcBef>
                <a:spcPts val="0"/>
              </a:spcBef>
              <a:spcAft>
                <a:spcPts val="0"/>
              </a:spcAft>
              <a:buNone/>
            </a:pPr>
            <a:r>
              <a:rPr lang="en-US" sz="2400" dirty="0">
                <a:effectLst/>
                <a:latin typeface="Aptos" panose="020B0004020202020204" pitchFamily="34" charset="0"/>
                <a:ea typeface="Aptos" panose="020B0004020202020204" pitchFamily="34" charset="0"/>
                <a:cs typeface="Aptos" panose="020B0004020202020204" pitchFamily="34" charset="0"/>
              </a:rPr>
              <a:t>In 2010 the threat of the Greater Sage Grouse becoming listed led to a proactive approach to conservation by using a joint USFWS/NRCS conference report as the vehicle for working lands conservation. NRCS received dedicated funding under the Sage Grouse Initiative to plan and implement various conservation practices in a focused geographic region centered around designated core and other priority areas. States were directed to develop eligibility/ranking maps with the help of their respective wildlife agencies with a goal of “defend the core, grow the core” by addressing state-specific threats in a focused manner. </a:t>
            </a:r>
          </a:p>
          <a:p>
            <a:endParaRPr lang="en-US" dirty="0"/>
          </a:p>
        </p:txBody>
      </p:sp>
    </p:spTree>
    <p:extLst>
      <p:ext uri="{BB962C8B-B14F-4D97-AF65-F5344CB8AC3E}">
        <p14:creationId xmlns:p14="http://schemas.microsoft.com/office/powerpoint/2010/main" val="21884240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8EE2C7-0C4B-0D08-37C3-FD67C83E98E8}"/>
              </a:ext>
            </a:extLst>
          </p:cNvPr>
          <p:cNvSpPr>
            <a:spLocks noGrp="1"/>
          </p:cNvSpPr>
          <p:nvPr>
            <p:ph idx="1"/>
          </p:nvPr>
        </p:nvSpPr>
        <p:spPr>
          <a:xfrm>
            <a:off x="662940" y="836676"/>
            <a:ext cx="10866120" cy="5184648"/>
          </a:xfrm>
        </p:spPr>
        <p:txBody>
          <a:bodyPr>
            <a:normAutofit lnSpcReduction="10000"/>
          </a:bodyPr>
          <a:lstStyle/>
          <a:p>
            <a:pPr marL="0" marR="0" indent="0">
              <a:spcBef>
                <a:spcPts val="0"/>
              </a:spcBef>
              <a:spcAft>
                <a:spcPts val="0"/>
              </a:spcAft>
              <a:buNone/>
            </a:pPr>
            <a:r>
              <a:rPr lang="en-US" sz="2400" dirty="0">
                <a:effectLst/>
                <a:latin typeface="Aptos" panose="020B0004020202020204" pitchFamily="34" charset="0"/>
                <a:ea typeface="Aptos" panose="020B0004020202020204" pitchFamily="34" charset="0"/>
                <a:cs typeface="Aptos" panose="020B0004020202020204" pitchFamily="34" charset="0"/>
              </a:rPr>
              <a:t>Since 2010 those eligibility Priority Areas maps have been updated on a semi-annual basis based on program/state priorities, as well as the most current relevant data, and we again are in the process of reviewing and proposing an update. The current proposed change is based on the recently-completed (spring 2024) two-year multi-agency effort to re-map sage grouse and sagebrush habitats across the state, reflecting the current status of </a:t>
            </a:r>
            <a:r>
              <a:rPr lang="en-US" sz="2400" dirty="0" err="1">
                <a:effectLst/>
                <a:latin typeface="Aptos" panose="020B0004020202020204" pitchFamily="34" charset="0"/>
                <a:ea typeface="Aptos" panose="020B0004020202020204" pitchFamily="34" charset="0"/>
                <a:cs typeface="Aptos" panose="020B0004020202020204" pitchFamily="34" charset="0"/>
              </a:rPr>
              <a:t>shrubsteppe</a:t>
            </a:r>
            <a:r>
              <a:rPr lang="en-US" sz="2400" dirty="0">
                <a:effectLst/>
                <a:latin typeface="Aptos" panose="020B0004020202020204" pitchFamily="34" charset="0"/>
                <a:ea typeface="Aptos" panose="020B0004020202020204" pitchFamily="34" charset="0"/>
                <a:cs typeface="Aptos" panose="020B0004020202020204" pitchFamily="34" charset="0"/>
              </a:rPr>
              <a:t> and where to focus conservation efforts. (This mapping process was aided by bipartisan infrastructure funding via USFWS and the Washington </a:t>
            </a:r>
            <a:r>
              <a:rPr lang="en-US" sz="2400" dirty="0" err="1">
                <a:effectLst/>
                <a:latin typeface="Aptos" panose="020B0004020202020204" pitchFamily="34" charset="0"/>
                <a:ea typeface="Aptos" panose="020B0004020202020204" pitchFamily="34" charset="0"/>
                <a:cs typeface="Aptos" panose="020B0004020202020204" pitchFamily="34" charset="0"/>
              </a:rPr>
              <a:t>Shrubsteppe</a:t>
            </a:r>
            <a:r>
              <a:rPr lang="en-US" sz="2400" dirty="0">
                <a:effectLst/>
                <a:latin typeface="Aptos" panose="020B0004020202020204" pitchFamily="34" charset="0"/>
                <a:ea typeface="Aptos" panose="020B0004020202020204" pitchFamily="34" charset="0"/>
                <a:cs typeface="Aptos" panose="020B0004020202020204" pitchFamily="34" charset="0"/>
              </a:rPr>
              <a:t> Restoration and Resiliency Initiative (WSRRI), and accompanies WSRRI’s new 30-year conservation strategy.) </a:t>
            </a:r>
          </a:p>
          <a:p>
            <a:pPr marL="0" marR="0" indent="0">
              <a:spcBef>
                <a:spcPts val="0"/>
              </a:spcBef>
              <a:spcAft>
                <a:spcPts val="0"/>
              </a:spcAft>
              <a:buNone/>
            </a:pPr>
            <a:endParaRPr lang="en-US" sz="2400" dirty="0">
              <a:effectLst/>
              <a:latin typeface="Aptos" panose="020B0004020202020204" pitchFamily="34" charset="0"/>
              <a:ea typeface="Aptos" panose="020B0004020202020204" pitchFamily="34" charset="0"/>
              <a:cs typeface="Aptos" panose="020B0004020202020204" pitchFamily="34" charset="0"/>
            </a:endParaRPr>
          </a:p>
          <a:p>
            <a:pPr marL="0" marR="0" indent="0">
              <a:spcBef>
                <a:spcPts val="0"/>
              </a:spcBef>
              <a:spcAft>
                <a:spcPts val="0"/>
              </a:spcAft>
              <a:buNone/>
            </a:pPr>
            <a:r>
              <a:rPr lang="en-US" sz="2400" dirty="0">
                <a:effectLst/>
                <a:latin typeface="Aptos" panose="020B0004020202020204" pitchFamily="34" charset="0"/>
                <a:ea typeface="Aptos" panose="020B0004020202020204" pitchFamily="34" charset="0"/>
                <a:cs typeface="Aptos" panose="020B0004020202020204" pitchFamily="34" charset="0"/>
              </a:rPr>
              <a:t>We are proposing that NRCS use the WSRRI Spatial Priorities for Sage-grouse mapping to update our Priority Areas map, and are working through the details of what that final product would look like through feedback from the STAC wildlife sub-committee. After finalizing with the help of the subcommittee, we anticipate bringing the proposed SGI Priority Areas map update to the STAC for its support.</a:t>
            </a:r>
          </a:p>
          <a:p>
            <a:endParaRPr lang="en-US" dirty="0"/>
          </a:p>
        </p:txBody>
      </p:sp>
    </p:spTree>
    <p:extLst>
      <p:ext uri="{BB962C8B-B14F-4D97-AF65-F5344CB8AC3E}">
        <p14:creationId xmlns:p14="http://schemas.microsoft.com/office/powerpoint/2010/main" val="9743977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F3DDC8F-4A13-7378-F4EE-22205C6DF888}"/>
              </a:ext>
            </a:extLst>
          </p:cNvPr>
          <p:cNvSpPr>
            <a:spLocks noGrp="1"/>
          </p:cNvSpPr>
          <p:nvPr>
            <p:ph type="title"/>
          </p:nvPr>
        </p:nvSpPr>
        <p:spPr/>
        <p:txBody>
          <a:bodyPr>
            <a:normAutofit/>
          </a:bodyPr>
          <a:lstStyle/>
          <a:p>
            <a:r>
              <a:rPr lang="en-US" dirty="0"/>
              <a:t>Priority Areas, periodic updates:</a:t>
            </a:r>
            <a:br>
              <a:rPr lang="en-US" dirty="0"/>
            </a:br>
            <a:r>
              <a:rPr lang="en-US" dirty="0"/>
              <a:t>	</a:t>
            </a:r>
            <a:r>
              <a:rPr lang="en-US" dirty="0">
                <a:solidFill>
                  <a:schemeClr val="bg1"/>
                </a:solidFill>
              </a:rPr>
              <a:t>2012</a:t>
            </a:r>
            <a:r>
              <a:rPr lang="en-US" dirty="0"/>
              <a:t>			</a:t>
            </a:r>
            <a:r>
              <a:rPr lang="en-US" dirty="0">
                <a:solidFill>
                  <a:schemeClr val="bg1"/>
                </a:solidFill>
              </a:rPr>
              <a:t>2013</a:t>
            </a:r>
            <a:r>
              <a:rPr lang="en-US" dirty="0"/>
              <a:t>			</a:t>
            </a:r>
            <a:r>
              <a:rPr lang="en-US" dirty="0">
                <a:solidFill>
                  <a:schemeClr val="bg1"/>
                </a:solidFill>
              </a:rPr>
              <a:t>2015</a:t>
            </a:r>
          </a:p>
        </p:txBody>
      </p:sp>
      <p:graphicFrame>
        <p:nvGraphicFramePr>
          <p:cNvPr id="6" name="Content Placeholder 5">
            <a:extLst>
              <a:ext uri="{FF2B5EF4-FFF2-40B4-BE49-F238E27FC236}">
                <a16:creationId xmlns:a16="http://schemas.microsoft.com/office/drawing/2014/main" id="{CD3CA134-E9CF-F254-46DE-370A83C35F47}"/>
              </a:ext>
            </a:extLst>
          </p:cNvPr>
          <p:cNvGraphicFramePr>
            <a:graphicFrameLocks noGrp="1" noChangeAspect="1"/>
          </p:cNvGraphicFramePr>
          <p:nvPr>
            <p:ph idx="1"/>
            <p:extLst>
              <p:ext uri="{D42A27DB-BD31-4B8C-83A1-F6EECF244321}">
                <p14:modId xmlns:p14="http://schemas.microsoft.com/office/powerpoint/2010/main" val="2764516999"/>
              </p:ext>
            </p:extLst>
          </p:nvPr>
        </p:nvGraphicFramePr>
        <p:xfrm>
          <a:off x="686606" y="1828800"/>
          <a:ext cx="3513919" cy="4547523"/>
        </p:xfrm>
        <a:graphic>
          <a:graphicData uri="http://schemas.openxmlformats.org/presentationml/2006/ole">
            <mc:AlternateContent xmlns:mc="http://schemas.openxmlformats.org/markup-compatibility/2006">
              <mc:Choice xmlns:v="urn:schemas-microsoft-com:vml" Requires="v">
                <p:oleObj name="Acrobat Document" r:id="rId2" imgW="4663440" imgH="6034898" progId="Acrobat.Document.DC">
                  <p:embed/>
                </p:oleObj>
              </mc:Choice>
              <mc:Fallback>
                <p:oleObj name="Acrobat Document" r:id="rId2" imgW="4663440" imgH="6034898" progId="Acrobat.Document.DC">
                  <p:embed/>
                  <p:pic>
                    <p:nvPicPr>
                      <p:cNvPr id="6" name="Content Placeholder 5">
                        <a:extLst>
                          <a:ext uri="{FF2B5EF4-FFF2-40B4-BE49-F238E27FC236}">
                            <a16:creationId xmlns:a16="http://schemas.microsoft.com/office/drawing/2014/main" id="{CD3CA134-E9CF-F254-46DE-370A83C35F47}"/>
                          </a:ext>
                        </a:extLst>
                      </p:cNvPr>
                      <p:cNvPicPr/>
                      <p:nvPr/>
                    </p:nvPicPr>
                    <p:blipFill>
                      <a:blip r:embed="rId3"/>
                      <a:stretch>
                        <a:fillRect/>
                      </a:stretch>
                    </p:blipFill>
                    <p:spPr>
                      <a:xfrm>
                        <a:off x="686606" y="1828800"/>
                        <a:ext cx="3513919" cy="4547523"/>
                      </a:xfrm>
                      <a:prstGeom prst="rect">
                        <a:avLst/>
                      </a:prstGeom>
                    </p:spPr>
                  </p:pic>
                </p:oleObj>
              </mc:Fallback>
            </mc:AlternateContent>
          </a:graphicData>
        </a:graphic>
      </p:graphicFrame>
      <p:graphicFrame>
        <p:nvGraphicFramePr>
          <p:cNvPr id="7" name="Object 6">
            <a:extLst>
              <a:ext uri="{FF2B5EF4-FFF2-40B4-BE49-F238E27FC236}">
                <a16:creationId xmlns:a16="http://schemas.microsoft.com/office/drawing/2014/main" id="{A8899402-09C5-D379-9D98-F4F53229A69F}"/>
              </a:ext>
            </a:extLst>
          </p:cNvPr>
          <p:cNvGraphicFramePr>
            <a:graphicFrameLocks noChangeAspect="1"/>
          </p:cNvGraphicFramePr>
          <p:nvPr>
            <p:extLst>
              <p:ext uri="{D42A27DB-BD31-4B8C-83A1-F6EECF244321}">
                <p14:modId xmlns:p14="http://schemas.microsoft.com/office/powerpoint/2010/main" val="2172795059"/>
              </p:ext>
            </p:extLst>
          </p:nvPr>
        </p:nvGraphicFramePr>
        <p:xfrm>
          <a:off x="4414749" y="1828800"/>
          <a:ext cx="3514104" cy="4547523"/>
        </p:xfrm>
        <a:graphic>
          <a:graphicData uri="http://schemas.openxmlformats.org/presentationml/2006/ole">
            <mc:AlternateContent xmlns:mc="http://schemas.openxmlformats.org/markup-compatibility/2006">
              <mc:Choice xmlns:v="urn:schemas-microsoft-com:vml" Requires="v">
                <p:oleObj name="Acrobat Document" r:id="rId4" imgW="4663440" imgH="6034898" progId="Acrobat.Document.DC">
                  <p:embed/>
                </p:oleObj>
              </mc:Choice>
              <mc:Fallback>
                <p:oleObj name="Acrobat Document" r:id="rId4" imgW="4663440" imgH="6034898" progId="Acrobat.Document.DC">
                  <p:embed/>
                  <p:pic>
                    <p:nvPicPr>
                      <p:cNvPr id="7" name="Object 6">
                        <a:extLst>
                          <a:ext uri="{FF2B5EF4-FFF2-40B4-BE49-F238E27FC236}">
                            <a16:creationId xmlns:a16="http://schemas.microsoft.com/office/drawing/2014/main" id="{A8899402-09C5-D379-9D98-F4F53229A69F}"/>
                          </a:ext>
                        </a:extLst>
                      </p:cNvPr>
                      <p:cNvPicPr/>
                      <p:nvPr/>
                    </p:nvPicPr>
                    <p:blipFill>
                      <a:blip r:embed="rId5"/>
                      <a:stretch>
                        <a:fillRect/>
                      </a:stretch>
                    </p:blipFill>
                    <p:spPr>
                      <a:xfrm>
                        <a:off x="4414749" y="1828800"/>
                        <a:ext cx="3514104" cy="4547523"/>
                      </a:xfrm>
                      <a:prstGeom prst="rect">
                        <a:avLst/>
                      </a:prstGeom>
                    </p:spPr>
                  </p:pic>
                </p:oleObj>
              </mc:Fallback>
            </mc:AlternateContent>
          </a:graphicData>
        </a:graphic>
      </p:graphicFrame>
      <p:graphicFrame>
        <p:nvGraphicFramePr>
          <p:cNvPr id="8" name="Object 7">
            <a:extLst>
              <a:ext uri="{FF2B5EF4-FFF2-40B4-BE49-F238E27FC236}">
                <a16:creationId xmlns:a16="http://schemas.microsoft.com/office/drawing/2014/main" id="{8304140F-4FA1-7199-8213-DBCC9BD1483C}"/>
              </a:ext>
            </a:extLst>
          </p:cNvPr>
          <p:cNvGraphicFramePr>
            <a:graphicFrameLocks noChangeAspect="1"/>
          </p:cNvGraphicFramePr>
          <p:nvPr>
            <p:extLst>
              <p:ext uri="{D42A27DB-BD31-4B8C-83A1-F6EECF244321}">
                <p14:modId xmlns:p14="http://schemas.microsoft.com/office/powerpoint/2010/main" val="4011987169"/>
              </p:ext>
            </p:extLst>
          </p:nvPr>
        </p:nvGraphicFramePr>
        <p:xfrm>
          <a:off x="8142893" y="1828799"/>
          <a:ext cx="3513919" cy="4547285"/>
        </p:xfrm>
        <a:graphic>
          <a:graphicData uri="http://schemas.openxmlformats.org/presentationml/2006/ole">
            <mc:AlternateContent xmlns:mc="http://schemas.openxmlformats.org/markup-compatibility/2006">
              <mc:Choice xmlns:v="urn:schemas-microsoft-com:vml" Requires="v">
                <p:oleObj name="Acrobat Document" r:id="rId6" imgW="4663440" imgH="6034898" progId="Acrobat.Document.DC">
                  <p:embed/>
                </p:oleObj>
              </mc:Choice>
              <mc:Fallback>
                <p:oleObj name="Acrobat Document" r:id="rId6" imgW="4663440" imgH="6034898" progId="Acrobat.Document.DC">
                  <p:embed/>
                  <p:pic>
                    <p:nvPicPr>
                      <p:cNvPr id="8" name="Object 7">
                        <a:extLst>
                          <a:ext uri="{FF2B5EF4-FFF2-40B4-BE49-F238E27FC236}">
                            <a16:creationId xmlns:a16="http://schemas.microsoft.com/office/drawing/2014/main" id="{8304140F-4FA1-7199-8213-DBCC9BD1483C}"/>
                          </a:ext>
                        </a:extLst>
                      </p:cNvPr>
                      <p:cNvPicPr/>
                      <p:nvPr/>
                    </p:nvPicPr>
                    <p:blipFill>
                      <a:blip r:embed="rId7"/>
                      <a:stretch>
                        <a:fillRect/>
                      </a:stretch>
                    </p:blipFill>
                    <p:spPr>
                      <a:xfrm>
                        <a:off x="8142893" y="1828799"/>
                        <a:ext cx="3513919" cy="4547285"/>
                      </a:xfrm>
                      <a:prstGeom prst="rect">
                        <a:avLst/>
                      </a:prstGeom>
                    </p:spPr>
                  </p:pic>
                </p:oleObj>
              </mc:Fallback>
            </mc:AlternateContent>
          </a:graphicData>
        </a:graphic>
      </p:graphicFrame>
    </p:spTree>
    <p:extLst>
      <p:ext uri="{BB962C8B-B14F-4D97-AF65-F5344CB8AC3E}">
        <p14:creationId xmlns:p14="http://schemas.microsoft.com/office/powerpoint/2010/main" val="14064986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F3DDC8F-4A13-7378-F4EE-22205C6DF888}"/>
              </a:ext>
            </a:extLst>
          </p:cNvPr>
          <p:cNvSpPr>
            <a:spLocks noGrp="1"/>
          </p:cNvSpPr>
          <p:nvPr>
            <p:ph type="title"/>
          </p:nvPr>
        </p:nvSpPr>
        <p:spPr/>
        <p:txBody>
          <a:bodyPr>
            <a:normAutofit/>
          </a:bodyPr>
          <a:lstStyle/>
          <a:p>
            <a:r>
              <a:rPr lang="en-US" dirty="0"/>
              <a:t>Priority Areas, periodic updates:</a:t>
            </a:r>
            <a:br>
              <a:rPr lang="en-US" dirty="0"/>
            </a:br>
            <a:r>
              <a:rPr lang="en-US" dirty="0"/>
              <a:t>  </a:t>
            </a:r>
            <a:r>
              <a:rPr lang="en-US" dirty="0">
                <a:solidFill>
                  <a:schemeClr val="bg1"/>
                </a:solidFill>
              </a:rPr>
              <a:t>2016</a:t>
            </a:r>
            <a:r>
              <a:rPr lang="en-US" dirty="0"/>
              <a:t>			</a:t>
            </a:r>
            <a:r>
              <a:rPr lang="en-US" dirty="0">
                <a:solidFill>
                  <a:schemeClr val="bg1"/>
                </a:solidFill>
              </a:rPr>
              <a:t>2020</a:t>
            </a:r>
            <a:r>
              <a:rPr lang="en-US" dirty="0"/>
              <a:t>				</a:t>
            </a:r>
            <a:r>
              <a:rPr lang="en-US" dirty="0">
                <a:solidFill>
                  <a:schemeClr val="bg1"/>
                </a:solidFill>
              </a:rPr>
              <a:t>2022</a:t>
            </a:r>
          </a:p>
        </p:txBody>
      </p:sp>
      <p:graphicFrame>
        <p:nvGraphicFramePr>
          <p:cNvPr id="2" name="Object 1">
            <a:extLst>
              <a:ext uri="{FF2B5EF4-FFF2-40B4-BE49-F238E27FC236}">
                <a16:creationId xmlns:a16="http://schemas.microsoft.com/office/drawing/2014/main" id="{A46E07C6-C887-46B7-EB48-EB4818FABBFD}"/>
              </a:ext>
            </a:extLst>
          </p:cNvPr>
          <p:cNvGraphicFramePr>
            <a:graphicFrameLocks noChangeAspect="1"/>
          </p:cNvGraphicFramePr>
          <p:nvPr>
            <p:extLst>
              <p:ext uri="{D42A27DB-BD31-4B8C-83A1-F6EECF244321}">
                <p14:modId xmlns:p14="http://schemas.microsoft.com/office/powerpoint/2010/main" val="356501164"/>
              </p:ext>
            </p:extLst>
          </p:nvPr>
        </p:nvGraphicFramePr>
        <p:xfrm>
          <a:off x="499792" y="1814920"/>
          <a:ext cx="2383351" cy="3084241"/>
        </p:xfrm>
        <a:graphic>
          <a:graphicData uri="http://schemas.openxmlformats.org/presentationml/2006/ole">
            <mc:AlternateContent xmlns:mc="http://schemas.openxmlformats.org/markup-compatibility/2006">
              <mc:Choice xmlns:v="urn:schemas-microsoft-com:vml" Requires="v">
                <p:oleObj name="Acrobat Document" r:id="rId2" imgW="4663440" imgH="6034898" progId="Acrobat.Document.DC">
                  <p:embed/>
                </p:oleObj>
              </mc:Choice>
              <mc:Fallback>
                <p:oleObj name="Acrobat Document" r:id="rId2" imgW="4663440" imgH="6034898" progId="Acrobat.Document.DC">
                  <p:embed/>
                  <p:pic>
                    <p:nvPicPr>
                      <p:cNvPr id="2" name="Object 1">
                        <a:extLst>
                          <a:ext uri="{FF2B5EF4-FFF2-40B4-BE49-F238E27FC236}">
                            <a16:creationId xmlns:a16="http://schemas.microsoft.com/office/drawing/2014/main" id="{A46E07C6-C887-46B7-EB48-EB4818FABBFD}"/>
                          </a:ext>
                        </a:extLst>
                      </p:cNvPr>
                      <p:cNvPicPr/>
                      <p:nvPr/>
                    </p:nvPicPr>
                    <p:blipFill>
                      <a:blip r:embed="rId3"/>
                      <a:stretch>
                        <a:fillRect/>
                      </a:stretch>
                    </p:blipFill>
                    <p:spPr>
                      <a:xfrm>
                        <a:off x="499792" y="1814920"/>
                        <a:ext cx="2383351" cy="3084241"/>
                      </a:xfrm>
                      <a:prstGeom prst="rect">
                        <a:avLst/>
                      </a:prstGeom>
                    </p:spPr>
                  </p:pic>
                </p:oleObj>
              </mc:Fallback>
            </mc:AlternateContent>
          </a:graphicData>
        </a:graphic>
      </p:graphicFrame>
      <p:graphicFrame>
        <p:nvGraphicFramePr>
          <p:cNvPr id="12" name="Content Placeholder 11">
            <a:extLst>
              <a:ext uri="{FF2B5EF4-FFF2-40B4-BE49-F238E27FC236}">
                <a16:creationId xmlns:a16="http://schemas.microsoft.com/office/drawing/2014/main" id="{78E6A863-D197-0B5C-A1D3-465E0DE5412A}"/>
              </a:ext>
            </a:extLst>
          </p:cNvPr>
          <p:cNvGraphicFramePr>
            <a:graphicFrameLocks noGrp="1" noChangeAspect="1"/>
          </p:cNvGraphicFramePr>
          <p:nvPr>
            <p:ph idx="1"/>
            <p:extLst>
              <p:ext uri="{D42A27DB-BD31-4B8C-83A1-F6EECF244321}">
                <p14:modId xmlns:p14="http://schemas.microsoft.com/office/powerpoint/2010/main" val="2293418054"/>
              </p:ext>
            </p:extLst>
          </p:nvPr>
        </p:nvGraphicFramePr>
        <p:xfrm>
          <a:off x="2983865" y="1825625"/>
          <a:ext cx="4051312" cy="3129833"/>
        </p:xfrm>
        <a:graphic>
          <a:graphicData uri="http://schemas.openxmlformats.org/presentationml/2006/ole">
            <mc:AlternateContent xmlns:mc="http://schemas.openxmlformats.org/markup-compatibility/2006">
              <mc:Choice xmlns:v="urn:schemas-microsoft-com:vml" Requires="v">
                <p:oleObj name="Acrobat Document" r:id="rId4" imgW="6035040" imgH="4663156" progId="Acrobat.Document.DC">
                  <p:embed/>
                </p:oleObj>
              </mc:Choice>
              <mc:Fallback>
                <p:oleObj name="Acrobat Document" r:id="rId4" imgW="6035040" imgH="4663156" progId="Acrobat.Document.DC">
                  <p:embed/>
                  <p:pic>
                    <p:nvPicPr>
                      <p:cNvPr id="12" name="Content Placeholder 11">
                        <a:extLst>
                          <a:ext uri="{FF2B5EF4-FFF2-40B4-BE49-F238E27FC236}">
                            <a16:creationId xmlns:a16="http://schemas.microsoft.com/office/drawing/2014/main" id="{78E6A863-D197-0B5C-A1D3-465E0DE5412A}"/>
                          </a:ext>
                        </a:extLst>
                      </p:cNvPr>
                      <p:cNvPicPr/>
                      <p:nvPr/>
                    </p:nvPicPr>
                    <p:blipFill>
                      <a:blip r:embed="rId5"/>
                      <a:stretch>
                        <a:fillRect/>
                      </a:stretch>
                    </p:blipFill>
                    <p:spPr>
                      <a:xfrm>
                        <a:off x="2983865" y="1825625"/>
                        <a:ext cx="4051312" cy="3129833"/>
                      </a:xfrm>
                      <a:prstGeom prst="rect">
                        <a:avLst/>
                      </a:prstGeom>
                    </p:spPr>
                  </p:pic>
                </p:oleObj>
              </mc:Fallback>
            </mc:AlternateContent>
          </a:graphicData>
        </a:graphic>
      </p:graphicFrame>
      <p:pic>
        <p:nvPicPr>
          <p:cNvPr id="14" name="Picture 13" descr="Map&#10;&#10;Description automatically generated">
            <a:extLst>
              <a:ext uri="{FF2B5EF4-FFF2-40B4-BE49-F238E27FC236}">
                <a16:creationId xmlns:a16="http://schemas.microsoft.com/office/drawing/2014/main" id="{AA7C7733-F3F0-B5A4-9783-B0F14356E84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35898" y="1825624"/>
            <a:ext cx="4879122" cy="3129833"/>
          </a:xfrm>
          <a:prstGeom prst="rect">
            <a:avLst/>
          </a:prstGeom>
        </p:spPr>
      </p:pic>
    </p:spTree>
    <p:extLst>
      <p:ext uri="{BB962C8B-B14F-4D97-AF65-F5344CB8AC3E}">
        <p14:creationId xmlns:p14="http://schemas.microsoft.com/office/powerpoint/2010/main" val="10297230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F3DDC8F-4A13-7378-F4EE-22205C6DF888}"/>
              </a:ext>
            </a:extLst>
          </p:cNvPr>
          <p:cNvSpPr>
            <a:spLocks noGrp="1"/>
          </p:cNvSpPr>
          <p:nvPr>
            <p:ph type="title"/>
          </p:nvPr>
        </p:nvSpPr>
        <p:spPr/>
        <p:txBody>
          <a:bodyPr>
            <a:normAutofit/>
          </a:bodyPr>
          <a:lstStyle/>
          <a:p>
            <a:r>
              <a:rPr lang="en-US" dirty="0"/>
              <a:t>Priority Areas - basis for current update:				</a:t>
            </a:r>
            <a:endParaRPr lang="en-US" dirty="0">
              <a:solidFill>
                <a:schemeClr val="bg1"/>
              </a:solidFill>
            </a:endParaRPr>
          </a:p>
        </p:txBody>
      </p:sp>
      <p:pic>
        <p:nvPicPr>
          <p:cNvPr id="7" name="Content Placeholder 6" descr="Map&#10;&#10;Description automatically generated">
            <a:extLst>
              <a:ext uri="{FF2B5EF4-FFF2-40B4-BE49-F238E27FC236}">
                <a16:creationId xmlns:a16="http://schemas.microsoft.com/office/drawing/2014/main" id="{79BA6D0F-AC6D-3DC1-555F-C5A940E5232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724912" y="1112340"/>
            <a:ext cx="6437376" cy="5009759"/>
          </a:xfrm>
        </p:spPr>
      </p:pic>
    </p:spTree>
    <p:extLst>
      <p:ext uri="{BB962C8B-B14F-4D97-AF65-F5344CB8AC3E}">
        <p14:creationId xmlns:p14="http://schemas.microsoft.com/office/powerpoint/2010/main" val="218172503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175</TotalTime>
  <Words>396</Words>
  <Application>Microsoft Office PowerPoint</Application>
  <PresentationFormat>Widescreen</PresentationFormat>
  <Paragraphs>11</Paragraphs>
  <Slides>6</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6</vt:i4>
      </vt:variant>
    </vt:vector>
  </HeadingPairs>
  <TitlesOfParts>
    <vt:vector size="11" baseType="lpstr">
      <vt:lpstr>Aptos</vt:lpstr>
      <vt:lpstr>Aptos Display</vt:lpstr>
      <vt:lpstr>Arial</vt:lpstr>
      <vt:lpstr>Office Theme</vt:lpstr>
      <vt:lpstr>Acrobat Document</vt:lpstr>
      <vt:lpstr>NRCS-WA Sage Grouse Initiative  Priority Areas</vt:lpstr>
      <vt:lpstr>PowerPoint Presentation</vt:lpstr>
      <vt:lpstr>PowerPoint Presentation</vt:lpstr>
      <vt:lpstr>Priority Areas, periodic updates:  2012   2013   2015</vt:lpstr>
      <vt:lpstr>Priority Areas, periodic updates:   2016   2020    2022</vt:lpstr>
      <vt:lpstr>Priority Areas - basis for current update: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McBride, Peter - FPAC-NRCS, WA</dc:creator>
  <cp:lastModifiedBy>Leyden, Macayla (CTR) - FPAC-NRCS, WA</cp:lastModifiedBy>
  <cp:revision>2</cp:revision>
  <dcterms:created xsi:type="dcterms:W3CDTF">2024-11-05T20:42:20Z</dcterms:created>
  <dcterms:modified xsi:type="dcterms:W3CDTF">2024-11-07T17:07:33Z</dcterms:modified>
</cp:coreProperties>
</file>