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9" r:id="rId2"/>
    <p:sldId id="270" r:id="rId3"/>
    <p:sldId id="261" r:id="rId4"/>
    <p:sldId id="263" r:id="rId5"/>
    <p:sldId id="27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80476D-859E-46DE-8178-42B7A38C8F6F}" v="2" dt="2024-11-04T18:11:18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FY24 EQIP Act Now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243E-C5F5-7C17-2853-6EDE5FF60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29" y="934922"/>
            <a:ext cx="8969062" cy="806938"/>
          </a:xfrm>
        </p:spPr>
        <p:txBody>
          <a:bodyPr/>
          <a:lstStyle/>
          <a:p>
            <a:r>
              <a:rPr lang="en-US" dirty="0"/>
              <a:t>What is Act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A0ECD-8A44-8B3B-1829-4FBE8BF4A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9" y="1502959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Preapprovals will be first come from application submittal date for applications meeting or exceeding threshold.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Obligated contracts must occur within the published timeline (45 days </a:t>
            </a:r>
            <a:r>
              <a:rPr lang="en-US"/>
              <a:t>from preapproval).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ACT NOW </a:t>
            </a:r>
            <a:r>
              <a:rPr lang="en-US" u="sng" dirty="0"/>
              <a:t>is not a </a:t>
            </a:r>
            <a:r>
              <a:rPr lang="en-US" dirty="0"/>
              <a:t>different program, just a condensed process within existing Farm Bill programs (EQIP, CSP).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Limited number of Resource Concerns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Limited number of conservation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Date of application is more important than ranking score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1E3CFE-A352-2DCF-FD48-669A2D221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4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08020"/>
            <a:ext cx="8969062" cy="806938"/>
          </a:xfrm>
        </p:spPr>
        <p:txBody>
          <a:bodyPr/>
          <a:lstStyle/>
          <a:p>
            <a:r>
              <a:rPr lang="en-US" dirty="0"/>
              <a:t>FY25 EQIP Act Now fund pools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563486"/>
            <a:ext cx="9258300" cy="475158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Conservation Planning Activities (CPA)/ Design Inventory Activities (DIA) /Conservation Evaluation and Monitoring Activities (CEMA)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High or Low Tunnel Systems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Statewide Disaster Recovery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Inflation Reduction Act (IRA) Snake River Team (SRT) Local Working Group (LWG) Nutrients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</a:t>
            </a:r>
            <a:r>
              <a:rPr lang="en-US" sz="2400" dirty="0" err="1"/>
              <a:t>NorthCentral</a:t>
            </a:r>
            <a:r>
              <a:rPr lang="en-US" sz="2400" dirty="0"/>
              <a:t> Team (NCT) LWG Forestry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SRT LWG Forestry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</a:t>
            </a:r>
            <a:r>
              <a:rPr lang="en-US" sz="2400" dirty="0" err="1"/>
              <a:t>NorthEast</a:t>
            </a:r>
            <a:r>
              <a:rPr lang="en-US" sz="2400" dirty="0"/>
              <a:t> Team (NET) LWG Forest Health &amp; Wildfire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</a:t>
            </a:r>
            <a:r>
              <a:rPr lang="en-US" sz="2400" dirty="0" err="1"/>
              <a:t>SouthWest</a:t>
            </a:r>
            <a:r>
              <a:rPr lang="en-US" sz="2400" dirty="0"/>
              <a:t> Team (SWT) LWG Forestry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West Palouse Team (WPT) LWG Forest Health &amp; Wildfire Resilience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08020"/>
            <a:ext cx="3762375" cy="806938"/>
          </a:xfrm>
        </p:spPr>
        <p:txBody>
          <a:bodyPr/>
          <a:lstStyle/>
          <a:p>
            <a:r>
              <a:rPr lang="en-US" dirty="0"/>
              <a:t>EQIP Act Now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2C22BC4-D3B2-F1E3-7517-9B4B03A6D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290080"/>
              </p:ext>
            </p:extLst>
          </p:nvPr>
        </p:nvGraphicFramePr>
        <p:xfrm>
          <a:off x="3514725" y="908021"/>
          <a:ext cx="8677275" cy="5949982"/>
        </p:xfrm>
        <a:graphic>
          <a:graphicData uri="http://schemas.openxmlformats.org/drawingml/2006/table">
            <a:tbl>
              <a:tblPr/>
              <a:tblGrid>
                <a:gridCol w="2236279">
                  <a:extLst>
                    <a:ext uri="{9D8B030D-6E8A-4147-A177-3AD203B41FA5}">
                      <a16:colId xmlns:a16="http://schemas.microsoft.com/office/drawing/2014/main" val="2982744159"/>
                    </a:ext>
                  </a:extLst>
                </a:gridCol>
                <a:gridCol w="509420">
                  <a:extLst>
                    <a:ext uri="{9D8B030D-6E8A-4147-A177-3AD203B41FA5}">
                      <a16:colId xmlns:a16="http://schemas.microsoft.com/office/drawing/2014/main" val="3383573120"/>
                    </a:ext>
                  </a:extLst>
                </a:gridCol>
                <a:gridCol w="1078770">
                  <a:extLst>
                    <a:ext uri="{9D8B030D-6E8A-4147-A177-3AD203B41FA5}">
                      <a16:colId xmlns:a16="http://schemas.microsoft.com/office/drawing/2014/main" val="1111204076"/>
                    </a:ext>
                  </a:extLst>
                </a:gridCol>
                <a:gridCol w="1558222">
                  <a:extLst>
                    <a:ext uri="{9D8B030D-6E8A-4147-A177-3AD203B41FA5}">
                      <a16:colId xmlns:a16="http://schemas.microsoft.com/office/drawing/2014/main" val="42140432"/>
                    </a:ext>
                  </a:extLst>
                </a:gridCol>
                <a:gridCol w="1033822">
                  <a:extLst>
                    <a:ext uri="{9D8B030D-6E8A-4147-A177-3AD203B41FA5}">
                      <a16:colId xmlns:a16="http://schemas.microsoft.com/office/drawing/2014/main" val="1928063707"/>
                    </a:ext>
                  </a:extLst>
                </a:gridCol>
                <a:gridCol w="928942">
                  <a:extLst>
                    <a:ext uri="{9D8B030D-6E8A-4147-A177-3AD203B41FA5}">
                      <a16:colId xmlns:a16="http://schemas.microsoft.com/office/drawing/2014/main" val="3272163952"/>
                    </a:ext>
                  </a:extLst>
                </a:gridCol>
                <a:gridCol w="1331820">
                  <a:extLst>
                    <a:ext uri="{9D8B030D-6E8A-4147-A177-3AD203B41FA5}">
                      <a16:colId xmlns:a16="http://schemas.microsoft.com/office/drawing/2014/main" val="3428736475"/>
                    </a:ext>
                  </a:extLst>
                </a:gridCol>
              </a:tblGrid>
              <a:tr h="709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Fund Pool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FB or 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Eligible Landuse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Eligible Primary Practices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Supporting Practices allowed?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Threshold Ranking Score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Initial Allocation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182846"/>
                  </a:ext>
                </a:extLst>
              </a:tr>
              <a:tr h="3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High or Low Tunnel Systems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FB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Cropland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325, 821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     750,000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13611"/>
                  </a:ext>
                </a:extLst>
              </a:tr>
              <a:tr h="240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CPA-DIA-CEMA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FB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Any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 or 200 series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     250,000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543745"/>
                  </a:ext>
                </a:extLst>
              </a:tr>
              <a:tr h="3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Statewide Disaster Recovery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FB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Any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300-800 series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     500,000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005195"/>
                  </a:ext>
                </a:extLst>
              </a:tr>
              <a:tr h="240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451353"/>
                  </a:ext>
                </a:extLst>
              </a:tr>
              <a:tr h="709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NET Forest Health &amp; Wildfire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Forestland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342, 381, 383, 384, 390, 391, 420, 422, 612, 643, 666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1,300,000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77858"/>
                  </a:ext>
                </a:extLst>
              </a:tr>
              <a:tr h="117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SRT Forestry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Forestland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314, 315, 327, 336, 342, 379, 381, 383, 384, 390, 391, 420, 484, 512, 528, 550, 612, 643, 666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1,000,000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505886"/>
                  </a:ext>
                </a:extLst>
              </a:tr>
              <a:tr h="709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NCT Forestry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Forestland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342, 381, 383, 384, 390, 391, 420, 422, 612, 643, 666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     150,000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953849"/>
                  </a:ext>
                </a:extLst>
              </a:tr>
              <a:tr h="240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SRT Nutrient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Cropland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2,000,000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957871"/>
                  </a:ext>
                </a:extLst>
              </a:tr>
              <a:tr h="709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WPT Forest Health &amp; Wildfire Resilience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Forestland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342, 381, 383, 384, 390, 391, 420, 422, 612, 643, 666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     978,000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03298"/>
                  </a:ext>
                </a:extLst>
              </a:tr>
              <a:tr h="4747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SWT Forestry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Forestland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314, 315, 383, 384, 666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     750,000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243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56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08020"/>
            <a:ext cx="3762375" cy="806938"/>
          </a:xfrm>
        </p:spPr>
        <p:txBody>
          <a:bodyPr/>
          <a:lstStyle/>
          <a:p>
            <a:r>
              <a:rPr lang="en-US" dirty="0"/>
              <a:t>CSP Act Now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2C22BC4-D3B2-F1E3-7517-9B4B03A6D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765634"/>
              </p:ext>
            </p:extLst>
          </p:nvPr>
        </p:nvGraphicFramePr>
        <p:xfrm>
          <a:off x="1933577" y="1926057"/>
          <a:ext cx="8039100" cy="2149158"/>
        </p:xfrm>
        <a:graphic>
          <a:graphicData uri="http://schemas.openxmlformats.org/drawingml/2006/table">
            <a:tbl>
              <a:tblPr/>
              <a:tblGrid>
                <a:gridCol w="1752598">
                  <a:extLst>
                    <a:ext uri="{9D8B030D-6E8A-4147-A177-3AD203B41FA5}">
                      <a16:colId xmlns:a16="http://schemas.microsoft.com/office/drawing/2014/main" val="298274415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383573120"/>
                    </a:ext>
                  </a:extLst>
                </a:gridCol>
                <a:gridCol w="1247673">
                  <a:extLst>
                    <a:ext uri="{9D8B030D-6E8A-4147-A177-3AD203B41FA5}">
                      <a16:colId xmlns:a16="http://schemas.microsoft.com/office/drawing/2014/main" val="1111204076"/>
                    </a:ext>
                  </a:extLst>
                </a:gridCol>
                <a:gridCol w="1443622">
                  <a:extLst>
                    <a:ext uri="{9D8B030D-6E8A-4147-A177-3AD203B41FA5}">
                      <a16:colId xmlns:a16="http://schemas.microsoft.com/office/drawing/2014/main" val="42140432"/>
                    </a:ext>
                  </a:extLst>
                </a:gridCol>
                <a:gridCol w="957789">
                  <a:extLst>
                    <a:ext uri="{9D8B030D-6E8A-4147-A177-3AD203B41FA5}">
                      <a16:colId xmlns:a16="http://schemas.microsoft.com/office/drawing/2014/main" val="1928063707"/>
                    </a:ext>
                  </a:extLst>
                </a:gridCol>
                <a:gridCol w="860622">
                  <a:extLst>
                    <a:ext uri="{9D8B030D-6E8A-4147-A177-3AD203B41FA5}">
                      <a16:colId xmlns:a16="http://schemas.microsoft.com/office/drawing/2014/main" val="3272163952"/>
                    </a:ext>
                  </a:extLst>
                </a:gridCol>
                <a:gridCol w="1233871">
                  <a:extLst>
                    <a:ext uri="{9D8B030D-6E8A-4147-A177-3AD203B41FA5}">
                      <a16:colId xmlns:a16="http://schemas.microsoft.com/office/drawing/2014/main" val="3428736475"/>
                    </a:ext>
                  </a:extLst>
                </a:gridCol>
              </a:tblGrid>
              <a:tr h="504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Fund Pool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FB or IRA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Eligible Landuse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Eligible Primary Practices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Supporting Practices allowed?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Threshold Ranking Score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Initial Allocation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182846"/>
                  </a:ext>
                </a:extLst>
              </a:tr>
              <a:tr h="1681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CSP Renewals Ag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FB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Cropland, Associated Ag, Farmstead, Pasture, Range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300-800 series and associated enhancements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5,000,000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543745"/>
                  </a:ext>
                </a:extLst>
              </a:tr>
              <a:tr h="3363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CSP Renewals NIPF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FB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Forestland, Associated Ag.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300-800 series and associated enhancements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$         2,000,000 </a:t>
                      </a:r>
                    </a:p>
                  </a:txBody>
                  <a:tcPr marL="5186" marR="5186" marT="51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005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909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492</Words>
  <Application>Microsoft Office PowerPoint</Application>
  <PresentationFormat>Widescreen</PresentationFormat>
  <Paragraphs>123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 Narrow</vt:lpstr>
      <vt:lpstr>Arial</vt:lpstr>
      <vt:lpstr>Calibri</vt:lpstr>
      <vt:lpstr>Gotham Bold</vt:lpstr>
      <vt:lpstr>Gotham Book</vt:lpstr>
      <vt:lpstr>Gotham Medium</vt:lpstr>
      <vt:lpstr>Master Layout</vt:lpstr>
      <vt:lpstr>FY24 EQIP Act Now update</vt:lpstr>
      <vt:lpstr>What is Act Now?</vt:lpstr>
      <vt:lpstr>FY25 EQIP Act Now fund pools</vt:lpstr>
      <vt:lpstr>EQIP Act Now</vt:lpstr>
      <vt:lpstr>CSP Act Now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13</cp:revision>
  <dcterms:created xsi:type="dcterms:W3CDTF">2020-11-24T17:27:00Z</dcterms:created>
  <dcterms:modified xsi:type="dcterms:W3CDTF">2024-11-05T23:23:40Z</dcterms:modified>
</cp:coreProperties>
</file>