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 id="2147483706" r:id="rId5"/>
    <p:sldMasterId id="2147483715" r:id="rId6"/>
  </p:sldMasterIdLst>
  <p:notesMasterIdLst>
    <p:notesMasterId r:id="rId22"/>
  </p:notesMasterIdLst>
  <p:sldIdLst>
    <p:sldId id="296" r:id="rId7"/>
    <p:sldId id="258" r:id="rId8"/>
    <p:sldId id="303" r:id="rId9"/>
    <p:sldId id="299" r:id="rId10"/>
    <p:sldId id="302" r:id="rId11"/>
    <p:sldId id="309" r:id="rId12"/>
    <p:sldId id="297" r:id="rId13"/>
    <p:sldId id="301" r:id="rId14"/>
    <p:sldId id="307" r:id="rId15"/>
    <p:sldId id="304" r:id="rId16"/>
    <p:sldId id="305" r:id="rId17"/>
    <p:sldId id="306" r:id="rId18"/>
    <p:sldId id="310" r:id="rId19"/>
    <p:sldId id="298" r:id="rId20"/>
    <p:sldId id="30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92" userDrawn="1">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C6C55"/>
    <a:srgbClr val="003DA5"/>
    <a:srgbClr val="8C857B"/>
    <a:srgbClr val="0741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52E26E-A1A3-9945-7DCC-DCAE04FF9CCF}" v="552" dt="2024-11-06T19:31:03.518"/>
    <p1510:client id="{4D9F0A7F-34CF-3A14-2E40-34BB4A7932D6}" v="782" dt="2024-11-06T18:45:30.378"/>
    <p1510:client id="{B0E4DE68-F450-05CE-1408-C178CCE66595}" v="376" dt="2024-11-06T18:37:53.495"/>
    <p1510:client id="{B69502E0-0388-4D77-A7F0-B3771DCA0FD2}" v="1" dt="2024-11-06T16:44:06.240"/>
    <p1510:client id="{C1488A30-12A8-815A-57DE-8305E2ACF21A}" v="3" dt="2024-11-06T17:59:41.161"/>
    <p1510:client id="{D4CFABE6-8BCC-5536-25DE-915129264FC6}" v="379" dt="2024-11-06T19:15:32.060"/>
    <p1510:client id="{F066B8B2-B3C0-5634-EFAE-F9880294127C}" v="35" dt="2024-11-06T18:47:22.172"/>
    <p1510:client id="{F2FFC1C4-3A09-4411-AB95-E2DCC3E4292A}" v="287" dt="2024-11-07T00:51:33.929"/>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0"/>
  </p:normalViewPr>
  <p:slideViewPr>
    <p:cSldViewPr snapToGrid="0" snapToObjects="1">
      <p:cViewPr varScale="1">
        <p:scale>
          <a:sx n="105" d="100"/>
          <a:sy n="105" d="100"/>
        </p:scale>
        <p:origin x="798" y="96"/>
      </p:cViewPr>
      <p:guideLst>
        <p:guide pos="192"/>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F95650-A8C4-4548-B22B-BE67E27FFE3F}" type="datetimeFigureOut">
              <a:rPr lang="en-US" smtClean="0"/>
              <a:t>11/7/2024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5819-93FC-4BBD-A6F7-EB22FEDB5AED}" type="slidenum">
              <a:rPr lang="en-US" smtClean="0"/>
              <a:t>‹#›</a:t>
            </a:fld>
            <a:endParaRPr lang="en-US"/>
          </a:p>
        </p:txBody>
      </p:sp>
    </p:spTree>
    <p:extLst>
      <p:ext uri="{BB962C8B-B14F-4D97-AF65-F5344CB8AC3E}">
        <p14:creationId xmlns:p14="http://schemas.microsoft.com/office/powerpoint/2010/main" val="3536172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Picture on slide shows wheat harvested with a stripper headers, only removing the wheat head, leaving residue as tall as possible. Taller residue will help retain snow and moisture over winter. It helps push wind energy above soil surface greatly reducing evaporation. </a:t>
            </a:r>
          </a:p>
          <a:p>
            <a:r>
              <a:rPr lang="en-US" dirty="0"/>
              <a:t>Great practice, use to have purpose for increased stubble height in our residue mgt practice, which was removed at some point and time. This is a fantastic substitute. </a:t>
            </a:r>
          </a:p>
        </p:txBody>
      </p:sp>
      <p:sp>
        <p:nvSpPr>
          <p:cNvPr id="4" name="Slide Number Placeholder 3"/>
          <p:cNvSpPr>
            <a:spLocks noGrp="1"/>
          </p:cNvSpPr>
          <p:nvPr>
            <p:ph type="sldNum" sz="quarter" idx="5"/>
          </p:nvPr>
        </p:nvSpPr>
        <p:spPr/>
        <p:txBody>
          <a:bodyPr/>
          <a:lstStyle/>
          <a:p>
            <a:fld id="{496A5819-93FC-4BBD-A6F7-EB22FEDB5AED}" type="slidenum">
              <a:rPr lang="en-US" smtClean="0"/>
              <a:t>2</a:t>
            </a:fld>
            <a:endParaRPr lang="en-US"/>
          </a:p>
        </p:txBody>
      </p:sp>
    </p:spTree>
    <p:extLst>
      <p:ext uri="{BB962C8B-B14F-4D97-AF65-F5344CB8AC3E}">
        <p14:creationId xmlns:p14="http://schemas.microsoft.com/office/powerpoint/2010/main" val="4275251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Picture on slide shows wheat harvested with a stripper headers, only removing the wheat head, leaving residue as tall as possible. Taller residue will help retain snow and moisture over winter. It helps push wind energy above soil surface greatly reducing evaporation. </a:t>
            </a:r>
          </a:p>
          <a:p>
            <a:r>
              <a:rPr lang="en-US" dirty="0"/>
              <a:t>Great practice, use to have purpose for increased stubble height in our residue mgt practice, which was removed at some point and time. This is a fantastic substitute. </a:t>
            </a:r>
          </a:p>
        </p:txBody>
      </p:sp>
      <p:sp>
        <p:nvSpPr>
          <p:cNvPr id="4" name="Slide Number Placeholder 3"/>
          <p:cNvSpPr>
            <a:spLocks noGrp="1"/>
          </p:cNvSpPr>
          <p:nvPr>
            <p:ph type="sldNum" sz="quarter" idx="5"/>
          </p:nvPr>
        </p:nvSpPr>
        <p:spPr/>
        <p:txBody>
          <a:bodyPr/>
          <a:lstStyle/>
          <a:p>
            <a:fld id="{496A5819-93FC-4BBD-A6F7-EB22FEDB5AED}" type="slidenum">
              <a:rPr lang="en-US" smtClean="0"/>
              <a:t>3</a:t>
            </a:fld>
            <a:endParaRPr lang="en-US"/>
          </a:p>
        </p:txBody>
      </p:sp>
    </p:spTree>
    <p:extLst>
      <p:ext uri="{BB962C8B-B14F-4D97-AF65-F5344CB8AC3E}">
        <p14:creationId xmlns:p14="http://schemas.microsoft.com/office/powerpoint/2010/main" val="674284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Picture on slide shows wheat harvested with a stripper headers, only removing the wheat head, leaving residue as tall as possible. Taller residue will help retain snow and moisture over winter. It helps push wind energy above soil surface greatly reducing evaporation. </a:t>
            </a:r>
          </a:p>
          <a:p>
            <a:r>
              <a:rPr lang="en-US" dirty="0"/>
              <a:t>Great practice, use to have purpose for increased stubble height in our residue mgt practice, which was removed at some point and time. This is a fantastic substitute. </a:t>
            </a:r>
          </a:p>
        </p:txBody>
      </p:sp>
      <p:sp>
        <p:nvSpPr>
          <p:cNvPr id="4" name="Slide Number Placeholder 3"/>
          <p:cNvSpPr>
            <a:spLocks noGrp="1"/>
          </p:cNvSpPr>
          <p:nvPr>
            <p:ph type="sldNum" sz="quarter" idx="5"/>
          </p:nvPr>
        </p:nvSpPr>
        <p:spPr/>
        <p:txBody>
          <a:bodyPr/>
          <a:lstStyle/>
          <a:p>
            <a:fld id="{496A5819-93FC-4BBD-A6F7-EB22FEDB5AED}" type="slidenum">
              <a:rPr lang="en-US" smtClean="0"/>
              <a:t>4</a:t>
            </a:fld>
            <a:endParaRPr lang="en-US"/>
          </a:p>
        </p:txBody>
      </p:sp>
    </p:spTree>
    <p:extLst>
      <p:ext uri="{BB962C8B-B14F-4D97-AF65-F5344CB8AC3E}">
        <p14:creationId xmlns:p14="http://schemas.microsoft.com/office/powerpoint/2010/main" val="1753084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Picture on slide shows wheat harvested with a stripper headers, only removing the wheat head, leaving residue as tall as possible. Taller residue will help retain snow and moisture over winter. It helps push wind energy above soil surface greatly reducing evaporation. </a:t>
            </a:r>
          </a:p>
          <a:p>
            <a:r>
              <a:rPr lang="en-US" dirty="0"/>
              <a:t>Great practice, use to have purpose for increased stubble height in our residue mgt practice, which was removed at some point and time. This is a fantastic substitute. </a:t>
            </a:r>
          </a:p>
        </p:txBody>
      </p:sp>
      <p:sp>
        <p:nvSpPr>
          <p:cNvPr id="4" name="Slide Number Placeholder 3"/>
          <p:cNvSpPr>
            <a:spLocks noGrp="1"/>
          </p:cNvSpPr>
          <p:nvPr>
            <p:ph type="sldNum" sz="quarter" idx="5"/>
          </p:nvPr>
        </p:nvSpPr>
        <p:spPr/>
        <p:txBody>
          <a:bodyPr/>
          <a:lstStyle/>
          <a:p>
            <a:fld id="{496A5819-93FC-4BBD-A6F7-EB22FEDB5AED}" type="slidenum">
              <a:rPr lang="en-US" smtClean="0"/>
              <a:t>5</a:t>
            </a:fld>
            <a:endParaRPr lang="en-US"/>
          </a:p>
        </p:txBody>
      </p:sp>
    </p:spTree>
    <p:extLst>
      <p:ext uri="{BB962C8B-B14F-4D97-AF65-F5344CB8AC3E}">
        <p14:creationId xmlns:p14="http://schemas.microsoft.com/office/powerpoint/2010/main" val="26637964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Picture on slide shows wheat harvested with a stripper headers, only removing the wheat head, leaving residue as tall as possible. Taller residue will help retain snow and moisture over winter. It helps push wind energy above soil surface greatly reducing evaporation. </a:t>
            </a:r>
          </a:p>
          <a:p>
            <a:r>
              <a:rPr lang="en-US"/>
              <a:t>Great practice, use to have purpose for increased stubble height in our residue mgt practice, which was removed at some point and time. This is a fantastic substitute. </a:t>
            </a:r>
          </a:p>
        </p:txBody>
      </p:sp>
      <p:sp>
        <p:nvSpPr>
          <p:cNvPr id="4" name="Slide Number Placeholder 3"/>
          <p:cNvSpPr>
            <a:spLocks noGrp="1"/>
          </p:cNvSpPr>
          <p:nvPr>
            <p:ph type="sldNum" sz="quarter" idx="5"/>
          </p:nvPr>
        </p:nvSpPr>
        <p:spPr/>
        <p:txBody>
          <a:bodyPr/>
          <a:lstStyle/>
          <a:p>
            <a:fld id="{496A5819-93FC-4BBD-A6F7-EB22FEDB5AED}" type="slidenum">
              <a:rPr lang="en-US" smtClean="0"/>
              <a:t>6</a:t>
            </a:fld>
            <a:endParaRPr lang="en-US"/>
          </a:p>
        </p:txBody>
      </p:sp>
    </p:spTree>
    <p:extLst>
      <p:ext uri="{BB962C8B-B14F-4D97-AF65-F5344CB8AC3E}">
        <p14:creationId xmlns:p14="http://schemas.microsoft.com/office/powerpoint/2010/main" val="18589391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Beneficial to CSP participants, as we have very few practices and or enhancements that are applicable to farmstead and associated ag land. Specifically, farmstead land use. </a:t>
            </a:r>
          </a:p>
        </p:txBody>
      </p:sp>
      <p:sp>
        <p:nvSpPr>
          <p:cNvPr id="4" name="Slide Number Placeholder 3"/>
          <p:cNvSpPr>
            <a:spLocks noGrp="1"/>
          </p:cNvSpPr>
          <p:nvPr>
            <p:ph type="sldNum" sz="quarter" idx="5"/>
          </p:nvPr>
        </p:nvSpPr>
        <p:spPr/>
        <p:txBody>
          <a:bodyPr/>
          <a:lstStyle/>
          <a:p>
            <a:fld id="{496A5819-93FC-4BBD-A6F7-EB22FEDB5AED}" type="slidenum">
              <a:rPr lang="en-US" smtClean="0"/>
              <a:t>7</a:t>
            </a:fld>
            <a:endParaRPr lang="en-US"/>
          </a:p>
        </p:txBody>
      </p:sp>
    </p:spTree>
    <p:extLst>
      <p:ext uri="{BB962C8B-B14F-4D97-AF65-F5344CB8AC3E}">
        <p14:creationId xmlns:p14="http://schemas.microsoft.com/office/powerpoint/2010/main" val="18290631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0" y="1255271"/>
            <a:ext cx="6032876"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2">
            <a:extLst>
              <a:ext uri="{FF2B5EF4-FFF2-40B4-BE49-F238E27FC236}">
                <a16:creationId xmlns:a16="http://schemas.microsoft.com/office/drawing/2014/main" id="{097CE488-345B-4087-B356-7841365FD68C}"/>
              </a:ext>
            </a:extLst>
          </p:cNvPr>
          <p:cNvSpPr/>
          <p:nvPr userDrawn="1"/>
        </p:nvSpPr>
        <p:spPr>
          <a:xfrm>
            <a:off x="6225172"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3">
            <a:extLst>
              <a:ext uri="{FF2B5EF4-FFF2-40B4-BE49-F238E27FC236}">
                <a16:creationId xmlns:a16="http://schemas.microsoft.com/office/drawing/2014/main" id="{83A83115-0EE0-4DD7-9EE2-BAE89C704D0C}"/>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4">
            <a:extLst>
              <a:ext uri="{FF2B5EF4-FFF2-40B4-BE49-F238E27FC236}">
                <a16:creationId xmlns:a16="http://schemas.microsoft.com/office/drawing/2014/main" id="{46266056-6F28-4FC4-A607-F9B804CA0388}"/>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0" y="1255713"/>
            <a:ext cx="6032500" cy="4113212"/>
          </a:xfrm>
          <a:prstGeom prst="rect">
            <a:avLst/>
          </a:prstGeom>
        </p:spPr>
        <p:txBody>
          <a:bodyPr anchor="ctr"/>
          <a:lstStyle>
            <a:lvl1pPr marL="0" indent="0" algn="ctr">
              <a:buNone/>
              <a:defRPr/>
            </a:lvl1pPr>
          </a:lstStyle>
          <a:p>
            <a:endParaRPr lang="en-US" dirty="0"/>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6225172" y="1255271"/>
            <a:ext cx="2902596" cy="2047712"/>
          </a:xfrm>
          <a:prstGeom prst="rect">
            <a:avLst/>
          </a:prstGeom>
        </p:spPr>
        <p:txBody>
          <a:bodyPr anchor="ctr"/>
          <a:lstStyle>
            <a:lvl1pPr marL="0" indent="0" algn="ctr">
              <a:buNone/>
              <a:defRPr/>
            </a:lvl1pPr>
          </a:lstStyle>
          <a:p>
            <a:endParaRPr lang="en-US" dirty="0"/>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9320064" y="1255714"/>
            <a:ext cx="2871936" cy="2047270"/>
          </a:xfrm>
          <a:prstGeom prst="rect">
            <a:avLst/>
          </a:prstGeom>
        </p:spPr>
        <p:txBody>
          <a:bodyPr anchor="ctr"/>
          <a:lstStyle>
            <a:lvl1pPr marL="0" indent="0" algn="ctr">
              <a:buNone/>
              <a:defRPr/>
            </a:lvl1pPr>
          </a:lstStyle>
          <a:p>
            <a:endParaRPr lang="en-US" dirty="0"/>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6225172" y="3495279"/>
            <a:ext cx="5966828" cy="1873645"/>
          </a:xfrm>
          <a:prstGeom prst="rect">
            <a:avLst/>
          </a:prstGeom>
        </p:spPr>
        <p:txBody>
          <a:bodyPr anchor="ctr"/>
          <a:lstStyle>
            <a:lvl1pPr marL="0" indent="0" algn="ctr">
              <a:buNone/>
              <a:defRPr/>
            </a:lvl1pPr>
          </a:lstStyle>
          <a:p>
            <a:endParaRPr lang="en-US" dirty="0"/>
          </a:p>
        </p:txBody>
      </p:sp>
      <p:sp>
        <p:nvSpPr>
          <p:cNvPr id="15" name="Title Placeholder">
            <a:extLst>
              <a:ext uri="{FF2B5EF4-FFF2-40B4-BE49-F238E27FC236}">
                <a16:creationId xmlns:a16="http://schemas.microsoft.com/office/drawing/2014/main" id="{53A51CD8-641B-4C4C-8732-51F14D4214BD}"/>
              </a:ext>
            </a:extLst>
          </p:cNvPr>
          <p:cNvSpPr>
            <a:spLocks noGrp="1"/>
          </p:cNvSpPr>
          <p:nvPr>
            <p:ph sz="quarter" idx="14" hasCustomPrompt="1"/>
          </p:nvPr>
        </p:nvSpPr>
        <p:spPr>
          <a:xfrm>
            <a:off x="209011" y="5726430"/>
            <a:ext cx="7071356" cy="839833"/>
          </a:xfrm>
          <a:prstGeom prst="rect">
            <a:avLst/>
          </a:prstGeom>
        </p:spPr>
        <p:txBody>
          <a:bodyPr/>
          <a:lstStyle>
            <a:lvl1pPr marL="0" indent="0">
              <a:buNone/>
              <a:defRPr sz="3200" b="0">
                <a:solidFill>
                  <a:schemeClr val="bg1"/>
                </a:solidFill>
                <a:latin typeface="Montserrat Black" pitchFamily="2" charset="0"/>
                <a:ea typeface="Open Sans" panose="020B0606030504020204" pitchFamily="34" charset="0"/>
                <a:cs typeface="Open Sans" panose="020B0606030504020204" pitchFamily="34" charset="0"/>
              </a:defRPr>
            </a:lvl1pPr>
          </a:lstStyle>
          <a:p>
            <a:pPr lvl="0"/>
            <a:r>
              <a:rPr lang="en-US" dirty="0"/>
              <a:t>Title of Presentation</a:t>
            </a:r>
          </a:p>
        </p:txBody>
      </p:sp>
      <p:pic>
        <p:nvPicPr>
          <p:cNvPr id="11" name="Picture 10" descr="A field of yellow flowers&#10;&#10;Description automatically generated with medium confidence">
            <a:extLst>
              <a:ext uri="{FF2B5EF4-FFF2-40B4-BE49-F238E27FC236}">
                <a16:creationId xmlns:a16="http://schemas.microsoft.com/office/drawing/2014/main" id="{7EE8F368-DB77-8247-1C63-B09762C3CAB8}"/>
              </a:ext>
            </a:extLst>
          </p:cNvPr>
          <p:cNvPicPr>
            <a:picLocks noChangeAspect="1"/>
          </p:cNvPicPr>
          <p:nvPr userDrawn="1"/>
        </p:nvPicPr>
        <p:blipFill>
          <a:blip r:embed="rId2"/>
          <a:stretch>
            <a:fillRect/>
          </a:stretch>
        </p:blipFill>
        <p:spPr>
          <a:xfrm>
            <a:off x="-376" y="1255159"/>
            <a:ext cx="6033252" cy="4113212"/>
          </a:xfrm>
          <a:prstGeom prst="rect">
            <a:avLst/>
          </a:prstGeom>
        </p:spPr>
      </p:pic>
    </p:spTree>
    <p:extLst>
      <p:ext uri="{BB962C8B-B14F-4D97-AF65-F5344CB8AC3E}">
        <p14:creationId xmlns:p14="http://schemas.microsoft.com/office/powerpoint/2010/main" val="285420306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Body Pic 3">
    <p:spTree>
      <p:nvGrpSpPr>
        <p:cNvPr id="1" name=""/>
        <p:cNvGrpSpPr/>
        <p:nvPr/>
      </p:nvGrpSpPr>
      <p:grpSpPr>
        <a:xfrm>
          <a:off x="0" y="0"/>
          <a:ext cx="0" cy="0"/>
          <a:chOff x="0" y="0"/>
          <a:chExt cx="0" cy="0"/>
        </a:xfrm>
      </p:grpSpPr>
      <p:sp>
        <p:nvSpPr>
          <p:cNvPr id="15" name="Title Placeholder">
            <a:extLst>
              <a:ext uri="{FF2B5EF4-FFF2-40B4-BE49-F238E27FC236}">
                <a16:creationId xmlns:a16="http://schemas.microsoft.com/office/drawing/2014/main" id="{DCDE2B79-B68C-4EC8-AEC2-A4EFBDD6A5BF}"/>
              </a:ext>
            </a:extLst>
          </p:cNvPr>
          <p:cNvSpPr>
            <a:spLocks noGrp="1"/>
          </p:cNvSpPr>
          <p:nvPr>
            <p:ph type="body" sz="quarter" idx="11" hasCustomPrompt="1"/>
          </p:nvPr>
        </p:nvSpPr>
        <p:spPr>
          <a:xfrm>
            <a:off x="196776" y="1133650"/>
            <a:ext cx="8981860" cy="460824"/>
          </a:xfrm>
          <a:prstGeom prst="rect">
            <a:avLst/>
          </a:prstGeom>
        </p:spPr>
        <p:txBody>
          <a:bodyPr/>
          <a:lstStyle>
            <a:lvl1pPr marL="0" indent="0">
              <a:buNone/>
              <a:defRPr sz="4000" b="0">
                <a:solidFill>
                  <a:schemeClr val="accent4"/>
                </a:solidFill>
                <a:latin typeface="Montserrat Black" pitchFamily="2" charset="0"/>
                <a:ea typeface="Open Sans" panose="020B0606030504020204" pitchFamily="34" charset="0"/>
                <a:cs typeface="Open Sans" panose="020B0606030504020204" pitchFamily="34" charset="0"/>
              </a:defRPr>
            </a:lvl1pPr>
          </a:lstStyle>
          <a:p>
            <a:pPr lvl="0"/>
            <a:r>
              <a:rPr lang="en-US" dirty="0"/>
              <a:t>Slide Header</a:t>
            </a:r>
          </a:p>
        </p:txBody>
      </p:sp>
      <p:sp>
        <p:nvSpPr>
          <p:cNvPr id="12" name="Content Placeholder">
            <a:extLst>
              <a:ext uri="{FF2B5EF4-FFF2-40B4-BE49-F238E27FC236}">
                <a16:creationId xmlns:a16="http://schemas.microsoft.com/office/drawing/2014/main" id="{A7C40AB2-BF02-4621-BC8F-5E3A21CDCDC1}"/>
              </a:ext>
            </a:extLst>
          </p:cNvPr>
          <p:cNvSpPr>
            <a:spLocks noGrp="1"/>
          </p:cNvSpPr>
          <p:nvPr>
            <p:ph sz="quarter" idx="10"/>
          </p:nvPr>
        </p:nvSpPr>
        <p:spPr>
          <a:xfrm>
            <a:off x="505434" y="1925782"/>
            <a:ext cx="8673202" cy="3903518"/>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9576122" y="1219200"/>
            <a:ext cx="2311078" cy="22042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Picture Placeholder 1">
            <a:extLst>
              <a:ext uri="{FF2B5EF4-FFF2-40B4-BE49-F238E27FC236}">
                <a16:creationId xmlns:a16="http://schemas.microsoft.com/office/drawing/2014/main" id="{A7B37783-ECCB-4CEC-8DEF-782C6EDEE53A}"/>
              </a:ext>
            </a:extLst>
          </p:cNvPr>
          <p:cNvSpPr>
            <a:spLocks noGrp="1"/>
          </p:cNvSpPr>
          <p:nvPr>
            <p:ph type="pic" sz="quarter" idx="13"/>
          </p:nvPr>
        </p:nvSpPr>
        <p:spPr>
          <a:xfrm>
            <a:off x="9576122" y="1219200"/>
            <a:ext cx="2311078" cy="2204218"/>
          </a:xfrm>
          <a:prstGeom prst="rect">
            <a:avLst/>
          </a:prstGeom>
        </p:spPr>
        <p:txBody>
          <a:bodyPr anchor="ctr"/>
          <a:lstStyle>
            <a:lvl1pPr marL="0" indent="0" algn="ctr">
              <a:buNone/>
              <a:defRPr/>
            </a:lvl1pPr>
          </a:lstStyle>
          <a:p>
            <a:endParaRPr lang="en-US" dirty="0"/>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9576122" y="3615159"/>
            <a:ext cx="2311078" cy="221414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2">
            <a:extLst>
              <a:ext uri="{FF2B5EF4-FFF2-40B4-BE49-F238E27FC236}">
                <a16:creationId xmlns:a16="http://schemas.microsoft.com/office/drawing/2014/main" id="{9E40B09F-7889-4775-B6DE-56CA7462EDC8}"/>
              </a:ext>
            </a:extLst>
          </p:cNvPr>
          <p:cNvSpPr>
            <a:spLocks noGrp="1"/>
          </p:cNvSpPr>
          <p:nvPr>
            <p:ph type="pic" sz="quarter" idx="14"/>
          </p:nvPr>
        </p:nvSpPr>
        <p:spPr>
          <a:xfrm>
            <a:off x="9576122" y="3615159"/>
            <a:ext cx="2311078" cy="2214141"/>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3664472976"/>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Body Pic 4">
    <p:spTree>
      <p:nvGrpSpPr>
        <p:cNvPr id="1" name=""/>
        <p:cNvGrpSpPr/>
        <p:nvPr/>
      </p:nvGrpSpPr>
      <p:grpSpPr>
        <a:xfrm>
          <a:off x="0" y="0"/>
          <a:ext cx="0" cy="0"/>
          <a:chOff x="0" y="0"/>
          <a:chExt cx="0" cy="0"/>
        </a:xfrm>
      </p:grpSpPr>
      <p:sp>
        <p:nvSpPr>
          <p:cNvPr id="12" name="Title Placeholder">
            <a:extLst>
              <a:ext uri="{FF2B5EF4-FFF2-40B4-BE49-F238E27FC236}">
                <a16:creationId xmlns:a16="http://schemas.microsoft.com/office/drawing/2014/main" id="{6770DAE3-2381-4875-B570-7BE2E6602762}"/>
              </a:ext>
            </a:extLst>
          </p:cNvPr>
          <p:cNvSpPr>
            <a:spLocks noGrp="1"/>
          </p:cNvSpPr>
          <p:nvPr>
            <p:ph type="body" sz="quarter" idx="11" hasCustomPrompt="1"/>
          </p:nvPr>
        </p:nvSpPr>
        <p:spPr>
          <a:xfrm>
            <a:off x="196776" y="1133650"/>
            <a:ext cx="8981860" cy="460824"/>
          </a:xfrm>
          <a:prstGeom prst="rect">
            <a:avLst/>
          </a:prstGeom>
        </p:spPr>
        <p:txBody>
          <a:bodyPr/>
          <a:lstStyle>
            <a:lvl1pPr marL="0" indent="0">
              <a:buNone/>
              <a:defRPr sz="4000" b="0">
                <a:solidFill>
                  <a:schemeClr val="accent4"/>
                </a:solidFill>
                <a:latin typeface="Montserrat Black" pitchFamily="2" charset="0"/>
                <a:ea typeface="Open Sans" panose="020B0606030504020204" pitchFamily="34" charset="0"/>
                <a:cs typeface="Open Sans" panose="020B0606030504020204" pitchFamily="34" charset="0"/>
              </a:defRPr>
            </a:lvl1pPr>
          </a:lstStyle>
          <a:p>
            <a:pPr lvl="0"/>
            <a:r>
              <a:rPr lang="en-US" dirty="0"/>
              <a:t>Slide Header</a:t>
            </a:r>
          </a:p>
        </p:txBody>
      </p:sp>
      <p:sp>
        <p:nvSpPr>
          <p:cNvPr id="10" name="Content Placeholder">
            <a:extLst>
              <a:ext uri="{FF2B5EF4-FFF2-40B4-BE49-F238E27FC236}">
                <a16:creationId xmlns:a16="http://schemas.microsoft.com/office/drawing/2014/main" id="{75973D01-8BEB-4B0B-9704-367B201B8C5B}"/>
              </a:ext>
            </a:extLst>
          </p:cNvPr>
          <p:cNvSpPr>
            <a:spLocks noGrp="1"/>
          </p:cNvSpPr>
          <p:nvPr>
            <p:ph sz="quarter" idx="10"/>
          </p:nvPr>
        </p:nvSpPr>
        <p:spPr>
          <a:xfrm>
            <a:off x="505434" y="1925782"/>
            <a:ext cx="8673202" cy="3903518"/>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Picture Rectangle 1">
            <a:extLst>
              <a:ext uri="{FF2B5EF4-FFF2-40B4-BE49-F238E27FC236}">
                <a16:creationId xmlns:a16="http://schemas.microsoft.com/office/drawing/2014/main" id="{BE72AEDF-E8E4-4178-B8DD-D7142BFCCB1B}"/>
              </a:ext>
              <a:ext uri="{C183D7F6-B498-43B3-948B-1728B52AA6E4}">
                <adec:decorative xmlns:adec="http://schemas.microsoft.com/office/drawing/2017/decorative" val="1"/>
              </a:ext>
            </a:extLst>
          </p:cNvPr>
          <p:cNvSpPr/>
          <p:nvPr userDrawn="1"/>
        </p:nvSpPr>
        <p:spPr>
          <a:xfrm>
            <a:off x="9576122" y="1219200"/>
            <a:ext cx="2311078" cy="140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
            <a:extLst>
              <a:ext uri="{FF2B5EF4-FFF2-40B4-BE49-F238E27FC236}">
                <a16:creationId xmlns:a16="http://schemas.microsoft.com/office/drawing/2014/main" id="{A7B37783-ECCB-4CEC-8DEF-782C6EDEE53A}"/>
              </a:ext>
            </a:extLst>
          </p:cNvPr>
          <p:cNvSpPr>
            <a:spLocks noGrp="1"/>
          </p:cNvSpPr>
          <p:nvPr>
            <p:ph type="pic" sz="quarter" idx="13"/>
          </p:nvPr>
        </p:nvSpPr>
        <p:spPr>
          <a:xfrm>
            <a:off x="9576122" y="1224782"/>
            <a:ext cx="2311078" cy="1404118"/>
          </a:xfrm>
          <a:prstGeom prst="rect">
            <a:avLst/>
          </a:prstGeom>
        </p:spPr>
        <p:txBody>
          <a:bodyPr anchor="ctr"/>
          <a:lstStyle>
            <a:lvl1pPr marL="0" indent="0" algn="ctr">
              <a:buNone/>
              <a:defRPr/>
            </a:lvl1pPr>
          </a:lstStyle>
          <a:p>
            <a:endParaRPr lang="en-US" dirty="0"/>
          </a:p>
        </p:txBody>
      </p:sp>
      <p:sp>
        <p:nvSpPr>
          <p:cNvPr id="15" name="Picture Rectangle 2">
            <a:extLst>
              <a:ext uri="{FF2B5EF4-FFF2-40B4-BE49-F238E27FC236}">
                <a16:creationId xmlns:a16="http://schemas.microsoft.com/office/drawing/2014/main" id="{ED60EF21-0DD7-4767-B8E3-F6C1BC5EBB91}"/>
              </a:ext>
              <a:ext uri="{C183D7F6-B498-43B3-948B-1728B52AA6E4}">
                <adec:decorative xmlns:adec="http://schemas.microsoft.com/office/drawing/2017/decorative" val="1"/>
              </a:ext>
            </a:extLst>
          </p:cNvPr>
          <p:cNvSpPr/>
          <p:nvPr userDrawn="1"/>
        </p:nvSpPr>
        <p:spPr>
          <a:xfrm>
            <a:off x="9576122" y="2820615"/>
            <a:ext cx="2311078" cy="140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icture Placeholder 2">
            <a:extLst>
              <a:ext uri="{FF2B5EF4-FFF2-40B4-BE49-F238E27FC236}">
                <a16:creationId xmlns:a16="http://schemas.microsoft.com/office/drawing/2014/main" id="{A90FFE57-166C-478F-8B2C-D9C7A5C8A1BB}"/>
              </a:ext>
            </a:extLst>
          </p:cNvPr>
          <p:cNvSpPr>
            <a:spLocks noGrp="1"/>
          </p:cNvSpPr>
          <p:nvPr>
            <p:ph type="pic" sz="quarter" idx="14"/>
          </p:nvPr>
        </p:nvSpPr>
        <p:spPr>
          <a:xfrm>
            <a:off x="9576122" y="2826197"/>
            <a:ext cx="2311078" cy="1404118"/>
          </a:xfrm>
          <a:prstGeom prst="rect">
            <a:avLst/>
          </a:prstGeom>
        </p:spPr>
        <p:txBody>
          <a:bodyPr anchor="ctr"/>
          <a:lstStyle>
            <a:lvl1pPr marL="0" indent="0" algn="ctr">
              <a:buNone/>
              <a:defRPr/>
            </a:lvl1pPr>
          </a:lstStyle>
          <a:p>
            <a:endParaRPr lang="en-US" dirty="0"/>
          </a:p>
        </p:txBody>
      </p:sp>
      <p:sp>
        <p:nvSpPr>
          <p:cNvPr id="9" name="Picture Rectangle 3">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9576122" y="4419600"/>
            <a:ext cx="2311078" cy="140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3">
            <a:extLst>
              <a:ext uri="{FF2B5EF4-FFF2-40B4-BE49-F238E27FC236}">
                <a16:creationId xmlns:a16="http://schemas.microsoft.com/office/drawing/2014/main" id="{0D07752D-E45F-4B16-8378-CCB0D6DE1D0D}"/>
              </a:ext>
            </a:extLst>
          </p:cNvPr>
          <p:cNvSpPr>
            <a:spLocks noGrp="1"/>
          </p:cNvSpPr>
          <p:nvPr>
            <p:ph type="pic" sz="quarter" idx="15"/>
          </p:nvPr>
        </p:nvSpPr>
        <p:spPr>
          <a:xfrm>
            <a:off x="9576122" y="4425182"/>
            <a:ext cx="2311078" cy="1404118"/>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2427693844"/>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
        <p:nvSpPr>
          <p:cNvPr id="12" name="Title Placeholder">
            <a:extLst>
              <a:ext uri="{FF2B5EF4-FFF2-40B4-BE49-F238E27FC236}">
                <a16:creationId xmlns:a16="http://schemas.microsoft.com/office/drawing/2014/main" id="{6DB4110C-F0A2-4ADD-AE63-1FC7F0E3B232}"/>
              </a:ext>
            </a:extLst>
          </p:cNvPr>
          <p:cNvSpPr>
            <a:spLocks noGrp="1"/>
          </p:cNvSpPr>
          <p:nvPr>
            <p:ph sz="quarter" idx="14" hasCustomPrompt="1"/>
          </p:nvPr>
        </p:nvSpPr>
        <p:spPr>
          <a:xfrm>
            <a:off x="209011" y="5726430"/>
            <a:ext cx="7071356" cy="839833"/>
          </a:xfrm>
          <a:prstGeom prst="rect">
            <a:avLst/>
          </a:prstGeom>
        </p:spPr>
        <p:txBody>
          <a:bodyPr/>
          <a:lstStyle>
            <a:lvl1pPr marL="0" indent="0">
              <a:buNone/>
              <a:defRPr sz="3200" b="0">
                <a:solidFill>
                  <a:schemeClr val="bg1"/>
                </a:solidFill>
                <a:latin typeface="Montserrat Black" pitchFamily="2" charset="0"/>
                <a:ea typeface="Open Sans" panose="020B0606030504020204" pitchFamily="34" charset="0"/>
                <a:cs typeface="Open Sans" panose="020B0606030504020204" pitchFamily="34" charset="0"/>
              </a:defRPr>
            </a:lvl1pPr>
          </a:lstStyle>
          <a:p>
            <a:pPr lvl="0"/>
            <a:r>
              <a:rPr lang="en-US" dirty="0"/>
              <a:t>Title of Presentation</a:t>
            </a:r>
          </a:p>
        </p:txBody>
      </p:sp>
    </p:spTree>
    <p:extLst>
      <p:ext uri="{BB962C8B-B14F-4D97-AF65-F5344CB8AC3E}">
        <p14:creationId xmlns:p14="http://schemas.microsoft.com/office/powerpoint/2010/main" val="412196016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0" y="1255271"/>
            <a:ext cx="6032876" cy="41142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209011" y="1255271"/>
            <a:ext cx="5530431" cy="4114207"/>
          </a:xfrm>
          <a:prstGeom prst="rect">
            <a:avLst/>
          </a:prstGeom>
        </p:spPr>
        <p:txBody>
          <a:bodyPr anchor="ctr" anchorCtr="0"/>
          <a:lstStyle>
            <a:lvl1pPr marL="0" indent="0">
              <a:buNone/>
              <a:defRPr sz="3200" b="0">
                <a:solidFill>
                  <a:schemeClr val="bg1"/>
                </a:solidFill>
                <a:latin typeface="Montserrat Black" pitchFamily="2" charset="0"/>
                <a:ea typeface="Open Sans" panose="020B0606030504020204" pitchFamily="34" charset="0"/>
                <a:cs typeface="Open Sans" panose="020B0606030504020204" pitchFamily="34" charset="0"/>
              </a:defRPr>
            </a:lvl1pPr>
          </a:lstStyle>
          <a:p>
            <a:pPr lvl="0"/>
            <a:r>
              <a:rPr lang="en-US" dirty="0"/>
              <a:t>Divider Slide Title</a:t>
            </a: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159126" y="1255271"/>
            <a:ext cx="5952192" cy="41142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285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1">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F74FF550-C5F0-4A31-A0AA-57E4E4D5A723}"/>
              </a:ext>
            </a:extLst>
          </p:cNvPr>
          <p:cNvSpPr>
            <a:spLocks noGrp="1"/>
          </p:cNvSpPr>
          <p:nvPr>
            <p:ph type="body" sz="quarter" idx="11" hasCustomPrompt="1"/>
          </p:nvPr>
        </p:nvSpPr>
        <p:spPr>
          <a:xfrm>
            <a:off x="196776" y="832704"/>
            <a:ext cx="11690424" cy="531082"/>
          </a:xfrm>
          <a:prstGeom prst="rect">
            <a:avLst/>
          </a:prstGeom>
        </p:spPr>
        <p:txBody>
          <a:bodyPr/>
          <a:lstStyle>
            <a:lvl1pPr marL="0" indent="0">
              <a:buNone/>
              <a:defRPr sz="4000" b="0">
                <a:solidFill>
                  <a:schemeClr val="accent4"/>
                </a:solidFill>
                <a:latin typeface="Montserrat Black" pitchFamily="2" charset="0"/>
                <a:ea typeface="Open Sans" panose="020B0606030504020204" pitchFamily="34" charset="0"/>
                <a:cs typeface="Open Sans" panose="020B0606030504020204" pitchFamily="34" charset="0"/>
              </a:defRPr>
            </a:lvl1pPr>
          </a:lstStyle>
          <a:p>
            <a:pPr lvl="0"/>
            <a:r>
              <a:rPr lang="en-US" dirty="0"/>
              <a:t>Slide Header</a:t>
            </a:r>
          </a:p>
        </p:txBody>
      </p:sp>
      <p:sp>
        <p:nvSpPr>
          <p:cNvPr id="4" name="Content Placeholder">
            <a:extLst>
              <a:ext uri="{FF2B5EF4-FFF2-40B4-BE49-F238E27FC236}">
                <a16:creationId xmlns:a16="http://schemas.microsoft.com/office/drawing/2014/main" id="{9F6D990D-7148-4AB0-B70B-610C4E1FC5F8}"/>
              </a:ext>
            </a:extLst>
          </p:cNvPr>
          <p:cNvSpPr>
            <a:spLocks noGrp="1"/>
          </p:cNvSpPr>
          <p:nvPr>
            <p:ph sz="quarter" idx="10"/>
          </p:nvPr>
        </p:nvSpPr>
        <p:spPr>
          <a:xfrm>
            <a:off x="505434" y="1627908"/>
            <a:ext cx="11381766"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924194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0">
                <a:solidFill>
                  <a:schemeClr val="accent4"/>
                </a:solidFill>
                <a:latin typeface="Montserrat Black" pitchFamily="2" charset="0"/>
                <a:ea typeface="Open Sans" panose="020B0606030504020204" pitchFamily="34" charset="0"/>
                <a:cs typeface="Open Sans" panose="020B0606030504020204" pitchFamily="34" charset="0"/>
              </a:defRPr>
            </a:lvl1pPr>
          </a:lstStyle>
          <a:p>
            <a:pPr lvl="0"/>
            <a:r>
              <a:rPr lang="en-US" dirty="0"/>
              <a:t>Slide Header</a:t>
            </a:r>
          </a:p>
        </p:txBody>
      </p:sp>
      <p:sp>
        <p:nvSpPr>
          <p:cNvPr id="9" name="Content Placeholder">
            <a:extLst>
              <a:ext uri="{FF2B5EF4-FFF2-40B4-BE49-F238E27FC236}">
                <a16:creationId xmlns:a16="http://schemas.microsoft.com/office/drawing/2014/main" id="{4007ADB3-A81C-4173-A520-5E9E7F324B11}"/>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9576122" y="914400"/>
            <a:ext cx="2311078"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9576122" y="914400"/>
            <a:ext cx="2311078" cy="5219699"/>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60484167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0">
                <a:solidFill>
                  <a:schemeClr val="accent4"/>
                </a:solidFill>
                <a:latin typeface="Montserrat Black" pitchFamily="2" charset="0"/>
                <a:ea typeface="Open Sans" panose="020B0606030504020204" pitchFamily="34" charset="0"/>
                <a:cs typeface="Open Sans" panose="020B0606030504020204" pitchFamily="34" charset="0"/>
              </a:defRPr>
            </a:lvl1pPr>
          </a:lstStyle>
          <a:p>
            <a:pPr lvl="0"/>
            <a:r>
              <a:rPr lang="en-US" dirty="0"/>
              <a:t>Slide Header</a:t>
            </a:r>
          </a:p>
        </p:txBody>
      </p:sp>
      <p:sp>
        <p:nvSpPr>
          <p:cNvPr id="13" name="Content Placeholder">
            <a:extLst>
              <a:ext uri="{FF2B5EF4-FFF2-40B4-BE49-F238E27FC236}">
                <a16:creationId xmlns:a16="http://schemas.microsoft.com/office/drawing/2014/main" id="{D9DF2AE3-157A-4EBA-BBDC-2629388C382F}"/>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9576122" y="914400"/>
            <a:ext cx="2311078"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9576122" y="914399"/>
            <a:ext cx="2311078" cy="2509020"/>
          </a:xfrm>
          <a:prstGeom prst="rect">
            <a:avLst/>
          </a:prstGeom>
        </p:spPr>
        <p:txBody>
          <a:bodyPr anchor="ctr"/>
          <a:lstStyle>
            <a:lvl1pPr marL="0" indent="0" algn="ctr">
              <a:buNone/>
              <a:defRPr/>
            </a:lvl1pPr>
          </a:lstStyle>
          <a:p>
            <a:endParaRPr lang="en-US" dirty="0"/>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9576122" y="3615159"/>
            <a:ext cx="2311078"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9576122" y="3615159"/>
            <a:ext cx="2311078" cy="2518941"/>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3500272763"/>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0">
                <a:solidFill>
                  <a:schemeClr val="accent4"/>
                </a:solidFill>
                <a:latin typeface="Montserrat Black" pitchFamily="2" charset="0"/>
                <a:ea typeface="Open Sans" panose="020B0606030504020204" pitchFamily="34" charset="0"/>
                <a:cs typeface="Open Sans" panose="020B0606030504020204" pitchFamily="34" charset="0"/>
              </a:defRPr>
            </a:lvl1pPr>
          </a:lstStyle>
          <a:p>
            <a:pPr lvl="0"/>
            <a:r>
              <a:rPr lang="en-US" dirty="0"/>
              <a:t>Slide Header</a:t>
            </a:r>
          </a:p>
        </p:txBody>
      </p:sp>
      <p:sp>
        <p:nvSpPr>
          <p:cNvPr id="14" name="Content Placeholder">
            <a:extLst>
              <a:ext uri="{FF2B5EF4-FFF2-40B4-BE49-F238E27FC236}">
                <a16:creationId xmlns:a16="http://schemas.microsoft.com/office/drawing/2014/main" id="{D169AAC0-7FCA-410B-B4C3-56626F67906F}"/>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9576122" y="914400"/>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9576119" y="914400"/>
            <a:ext cx="2311077" cy="1607519"/>
          </a:xfrm>
          <a:prstGeom prst="rect">
            <a:avLst/>
          </a:prstGeom>
        </p:spPr>
        <p:txBody>
          <a:bodyPr anchor="ctr"/>
          <a:lstStyle>
            <a:lvl1pPr marL="0" indent="0" algn="ctr">
              <a:buNone/>
              <a:defRPr/>
            </a:lvl1pPr>
          </a:lstStyle>
          <a:p>
            <a:endParaRPr lang="en-US" dirty="0"/>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9576121" y="2717074"/>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9576118" y="2713658"/>
            <a:ext cx="2311077" cy="1607519"/>
          </a:xfrm>
          <a:prstGeom prst="rect">
            <a:avLst/>
          </a:prstGeom>
        </p:spPr>
        <p:txBody>
          <a:bodyPr anchor="ctr"/>
          <a:lstStyle>
            <a:lvl1pPr marL="0" indent="0" algn="ctr">
              <a:buNone/>
              <a:defRPr/>
            </a:lvl1pPr>
          </a:lstStyle>
          <a:p>
            <a:endParaRPr lang="en-US" dirty="0"/>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9576122" y="4523165"/>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9576117" y="4524872"/>
            <a:ext cx="2311077" cy="1607519"/>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176767787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Body Pic 1">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F74FF550-C5F0-4A31-A0AA-57E4E4D5A723}"/>
              </a:ext>
            </a:extLst>
          </p:cNvPr>
          <p:cNvSpPr>
            <a:spLocks noGrp="1"/>
          </p:cNvSpPr>
          <p:nvPr>
            <p:ph type="body" sz="quarter" idx="11" hasCustomPrompt="1"/>
          </p:nvPr>
        </p:nvSpPr>
        <p:spPr>
          <a:xfrm>
            <a:off x="196776" y="1133650"/>
            <a:ext cx="11690424" cy="460824"/>
          </a:xfrm>
          <a:prstGeom prst="rect">
            <a:avLst/>
          </a:prstGeom>
        </p:spPr>
        <p:txBody>
          <a:bodyPr/>
          <a:lstStyle>
            <a:lvl1pPr marL="0" indent="0">
              <a:buNone/>
              <a:defRPr sz="4000" b="0">
                <a:solidFill>
                  <a:schemeClr val="accent4"/>
                </a:solidFill>
                <a:latin typeface="Montserrat Black" pitchFamily="2" charset="0"/>
                <a:ea typeface="Open Sans" panose="020B0606030504020204" pitchFamily="34" charset="0"/>
                <a:cs typeface="Open Sans" panose="020B0606030504020204" pitchFamily="34" charset="0"/>
              </a:defRPr>
            </a:lvl1pPr>
          </a:lstStyle>
          <a:p>
            <a:pPr lvl="0"/>
            <a:r>
              <a:rPr lang="en-US" dirty="0"/>
              <a:t>Slide Header</a:t>
            </a:r>
          </a:p>
        </p:txBody>
      </p:sp>
      <p:sp>
        <p:nvSpPr>
          <p:cNvPr id="4" name="Content Placeholder">
            <a:extLst>
              <a:ext uri="{FF2B5EF4-FFF2-40B4-BE49-F238E27FC236}">
                <a16:creationId xmlns:a16="http://schemas.microsoft.com/office/drawing/2014/main" id="{9F6D990D-7148-4AB0-B70B-610C4E1FC5F8}"/>
              </a:ext>
            </a:extLst>
          </p:cNvPr>
          <p:cNvSpPr>
            <a:spLocks noGrp="1"/>
          </p:cNvSpPr>
          <p:nvPr>
            <p:ph sz="quarter" idx="10"/>
          </p:nvPr>
        </p:nvSpPr>
        <p:spPr>
          <a:xfrm>
            <a:off x="505434" y="1925782"/>
            <a:ext cx="11381766" cy="3903518"/>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4274486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Body Pic 2">
    <p:spTree>
      <p:nvGrpSpPr>
        <p:cNvPr id="1" name=""/>
        <p:cNvGrpSpPr/>
        <p:nvPr/>
      </p:nvGrpSpPr>
      <p:grpSpPr>
        <a:xfrm>
          <a:off x="0" y="0"/>
          <a:ext cx="0" cy="0"/>
          <a:chOff x="0" y="0"/>
          <a:chExt cx="0" cy="0"/>
        </a:xfrm>
      </p:grpSpPr>
      <p:sp>
        <p:nvSpPr>
          <p:cNvPr id="9" name="Title Placeholder">
            <a:extLst>
              <a:ext uri="{FF2B5EF4-FFF2-40B4-BE49-F238E27FC236}">
                <a16:creationId xmlns:a16="http://schemas.microsoft.com/office/drawing/2014/main" id="{1BB7F13C-E486-40C2-BF93-2A434A8ACDF9}"/>
              </a:ext>
            </a:extLst>
          </p:cNvPr>
          <p:cNvSpPr>
            <a:spLocks noGrp="1"/>
          </p:cNvSpPr>
          <p:nvPr>
            <p:ph type="body" sz="quarter" idx="11" hasCustomPrompt="1"/>
          </p:nvPr>
        </p:nvSpPr>
        <p:spPr>
          <a:xfrm>
            <a:off x="196776" y="1133650"/>
            <a:ext cx="8981860" cy="460824"/>
          </a:xfrm>
          <a:prstGeom prst="rect">
            <a:avLst/>
          </a:prstGeom>
        </p:spPr>
        <p:txBody>
          <a:bodyPr/>
          <a:lstStyle>
            <a:lvl1pPr marL="0" indent="0">
              <a:buNone/>
              <a:defRPr sz="4000" b="0">
                <a:solidFill>
                  <a:schemeClr val="accent4"/>
                </a:solidFill>
                <a:latin typeface="Montserrat Black" pitchFamily="2" charset="0"/>
                <a:ea typeface="Open Sans" panose="020B0606030504020204" pitchFamily="34" charset="0"/>
                <a:cs typeface="Open Sans" panose="020B0606030504020204" pitchFamily="34" charset="0"/>
              </a:defRPr>
            </a:lvl1pPr>
          </a:lstStyle>
          <a:p>
            <a:pPr lvl="0"/>
            <a:r>
              <a:rPr lang="en-US" dirty="0"/>
              <a:t>Slide Header</a:t>
            </a:r>
          </a:p>
        </p:txBody>
      </p:sp>
      <p:sp>
        <p:nvSpPr>
          <p:cNvPr id="6" name="Content Placeholder">
            <a:extLst>
              <a:ext uri="{FF2B5EF4-FFF2-40B4-BE49-F238E27FC236}">
                <a16:creationId xmlns:a16="http://schemas.microsoft.com/office/drawing/2014/main" id="{C9DED199-B34B-47C8-8A70-BB8768DF5991}"/>
              </a:ext>
            </a:extLst>
          </p:cNvPr>
          <p:cNvSpPr>
            <a:spLocks noGrp="1"/>
          </p:cNvSpPr>
          <p:nvPr>
            <p:ph sz="quarter" idx="10"/>
          </p:nvPr>
        </p:nvSpPr>
        <p:spPr>
          <a:xfrm>
            <a:off x="505434" y="1925782"/>
            <a:ext cx="8673202" cy="3903518"/>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9576122" y="1219200"/>
            <a:ext cx="2311078" cy="46101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a:extLst>
              <a:ext uri="{FF2B5EF4-FFF2-40B4-BE49-F238E27FC236}">
                <a16:creationId xmlns:a16="http://schemas.microsoft.com/office/drawing/2014/main" id="{D9421300-9FF3-4C26-A673-97FEA0847633}"/>
              </a:ext>
            </a:extLst>
          </p:cNvPr>
          <p:cNvSpPr>
            <a:spLocks noGrp="1"/>
          </p:cNvSpPr>
          <p:nvPr>
            <p:ph type="pic" sz="quarter" idx="12"/>
          </p:nvPr>
        </p:nvSpPr>
        <p:spPr>
          <a:xfrm>
            <a:off x="9576122" y="1219201"/>
            <a:ext cx="2311077" cy="4610100"/>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3780524971"/>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image" Target="../media/image1.png"/><Relationship Id="rId5" Type="http://schemas.openxmlformats.org/officeDocument/2006/relationships/theme" Target="../theme/theme3.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4" y="0"/>
            <a:ext cx="12190476" cy="10604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4" y="5562149"/>
            <a:ext cx="12190476" cy="129585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7495555" y="6146507"/>
            <a:ext cx="4490841" cy="492443"/>
          </a:xfrm>
          <a:prstGeom prst="rect">
            <a:avLst/>
          </a:prstGeom>
          <a:noFill/>
        </p:spPr>
        <p:txBody>
          <a:bodyPr wrap="square" rtlCol="0">
            <a:spAutoFit/>
          </a:bodyPr>
          <a:lstStyle/>
          <a:p>
            <a:pPr algn="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FARM PRODUCTION AND CONSERVATION</a:t>
            </a:r>
          </a:p>
          <a:p>
            <a:pPr algn="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FSA | NRCS | RMA | Business Center</a:t>
            </a:r>
          </a:p>
        </p:txBody>
      </p:sp>
      <p:pic>
        <p:nvPicPr>
          <p:cNvPr id="7" name="Picture 6">
            <a:extLst>
              <a:ext uri="{FF2B5EF4-FFF2-40B4-BE49-F238E27FC236}">
                <a16:creationId xmlns:a16="http://schemas.microsoft.com/office/drawing/2014/main" id="{0B1C69E8-C370-43D8-81AA-AB0119E4CD31}"/>
              </a:ext>
            </a:extLst>
          </p:cNvPr>
          <p:cNvPicPr>
            <a:picLocks noChangeAspect="1"/>
          </p:cNvPicPr>
          <p:nvPr userDrawn="1"/>
        </p:nvPicPr>
        <p:blipFill>
          <a:blip r:embed="rId5"/>
          <a:stretch>
            <a:fillRect/>
          </a:stretch>
        </p:blipFill>
        <p:spPr>
          <a:xfrm>
            <a:off x="304799" y="304800"/>
            <a:ext cx="5313687" cy="506913"/>
          </a:xfrm>
          <a:prstGeom prst="rect">
            <a:avLst/>
          </a:prstGeom>
        </p:spPr>
      </p:pic>
    </p:spTree>
    <p:extLst>
      <p:ext uri="{BB962C8B-B14F-4D97-AF65-F5344CB8AC3E}">
        <p14:creationId xmlns:p14="http://schemas.microsoft.com/office/powerpoint/2010/main" val="569656255"/>
      </p:ext>
    </p:extLst>
  </p:cSld>
  <p:clrMap bg1="lt1" tx1="dk1" bg2="lt2" tx2="dk2" accent1="accent1" accent2="accent2" accent3="accent3" accent4="accent4" accent5="accent5" accent6="accent6" hlink="hlink" folHlink="folHlink"/>
  <p:sldLayoutIdLst>
    <p:sldLayoutId id="2147483710" r:id="rId1"/>
    <p:sldLayoutId id="2147483720" r:id="rId2"/>
    <p:sldLayoutId id="2147483722"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userDrawn="1">
          <p15:clr>
            <a:srgbClr val="F26B43"/>
          </p15:clr>
        </p15:guide>
        <p15:guide id="2" pos="7488"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4" y="0"/>
            <a:ext cx="12190476" cy="61140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4" y="6428112"/>
            <a:ext cx="12190476" cy="4307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PAC">
            <a:extLst>
              <a:ext uri="{FF2B5EF4-FFF2-40B4-BE49-F238E27FC236}">
                <a16:creationId xmlns:a16="http://schemas.microsoft.com/office/drawing/2014/main" id="{A120AAA3-22BC-47BA-AC64-814C7BCD486A}"/>
              </a:ext>
            </a:extLst>
          </p:cNvPr>
          <p:cNvSpPr txBox="1"/>
          <p:nvPr userDrawn="1"/>
        </p:nvSpPr>
        <p:spPr>
          <a:xfrm>
            <a:off x="205605" y="6507179"/>
            <a:ext cx="4490841" cy="276999"/>
          </a:xfrm>
          <a:prstGeom prst="rect">
            <a:avLst/>
          </a:prstGeom>
          <a:noFill/>
        </p:spPr>
        <p:txBody>
          <a:bodyPr wrap="square" rtlCol="0">
            <a:spAutoFit/>
          </a:bodyPr>
          <a:lstStyle/>
          <a:p>
            <a:pPr algn="l"/>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FARM PRODUCTION AND CONSERVATION</a:t>
            </a:r>
          </a:p>
        </p:txBody>
      </p:sp>
      <p:sp>
        <p:nvSpPr>
          <p:cNvPr id="6" name="FSA|NRCS|RMA|BC">
            <a:extLst>
              <a:ext uri="{FF2B5EF4-FFF2-40B4-BE49-F238E27FC236}">
                <a16:creationId xmlns:a16="http://schemas.microsoft.com/office/drawing/2014/main" id="{DA92B40F-55B6-4C69-A7EB-3AD64D641DAE}"/>
              </a:ext>
            </a:extLst>
          </p:cNvPr>
          <p:cNvSpPr txBox="1"/>
          <p:nvPr userDrawn="1"/>
        </p:nvSpPr>
        <p:spPr>
          <a:xfrm>
            <a:off x="7495554" y="6514437"/>
            <a:ext cx="4490841" cy="276999"/>
          </a:xfrm>
          <a:prstGeom prst="rect">
            <a:avLst/>
          </a:prstGeom>
          <a:noFill/>
        </p:spPr>
        <p:txBody>
          <a:bodyPr wrap="square" rtlCol="0">
            <a:spAutoFit/>
          </a:bodyPr>
          <a:lstStyle/>
          <a:p>
            <a:pPr algn="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FSA | NRCS | RMA | Business Center</a:t>
            </a:r>
          </a:p>
        </p:txBody>
      </p:sp>
      <p:pic>
        <p:nvPicPr>
          <p:cNvPr id="10" name="Picture 9">
            <a:extLst>
              <a:ext uri="{FF2B5EF4-FFF2-40B4-BE49-F238E27FC236}">
                <a16:creationId xmlns:a16="http://schemas.microsoft.com/office/drawing/2014/main" id="{C2FF451D-0E9A-41EB-AA9E-A3356E666B6E}"/>
              </a:ext>
            </a:extLst>
          </p:cNvPr>
          <p:cNvPicPr>
            <a:picLocks noChangeAspect="1"/>
          </p:cNvPicPr>
          <p:nvPr userDrawn="1"/>
        </p:nvPicPr>
        <p:blipFill>
          <a:blip r:embed="rId6"/>
          <a:stretch>
            <a:fillRect/>
          </a:stretch>
        </p:blipFill>
        <p:spPr>
          <a:xfrm>
            <a:off x="298788" y="152400"/>
            <a:ext cx="3016523" cy="287769"/>
          </a:xfrm>
          <a:prstGeom prst="rect">
            <a:avLst/>
          </a:prstGeom>
        </p:spPr>
      </p:pic>
    </p:spTree>
    <p:extLst>
      <p:ext uri="{BB962C8B-B14F-4D97-AF65-F5344CB8AC3E}">
        <p14:creationId xmlns:p14="http://schemas.microsoft.com/office/powerpoint/2010/main" val="328656255"/>
      </p:ext>
    </p:extLst>
  </p:cSld>
  <p:clrMap bg1="lt1" tx1="dk1" bg2="lt2" tx2="dk2" accent1="accent1" accent2="accent2" accent3="accent3" accent4="accent4" accent5="accent5" accent6="accent6" hlink="hlink" folHlink="folHlink"/>
  <p:sldLayoutIdLst>
    <p:sldLayoutId id="2147483707" r:id="rId1"/>
    <p:sldLayoutId id="2147483711" r:id="rId2"/>
    <p:sldLayoutId id="2147483712" r:id="rId3"/>
    <p:sldLayoutId id="2147483713"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userDrawn="1">
          <p15:clr>
            <a:srgbClr val="F26B43"/>
          </p15:clr>
        </p15:guide>
        <p15:guide id="2" pos="7488" userDrawn="1">
          <p15:clr>
            <a:srgbClr val="F26B43"/>
          </p15:clr>
        </p15:guide>
        <p15:guide id="3" orient="horz" pos="96" userDrawn="1">
          <p15:clr>
            <a:srgbClr val="F26B43"/>
          </p15:clr>
        </p15:guide>
        <p15:guide id="4" orient="horz" pos="4224" userDrawn="1">
          <p15:clr>
            <a:srgbClr val="F26B43"/>
          </p15:clr>
        </p15:guide>
        <p15:guide id="5" pos="384" userDrawn="1">
          <p15:clr>
            <a:srgbClr val="F26B43"/>
          </p15:clr>
        </p15:guide>
        <p15:guide id="6" orient="horz" pos="768" userDrawn="1">
          <p15:clr>
            <a:srgbClr val="F26B43"/>
          </p15:clr>
        </p15:guide>
        <p15:guide id="7" pos="7296" userDrawn="1">
          <p15:clr>
            <a:srgbClr val="F26B43"/>
          </p15:clr>
        </p15:guide>
        <p15:guide id="8" orient="horz" pos="3672" userDrawn="1">
          <p15:clr>
            <a:srgbClr val="F26B43"/>
          </p15:clr>
        </p15:guide>
        <p15:guide id="9" orient="horz" pos="576" userDrawn="1">
          <p15:clr>
            <a:srgbClr val="F26B43"/>
          </p15:clr>
        </p15:guide>
        <p15:guide id="10" orient="horz" pos="386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4" y="0"/>
            <a:ext cx="12190476" cy="61140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le Grey Rectangle">
            <a:extLst>
              <a:ext uri="{FF2B5EF4-FFF2-40B4-BE49-F238E27FC236}">
                <a16:creationId xmlns:a16="http://schemas.microsoft.com/office/drawing/2014/main" id="{00C36EB6-9D8A-4761-83D7-6F2B2000D714}"/>
              </a:ext>
              <a:ext uri="{C183D7F6-B498-43B3-948B-1728B52AA6E4}">
                <adec:decorative xmlns:adec="http://schemas.microsoft.com/office/drawing/2017/decorative" val="1"/>
              </a:ext>
            </a:extLst>
          </p:cNvPr>
          <p:cNvSpPr/>
          <p:nvPr userDrawn="1"/>
        </p:nvSpPr>
        <p:spPr>
          <a:xfrm>
            <a:off x="0" y="807541"/>
            <a:ext cx="12191999" cy="542311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4" y="6428112"/>
            <a:ext cx="12190476" cy="4307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PAC">
            <a:extLst>
              <a:ext uri="{FF2B5EF4-FFF2-40B4-BE49-F238E27FC236}">
                <a16:creationId xmlns:a16="http://schemas.microsoft.com/office/drawing/2014/main" id="{A120AAA3-22BC-47BA-AC64-814C7BCD486A}"/>
              </a:ext>
            </a:extLst>
          </p:cNvPr>
          <p:cNvSpPr txBox="1"/>
          <p:nvPr userDrawn="1"/>
        </p:nvSpPr>
        <p:spPr>
          <a:xfrm>
            <a:off x="205605" y="6507179"/>
            <a:ext cx="4490841" cy="276999"/>
          </a:xfrm>
          <a:prstGeom prst="rect">
            <a:avLst/>
          </a:prstGeom>
          <a:noFill/>
        </p:spPr>
        <p:txBody>
          <a:bodyPr wrap="square" rtlCol="0">
            <a:spAutoFit/>
          </a:bodyPr>
          <a:lstStyle/>
          <a:p>
            <a:pPr algn="l"/>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FARM PRODUCTION AND CONSERVATION</a:t>
            </a:r>
          </a:p>
        </p:txBody>
      </p:sp>
      <p:sp>
        <p:nvSpPr>
          <p:cNvPr id="6" name="FSA|NRCS|RMA|BC">
            <a:extLst>
              <a:ext uri="{FF2B5EF4-FFF2-40B4-BE49-F238E27FC236}">
                <a16:creationId xmlns:a16="http://schemas.microsoft.com/office/drawing/2014/main" id="{DA92B40F-55B6-4C69-A7EB-3AD64D641DAE}"/>
              </a:ext>
            </a:extLst>
          </p:cNvPr>
          <p:cNvSpPr txBox="1"/>
          <p:nvPr userDrawn="1"/>
        </p:nvSpPr>
        <p:spPr>
          <a:xfrm>
            <a:off x="7495554" y="6514437"/>
            <a:ext cx="4490841" cy="276999"/>
          </a:xfrm>
          <a:prstGeom prst="rect">
            <a:avLst/>
          </a:prstGeom>
          <a:noFill/>
        </p:spPr>
        <p:txBody>
          <a:bodyPr wrap="square" rtlCol="0">
            <a:spAutoFit/>
          </a:bodyPr>
          <a:lstStyle/>
          <a:p>
            <a:pPr algn="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FSA | NRCS | RMA | Business Center</a:t>
            </a:r>
          </a:p>
        </p:txBody>
      </p:sp>
      <p:pic>
        <p:nvPicPr>
          <p:cNvPr id="11" name="Picture 10">
            <a:extLst>
              <a:ext uri="{FF2B5EF4-FFF2-40B4-BE49-F238E27FC236}">
                <a16:creationId xmlns:a16="http://schemas.microsoft.com/office/drawing/2014/main" id="{5B7FC944-1CAE-4E47-93D2-59DA260084B5}"/>
              </a:ext>
            </a:extLst>
          </p:cNvPr>
          <p:cNvPicPr>
            <a:picLocks noChangeAspect="1"/>
          </p:cNvPicPr>
          <p:nvPr userDrawn="1"/>
        </p:nvPicPr>
        <p:blipFill>
          <a:blip r:embed="rId6"/>
          <a:stretch>
            <a:fillRect/>
          </a:stretch>
        </p:blipFill>
        <p:spPr>
          <a:xfrm>
            <a:off x="298788" y="152400"/>
            <a:ext cx="3016523" cy="287769"/>
          </a:xfrm>
          <a:prstGeom prst="rect">
            <a:avLst/>
          </a:prstGeom>
        </p:spPr>
      </p:pic>
    </p:spTree>
    <p:extLst>
      <p:ext uri="{BB962C8B-B14F-4D97-AF65-F5344CB8AC3E}">
        <p14:creationId xmlns:p14="http://schemas.microsoft.com/office/powerpoint/2010/main" val="1785158377"/>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21"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userDrawn="1">
          <p15:clr>
            <a:srgbClr val="F26B43"/>
          </p15:clr>
        </p15:guide>
        <p15:guide id="2" pos="7488" userDrawn="1">
          <p15:clr>
            <a:srgbClr val="F26B43"/>
          </p15:clr>
        </p15:guide>
        <p15:guide id="3" orient="horz" pos="96" userDrawn="1">
          <p15:clr>
            <a:srgbClr val="F26B43"/>
          </p15:clr>
        </p15:guide>
        <p15:guide id="4" orient="horz" pos="4224" userDrawn="1">
          <p15:clr>
            <a:srgbClr val="F26B43"/>
          </p15:clr>
        </p15:guide>
        <p15:guide id="5" pos="384" userDrawn="1">
          <p15:clr>
            <a:srgbClr val="F26B43"/>
          </p15:clr>
        </p15:guide>
        <p15:guide id="6" orient="horz" pos="768" userDrawn="1">
          <p15:clr>
            <a:srgbClr val="F26B43"/>
          </p15:clr>
        </p15:guide>
        <p15:guide id="7" pos="7296" userDrawn="1">
          <p15:clr>
            <a:srgbClr val="F26B43"/>
          </p15:clr>
        </p15:guide>
        <p15:guide id="8" orient="horz" pos="3672" userDrawn="1">
          <p15:clr>
            <a:srgbClr val="F26B43"/>
          </p15:clr>
        </p15:guide>
        <p15:guide id="9" orient="horz" pos="576" userDrawn="1">
          <p15:clr>
            <a:srgbClr val="F26B43"/>
          </p15:clr>
        </p15:guide>
        <p15:guide id="10"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3.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hyperlink" Target="http://commons.wikimedia.org/wiki/File:Grey_wolf_P1130270.jpg" TargetMode="External"/><Relationship Id="rId2" Type="http://schemas.openxmlformats.org/officeDocument/2006/relationships/image" Target="../media/image19.jpeg"/><Relationship Id="rId1" Type="http://schemas.openxmlformats.org/officeDocument/2006/relationships/slideLayout" Target="../slideLayouts/slideLayout5.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5.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4.jfif"/><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E409333-BA0D-4E8D-8F8B-ECF846A6D796}"/>
              </a:ext>
            </a:extLst>
          </p:cNvPr>
          <p:cNvSpPr>
            <a:spLocks noGrp="1"/>
          </p:cNvSpPr>
          <p:nvPr>
            <p:ph sz="quarter" idx="14"/>
          </p:nvPr>
        </p:nvSpPr>
        <p:spPr/>
        <p:txBody>
          <a:bodyPr/>
          <a:lstStyle/>
          <a:p>
            <a:r>
              <a:rPr lang="en-US" dirty="0"/>
              <a:t>Ecological Sciences Enhancements &amp; Upgrades</a:t>
            </a:r>
          </a:p>
        </p:txBody>
      </p:sp>
      <p:pic>
        <p:nvPicPr>
          <p:cNvPr id="4" name="Picture Placeholder 3">
            <a:extLst>
              <a:ext uri="{FF2B5EF4-FFF2-40B4-BE49-F238E27FC236}">
                <a16:creationId xmlns:a16="http://schemas.microsoft.com/office/drawing/2014/main" id="{5503452F-9B9A-347D-06C7-C3F5D53ADA7C}"/>
              </a:ext>
            </a:extLst>
          </p:cNvPr>
          <p:cNvPicPr>
            <a:picLocks noGrp="1" noChangeAspect="1"/>
          </p:cNvPicPr>
          <p:nvPr>
            <p:ph type="pic" sz="quarter" idx="4294967295"/>
          </p:nvPr>
        </p:nvPicPr>
        <p:blipFill>
          <a:blip r:embed="rId2"/>
          <a:srcRect l="2680" r="2680"/>
          <a:stretch>
            <a:fillRect/>
          </a:stretch>
        </p:blipFill>
        <p:spPr>
          <a:xfrm>
            <a:off x="6224588" y="1255713"/>
            <a:ext cx="2903537" cy="2047875"/>
          </a:xfrm>
          <a:prstGeom prst="rect">
            <a:avLst/>
          </a:prstGeom>
        </p:spPr>
      </p:pic>
      <p:pic>
        <p:nvPicPr>
          <p:cNvPr id="12" name="Picture Placeholder 11" descr="A picture containing outdoor, building, sky, grass&#10;&#10;Description automatically generated">
            <a:extLst>
              <a:ext uri="{FF2B5EF4-FFF2-40B4-BE49-F238E27FC236}">
                <a16:creationId xmlns:a16="http://schemas.microsoft.com/office/drawing/2014/main" id="{40841452-F1E5-A9F1-754E-E71493D26902}"/>
              </a:ext>
            </a:extLst>
          </p:cNvPr>
          <p:cNvPicPr>
            <a:picLocks noGrp="1" noChangeAspect="1"/>
          </p:cNvPicPr>
          <p:nvPr>
            <p:ph type="pic" sz="quarter" idx="4294967295"/>
          </p:nvPr>
        </p:nvPicPr>
        <p:blipFill>
          <a:blip r:embed="rId3"/>
          <a:srcRect l="21132" t="246" b="-246"/>
          <a:stretch/>
        </p:blipFill>
        <p:spPr>
          <a:xfrm flipH="1">
            <a:off x="9320213" y="1255713"/>
            <a:ext cx="2871787" cy="2047875"/>
          </a:xfrm>
          <a:prstGeom prst="rect">
            <a:avLst/>
          </a:prstGeom>
        </p:spPr>
      </p:pic>
      <p:pic>
        <p:nvPicPr>
          <p:cNvPr id="6" name="Picture Placeholder 5" descr="A picture containing grass, outdoor, sky, field&#10;&#10;Description automatically generated">
            <a:extLst>
              <a:ext uri="{FF2B5EF4-FFF2-40B4-BE49-F238E27FC236}">
                <a16:creationId xmlns:a16="http://schemas.microsoft.com/office/drawing/2014/main" id="{FD923C84-BD3C-91DC-07F6-F1E8767D37C2}"/>
              </a:ext>
            </a:extLst>
          </p:cNvPr>
          <p:cNvPicPr>
            <a:picLocks noGrp="1" noChangeAspect="1"/>
          </p:cNvPicPr>
          <p:nvPr>
            <p:ph type="pic" sz="quarter" idx="4294967295"/>
          </p:nvPr>
        </p:nvPicPr>
        <p:blipFill>
          <a:blip r:embed="rId4"/>
          <a:srcRect b="29998"/>
          <a:stretch/>
        </p:blipFill>
        <p:spPr>
          <a:xfrm>
            <a:off x="6224588" y="3495675"/>
            <a:ext cx="5967412" cy="1873250"/>
          </a:xfrm>
          <a:prstGeom prst="rect">
            <a:avLst/>
          </a:prstGeom>
        </p:spPr>
      </p:pic>
      <p:pic>
        <p:nvPicPr>
          <p:cNvPr id="3" name="Content Placeholder 2">
            <a:extLst>
              <a:ext uri="{FF2B5EF4-FFF2-40B4-BE49-F238E27FC236}">
                <a16:creationId xmlns:a16="http://schemas.microsoft.com/office/drawing/2014/main" id="{A847742F-719D-876D-1562-30554C18877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51954" y="1702965"/>
            <a:ext cx="1640046" cy="3280096"/>
          </a:xfrm>
          <a:prstGeom prst="rect">
            <a:avLst/>
          </a:prstGeom>
        </p:spPr>
      </p:pic>
    </p:spTree>
    <p:extLst>
      <p:ext uri="{BB962C8B-B14F-4D97-AF65-F5344CB8AC3E}">
        <p14:creationId xmlns:p14="http://schemas.microsoft.com/office/powerpoint/2010/main" val="14826846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9AD204C-ADEA-4B14-88A9-4CCEC4E1AC04}"/>
              </a:ext>
            </a:extLst>
          </p:cNvPr>
          <p:cNvSpPr>
            <a:spLocks noGrp="1"/>
          </p:cNvSpPr>
          <p:nvPr>
            <p:ph type="body" sz="quarter" idx="11"/>
          </p:nvPr>
        </p:nvSpPr>
        <p:spPr>
          <a:xfrm>
            <a:off x="0" y="832704"/>
            <a:ext cx="9576122" cy="531082"/>
          </a:xfrm>
        </p:spPr>
        <p:txBody>
          <a:bodyPr/>
          <a:lstStyle/>
          <a:p>
            <a:r>
              <a:rPr lang="en-US" sz="3400" dirty="0"/>
              <a:t>New Range/Grazing Payment Scenarios</a:t>
            </a:r>
          </a:p>
        </p:txBody>
      </p:sp>
      <p:sp>
        <p:nvSpPr>
          <p:cNvPr id="5" name="Content Placeholder 4">
            <a:extLst>
              <a:ext uri="{FF2B5EF4-FFF2-40B4-BE49-F238E27FC236}">
                <a16:creationId xmlns:a16="http://schemas.microsoft.com/office/drawing/2014/main" id="{8A05D6DA-084E-461E-98F3-FF91DD36935C}"/>
              </a:ext>
            </a:extLst>
          </p:cNvPr>
          <p:cNvSpPr>
            <a:spLocks noGrp="1"/>
          </p:cNvSpPr>
          <p:nvPr>
            <p:ph sz="quarter" idx="10"/>
          </p:nvPr>
        </p:nvSpPr>
        <p:spPr>
          <a:xfrm>
            <a:off x="505433" y="1627908"/>
            <a:ext cx="8905985" cy="4506191"/>
          </a:xfrm>
        </p:spPr>
        <p:txBody>
          <a:bodyPr/>
          <a:lstStyle/>
          <a:p>
            <a:pPr marL="0" indent="0">
              <a:buNone/>
            </a:pPr>
            <a:r>
              <a:rPr lang="en-US" sz="2400" b="1"/>
              <a:t>New Virtual Fence (382) Scenarios</a:t>
            </a:r>
            <a:endParaRPr lang="en-US" sz="2400"/>
          </a:p>
          <a:p>
            <a:pPr marL="1085850" lvl="1" indent="-342900">
              <a:buFont typeface="Arial" panose="020B0604020202020204" pitchFamily="34" charset="0"/>
              <a:buChar char="•"/>
            </a:pPr>
            <a:r>
              <a:rPr lang="en-US" sz="2000" b="1"/>
              <a:t>First Year Virtual Fence Startup Scenarios </a:t>
            </a:r>
            <a:r>
              <a:rPr lang="en-US" sz="2000"/>
              <a:t>. </a:t>
            </a:r>
          </a:p>
          <a:p>
            <a:pPr marL="1485900" lvl="2" indent="-342900">
              <a:buFont typeface="Arial" panose="020B0604020202020204" pitchFamily="34" charset="0"/>
              <a:buChar char="•"/>
            </a:pPr>
            <a:r>
              <a:rPr lang="en-US" sz="1800"/>
              <a:t>Small Herd VF Startup Grazing Management, Year 1, Sheep or Goats</a:t>
            </a:r>
            <a:endParaRPr lang="en-US" sz="1600"/>
          </a:p>
          <a:p>
            <a:pPr marL="1485900" lvl="2" indent="-342900">
              <a:buFont typeface="Arial" panose="020B0604020202020204" pitchFamily="34" charset="0"/>
              <a:buChar char="•"/>
            </a:pPr>
            <a:r>
              <a:rPr lang="en-US" sz="1800"/>
              <a:t>Small Herd VF Startup Grazing Management, Year 1, Cattle</a:t>
            </a:r>
          </a:p>
          <a:p>
            <a:pPr marL="1943100" lvl="3" indent="-342900">
              <a:buFont typeface="Arial" panose="020B0604020202020204" pitchFamily="34" charset="0"/>
              <a:buChar char="•"/>
            </a:pPr>
            <a:r>
              <a:rPr lang="en-US" sz="1600"/>
              <a:t>Operations with &lt; 400 acres.</a:t>
            </a:r>
          </a:p>
          <a:p>
            <a:pPr marL="1485900" lvl="2" indent="-342900">
              <a:buFont typeface="Arial" panose="020B0604020202020204" pitchFamily="34" charset="0"/>
              <a:buChar char="•"/>
            </a:pPr>
            <a:r>
              <a:rPr lang="en-US" sz="1800"/>
              <a:t>Medium Herd VF Startup Grazing Management, Year 1, Cattle</a:t>
            </a:r>
          </a:p>
          <a:p>
            <a:pPr marL="1943100" lvl="3" indent="-342900">
              <a:buFont typeface="Arial" panose="020B0604020202020204" pitchFamily="34" charset="0"/>
              <a:buChar char="•"/>
            </a:pPr>
            <a:r>
              <a:rPr lang="en-US" sz="1600"/>
              <a:t>Operations with ≤ 150 head and &gt; 400 acres</a:t>
            </a:r>
          </a:p>
          <a:p>
            <a:pPr marL="1485900" lvl="2" indent="-342900">
              <a:buFont typeface="Arial" panose="020B0604020202020204" pitchFamily="34" charset="0"/>
              <a:buChar char="•"/>
            </a:pPr>
            <a:r>
              <a:rPr lang="en-US" sz="1800"/>
              <a:t>Large Herd VF Startup Grazing Management, Year 1, Cattle</a:t>
            </a:r>
          </a:p>
          <a:p>
            <a:pPr marL="1943100" lvl="3" indent="-342900">
              <a:buFont typeface="Arial" panose="020B0604020202020204" pitchFamily="34" charset="0"/>
              <a:buChar char="•"/>
            </a:pPr>
            <a:r>
              <a:rPr lang="en-US" sz="1600"/>
              <a:t>Operations with ≥ 150 head and &gt; 400 acres</a:t>
            </a:r>
          </a:p>
          <a:p>
            <a:pPr lvl="3" indent="0">
              <a:buNone/>
            </a:pPr>
            <a:endParaRPr lang="en-US" sz="2400" b="1"/>
          </a:p>
          <a:p>
            <a:pPr marL="1028700" lvl="1" indent="-342900">
              <a:buFont typeface="Arial" panose="020B0604020202020204" pitchFamily="34" charset="0"/>
              <a:buChar char="•"/>
            </a:pPr>
            <a:r>
              <a:rPr lang="en-US" sz="2200" b="1"/>
              <a:t>Prescribed Grazing (528) Scenario</a:t>
            </a:r>
          </a:p>
          <a:p>
            <a:pPr marL="1485900" lvl="2" indent="-342900">
              <a:buFont typeface="Arial" panose="020B0604020202020204" pitchFamily="34" charset="0"/>
              <a:buChar char="•"/>
            </a:pPr>
            <a:r>
              <a:rPr lang="en-US" sz="1800"/>
              <a:t>Virtual Fence Adaptive Management Years 2-5</a:t>
            </a:r>
          </a:p>
        </p:txBody>
      </p:sp>
      <p:pic>
        <p:nvPicPr>
          <p:cNvPr id="8" name="Picture Placeholder 7" descr="A cow grazing in a field&#10;&#10;Description automatically generated with low confidence">
            <a:extLst>
              <a:ext uri="{FF2B5EF4-FFF2-40B4-BE49-F238E27FC236}">
                <a16:creationId xmlns:a16="http://schemas.microsoft.com/office/drawing/2014/main" id="{6971DE98-75E9-9EE5-9B61-D8CF3B99CE6D}"/>
              </a:ext>
            </a:extLst>
          </p:cNvPr>
          <p:cNvPicPr>
            <a:picLocks noGrp="1" noChangeAspect="1"/>
          </p:cNvPicPr>
          <p:nvPr>
            <p:ph type="pic" sz="quarter" idx="12"/>
          </p:nvPr>
        </p:nvPicPr>
        <p:blipFill>
          <a:blip r:embed="rId2"/>
          <a:srcRect t="6090" b="6090"/>
          <a:stretch>
            <a:fillRect/>
          </a:stretch>
        </p:blipFill>
        <p:spPr/>
      </p:pic>
    </p:spTree>
    <p:extLst>
      <p:ext uri="{BB962C8B-B14F-4D97-AF65-F5344CB8AC3E}">
        <p14:creationId xmlns:p14="http://schemas.microsoft.com/office/powerpoint/2010/main" val="681114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39BEE5-42FD-9DCB-EA29-3279A9A3E764}"/>
              </a:ext>
            </a:extLst>
          </p:cNvPr>
          <p:cNvSpPr>
            <a:spLocks noGrp="1"/>
          </p:cNvSpPr>
          <p:nvPr>
            <p:ph type="body" sz="quarter" idx="11"/>
          </p:nvPr>
        </p:nvSpPr>
        <p:spPr>
          <a:xfrm>
            <a:off x="196775" y="832704"/>
            <a:ext cx="10185009" cy="531082"/>
          </a:xfrm>
        </p:spPr>
        <p:txBody>
          <a:bodyPr/>
          <a:lstStyle/>
          <a:p>
            <a:r>
              <a:rPr lang="en-US" sz="3600"/>
              <a:t>New/Updated Range Documents </a:t>
            </a:r>
          </a:p>
          <a:p>
            <a:endParaRPr lang="en-US"/>
          </a:p>
        </p:txBody>
      </p:sp>
      <p:sp>
        <p:nvSpPr>
          <p:cNvPr id="3" name="Content Placeholder 2">
            <a:extLst>
              <a:ext uri="{FF2B5EF4-FFF2-40B4-BE49-F238E27FC236}">
                <a16:creationId xmlns:a16="http://schemas.microsoft.com/office/drawing/2014/main" id="{E71B5BFA-0749-2D1F-8AFA-2ED2A6CE98F7}"/>
              </a:ext>
            </a:extLst>
          </p:cNvPr>
          <p:cNvSpPr>
            <a:spLocks noGrp="1"/>
          </p:cNvSpPr>
          <p:nvPr>
            <p:ph sz="quarter" idx="10"/>
          </p:nvPr>
        </p:nvSpPr>
        <p:spPr>
          <a:xfrm>
            <a:off x="505434" y="1627909"/>
            <a:ext cx="8424434" cy="3914248"/>
          </a:xfrm>
        </p:spPr>
        <p:txBody>
          <a:bodyPr lIns="91440" tIns="45720" rIns="91440" bIns="45720" anchor="t"/>
          <a:lstStyle/>
          <a:p>
            <a:r>
              <a:rPr lang="en-US" sz="2800" dirty="0">
                <a:effectLst/>
                <a:latin typeface="Aptos"/>
                <a:ea typeface="Aptos" panose="020B0004020202020204" pitchFamily="34" charset="0"/>
                <a:cs typeface="Times New Roman"/>
              </a:rPr>
              <a:t>Range/Grazing documents to be pending in FOTG</a:t>
            </a:r>
          </a:p>
          <a:p>
            <a:pPr marL="0" indent="0">
              <a:buNone/>
            </a:pPr>
            <a:endParaRPr lang="en-US" kern="0" dirty="0">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07000"/>
              </a:lnSpc>
              <a:spcBef>
                <a:spcPts val="0"/>
              </a:spcBef>
              <a:buFont typeface="Aptos" panose="020B0004020202020204" pitchFamily="34" charset="0"/>
              <a:buChar char="-"/>
            </a:pPr>
            <a:r>
              <a:rPr lang="en-US" kern="0" dirty="0">
                <a:effectLst/>
                <a:latin typeface="Aptos"/>
                <a:ea typeface="Aptos" panose="020B0004020202020204" pitchFamily="34" charset="0"/>
                <a:cs typeface="Aptos" panose="020B0004020202020204" pitchFamily="34" charset="0"/>
              </a:rPr>
              <a:t>382_WA_IR_Fence-Elec_2024.pdf</a:t>
            </a:r>
            <a:endParaRPr lang="en-US" kern="100" dirty="0">
              <a:effectLst/>
              <a:latin typeface="Aptos"/>
              <a:ea typeface="Aptos" panose="020B0004020202020204" pitchFamily="34" charset="0"/>
              <a:cs typeface="Aptos" panose="020B0004020202020204" pitchFamily="34" charset="0"/>
            </a:endParaRPr>
          </a:p>
          <a:p>
            <a:pPr marL="800100" lvl="1" indent="-342900">
              <a:lnSpc>
                <a:spcPct val="107000"/>
              </a:lnSpc>
              <a:spcBef>
                <a:spcPts val="0"/>
              </a:spcBef>
              <a:buFont typeface="Aptos" panose="020B0004020202020204" pitchFamily="34" charset="0"/>
              <a:buChar char="-"/>
            </a:pPr>
            <a:r>
              <a:rPr lang="en-US" kern="0" dirty="0">
                <a:effectLst/>
                <a:latin typeface="Aptos"/>
                <a:ea typeface="Aptos" panose="020B0004020202020204" pitchFamily="34" charset="0"/>
                <a:cs typeface="Aptos" panose="020B0004020202020204" pitchFamily="34" charset="0"/>
              </a:rPr>
              <a:t>382_WA_IR_Fence-Barbed_Smooth_2024.pdf</a:t>
            </a:r>
            <a:endParaRPr lang="en-US" kern="100" dirty="0">
              <a:effectLst/>
              <a:latin typeface="Aptos"/>
              <a:ea typeface="Aptos" panose="020B0004020202020204" pitchFamily="34" charset="0"/>
              <a:cs typeface="Aptos" panose="020B0004020202020204" pitchFamily="34" charset="0"/>
            </a:endParaRPr>
          </a:p>
          <a:p>
            <a:pPr marL="800100" lvl="1" indent="-342900">
              <a:lnSpc>
                <a:spcPct val="107000"/>
              </a:lnSpc>
              <a:spcBef>
                <a:spcPts val="0"/>
              </a:spcBef>
              <a:buFont typeface="Aptos" panose="020B0004020202020204" pitchFamily="34" charset="0"/>
              <a:buChar char="-"/>
            </a:pPr>
            <a:r>
              <a:rPr lang="en-US" kern="0" dirty="0">
                <a:effectLst/>
                <a:latin typeface="Aptos"/>
                <a:ea typeface="Aptos" panose="020B0004020202020204" pitchFamily="34" charset="0"/>
                <a:cs typeface="Aptos" panose="020B0004020202020204" pitchFamily="34" charset="0"/>
              </a:rPr>
              <a:t>382_WA_PS_Fence_Barbed_Smooth_2024.pdf</a:t>
            </a:r>
            <a:endParaRPr lang="en-US" kern="100" dirty="0">
              <a:effectLst/>
              <a:latin typeface="Aptos"/>
              <a:ea typeface="Aptos" panose="020B0004020202020204" pitchFamily="34" charset="0"/>
              <a:cs typeface="Aptos" panose="020B0004020202020204" pitchFamily="34" charset="0"/>
            </a:endParaRPr>
          </a:p>
          <a:p>
            <a:pPr marL="800100" lvl="1" indent="-342900">
              <a:lnSpc>
                <a:spcPct val="107000"/>
              </a:lnSpc>
              <a:spcBef>
                <a:spcPts val="0"/>
              </a:spcBef>
              <a:buFont typeface="Aptos" panose="020B0004020202020204" pitchFamily="34" charset="0"/>
              <a:buChar char="-"/>
            </a:pPr>
            <a:r>
              <a:rPr lang="en-US" kern="0" dirty="0">
                <a:effectLst/>
                <a:latin typeface="Aptos"/>
                <a:ea typeface="Aptos" panose="020B0004020202020204" pitchFamily="34" charset="0"/>
                <a:cs typeface="Aptos" panose="020B0004020202020204" pitchFamily="34" charset="0"/>
              </a:rPr>
              <a:t>382_WA_PS_Fence_Electric_2024.pdf</a:t>
            </a:r>
          </a:p>
          <a:p>
            <a:pPr marL="800100" lvl="1" indent="-342900">
              <a:lnSpc>
                <a:spcPct val="107000"/>
              </a:lnSpc>
              <a:spcBef>
                <a:spcPts val="0"/>
              </a:spcBef>
              <a:buFont typeface="Aptos" panose="020B0004020202020204" pitchFamily="34" charset="0"/>
              <a:buChar char="-"/>
            </a:pPr>
            <a:r>
              <a:rPr lang="en-US" kern="0" dirty="0">
                <a:effectLst/>
                <a:latin typeface="Aptos"/>
                <a:ea typeface="Aptos" panose="020B0004020202020204" pitchFamily="34" charset="0"/>
                <a:cs typeface="Aptos" panose="020B0004020202020204" pitchFamily="34" charset="0"/>
              </a:rPr>
              <a:t>382_WA_IR_Fence-Elec_Temp_2024.pdf</a:t>
            </a:r>
            <a:endParaRPr lang="en-US" kern="100" dirty="0">
              <a:effectLst/>
              <a:latin typeface="Aptos"/>
              <a:ea typeface="Aptos" panose="020B0004020202020204" pitchFamily="34" charset="0"/>
              <a:cs typeface="Aptos" panose="020B0004020202020204" pitchFamily="34" charset="0"/>
            </a:endParaRPr>
          </a:p>
          <a:p>
            <a:pPr marL="800100" lvl="1" indent="-342900">
              <a:lnSpc>
                <a:spcPct val="107000"/>
              </a:lnSpc>
              <a:spcBef>
                <a:spcPts val="0"/>
              </a:spcBef>
              <a:buFont typeface="Aptos" panose="020B0004020202020204" pitchFamily="34" charset="0"/>
              <a:buChar char="-"/>
            </a:pPr>
            <a:r>
              <a:rPr lang="en-US" kern="0" dirty="0">
                <a:latin typeface="Aptos"/>
                <a:ea typeface="Aptos" panose="020B0004020202020204" pitchFamily="34" charset="0"/>
                <a:cs typeface="Aptos" panose="020B0004020202020204" pitchFamily="34" charset="0"/>
              </a:rPr>
              <a:t>382_WA_IR_Fence-Virtual_2024.pdf</a:t>
            </a:r>
          </a:p>
          <a:p>
            <a:pPr marL="800100" lvl="1" indent="-342900">
              <a:lnSpc>
                <a:spcPct val="107000"/>
              </a:lnSpc>
              <a:spcBef>
                <a:spcPts val="0"/>
              </a:spcBef>
              <a:buFont typeface="Aptos" panose="020B0004020202020204" pitchFamily="34" charset="0"/>
              <a:buChar char="-"/>
            </a:pPr>
            <a:r>
              <a:rPr lang="en-US" kern="0" dirty="0">
                <a:effectLst/>
                <a:latin typeface="Aptos"/>
                <a:ea typeface="Aptos" panose="020B0004020202020204" pitchFamily="34" charset="0"/>
                <a:cs typeface="Aptos" panose="020B0004020202020204" pitchFamily="34" charset="0"/>
              </a:rPr>
              <a:t>550_WA_IR_Range_Planting_2024</a:t>
            </a:r>
            <a:endParaRPr lang="en-US" kern="100" dirty="0">
              <a:effectLst/>
              <a:latin typeface="Aptos"/>
              <a:ea typeface="Aptos" panose="020B0004020202020204" pitchFamily="34" charset="0"/>
              <a:cs typeface="Aptos" panose="020B0004020202020204" pitchFamily="34" charset="0"/>
            </a:endParaRPr>
          </a:p>
          <a:p>
            <a:pPr marL="800100" lvl="1" indent="-342900">
              <a:lnSpc>
                <a:spcPct val="107000"/>
              </a:lnSpc>
              <a:spcBef>
                <a:spcPts val="0"/>
              </a:spcBef>
              <a:buFont typeface="Aptos" panose="020B0004020202020204" pitchFamily="34" charset="0"/>
              <a:buChar char="-"/>
            </a:pPr>
            <a:endParaRPr lang="en-US" kern="100" dirty="0">
              <a:effectLst/>
              <a:latin typeface="Aptos" panose="020B0004020202020204" pitchFamily="34" charset="0"/>
              <a:ea typeface="Aptos" panose="020B0004020202020204" pitchFamily="34" charset="0"/>
              <a:cs typeface="Aptos" panose="020B0004020202020204" pitchFamily="34" charset="0"/>
            </a:endParaRPr>
          </a:p>
        </p:txBody>
      </p:sp>
      <p:pic>
        <p:nvPicPr>
          <p:cNvPr id="6" name="Picture Placeholder 5">
            <a:extLst>
              <a:ext uri="{FF2B5EF4-FFF2-40B4-BE49-F238E27FC236}">
                <a16:creationId xmlns:a16="http://schemas.microsoft.com/office/drawing/2014/main" id="{F7D8D52F-DBEE-4C57-8801-BB81F2D1AA1E}"/>
              </a:ext>
            </a:extLst>
          </p:cNvPr>
          <p:cNvPicPr>
            <a:picLocks noGrp="1" noChangeAspect="1"/>
          </p:cNvPicPr>
          <p:nvPr>
            <p:ph type="pic" sz="quarter" idx="12"/>
          </p:nvPr>
        </p:nvPicPr>
        <p:blipFill>
          <a:blip r:embed="rId2"/>
          <a:srcRect l="18190" r="18190"/>
          <a:stretch/>
        </p:blipFill>
        <p:spPr>
          <a:xfrm>
            <a:off x="9576122" y="914400"/>
            <a:ext cx="2311078" cy="5219699"/>
          </a:xfrm>
        </p:spPr>
      </p:pic>
    </p:spTree>
    <p:extLst>
      <p:ext uri="{BB962C8B-B14F-4D97-AF65-F5344CB8AC3E}">
        <p14:creationId xmlns:p14="http://schemas.microsoft.com/office/powerpoint/2010/main" val="333824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D3FEB4-0F79-E829-53C6-70E661F44F58}"/>
              </a:ext>
            </a:extLst>
          </p:cNvPr>
          <p:cNvSpPr>
            <a:spLocks noGrp="1"/>
          </p:cNvSpPr>
          <p:nvPr>
            <p:ph type="body" sz="quarter" idx="11"/>
          </p:nvPr>
        </p:nvSpPr>
        <p:spPr/>
        <p:txBody>
          <a:bodyPr/>
          <a:lstStyle/>
          <a:p>
            <a:r>
              <a:rPr lang="en-US"/>
              <a:t>Range Riding*</a:t>
            </a:r>
          </a:p>
        </p:txBody>
      </p:sp>
      <p:sp>
        <p:nvSpPr>
          <p:cNvPr id="3" name="Content Placeholder 2">
            <a:extLst>
              <a:ext uri="{FF2B5EF4-FFF2-40B4-BE49-F238E27FC236}">
                <a16:creationId xmlns:a16="http://schemas.microsoft.com/office/drawing/2014/main" id="{6135A6ED-D39E-E321-55D0-DAF5D7AB481E}"/>
              </a:ext>
            </a:extLst>
          </p:cNvPr>
          <p:cNvSpPr>
            <a:spLocks noGrp="1"/>
          </p:cNvSpPr>
          <p:nvPr>
            <p:ph sz="quarter" idx="10"/>
          </p:nvPr>
        </p:nvSpPr>
        <p:spPr>
          <a:xfrm>
            <a:off x="505434" y="1627909"/>
            <a:ext cx="8424434" cy="3756892"/>
          </a:xfrm>
        </p:spPr>
        <p:txBody>
          <a:bodyPr/>
          <a:lstStyle/>
          <a:p>
            <a:pPr marL="0" indent="0">
              <a:buNone/>
            </a:pPr>
            <a:r>
              <a:rPr lang="en-US" sz="2400" dirty="0">
                <a:effectLst/>
                <a:latin typeface="Aptos" panose="020B0004020202020204" pitchFamily="34" charset="0"/>
                <a:ea typeface="Aptos" panose="020B0004020202020204" pitchFamily="34" charset="0"/>
                <a:cs typeface="Aptos" panose="020B0004020202020204" pitchFamily="34" charset="0"/>
              </a:rPr>
              <a:t>“Range Riding” as herding livestock for the sole purpose of predator deconfliction it is only allowed in the 5 State RCPP area, under CPS 645. </a:t>
            </a:r>
            <a:r>
              <a:rPr lang="en-US" sz="2400" b="1" dirty="0">
                <a:effectLst/>
                <a:latin typeface="Aptos" panose="020B0004020202020204" pitchFamily="34" charset="0"/>
                <a:ea typeface="Aptos" panose="020B0004020202020204" pitchFamily="34" charset="0"/>
                <a:cs typeface="Aptos" panose="020B0004020202020204" pitchFamily="34" charset="0"/>
              </a:rPr>
              <a:t>Washington is not part of the 5 state RCPP project area</a:t>
            </a:r>
            <a:r>
              <a:rPr lang="en-US" sz="2400" dirty="0">
                <a:effectLst/>
                <a:latin typeface="Aptos" panose="020B0004020202020204" pitchFamily="34" charset="0"/>
                <a:ea typeface="Aptos" panose="020B0004020202020204" pitchFamily="34" charset="0"/>
                <a:cs typeface="Aptos" panose="020B0004020202020204" pitchFamily="34" charset="0"/>
              </a:rPr>
              <a:t>.  </a:t>
            </a:r>
          </a:p>
          <a:p>
            <a:pPr marL="0" indent="0">
              <a:buNone/>
            </a:pPr>
            <a:endParaRPr lang="en-US" dirty="0">
              <a:latin typeface="Aptos" panose="020B0004020202020204" pitchFamily="34" charset="0"/>
            </a:endParaRPr>
          </a:p>
          <a:p>
            <a:pPr marL="0" indent="0">
              <a:buNone/>
            </a:pPr>
            <a:r>
              <a:rPr lang="en-US" sz="2400" dirty="0">
                <a:effectLst/>
                <a:latin typeface="Aptos" panose="020B0004020202020204" pitchFamily="34" charset="0"/>
                <a:ea typeface="Aptos" panose="020B0004020202020204" pitchFamily="34" charset="0"/>
                <a:cs typeface="Aptos" panose="020B0004020202020204" pitchFamily="34" charset="0"/>
              </a:rPr>
              <a:t>“Range Riding” as herding livestock to meet management objective under CPS 528 and employing a contingency plan to avoid predators while following a flexible management strategy (i.e. adaptive management) under 528, it is allowed using the existing scenarios under CPS 528</a:t>
            </a:r>
            <a:endParaRPr lang="en-US" sz="2400" dirty="0"/>
          </a:p>
        </p:txBody>
      </p:sp>
      <p:sp>
        <p:nvSpPr>
          <p:cNvPr id="4" name="TextBox 3">
            <a:extLst>
              <a:ext uri="{FF2B5EF4-FFF2-40B4-BE49-F238E27FC236}">
                <a16:creationId xmlns:a16="http://schemas.microsoft.com/office/drawing/2014/main" id="{25427D50-A7E6-DDB5-7D2D-AC5E801EE956}"/>
              </a:ext>
            </a:extLst>
          </p:cNvPr>
          <p:cNvSpPr txBox="1"/>
          <p:nvPr/>
        </p:nvSpPr>
        <p:spPr>
          <a:xfrm>
            <a:off x="196776" y="5626100"/>
            <a:ext cx="7918524" cy="369332"/>
          </a:xfrm>
          <a:prstGeom prst="rect">
            <a:avLst/>
          </a:prstGeom>
          <a:noFill/>
        </p:spPr>
        <p:txBody>
          <a:bodyPr wrap="square" rtlCol="0">
            <a:spAutoFit/>
          </a:bodyPr>
          <a:lstStyle/>
          <a:p>
            <a:r>
              <a:rPr lang="en-US" b="1" i="1"/>
              <a:t>* Thomas Hilken, Range National Discipline Lead</a:t>
            </a:r>
          </a:p>
        </p:txBody>
      </p:sp>
      <p:pic>
        <p:nvPicPr>
          <p:cNvPr id="8" name="Picture 7" descr="A cow standing in a field&#10;&#10;Description automatically generated with medium confidence">
            <a:extLst>
              <a:ext uri="{FF2B5EF4-FFF2-40B4-BE49-F238E27FC236}">
                <a16:creationId xmlns:a16="http://schemas.microsoft.com/office/drawing/2014/main" id="{44D0C331-E67F-4808-9995-42BF86325AEC}"/>
              </a:ext>
            </a:extLst>
          </p:cNvPr>
          <p:cNvPicPr>
            <a:picLocks noChangeAspect="1"/>
          </p:cNvPicPr>
          <p:nvPr/>
        </p:nvPicPr>
        <p:blipFill>
          <a:blip r:embed="rId2"/>
          <a:stretch>
            <a:fillRect/>
          </a:stretch>
        </p:blipFill>
        <p:spPr>
          <a:xfrm>
            <a:off x="9435495" y="856879"/>
            <a:ext cx="2559729" cy="5298951"/>
          </a:xfrm>
          <a:prstGeom prst="rect">
            <a:avLst/>
          </a:prstGeom>
        </p:spPr>
      </p:pic>
    </p:spTree>
    <p:extLst>
      <p:ext uri="{BB962C8B-B14F-4D97-AF65-F5344CB8AC3E}">
        <p14:creationId xmlns:p14="http://schemas.microsoft.com/office/powerpoint/2010/main" val="30541311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D3FEB4-0F79-E829-53C6-70E661F44F58}"/>
              </a:ext>
            </a:extLst>
          </p:cNvPr>
          <p:cNvSpPr>
            <a:spLocks noGrp="1"/>
          </p:cNvSpPr>
          <p:nvPr>
            <p:ph type="body" sz="quarter" idx="11"/>
          </p:nvPr>
        </p:nvSpPr>
        <p:spPr/>
        <p:txBody>
          <a:bodyPr lIns="91440" tIns="45720" rIns="91440" bIns="45720" anchor="t"/>
          <a:lstStyle/>
          <a:p>
            <a:r>
              <a:rPr lang="en-US">
                <a:latin typeface="Montserrat Black"/>
                <a:ea typeface="Open Sans"/>
                <a:cs typeface="Open Sans"/>
              </a:rPr>
              <a:t>645 Turbo Fladry</a:t>
            </a:r>
          </a:p>
        </p:txBody>
      </p:sp>
      <p:sp>
        <p:nvSpPr>
          <p:cNvPr id="3" name="Content Placeholder 2">
            <a:extLst>
              <a:ext uri="{FF2B5EF4-FFF2-40B4-BE49-F238E27FC236}">
                <a16:creationId xmlns:a16="http://schemas.microsoft.com/office/drawing/2014/main" id="{6135A6ED-D39E-E321-55D0-DAF5D7AB481E}"/>
              </a:ext>
            </a:extLst>
          </p:cNvPr>
          <p:cNvSpPr>
            <a:spLocks noGrp="1"/>
          </p:cNvSpPr>
          <p:nvPr>
            <p:ph sz="quarter" idx="10"/>
          </p:nvPr>
        </p:nvSpPr>
        <p:spPr>
          <a:xfrm>
            <a:off x="-1804" y="1666970"/>
            <a:ext cx="7691908" cy="3524059"/>
          </a:xfrm>
        </p:spPr>
        <p:txBody>
          <a:bodyPr lIns="91440" tIns="45720" rIns="91440" bIns="45720" anchor="t"/>
          <a:lstStyle/>
          <a:p>
            <a:r>
              <a:rPr lang="en-US" sz="2400" dirty="0">
                <a:latin typeface="Aptos"/>
                <a:ea typeface="Open Sans"/>
                <a:cs typeface="Open Sans"/>
              </a:rPr>
              <a:t>New scenarios available in Pacific Region and WA</a:t>
            </a:r>
            <a:endParaRPr lang="en-US" sz="2400" dirty="0">
              <a:latin typeface="Aptos"/>
            </a:endParaRPr>
          </a:p>
          <a:p>
            <a:pPr lvl="1"/>
            <a:r>
              <a:rPr lang="en-US" sz="2000" dirty="0">
                <a:latin typeface="Aptos"/>
                <a:ea typeface="Open Sans"/>
                <a:cs typeface="Open Sans"/>
              </a:rPr>
              <a:t>#374 Turbo Fladry Carnivore Deterrent Fence – Year One</a:t>
            </a:r>
            <a:endParaRPr lang="en-US" sz="2000" dirty="0">
              <a:latin typeface="Aptos" panose="020B0004020202020204" pitchFamily="34" charset="0"/>
            </a:endParaRPr>
          </a:p>
          <a:p>
            <a:pPr lvl="1"/>
            <a:r>
              <a:rPr lang="en-US" sz="2000" dirty="0">
                <a:latin typeface="Aptos"/>
                <a:ea typeface="Open Sans"/>
                <a:cs typeface="Open Sans"/>
              </a:rPr>
              <a:t>#375 Turbo Fladry Carnivore Deterrent Fence – Years Two - Five</a:t>
            </a:r>
            <a:endParaRPr lang="en-US" sz="2000" dirty="0">
              <a:latin typeface="Aptos" panose="020B0004020202020204" pitchFamily="34" charset="0"/>
            </a:endParaRPr>
          </a:p>
          <a:p>
            <a:pPr lvl="1"/>
            <a:endParaRPr lang="en-US" sz="2000" dirty="0">
              <a:latin typeface="Aptos" panose="020B0004020202020204" pitchFamily="34" charset="0"/>
            </a:endParaRPr>
          </a:p>
          <a:p>
            <a:pPr marL="457200" lvl="1" indent="0">
              <a:buNone/>
            </a:pPr>
            <a:r>
              <a:rPr lang="en-US" sz="2000" dirty="0">
                <a:latin typeface="Aptos"/>
                <a:ea typeface="Open Sans"/>
                <a:cs typeface="Open Sans"/>
              </a:rPr>
              <a:t>Turbo fladry is a fencing tool designed to protect livestock from wolves. </a:t>
            </a:r>
            <a:endParaRPr lang="en-US" sz="2000" dirty="0">
              <a:latin typeface="Aptos" panose="020B0004020202020204" pitchFamily="34" charset="0"/>
            </a:endParaRPr>
          </a:p>
          <a:p>
            <a:pPr marL="457200" lvl="1" indent="0">
              <a:buNone/>
            </a:pPr>
            <a:endParaRPr lang="en-US" sz="2000" dirty="0">
              <a:latin typeface="Aptos" panose="020B0004020202020204" pitchFamily="34" charset="0"/>
            </a:endParaRPr>
          </a:p>
          <a:p>
            <a:pPr marL="457200" lvl="1" indent="0">
              <a:buNone/>
            </a:pPr>
            <a:r>
              <a:rPr lang="en-US" sz="2000" dirty="0">
                <a:latin typeface="Aptos"/>
                <a:ea typeface="Open Sans"/>
                <a:cs typeface="Open Sans"/>
              </a:rPr>
              <a:t>More guidance coming in next few months. </a:t>
            </a:r>
            <a:endParaRPr lang="en-US" sz="2000" dirty="0">
              <a:latin typeface="Aptos" panose="020B0004020202020204" pitchFamily="34" charset="0"/>
            </a:endParaRPr>
          </a:p>
          <a:p>
            <a:pPr marL="457200" lvl="1" indent="0">
              <a:buNone/>
            </a:pPr>
            <a:endParaRPr lang="en-US" sz="2000" dirty="0">
              <a:latin typeface="Aptos" panose="020B0004020202020204" pitchFamily="34" charset="0"/>
            </a:endParaRPr>
          </a:p>
          <a:p>
            <a:pPr marL="457200" lvl="1" indent="0">
              <a:buNone/>
            </a:pPr>
            <a:r>
              <a:rPr lang="en-US" sz="2000" dirty="0">
                <a:latin typeface="Aptos"/>
                <a:ea typeface="Open Sans"/>
                <a:cs typeface="Open Sans"/>
              </a:rPr>
              <a:t>ESA Consultation will be required where wolves are Federally listed. Looking at options that avoid single project consultations. </a:t>
            </a:r>
            <a:endParaRPr lang="en-US" sz="2000" dirty="0">
              <a:latin typeface="Aptos" panose="020B0004020202020204" pitchFamily="34" charset="0"/>
            </a:endParaRPr>
          </a:p>
          <a:p>
            <a:pPr marL="0" indent="0">
              <a:buNone/>
            </a:pPr>
            <a:endParaRPr lang="en-US" dirty="0">
              <a:latin typeface="Aptos" panose="020B0004020202020204" pitchFamily="34" charset="0"/>
            </a:endParaRPr>
          </a:p>
          <a:p>
            <a:pPr marL="0" indent="0">
              <a:buNone/>
            </a:pPr>
            <a:endParaRPr lang="en-US" sz="2400" dirty="0">
              <a:latin typeface="Aptos" panose="020B0004020202020204" pitchFamily="34" charset="0"/>
            </a:endParaRPr>
          </a:p>
        </p:txBody>
      </p:sp>
      <p:pic>
        <p:nvPicPr>
          <p:cNvPr id="8" name="Picture 7">
            <a:extLst>
              <a:ext uri="{FF2B5EF4-FFF2-40B4-BE49-F238E27FC236}">
                <a16:creationId xmlns:a16="http://schemas.microsoft.com/office/drawing/2014/main" id="{44D0C331-E67F-4808-9995-42BF86325AEC}"/>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604504" y="613320"/>
            <a:ext cx="3587496" cy="2690621"/>
          </a:xfrm>
          <a:prstGeom prst="rect">
            <a:avLst/>
          </a:prstGeom>
        </p:spPr>
      </p:pic>
      <p:sp>
        <p:nvSpPr>
          <p:cNvPr id="5" name="TextBox 4">
            <a:extLst>
              <a:ext uri="{FF2B5EF4-FFF2-40B4-BE49-F238E27FC236}">
                <a16:creationId xmlns:a16="http://schemas.microsoft.com/office/drawing/2014/main" id="{398D42D3-B3BD-B529-191F-DA6D2202316E}"/>
              </a:ext>
            </a:extLst>
          </p:cNvPr>
          <p:cNvSpPr txBox="1"/>
          <p:nvPr/>
        </p:nvSpPr>
        <p:spPr>
          <a:xfrm>
            <a:off x="9436100" y="4465638"/>
            <a:ext cx="2559050" cy="317500"/>
          </a:xfrm>
          <a:prstGeom prst="rect">
            <a:avLst/>
          </a:prstGeom>
        </p:spPr>
        <p:txBody>
          <a:bodyPr>
            <a:normAutofit fontScale="47500" lnSpcReduction="20000"/>
          </a:bodyPr>
          <a:lstStyle/>
          <a:p>
            <a:r>
              <a:rPr lang="en-US"/>
              <a:t>ThePhoto by PhotoAuthor is licensed under CCYYSA.</a:t>
            </a:r>
          </a:p>
        </p:txBody>
      </p:sp>
      <p:pic>
        <p:nvPicPr>
          <p:cNvPr id="7" name="Picture 6">
            <a:extLst>
              <a:ext uri="{FF2B5EF4-FFF2-40B4-BE49-F238E27FC236}">
                <a16:creationId xmlns:a16="http://schemas.microsoft.com/office/drawing/2014/main" id="{F6D88EFE-D7CA-13FD-2E22-6BB74C1AC039}"/>
              </a:ext>
            </a:extLst>
          </p:cNvPr>
          <p:cNvPicPr>
            <a:picLocks noChangeAspect="1"/>
          </p:cNvPicPr>
          <p:nvPr/>
        </p:nvPicPr>
        <p:blipFill>
          <a:blip r:embed="rId4"/>
          <a:srcRect r="7229"/>
          <a:stretch/>
        </p:blipFill>
        <p:spPr>
          <a:xfrm>
            <a:off x="7459641" y="3303941"/>
            <a:ext cx="4732359" cy="3109058"/>
          </a:xfrm>
          <a:prstGeom prst="rect">
            <a:avLst/>
          </a:prstGeom>
        </p:spPr>
      </p:pic>
    </p:spTree>
    <p:extLst>
      <p:ext uri="{BB962C8B-B14F-4D97-AF65-F5344CB8AC3E}">
        <p14:creationId xmlns:p14="http://schemas.microsoft.com/office/powerpoint/2010/main" val="16979782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D3FEB4-0F79-E829-53C6-70E661F44F58}"/>
              </a:ext>
            </a:extLst>
          </p:cNvPr>
          <p:cNvSpPr>
            <a:spLocks noGrp="1"/>
          </p:cNvSpPr>
          <p:nvPr>
            <p:ph type="body" sz="quarter" idx="11"/>
          </p:nvPr>
        </p:nvSpPr>
        <p:spPr>
          <a:xfrm>
            <a:off x="-68400" y="1017694"/>
            <a:ext cx="8733092" cy="531082"/>
          </a:xfrm>
        </p:spPr>
        <p:txBody>
          <a:bodyPr lIns="91440" tIns="45720" rIns="91440" bIns="45720" anchor="t"/>
          <a:lstStyle/>
          <a:p>
            <a:r>
              <a:rPr lang="en-US" dirty="0">
                <a:latin typeface="Montserrat Black"/>
                <a:ea typeface="Open Sans"/>
                <a:cs typeface="Open Sans"/>
              </a:rPr>
              <a:t>CSAF – </a:t>
            </a:r>
            <a:r>
              <a:rPr lang="en-US">
                <a:latin typeface="Montserrat Black"/>
                <a:ea typeface="Open Sans"/>
                <a:cs typeface="Open Sans"/>
              </a:rPr>
              <a:t>NEW!  643</a:t>
            </a:r>
            <a:r>
              <a:rPr lang="en-US" dirty="0">
                <a:latin typeface="Montserrat Black"/>
                <a:ea typeface="Open Sans"/>
                <a:cs typeface="Open Sans"/>
              </a:rPr>
              <a:t> Oyster Reef</a:t>
            </a:r>
            <a:endParaRPr lang="en-US" dirty="0"/>
          </a:p>
        </p:txBody>
      </p:sp>
      <p:pic>
        <p:nvPicPr>
          <p:cNvPr id="7" name="Content Placeholder 6">
            <a:extLst>
              <a:ext uri="{FF2B5EF4-FFF2-40B4-BE49-F238E27FC236}">
                <a16:creationId xmlns:a16="http://schemas.microsoft.com/office/drawing/2014/main" id="{594F100B-757F-633F-8806-204362B34448}"/>
              </a:ext>
            </a:extLst>
          </p:cNvPr>
          <p:cNvPicPr>
            <a:picLocks noGrp="1" noChangeAspect="1"/>
          </p:cNvPicPr>
          <p:nvPr>
            <p:ph sz="quarter" idx="10"/>
          </p:nvPr>
        </p:nvPicPr>
        <p:blipFill>
          <a:blip r:embed="rId2"/>
          <a:srcRect l="850" r="1060"/>
          <a:stretch/>
        </p:blipFill>
        <p:spPr>
          <a:xfrm>
            <a:off x="0" y="1986580"/>
            <a:ext cx="8439912" cy="3314100"/>
          </a:xfrm>
        </p:spPr>
      </p:pic>
      <p:pic>
        <p:nvPicPr>
          <p:cNvPr id="8" name="Picture 7">
            <a:extLst>
              <a:ext uri="{FF2B5EF4-FFF2-40B4-BE49-F238E27FC236}">
                <a16:creationId xmlns:a16="http://schemas.microsoft.com/office/drawing/2014/main" id="{52E573C8-9516-0743-70E1-230861DC4858}"/>
              </a:ext>
            </a:extLst>
          </p:cNvPr>
          <p:cNvPicPr>
            <a:picLocks noChangeAspect="1"/>
          </p:cNvPicPr>
          <p:nvPr/>
        </p:nvPicPr>
        <p:blipFill>
          <a:blip r:embed="rId3"/>
          <a:stretch>
            <a:fillRect/>
          </a:stretch>
        </p:blipFill>
        <p:spPr>
          <a:xfrm>
            <a:off x="8430683" y="608330"/>
            <a:ext cx="3761317" cy="3035300"/>
          </a:xfrm>
          <a:prstGeom prst="rect">
            <a:avLst/>
          </a:prstGeom>
        </p:spPr>
      </p:pic>
      <p:pic>
        <p:nvPicPr>
          <p:cNvPr id="9" name="Picture 8">
            <a:extLst>
              <a:ext uri="{FF2B5EF4-FFF2-40B4-BE49-F238E27FC236}">
                <a16:creationId xmlns:a16="http://schemas.microsoft.com/office/drawing/2014/main" id="{146E015C-C6C8-C9F7-5905-03518A306AAB}"/>
              </a:ext>
            </a:extLst>
          </p:cNvPr>
          <p:cNvPicPr>
            <a:picLocks noChangeAspect="1"/>
          </p:cNvPicPr>
          <p:nvPr/>
        </p:nvPicPr>
        <p:blipFill>
          <a:blip r:embed="rId4"/>
          <a:stretch>
            <a:fillRect/>
          </a:stretch>
        </p:blipFill>
        <p:spPr>
          <a:xfrm>
            <a:off x="8430682" y="3507062"/>
            <a:ext cx="3761318" cy="2918884"/>
          </a:xfrm>
          <a:prstGeom prst="rect">
            <a:avLst/>
          </a:prstGeom>
        </p:spPr>
      </p:pic>
    </p:spTree>
    <p:extLst>
      <p:ext uri="{BB962C8B-B14F-4D97-AF65-F5344CB8AC3E}">
        <p14:creationId xmlns:p14="http://schemas.microsoft.com/office/powerpoint/2010/main" val="185906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22559E-9337-54BD-5D94-0F5F09F0ED76}"/>
              </a:ext>
            </a:extLst>
          </p:cNvPr>
          <p:cNvSpPr>
            <a:spLocks noGrp="1"/>
          </p:cNvSpPr>
          <p:nvPr>
            <p:ph type="body" sz="quarter" idx="11"/>
          </p:nvPr>
        </p:nvSpPr>
        <p:spPr>
          <a:xfrm>
            <a:off x="196776" y="700182"/>
            <a:ext cx="8733092" cy="531082"/>
          </a:xfrm>
        </p:spPr>
        <p:txBody>
          <a:bodyPr lIns="91440" tIns="45720" rIns="91440" bIns="45720" anchor="t"/>
          <a:lstStyle/>
          <a:p>
            <a:r>
              <a:rPr lang="en-US">
                <a:latin typeface="Montserrat Black"/>
                <a:ea typeface="Open Sans"/>
                <a:cs typeface="Open Sans"/>
              </a:rPr>
              <a:t>Forestry Updates</a:t>
            </a:r>
            <a:endParaRPr lang="en-US"/>
          </a:p>
        </p:txBody>
      </p:sp>
      <p:sp>
        <p:nvSpPr>
          <p:cNvPr id="3" name="Content Placeholder 2">
            <a:extLst>
              <a:ext uri="{FF2B5EF4-FFF2-40B4-BE49-F238E27FC236}">
                <a16:creationId xmlns:a16="http://schemas.microsoft.com/office/drawing/2014/main" id="{334EC0E1-2783-4B05-1060-8C81CB5AFE9A}"/>
              </a:ext>
            </a:extLst>
          </p:cNvPr>
          <p:cNvSpPr>
            <a:spLocks noGrp="1"/>
          </p:cNvSpPr>
          <p:nvPr>
            <p:ph sz="quarter" idx="10"/>
          </p:nvPr>
        </p:nvSpPr>
        <p:spPr>
          <a:xfrm>
            <a:off x="196217" y="1362864"/>
            <a:ext cx="8424434" cy="5014190"/>
          </a:xfrm>
        </p:spPr>
        <p:txBody>
          <a:bodyPr lIns="91440" tIns="45720" rIns="91440" bIns="45720" anchor="t"/>
          <a:lstStyle/>
          <a:p>
            <a:r>
              <a:rPr lang="en-US">
                <a:latin typeface="Montserrat"/>
                <a:ea typeface="Open Sans"/>
                <a:cs typeface="Open Sans"/>
              </a:rPr>
              <a:t>Forestland In-Field Soil Health Assessment and Guide Released</a:t>
            </a:r>
          </a:p>
          <a:p>
            <a:pPr lvl="1"/>
            <a:r>
              <a:rPr lang="en-US" sz="2800">
                <a:latin typeface="Montserrat"/>
                <a:ea typeface="Open Sans"/>
                <a:cs typeface="Open Sans"/>
              </a:rPr>
              <a:t>Available and added to CART for FY25 use</a:t>
            </a:r>
            <a:endParaRPr lang="en-US" sz="2800"/>
          </a:p>
          <a:p>
            <a:pPr lvl="1"/>
            <a:endParaRPr lang="en-US" sz="2800"/>
          </a:p>
          <a:p>
            <a:r>
              <a:rPr lang="en-US">
                <a:latin typeface="Montserrat"/>
                <a:ea typeface="Open Sans"/>
                <a:cs typeface="Open Sans"/>
              </a:rPr>
              <a:t>Updating Fuel Break (383) guidance and IR</a:t>
            </a:r>
            <a:endParaRPr lang="en-US"/>
          </a:p>
          <a:p>
            <a:endParaRPr lang="en-US"/>
          </a:p>
          <a:p>
            <a:r>
              <a:rPr lang="en-US">
                <a:latin typeface="Montserrat"/>
                <a:ea typeface="Open Sans"/>
                <a:cs typeface="Open Sans"/>
              </a:rPr>
              <a:t>Enhancement E666J- Facilitating oak forest regeneration will include rangeland as an eligible land use </a:t>
            </a:r>
            <a:endParaRPr lang="en-US"/>
          </a:p>
          <a:p>
            <a:endParaRPr lang="en-US"/>
          </a:p>
          <a:p>
            <a:pPr lvl="1"/>
            <a:endParaRPr lang="en-US"/>
          </a:p>
          <a:p>
            <a:pPr marL="457200" lvl="1" indent="0">
              <a:buNone/>
            </a:pPr>
            <a:endParaRPr lang="en-US"/>
          </a:p>
          <a:p>
            <a:pPr lvl="1"/>
            <a:endParaRPr lang="en-US"/>
          </a:p>
          <a:p>
            <a:endParaRPr lang="en-US"/>
          </a:p>
        </p:txBody>
      </p:sp>
      <p:pic>
        <p:nvPicPr>
          <p:cNvPr id="5" name="Picture Placeholder 4">
            <a:extLst>
              <a:ext uri="{FF2B5EF4-FFF2-40B4-BE49-F238E27FC236}">
                <a16:creationId xmlns:a16="http://schemas.microsoft.com/office/drawing/2014/main" id="{99CA3CBE-9201-A466-6DDF-0DFCC00235C3}"/>
              </a:ext>
            </a:extLst>
          </p:cNvPr>
          <p:cNvPicPr>
            <a:picLocks noGrp="1" noChangeAspect="1"/>
          </p:cNvPicPr>
          <p:nvPr>
            <p:ph type="pic" sz="quarter" idx="12"/>
          </p:nvPr>
        </p:nvPicPr>
        <p:blipFill>
          <a:blip r:embed="rId2"/>
          <a:srcRect l="33392" r="33392"/>
          <a:stretch/>
        </p:blipFill>
        <p:spPr>
          <a:xfrm>
            <a:off x="8935601" y="848140"/>
            <a:ext cx="2951599" cy="5285959"/>
          </a:xfrm>
        </p:spPr>
      </p:pic>
    </p:spTree>
    <p:extLst>
      <p:ext uri="{BB962C8B-B14F-4D97-AF65-F5344CB8AC3E}">
        <p14:creationId xmlns:p14="http://schemas.microsoft.com/office/powerpoint/2010/main" val="13526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9AD204C-ADEA-4B14-88A9-4CCEC4E1AC04}"/>
              </a:ext>
            </a:extLst>
          </p:cNvPr>
          <p:cNvSpPr>
            <a:spLocks noGrp="1"/>
          </p:cNvSpPr>
          <p:nvPr>
            <p:ph type="body" sz="quarter" idx="11"/>
          </p:nvPr>
        </p:nvSpPr>
        <p:spPr/>
        <p:txBody>
          <a:bodyPr/>
          <a:lstStyle/>
          <a:p>
            <a:r>
              <a:rPr lang="en-US" dirty="0"/>
              <a:t>Conservation Practices</a:t>
            </a:r>
          </a:p>
        </p:txBody>
      </p:sp>
      <p:sp>
        <p:nvSpPr>
          <p:cNvPr id="5" name="Content Placeholder 4">
            <a:extLst>
              <a:ext uri="{FF2B5EF4-FFF2-40B4-BE49-F238E27FC236}">
                <a16:creationId xmlns:a16="http://schemas.microsoft.com/office/drawing/2014/main" id="{8A05D6DA-084E-461E-98F3-FF91DD36935C}"/>
              </a:ext>
            </a:extLst>
          </p:cNvPr>
          <p:cNvSpPr>
            <a:spLocks noGrp="1"/>
          </p:cNvSpPr>
          <p:nvPr>
            <p:ph sz="quarter" idx="10"/>
          </p:nvPr>
        </p:nvSpPr>
        <p:spPr>
          <a:xfrm>
            <a:off x="505433" y="1627908"/>
            <a:ext cx="8905985" cy="4506191"/>
          </a:xfrm>
        </p:spPr>
        <p:txBody>
          <a:bodyPr/>
          <a:lstStyle/>
          <a:p>
            <a:pPr marL="0" indent="0">
              <a:buNone/>
            </a:pPr>
            <a:r>
              <a:rPr lang="en-US" sz="2400" b="1" dirty="0"/>
              <a:t>New Interim Practice Standard </a:t>
            </a:r>
            <a:r>
              <a:rPr lang="en-US" sz="2400" dirty="0"/>
              <a:t>for </a:t>
            </a:r>
            <a:r>
              <a:rPr lang="en-US" sz="2400" b="1" dirty="0"/>
              <a:t>Conservation Harvest Management; ICPS 809</a:t>
            </a:r>
            <a:endParaRPr lang="en-US" sz="2400" dirty="0"/>
          </a:p>
          <a:p>
            <a:pPr marL="1085850" lvl="1" indent="-342900">
              <a:buFont typeface="Arial" panose="020B0604020202020204" pitchFamily="34" charset="0"/>
              <a:buChar char="•"/>
            </a:pPr>
            <a:r>
              <a:rPr lang="en-US" sz="2000" dirty="0"/>
              <a:t>Harvest or management techniques that optimize the amount, orientation, and distribution of plant residue left standing or laying on the ground. </a:t>
            </a:r>
          </a:p>
          <a:p>
            <a:pPr marL="1085850" lvl="1" indent="-342900">
              <a:buFont typeface="Arial" panose="020B0604020202020204" pitchFamily="34" charset="0"/>
              <a:buChar char="•"/>
            </a:pPr>
            <a:r>
              <a:rPr lang="en-US" sz="2000" dirty="0"/>
              <a:t>Available for FY 2025 – Working on Implementation Req.</a:t>
            </a:r>
          </a:p>
          <a:p>
            <a:pPr marL="0" indent="0">
              <a:buNone/>
            </a:pPr>
            <a:endParaRPr lang="en-US" sz="2400" b="1" dirty="0"/>
          </a:p>
          <a:p>
            <a:pPr marL="0" indent="0">
              <a:buNone/>
            </a:pPr>
            <a:r>
              <a:rPr lang="en-US" sz="2400" b="1" dirty="0"/>
              <a:t>Payment Scenarios for ICSP 809</a:t>
            </a:r>
            <a:endParaRPr lang="en-US" sz="2400" dirty="0"/>
          </a:p>
          <a:p>
            <a:pPr marL="1085850" lvl="1" indent="-342900">
              <a:buFont typeface="Arial" panose="020B0604020202020204" pitchFamily="34" charset="0"/>
              <a:buChar char="•"/>
            </a:pPr>
            <a:r>
              <a:rPr lang="en-US" sz="2000" dirty="0"/>
              <a:t>Maximize residue height for snow capture</a:t>
            </a:r>
          </a:p>
          <a:p>
            <a:pPr marL="1085850" lvl="1" indent="-342900">
              <a:buFont typeface="Arial" panose="020B0604020202020204" pitchFamily="34" charset="0"/>
              <a:buChar char="•"/>
            </a:pPr>
            <a:r>
              <a:rPr lang="en-US" sz="2000" dirty="0"/>
              <a:t>Post-harvest woody residue retention	</a:t>
            </a:r>
          </a:p>
          <a:p>
            <a:pPr marL="1085850" lvl="1" indent="-342900">
              <a:buFont typeface="Arial" panose="020B0604020202020204" pitchFamily="34" charset="0"/>
              <a:buChar char="•"/>
            </a:pPr>
            <a:endParaRPr lang="en-US" sz="2000" dirty="0"/>
          </a:p>
        </p:txBody>
      </p:sp>
      <p:sp>
        <p:nvSpPr>
          <p:cNvPr id="4" name="Picture Placeholder 3">
            <a:extLst>
              <a:ext uri="{FF2B5EF4-FFF2-40B4-BE49-F238E27FC236}">
                <a16:creationId xmlns:a16="http://schemas.microsoft.com/office/drawing/2014/main" id="{2EC726E7-EC5F-2CDD-96A4-40D27AA2FBD4}"/>
              </a:ext>
            </a:extLst>
          </p:cNvPr>
          <p:cNvSpPr>
            <a:spLocks noGrp="1"/>
          </p:cNvSpPr>
          <p:nvPr>
            <p:ph type="pic" sz="quarter" idx="12"/>
          </p:nvPr>
        </p:nvSpPr>
        <p:spPr/>
        <p:txBody>
          <a:bodyPr/>
          <a:lstStyle/>
          <a:p>
            <a:endParaRPr lang="en-US"/>
          </a:p>
        </p:txBody>
      </p:sp>
      <p:pic>
        <p:nvPicPr>
          <p:cNvPr id="1026" name="Picture 2" descr="FARMING THE PALOUSE: Shelbourne Stripper Header">
            <a:extLst>
              <a:ext uri="{FF2B5EF4-FFF2-40B4-BE49-F238E27FC236}">
                <a16:creationId xmlns:a16="http://schemas.microsoft.com/office/drawing/2014/main" id="{F7DCD9A4-0425-EE94-4E37-09377A5CD48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476" t="342" r="32554"/>
          <a:stretch/>
        </p:blipFill>
        <p:spPr bwMode="auto">
          <a:xfrm>
            <a:off x="9130501" y="907746"/>
            <a:ext cx="2756699" cy="5219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4798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9AD204C-ADEA-4B14-88A9-4CCEC4E1AC04}"/>
              </a:ext>
            </a:extLst>
          </p:cNvPr>
          <p:cNvSpPr>
            <a:spLocks noGrp="1"/>
          </p:cNvSpPr>
          <p:nvPr>
            <p:ph type="body" sz="quarter" idx="11"/>
          </p:nvPr>
        </p:nvSpPr>
        <p:spPr/>
        <p:txBody>
          <a:bodyPr/>
          <a:lstStyle/>
          <a:p>
            <a:r>
              <a:rPr lang="en-US" dirty="0"/>
              <a:t>Conservation Practices</a:t>
            </a:r>
          </a:p>
        </p:txBody>
      </p:sp>
      <p:sp>
        <p:nvSpPr>
          <p:cNvPr id="5" name="Content Placeholder 4">
            <a:extLst>
              <a:ext uri="{FF2B5EF4-FFF2-40B4-BE49-F238E27FC236}">
                <a16:creationId xmlns:a16="http://schemas.microsoft.com/office/drawing/2014/main" id="{8A05D6DA-084E-461E-98F3-FF91DD36935C}"/>
              </a:ext>
            </a:extLst>
          </p:cNvPr>
          <p:cNvSpPr>
            <a:spLocks noGrp="1"/>
          </p:cNvSpPr>
          <p:nvPr>
            <p:ph sz="quarter" idx="10"/>
          </p:nvPr>
        </p:nvSpPr>
        <p:spPr>
          <a:xfrm>
            <a:off x="505433" y="1627908"/>
            <a:ext cx="8905985" cy="4506191"/>
          </a:xfrm>
        </p:spPr>
        <p:txBody>
          <a:bodyPr/>
          <a:lstStyle/>
          <a:p>
            <a:pPr marL="0" indent="0">
              <a:buNone/>
            </a:pPr>
            <a:r>
              <a:rPr lang="en-US" sz="2400" b="1" dirty="0"/>
              <a:t>New Interim Practice Standard </a:t>
            </a:r>
            <a:r>
              <a:rPr lang="en-US" sz="2400" dirty="0"/>
              <a:t>for </a:t>
            </a:r>
            <a:r>
              <a:rPr lang="en-US" sz="2400" b="1" dirty="0"/>
              <a:t>Wildlife Habitat Site Preparation ICPS 828,</a:t>
            </a:r>
            <a:r>
              <a:rPr lang="en-US" sz="2400" dirty="0"/>
              <a:t> coming soon (FY26). </a:t>
            </a:r>
          </a:p>
          <a:p>
            <a:pPr marL="1085850" lvl="1" indent="-342900">
              <a:buFont typeface="Arial" panose="020B0604020202020204" pitchFamily="34" charset="0"/>
              <a:buChar char="•"/>
            </a:pPr>
            <a:r>
              <a:rPr lang="en-US" sz="2000" dirty="0"/>
              <a:t>Provides means to achieve adequate site preparation to successfully establish perennial wildlife habitat plantings. </a:t>
            </a:r>
          </a:p>
          <a:p>
            <a:pPr marL="1485900" lvl="2" indent="-342900">
              <a:buFont typeface="Arial" panose="020B0604020202020204" pitchFamily="34" charset="0"/>
              <a:buChar char="•"/>
            </a:pPr>
            <a:r>
              <a:rPr lang="en-US" sz="1800" dirty="0"/>
              <a:t>Allows for multiple treatments, or more than one treatment method when needed. </a:t>
            </a:r>
          </a:p>
          <a:p>
            <a:pPr marL="1485900" lvl="2" indent="-342900">
              <a:buFont typeface="Arial" panose="020B0604020202020204" pitchFamily="34" charset="0"/>
              <a:buChar char="•"/>
            </a:pPr>
            <a:r>
              <a:rPr lang="en-US" sz="1800" dirty="0"/>
              <a:t>Enables treatment of sites where weed and invasive plant pressure is medium to high. </a:t>
            </a:r>
          </a:p>
          <a:p>
            <a:pPr marL="1485900" lvl="2" indent="-342900">
              <a:buFont typeface="Arial" panose="020B0604020202020204" pitchFamily="34" charset="0"/>
              <a:buChar char="•"/>
            </a:pPr>
            <a:r>
              <a:rPr lang="en-US" sz="1800" dirty="0"/>
              <a:t>Development of IR and payment scenarios coming soon.</a:t>
            </a:r>
          </a:p>
          <a:p>
            <a:pPr marL="1485900" lvl="2" indent="-342900">
              <a:buFont typeface="Arial" panose="020B0604020202020204" pitchFamily="34" charset="0"/>
              <a:buChar char="•"/>
            </a:pPr>
            <a:r>
              <a:rPr lang="en-US" sz="1800" dirty="0"/>
              <a:t>No available scenarios Q4 FY24 to bring into Q1 FY25</a:t>
            </a:r>
          </a:p>
          <a:p>
            <a:pPr marL="1943100" lvl="3" indent="-342900">
              <a:buFont typeface="Arial" panose="020B0604020202020204" pitchFamily="34" charset="0"/>
              <a:buChar char="•"/>
            </a:pPr>
            <a:r>
              <a:rPr lang="en-US" sz="1600" dirty="0"/>
              <a:t>Only 1 EQIP sign up planned per Programs</a:t>
            </a:r>
          </a:p>
          <a:p>
            <a:pPr marL="0" indent="0">
              <a:buNone/>
            </a:pPr>
            <a:endParaRPr lang="en-US" sz="2400" b="1" dirty="0"/>
          </a:p>
          <a:p>
            <a:pPr marL="742950" lvl="1" indent="0">
              <a:buNone/>
            </a:pPr>
            <a:r>
              <a:rPr lang="en-US" sz="2000" dirty="0"/>
              <a:t>	</a:t>
            </a:r>
          </a:p>
          <a:p>
            <a:pPr marL="1085850" lvl="1" indent="-342900">
              <a:buFont typeface="Arial" panose="020B0604020202020204" pitchFamily="34" charset="0"/>
              <a:buChar char="•"/>
            </a:pPr>
            <a:endParaRPr lang="en-US" sz="2000" dirty="0"/>
          </a:p>
        </p:txBody>
      </p:sp>
      <p:pic>
        <p:nvPicPr>
          <p:cNvPr id="2" name="Picture Placeholder 1">
            <a:extLst>
              <a:ext uri="{FF2B5EF4-FFF2-40B4-BE49-F238E27FC236}">
                <a16:creationId xmlns:a16="http://schemas.microsoft.com/office/drawing/2014/main" id="{D1C74974-5C15-0184-BD74-9BBCA8139859}"/>
              </a:ext>
            </a:extLst>
          </p:cNvPr>
          <p:cNvPicPr>
            <a:picLocks noGrp="1" noChangeAspect="1"/>
          </p:cNvPicPr>
          <p:nvPr>
            <p:ph type="pic" sz="quarter" idx="12"/>
          </p:nvPr>
        </p:nvPicPr>
        <p:blipFill>
          <a:blip r:embed="rId3"/>
          <a:srcRect t="20479" b="20479"/>
          <a:stretch/>
        </p:blipFill>
        <p:spPr>
          <a:xfrm rot="5400000">
            <a:off x="8121650" y="2368550"/>
            <a:ext cx="5219700" cy="2311400"/>
          </a:xfrm>
        </p:spPr>
      </p:pic>
    </p:spTree>
    <p:extLst>
      <p:ext uri="{BB962C8B-B14F-4D97-AF65-F5344CB8AC3E}">
        <p14:creationId xmlns:p14="http://schemas.microsoft.com/office/powerpoint/2010/main" val="690388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9AD204C-ADEA-4B14-88A9-4CCEC4E1AC04}"/>
              </a:ext>
            </a:extLst>
          </p:cNvPr>
          <p:cNvSpPr>
            <a:spLocks noGrp="1"/>
          </p:cNvSpPr>
          <p:nvPr>
            <p:ph type="body" sz="quarter" idx="11"/>
          </p:nvPr>
        </p:nvSpPr>
        <p:spPr>
          <a:xfrm>
            <a:off x="196776" y="558368"/>
            <a:ext cx="8733092" cy="531082"/>
          </a:xfrm>
        </p:spPr>
        <p:txBody>
          <a:bodyPr/>
          <a:lstStyle/>
          <a:p>
            <a:r>
              <a:rPr lang="en-US" dirty="0"/>
              <a:t>Conservation Practices</a:t>
            </a:r>
          </a:p>
        </p:txBody>
      </p:sp>
      <p:sp>
        <p:nvSpPr>
          <p:cNvPr id="5" name="Content Placeholder 4">
            <a:extLst>
              <a:ext uri="{FF2B5EF4-FFF2-40B4-BE49-F238E27FC236}">
                <a16:creationId xmlns:a16="http://schemas.microsoft.com/office/drawing/2014/main" id="{8A05D6DA-084E-461E-98F3-FF91DD36935C}"/>
              </a:ext>
            </a:extLst>
          </p:cNvPr>
          <p:cNvSpPr>
            <a:spLocks noGrp="1"/>
          </p:cNvSpPr>
          <p:nvPr>
            <p:ph sz="quarter" idx="10"/>
          </p:nvPr>
        </p:nvSpPr>
        <p:spPr>
          <a:xfrm>
            <a:off x="405117" y="1089450"/>
            <a:ext cx="8625068" cy="4506191"/>
          </a:xfrm>
        </p:spPr>
        <p:txBody>
          <a:bodyPr/>
          <a:lstStyle/>
          <a:p>
            <a:pPr marL="0" indent="0">
              <a:buNone/>
            </a:pPr>
            <a:r>
              <a:rPr lang="en-US" sz="2400" b="1" dirty="0"/>
              <a:t>New Interim Practice Standard </a:t>
            </a:r>
            <a:r>
              <a:rPr lang="en-US" sz="2400" dirty="0"/>
              <a:t>for </a:t>
            </a:r>
            <a:r>
              <a:rPr lang="en-US" sz="2400" b="1" dirty="0"/>
              <a:t>Cultural Plantings for Soil Health, ICPS 825,</a:t>
            </a:r>
            <a:r>
              <a:rPr lang="en-US" sz="2400" dirty="0"/>
              <a:t> </a:t>
            </a:r>
            <a:endParaRPr lang="en-US" sz="2000" dirty="0"/>
          </a:p>
          <a:p>
            <a:r>
              <a:rPr lang="en-US" sz="2400" dirty="0"/>
              <a:t>Available for FY25 – Working on Implementation Req.</a:t>
            </a:r>
          </a:p>
          <a:p>
            <a:r>
              <a:rPr lang="en-US" sz="2400" dirty="0"/>
              <a:t>Grow two or more culturally significant plants together, can plant into existing stand to constitute one of the two species.</a:t>
            </a:r>
          </a:p>
          <a:p>
            <a:r>
              <a:rPr lang="en-US" sz="2400" dirty="0"/>
              <a:t>All land uses</a:t>
            </a:r>
          </a:p>
          <a:p>
            <a:r>
              <a:rPr lang="en-US" sz="2400" dirty="0"/>
              <a:t>6 Available Scenarios:</a:t>
            </a:r>
          </a:p>
          <a:p>
            <a:pPr marL="457200" indent="-457200">
              <a:buFont typeface="+mj-lt"/>
              <a:buAutoNum type="arabicPeriod"/>
            </a:pPr>
            <a:r>
              <a:rPr lang="en-US" sz="1600" dirty="0"/>
              <a:t>Broadcast Herbaceous Plants into Stand of Woody Vegetation</a:t>
            </a:r>
          </a:p>
          <a:p>
            <a:pPr marL="457200" indent="-457200">
              <a:buFont typeface="+mj-lt"/>
              <a:buAutoNum type="arabicPeriod"/>
            </a:pPr>
            <a:r>
              <a:rPr lang="en-US" sz="1600" dirty="0"/>
              <a:t>Diversify Mixed Herbaceous and Woody Vegetation</a:t>
            </a:r>
          </a:p>
          <a:p>
            <a:pPr marL="457200" indent="-457200">
              <a:buFont typeface="+mj-lt"/>
              <a:buAutoNum type="arabicPeriod"/>
            </a:pPr>
            <a:r>
              <a:rPr lang="en-US" sz="1600" dirty="0"/>
              <a:t>Diversify Woody Vegetation</a:t>
            </a:r>
          </a:p>
          <a:p>
            <a:pPr marL="457200" indent="-457200">
              <a:buFont typeface="+mj-lt"/>
              <a:buAutoNum type="arabicPeriod"/>
            </a:pPr>
            <a:r>
              <a:rPr lang="en-US" sz="1600" dirty="0"/>
              <a:t>Establish Herbaceous Plants, Hand Planting with Harvest</a:t>
            </a:r>
          </a:p>
          <a:p>
            <a:pPr marL="457200" indent="-457200">
              <a:buFont typeface="+mj-lt"/>
              <a:buAutoNum type="arabicPeriod"/>
            </a:pPr>
            <a:r>
              <a:rPr lang="en-US" sz="1600" dirty="0"/>
              <a:t>Hand Seed Herbaceous Plants into Stand of Woody Vegetation</a:t>
            </a:r>
          </a:p>
          <a:p>
            <a:pPr marL="457200" indent="-457200">
              <a:buFont typeface="+mj-lt"/>
              <a:buAutoNum type="arabicPeriod"/>
            </a:pPr>
            <a:r>
              <a:rPr lang="en-US" sz="1600" dirty="0"/>
              <a:t>Overseed Annual Plants into Existing Herbaceous Perennial Vegetation</a:t>
            </a:r>
          </a:p>
          <a:p>
            <a:pPr lvl="1"/>
            <a:endParaRPr lang="en-US" sz="1600" dirty="0"/>
          </a:p>
        </p:txBody>
      </p:sp>
      <p:pic>
        <p:nvPicPr>
          <p:cNvPr id="3" name="Picture Placeholder 2">
            <a:extLst>
              <a:ext uri="{FF2B5EF4-FFF2-40B4-BE49-F238E27FC236}">
                <a16:creationId xmlns:a16="http://schemas.microsoft.com/office/drawing/2014/main" id="{2E2DF811-9800-9978-3861-6903974A83D3}"/>
              </a:ext>
            </a:extLst>
          </p:cNvPr>
          <p:cNvPicPr>
            <a:picLocks noGrp="1" noChangeAspect="1"/>
          </p:cNvPicPr>
          <p:nvPr>
            <p:ph type="pic" sz="quarter" idx="12"/>
          </p:nvPr>
        </p:nvPicPr>
        <p:blipFill>
          <a:blip r:embed="rId3"/>
          <a:srcRect l="19181" r="19181"/>
          <a:stretch/>
        </p:blipFill>
        <p:spPr/>
      </p:pic>
    </p:spTree>
    <p:extLst>
      <p:ext uri="{BB962C8B-B14F-4D97-AF65-F5344CB8AC3E}">
        <p14:creationId xmlns:p14="http://schemas.microsoft.com/office/powerpoint/2010/main" val="3048928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9AD204C-ADEA-4B14-88A9-4CCEC4E1AC04}"/>
              </a:ext>
            </a:extLst>
          </p:cNvPr>
          <p:cNvSpPr>
            <a:spLocks noGrp="1"/>
          </p:cNvSpPr>
          <p:nvPr>
            <p:ph type="body" sz="quarter" idx="11"/>
          </p:nvPr>
        </p:nvSpPr>
        <p:spPr>
          <a:xfrm>
            <a:off x="174599" y="722482"/>
            <a:ext cx="8733092" cy="531082"/>
          </a:xfrm>
        </p:spPr>
        <p:txBody>
          <a:bodyPr/>
          <a:lstStyle/>
          <a:p>
            <a:r>
              <a:rPr lang="en-US" dirty="0"/>
              <a:t>Conservation Practices</a:t>
            </a:r>
          </a:p>
        </p:txBody>
      </p:sp>
      <p:sp>
        <p:nvSpPr>
          <p:cNvPr id="5" name="Content Placeholder 4">
            <a:extLst>
              <a:ext uri="{FF2B5EF4-FFF2-40B4-BE49-F238E27FC236}">
                <a16:creationId xmlns:a16="http://schemas.microsoft.com/office/drawing/2014/main" id="{8A05D6DA-084E-461E-98F3-FF91DD36935C}"/>
              </a:ext>
            </a:extLst>
          </p:cNvPr>
          <p:cNvSpPr>
            <a:spLocks noGrp="1"/>
          </p:cNvSpPr>
          <p:nvPr>
            <p:ph sz="quarter" idx="10"/>
          </p:nvPr>
        </p:nvSpPr>
        <p:spPr>
          <a:xfrm>
            <a:off x="304800" y="1363786"/>
            <a:ext cx="8905985" cy="4506191"/>
          </a:xfrm>
        </p:spPr>
        <p:txBody>
          <a:bodyPr/>
          <a:lstStyle/>
          <a:p>
            <a:pPr marL="0" indent="0">
              <a:buNone/>
            </a:pPr>
            <a:r>
              <a:rPr lang="en-US" sz="2400" b="1" dirty="0"/>
              <a:t>New Interim Practice Standard </a:t>
            </a:r>
            <a:r>
              <a:rPr lang="en-US" sz="2400" dirty="0"/>
              <a:t>for </a:t>
            </a:r>
            <a:r>
              <a:rPr lang="en-US" sz="2400" b="1" dirty="0"/>
              <a:t>Nonruminant Livestock Outdoor Management of Vegetative Cover, ICPS 822</a:t>
            </a:r>
            <a:endParaRPr lang="en-US" sz="2000" b="1" dirty="0"/>
          </a:p>
          <a:p>
            <a:r>
              <a:rPr lang="en-US" sz="2000" dirty="0"/>
              <a:t>Available for FY25 – Working on Implementation Requirement</a:t>
            </a:r>
          </a:p>
          <a:p>
            <a:r>
              <a:rPr lang="en-US" sz="2000" dirty="0"/>
              <a:t>Manage soil and vegetation with nonruminant livestock by managing livestock numbers, periods of use. </a:t>
            </a:r>
          </a:p>
          <a:p>
            <a:r>
              <a:rPr lang="en-US" sz="2000" dirty="0"/>
              <a:t>1 available scenario:</a:t>
            </a:r>
          </a:p>
          <a:p>
            <a:pPr lvl="1"/>
            <a:r>
              <a:rPr lang="en-US" sz="2000" dirty="0"/>
              <a:t>Nonruminant Livestock Outdoor Management of Vegetative Cover</a:t>
            </a:r>
          </a:p>
          <a:p>
            <a:pPr lvl="1"/>
            <a:endParaRPr lang="en-US" sz="2000" dirty="0"/>
          </a:p>
        </p:txBody>
      </p:sp>
      <p:pic>
        <p:nvPicPr>
          <p:cNvPr id="3" name="Picture Placeholder 2" descr="A picture containing grass, outdoor, chicken, gallinaceous bird&#10;&#10;Description automatically generated">
            <a:extLst>
              <a:ext uri="{FF2B5EF4-FFF2-40B4-BE49-F238E27FC236}">
                <a16:creationId xmlns:a16="http://schemas.microsoft.com/office/drawing/2014/main" id="{0CD978D4-BA88-7464-E53B-3B924B546BA5}"/>
              </a:ext>
            </a:extLst>
          </p:cNvPr>
          <p:cNvPicPr>
            <a:picLocks noGrp="1" noChangeAspect="1"/>
          </p:cNvPicPr>
          <p:nvPr>
            <p:ph type="pic" sz="quarter" idx="12"/>
          </p:nvPr>
        </p:nvPicPr>
        <p:blipFill>
          <a:blip r:embed="rId3"/>
          <a:srcRect l="39569" t="-27" r="28809" b="27"/>
          <a:stretch/>
        </p:blipFill>
        <p:spPr>
          <a:xfrm>
            <a:off x="9576122" y="914400"/>
            <a:ext cx="2311078" cy="5219699"/>
          </a:xfrm>
        </p:spPr>
      </p:pic>
    </p:spTree>
    <p:extLst>
      <p:ext uri="{BB962C8B-B14F-4D97-AF65-F5344CB8AC3E}">
        <p14:creationId xmlns:p14="http://schemas.microsoft.com/office/powerpoint/2010/main" val="286717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9AD204C-ADEA-4B14-88A9-4CCEC4E1AC04}"/>
              </a:ext>
            </a:extLst>
          </p:cNvPr>
          <p:cNvSpPr>
            <a:spLocks noGrp="1"/>
          </p:cNvSpPr>
          <p:nvPr>
            <p:ph type="body" sz="quarter" idx="11"/>
          </p:nvPr>
        </p:nvSpPr>
        <p:spPr/>
        <p:txBody>
          <a:bodyPr/>
          <a:lstStyle/>
          <a:p>
            <a:r>
              <a:rPr lang="en-US"/>
              <a:t>Conservation Practices</a:t>
            </a:r>
          </a:p>
        </p:txBody>
      </p:sp>
      <p:sp>
        <p:nvSpPr>
          <p:cNvPr id="5" name="Content Placeholder 4">
            <a:extLst>
              <a:ext uri="{FF2B5EF4-FFF2-40B4-BE49-F238E27FC236}">
                <a16:creationId xmlns:a16="http://schemas.microsoft.com/office/drawing/2014/main" id="{8A05D6DA-084E-461E-98F3-FF91DD36935C}"/>
              </a:ext>
            </a:extLst>
          </p:cNvPr>
          <p:cNvSpPr>
            <a:spLocks noGrp="1"/>
          </p:cNvSpPr>
          <p:nvPr>
            <p:ph sz="quarter" idx="10"/>
          </p:nvPr>
        </p:nvSpPr>
        <p:spPr>
          <a:xfrm>
            <a:off x="505433" y="1627908"/>
            <a:ext cx="8905985" cy="4506191"/>
          </a:xfrm>
        </p:spPr>
        <p:txBody>
          <a:bodyPr lIns="91440" tIns="45720" rIns="91440" bIns="45720" anchor="t"/>
          <a:lstStyle/>
          <a:p>
            <a:pPr marL="0" indent="0">
              <a:buNone/>
            </a:pPr>
            <a:r>
              <a:rPr lang="en-US" sz="2400" b="1">
                <a:latin typeface="Montserrat"/>
                <a:ea typeface="Open Sans"/>
                <a:cs typeface="Open Sans"/>
              </a:rPr>
              <a:t>New payment scenarios available for Aquaculture</a:t>
            </a:r>
            <a:endParaRPr lang="en-US" sz="2400" err="1">
              <a:latin typeface="Montserrat"/>
              <a:ea typeface="Open Sans"/>
              <a:cs typeface="Open Sans"/>
            </a:endParaRPr>
          </a:p>
          <a:p>
            <a:pPr marL="1085850" lvl="1" indent="-342900">
              <a:buFont typeface="Arial" panose="020B0604020202020204" pitchFamily="34" charset="0"/>
              <a:buChar char="•"/>
            </a:pPr>
            <a:r>
              <a:rPr lang="en-US">
                <a:latin typeface="Montserrat"/>
                <a:ea typeface="Open Sans"/>
                <a:cs typeface="Open Sans"/>
              </a:rPr>
              <a:t>PS 398 – Fish Raceway or Tank</a:t>
            </a:r>
          </a:p>
          <a:p>
            <a:pPr marL="1543050" lvl="2" indent="-342900">
              <a:buFont typeface="Arial" panose="020B0604020202020204" pitchFamily="34" charset="0"/>
              <a:buChar char="•"/>
            </a:pPr>
            <a:r>
              <a:rPr lang="en-US" sz="1600">
                <a:latin typeface="Montserrat"/>
                <a:ea typeface="Open Sans"/>
                <a:cs typeface="Open Sans"/>
              </a:rPr>
              <a:t>New to WA – #10 Single Raceway and #11 Parallel Raceway</a:t>
            </a:r>
          </a:p>
          <a:p>
            <a:pPr marL="1543050" lvl="2" indent="-342900">
              <a:buFont typeface="Arial" panose="020B0604020202020204" pitchFamily="34" charset="0"/>
              <a:buChar char="•"/>
            </a:pPr>
            <a:r>
              <a:rPr lang="en-US" sz="1600">
                <a:latin typeface="Montserrat"/>
                <a:ea typeface="Open Sans"/>
                <a:cs typeface="Open Sans"/>
              </a:rPr>
              <a:t>Rachel Maggi exploring opportunities to engage with Tribal Aquaculture in FY25 to prepare for future </a:t>
            </a:r>
          </a:p>
          <a:p>
            <a:pPr marL="1085850" lvl="1" indent="-342900">
              <a:buFont typeface="Arial" panose="020B0604020202020204" pitchFamily="34" charset="0"/>
              <a:buChar char="•"/>
            </a:pPr>
            <a:r>
              <a:rPr lang="en-US">
                <a:latin typeface="Montserrat"/>
                <a:ea typeface="Open Sans"/>
                <a:cs typeface="Open Sans"/>
              </a:rPr>
              <a:t>PS 400 – Bivalve Aquaculture Gear &amp; Biofouling Control</a:t>
            </a:r>
            <a:endParaRPr lang="en-US"/>
          </a:p>
          <a:p>
            <a:pPr marL="1485900" lvl="2" indent="-342900">
              <a:buFont typeface="Arial" panose="020B0604020202020204" pitchFamily="34" charset="0"/>
              <a:buChar char="•"/>
            </a:pPr>
            <a:r>
              <a:rPr lang="en-US" sz="1800">
                <a:latin typeface="Montserrat"/>
                <a:ea typeface="Open Sans"/>
                <a:cs typeface="Open Sans"/>
              </a:rPr>
              <a:t>10 new National scenarios added to Pacific Region</a:t>
            </a:r>
          </a:p>
          <a:p>
            <a:pPr marL="1485900" lvl="2" indent="-342900">
              <a:buFont typeface="Arial" panose="020B0604020202020204" pitchFamily="34" charset="0"/>
              <a:buChar char="•"/>
            </a:pPr>
            <a:r>
              <a:rPr lang="en-US" sz="1800">
                <a:latin typeface="Montserrat"/>
                <a:ea typeface="Open Sans"/>
                <a:cs typeface="Open Sans"/>
              </a:rPr>
              <a:t>Still unclear if these are suitable for use in WA – more information coming this spring</a:t>
            </a:r>
            <a:endParaRPr lang="en-US" sz="1800"/>
          </a:p>
          <a:p>
            <a:pPr marL="1485900" lvl="2" indent="-342900">
              <a:buFont typeface="Arial" panose="020B0604020202020204" pitchFamily="34" charset="0"/>
              <a:buChar char="•"/>
            </a:pPr>
            <a:endParaRPr lang="en-US" sz="1800"/>
          </a:p>
          <a:p>
            <a:pPr marL="1485900" lvl="2" indent="-342900">
              <a:buFont typeface="Arial" panose="020B0604020202020204" pitchFamily="34" charset="0"/>
              <a:buChar char="•"/>
            </a:pPr>
            <a:endParaRPr lang="en-US" sz="1800"/>
          </a:p>
          <a:p>
            <a:pPr marL="0" indent="0">
              <a:buNone/>
            </a:pPr>
            <a:endParaRPr lang="en-US" sz="2400" b="1"/>
          </a:p>
          <a:p>
            <a:pPr marL="742950" lvl="1" indent="0">
              <a:buNone/>
            </a:pPr>
            <a:r>
              <a:rPr lang="en-US" sz="2000"/>
              <a:t>	</a:t>
            </a:r>
          </a:p>
          <a:p>
            <a:pPr marL="1085850" lvl="1" indent="-342900">
              <a:buFont typeface="Arial" panose="020B0604020202020204" pitchFamily="34" charset="0"/>
              <a:buChar char="•"/>
            </a:pPr>
            <a:endParaRPr lang="en-US" sz="2000"/>
          </a:p>
        </p:txBody>
      </p:sp>
      <p:pic>
        <p:nvPicPr>
          <p:cNvPr id="2" name="Picture Placeholder 1">
            <a:extLst>
              <a:ext uri="{FF2B5EF4-FFF2-40B4-BE49-F238E27FC236}">
                <a16:creationId xmlns:a16="http://schemas.microsoft.com/office/drawing/2014/main" id="{29710C36-8089-B406-DD2C-1A70EB008D69}"/>
              </a:ext>
            </a:extLst>
          </p:cNvPr>
          <p:cNvPicPr>
            <a:picLocks noGrp="1" noChangeAspect="1"/>
          </p:cNvPicPr>
          <p:nvPr>
            <p:ph type="pic" sz="quarter" idx="12"/>
          </p:nvPr>
        </p:nvPicPr>
        <p:blipFill>
          <a:blip r:embed="rId3"/>
          <a:srcRect t="10638" b="10638"/>
          <a:stretch/>
        </p:blipFill>
        <p:spPr>
          <a:xfrm rot="5400000">
            <a:off x="8121650" y="2368550"/>
            <a:ext cx="5219700" cy="2311400"/>
          </a:xfrm>
        </p:spPr>
      </p:pic>
    </p:spTree>
    <p:extLst>
      <p:ext uri="{BB962C8B-B14F-4D97-AF65-F5344CB8AC3E}">
        <p14:creationId xmlns:p14="http://schemas.microsoft.com/office/powerpoint/2010/main" val="96423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9AD204C-ADEA-4B14-88A9-4CCEC4E1AC04}"/>
              </a:ext>
            </a:extLst>
          </p:cNvPr>
          <p:cNvSpPr>
            <a:spLocks noGrp="1"/>
          </p:cNvSpPr>
          <p:nvPr>
            <p:ph type="body" sz="quarter" idx="11"/>
          </p:nvPr>
        </p:nvSpPr>
        <p:spPr/>
        <p:txBody>
          <a:bodyPr/>
          <a:lstStyle/>
          <a:p>
            <a:r>
              <a:rPr lang="en-US" dirty="0"/>
              <a:t>Conservation Stewardship Enhancement for Conservation Cover </a:t>
            </a:r>
          </a:p>
        </p:txBody>
      </p:sp>
      <p:sp>
        <p:nvSpPr>
          <p:cNvPr id="5" name="Content Placeholder 4">
            <a:extLst>
              <a:ext uri="{FF2B5EF4-FFF2-40B4-BE49-F238E27FC236}">
                <a16:creationId xmlns:a16="http://schemas.microsoft.com/office/drawing/2014/main" id="{8A05D6DA-084E-461E-98F3-FF91DD36935C}"/>
              </a:ext>
            </a:extLst>
          </p:cNvPr>
          <p:cNvSpPr>
            <a:spLocks noGrp="1"/>
          </p:cNvSpPr>
          <p:nvPr>
            <p:ph sz="quarter" idx="10"/>
          </p:nvPr>
        </p:nvSpPr>
        <p:spPr>
          <a:xfrm>
            <a:off x="505434" y="1975104"/>
            <a:ext cx="11381766" cy="4158995"/>
          </a:xfrm>
        </p:spPr>
        <p:txBody>
          <a:bodyPr/>
          <a:lstStyle/>
          <a:p>
            <a:pPr marL="0" indent="0">
              <a:buNone/>
            </a:pPr>
            <a:r>
              <a:rPr lang="en-US" sz="2400" b="1" dirty="0"/>
              <a:t>E327C: Wildlife habitat for nesting and brooding on non-cropped areas.</a:t>
            </a:r>
            <a:endParaRPr lang="en-US" sz="2400" dirty="0"/>
          </a:p>
          <a:p>
            <a:pPr marL="1085850" lvl="1" indent="-342900">
              <a:buFont typeface="Arial" panose="020B0604020202020204" pitchFamily="34" charset="0"/>
              <a:buChar char="•"/>
            </a:pPr>
            <a:r>
              <a:rPr lang="en-US" sz="2000" dirty="0"/>
              <a:t>Grass and legumes provide refuge areas for nesting, brood rearing and winter survival of wildlife on non-cropped areas.</a:t>
            </a:r>
          </a:p>
          <a:p>
            <a:pPr marL="1085850" lvl="1" indent="-342900">
              <a:buFont typeface="Arial" panose="020B0604020202020204" pitchFamily="34" charset="0"/>
              <a:buChar char="•"/>
            </a:pPr>
            <a:r>
              <a:rPr lang="en-US" sz="2000" dirty="0"/>
              <a:t>Applicable to Associated Ag Ground and Farmsteads.</a:t>
            </a:r>
          </a:p>
          <a:p>
            <a:pPr marL="0" indent="0">
              <a:buNone/>
            </a:pPr>
            <a:endParaRPr lang="en-US" sz="2400" b="1" dirty="0"/>
          </a:p>
          <a:p>
            <a:pPr marL="742950" lvl="1" indent="0">
              <a:buNone/>
            </a:pPr>
            <a:r>
              <a:rPr lang="en-US" sz="2000" dirty="0"/>
              <a:t>	</a:t>
            </a:r>
          </a:p>
          <a:p>
            <a:pPr marL="1085850" lvl="1" indent="-342900">
              <a:buFont typeface="Arial" panose="020B0604020202020204" pitchFamily="34" charset="0"/>
              <a:buChar char="•"/>
            </a:pPr>
            <a:endParaRPr lang="en-US" sz="2000" dirty="0"/>
          </a:p>
        </p:txBody>
      </p:sp>
      <p:pic>
        <p:nvPicPr>
          <p:cNvPr id="2050" name="Picture 2" descr="Environmental Quality Incentives Program - Iowa | Natural Resources  Conservation Service">
            <a:extLst>
              <a:ext uri="{FF2B5EF4-FFF2-40B4-BE49-F238E27FC236}">
                <a16:creationId xmlns:a16="http://schemas.microsoft.com/office/drawing/2014/main" id="{9D266971-7627-AB80-2B2E-FBAD72DADB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1941" y="3709481"/>
            <a:ext cx="8217214" cy="2739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3421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D0964F-78A4-B4F8-812B-9135BA8DF524}"/>
              </a:ext>
            </a:extLst>
          </p:cNvPr>
          <p:cNvSpPr>
            <a:spLocks noGrp="1"/>
          </p:cNvSpPr>
          <p:nvPr>
            <p:ph type="body" sz="quarter" idx="11"/>
          </p:nvPr>
        </p:nvSpPr>
        <p:spPr/>
        <p:txBody>
          <a:bodyPr/>
          <a:lstStyle/>
          <a:p>
            <a:r>
              <a:rPr lang="en-US" dirty="0" err="1"/>
              <a:t>EcoSci</a:t>
            </a:r>
            <a:r>
              <a:rPr lang="en-US" dirty="0"/>
              <a:t> Tools</a:t>
            </a:r>
          </a:p>
        </p:txBody>
      </p:sp>
      <p:sp>
        <p:nvSpPr>
          <p:cNvPr id="3" name="Content Placeholder 2">
            <a:extLst>
              <a:ext uri="{FF2B5EF4-FFF2-40B4-BE49-F238E27FC236}">
                <a16:creationId xmlns:a16="http://schemas.microsoft.com/office/drawing/2014/main" id="{E05BA723-46A7-DD61-C315-1D7ABFAF2E16}"/>
              </a:ext>
            </a:extLst>
          </p:cNvPr>
          <p:cNvSpPr>
            <a:spLocks noGrp="1"/>
          </p:cNvSpPr>
          <p:nvPr>
            <p:ph sz="quarter" idx="10"/>
          </p:nvPr>
        </p:nvSpPr>
        <p:spPr/>
        <p:txBody>
          <a:bodyPr/>
          <a:lstStyle/>
          <a:p>
            <a:r>
              <a:rPr lang="en-US" dirty="0">
                <a:solidFill>
                  <a:schemeClr val="tx1">
                    <a:lumMod val="50000"/>
                  </a:schemeClr>
                </a:solidFill>
              </a:rPr>
              <a:t>Monarch butterfly WHEG (Bio TN 29) – new version, for eastern Oregon and Washington.</a:t>
            </a:r>
          </a:p>
          <a:p>
            <a:pPr marL="457200" lvl="1" indent="0">
              <a:buNone/>
            </a:pPr>
            <a:endParaRPr lang="en-US" dirty="0"/>
          </a:p>
        </p:txBody>
      </p:sp>
      <p:pic>
        <p:nvPicPr>
          <p:cNvPr id="8" name="Picture Placeholder 7" descr="A picture containing tree, outdoor, plant&#10;&#10;Description automatically generated">
            <a:extLst>
              <a:ext uri="{FF2B5EF4-FFF2-40B4-BE49-F238E27FC236}">
                <a16:creationId xmlns:a16="http://schemas.microsoft.com/office/drawing/2014/main" id="{BA6DB9F7-0842-BAE4-BF75-93563333719B}"/>
              </a:ext>
            </a:extLst>
          </p:cNvPr>
          <p:cNvPicPr>
            <a:picLocks noGrp="1" noChangeAspect="1"/>
          </p:cNvPicPr>
          <p:nvPr>
            <p:ph type="pic" sz="quarter" idx="12"/>
          </p:nvPr>
        </p:nvPicPr>
        <p:blipFill>
          <a:blip r:embed="rId2"/>
          <a:srcRect l="35245" r="35245"/>
          <a:stretch>
            <a:fillRect/>
          </a:stretch>
        </p:blipFill>
        <p:spPr/>
      </p:pic>
    </p:spTree>
    <p:extLst>
      <p:ext uri="{BB962C8B-B14F-4D97-AF65-F5344CB8AC3E}">
        <p14:creationId xmlns:p14="http://schemas.microsoft.com/office/powerpoint/2010/main" val="2986280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D0964F-78A4-B4F8-812B-9135BA8DF524}"/>
              </a:ext>
            </a:extLst>
          </p:cNvPr>
          <p:cNvSpPr>
            <a:spLocks noGrp="1"/>
          </p:cNvSpPr>
          <p:nvPr>
            <p:ph type="body" sz="quarter" idx="11"/>
          </p:nvPr>
        </p:nvSpPr>
        <p:spPr/>
        <p:txBody>
          <a:bodyPr/>
          <a:lstStyle/>
          <a:p>
            <a:r>
              <a:rPr lang="en-US" err="1"/>
              <a:t>EcoSci</a:t>
            </a:r>
            <a:r>
              <a:rPr lang="en-US"/>
              <a:t> Tools</a:t>
            </a:r>
          </a:p>
        </p:txBody>
      </p:sp>
      <p:sp>
        <p:nvSpPr>
          <p:cNvPr id="3" name="Content Placeholder 2">
            <a:extLst>
              <a:ext uri="{FF2B5EF4-FFF2-40B4-BE49-F238E27FC236}">
                <a16:creationId xmlns:a16="http://schemas.microsoft.com/office/drawing/2014/main" id="{E05BA723-46A7-DD61-C315-1D7ABFAF2E16}"/>
              </a:ext>
            </a:extLst>
          </p:cNvPr>
          <p:cNvSpPr>
            <a:spLocks noGrp="1"/>
          </p:cNvSpPr>
          <p:nvPr>
            <p:ph sz="quarter" idx="10"/>
          </p:nvPr>
        </p:nvSpPr>
        <p:spPr>
          <a:xfrm>
            <a:off x="1191234" y="1528525"/>
            <a:ext cx="11381766" cy="4506191"/>
          </a:xfrm>
        </p:spPr>
        <p:txBody>
          <a:bodyPr lIns="91440" tIns="45720" rIns="91440" bIns="45720" anchor="t"/>
          <a:lstStyle/>
          <a:p>
            <a:r>
              <a:rPr lang="en-US" dirty="0">
                <a:solidFill>
                  <a:schemeClr val="tx1">
                    <a:lumMod val="50000"/>
                  </a:schemeClr>
                </a:solidFill>
                <a:latin typeface="Montserrat"/>
                <a:ea typeface="Open Sans"/>
                <a:cs typeface="Open Sans"/>
              </a:rPr>
              <a:t>Cover Crop Tool</a:t>
            </a:r>
          </a:p>
          <a:p>
            <a:pPr lvl="1"/>
            <a:r>
              <a:rPr lang="en-US" dirty="0">
                <a:solidFill>
                  <a:schemeClr val="tx1">
                    <a:lumMod val="50000"/>
                  </a:schemeClr>
                </a:solidFill>
                <a:latin typeface="Montserrat"/>
                <a:ea typeface="Open Sans"/>
                <a:cs typeface="Open Sans"/>
              </a:rPr>
              <a:t>Tool to build out multispecies cover crop mixes</a:t>
            </a:r>
          </a:p>
          <a:p>
            <a:pPr lvl="1"/>
            <a:r>
              <a:rPr lang="en-US" dirty="0">
                <a:solidFill>
                  <a:schemeClr val="tx1">
                    <a:lumMod val="50000"/>
                  </a:schemeClr>
                </a:solidFill>
                <a:latin typeface="Montserrat"/>
                <a:ea typeface="Open Sans"/>
                <a:cs typeface="Open Sans"/>
              </a:rPr>
              <a:t>Large-scale and small-scale</a:t>
            </a:r>
          </a:p>
          <a:p>
            <a:pPr lvl="1"/>
            <a:r>
              <a:rPr lang="en-US" dirty="0">
                <a:solidFill>
                  <a:schemeClr val="tx1">
                    <a:lumMod val="50000"/>
                  </a:schemeClr>
                </a:solidFill>
                <a:latin typeface="Montserrat"/>
                <a:ea typeface="Open Sans"/>
                <a:cs typeface="Open Sans"/>
              </a:rPr>
              <a:t>For use in all counties</a:t>
            </a:r>
          </a:p>
          <a:p>
            <a:pPr lvl="1"/>
            <a:r>
              <a:rPr lang="en-US" dirty="0">
                <a:solidFill>
                  <a:schemeClr val="tx1">
                    <a:lumMod val="50000"/>
                  </a:schemeClr>
                </a:solidFill>
                <a:latin typeface="Montserrat"/>
                <a:ea typeface="Open Sans"/>
                <a:cs typeface="Open Sans"/>
              </a:rPr>
              <a:t>To be released winter 2025</a:t>
            </a:r>
            <a:endParaRPr lang="en-US" dirty="0">
              <a:solidFill>
                <a:schemeClr val="tx1">
                  <a:lumMod val="50000"/>
                </a:schemeClr>
              </a:solidFill>
            </a:endParaRPr>
          </a:p>
        </p:txBody>
      </p:sp>
      <p:pic>
        <p:nvPicPr>
          <p:cNvPr id="5" name="Picture 4">
            <a:extLst>
              <a:ext uri="{FF2B5EF4-FFF2-40B4-BE49-F238E27FC236}">
                <a16:creationId xmlns:a16="http://schemas.microsoft.com/office/drawing/2014/main" id="{2BA7CFF2-616E-E4A0-D125-07F66272C3F9}"/>
              </a:ext>
            </a:extLst>
          </p:cNvPr>
          <p:cNvPicPr>
            <a:picLocks noChangeAspect="1"/>
          </p:cNvPicPr>
          <p:nvPr/>
        </p:nvPicPr>
        <p:blipFill>
          <a:blip r:embed="rId2"/>
          <a:stretch>
            <a:fillRect/>
          </a:stretch>
        </p:blipFill>
        <p:spPr>
          <a:xfrm>
            <a:off x="1060705" y="3708908"/>
            <a:ext cx="9518904" cy="2710941"/>
          </a:xfrm>
          <a:prstGeom prst="rect">
            <a:avLst/>
          </a:prstGeom>
        </p:spPr>
      </p:pic>
    </p:spTree>
    <p:extLst>
      <p:ext uri="{BB962C8B-B14F-4D97-AF65-F5344CB8AC3E}">
        <p14:creationId xmlns:p14="http://schemas.microsoft.com/office/powerpoint/2010/main" val="3745249903"/>
      </p:ext>
    </p:extLst>
  </p:cSld>
  <p:clrMapOvr>
    <a:masterClrMapping/>
  </p:clrMapOvr>
</p:sld>
</file>

<file path=ppt/theme/theme1.xml><?xml version="1.0" encoding="utf-8"?>
<a:theme xmlns:a="http://schemas.openxmlformats.org/drawingml/2006/main" name="1_Title Page">
  <a:themeElements>
    <a:clrScheme name="NRCS">
      <a:dk1>
        <a:srgbClr val="545859"/>
      </a:dk1>
      <a:lt1>
        <a:sysClr val="window" lastClr="FFFFFF"/>
      </a:lt1>
      <a:dk2>
        <a:srgbClr val="00B0B9"/>
      </a:dk2>
      <a:lt2>
        <a:srgbClr val="E7E6E6"/>
      </a:lt2>
      <a:accent1>
        <a:srgbClr val="78B321"/>
      </a:accent1>
      <a:accent2>
        <a:srgbClr val="00B0B9"/>
      </a:accent2>
      <a:accent3>
        <a:srgbClr val="FFC845"/>
      </a:accent3>
      <a:accent4>
        <a:srgbClr val="002D72"/>
      </a:accent4>
      <a:accent5>
        <a:srgbClr val="785135"/>
      </a:accent5>
      <a:accent6>
        <a:srgbClr val="545859"/>
      </a:accent6>
      <a:hlink>
        <a:srgbClr val="00B0B9"/>
      </a:hlink>
      <a:folHlink>
        <a:srgbClr val="FFC845"/>
      </a:folHlink>
    </a:clrScheme>
    <a:fontScheme name="NRCS">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Body White">
  <a:themeElements>
    <a:clrScheme name="NRCS">
      <a:dk1>
        <a:srgbClr val="545859"/>
      </a:dk1>
      <a:lt1>
        <a:sysClr val="window" lastClr="FFFFFF"/>
      </a:lt1>
      <a:dk2>
        <a:srgbClr val="00B0B9"/>
      </a:dk2>
      <a:lt2>
        <a:srgbClr val="E7E6E6"/>
      </a:lt2>
      <a:accent1>
        <a:srgbClr val="78B321"/>
      </a:accent1>
      <a:accent2>
        <a:srgbClr val="00B0B9"/>
      </a:accent2>
      <a:accent3>
        <a:srgbClr val="FFC845"/>
      </a:accent3>
      <a:accent4>
        <a:srgbClr val="002D72"/>
      </a:accent4>
      <a:accent5>
        <a:srgbClr val="785135"/>
      </a:accent5>
      <a:accent6>
        <a:srgbClr val="545859"/>
      </a:accent6>
      <a:hlink>
        <a:srgbClr val="00B0B9"/>
      </a:hlink>
      <a:folHlink>
        <a:srgbClr val="FFC845"/>
      </a:folHlink>
    </a:clrScheme>
    <a:fontScheme name="FPAC">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Body Pic">
  <a:themeElements>
    <a:clrScheme name="NRCS">
      <a:dk1>
        <a:srgbClr val="545859"/>
      </a:dk1>
      <a:lt1>
        <a:sysClr val="window" lastClr="FFFFFF"/>
      </a:lt1>
      <a:dk2>
        <a:srgbClr val="00B0B9"/>
      </a:dk2>
      <a:lt2>
        <a:srgbClr val="E7E6E6"/>
      </a:lt2>
      <a:accent1>
        <a:srgbClr val="78B321"/>
      </a:accent1>
      <a:accent2>
        <a:srgbClr val="00B0B9"/>
      </a:accent2>
      <a:accent3>
        <a:srgbClr val="FFC845"/>
      </a:accent3>
      <a:accent4>
        <a:srgbClr val="002D72"/>
      </a:accent4>
      <a:accent5>
        <a:srgbClr val="785135"/>
      </a:accent5>
      <a:accent6>
        <a:srgbClr val="545859"/>
      </a:accent6>
      <a:hlink>
        <a:srgbClr val="00B0B9"/>
      </a:hlink>
      <a:folHlink>
        <a:srgbClr val="FFC84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2F99038FD3F9140883261A107901B1B" ma:contentTypeVersion="16" ma:contentTypeDescription="Create a new document." ma:contentTypeScope="" ma:versionID="56c4a6c30d74ab137d67b8aefa6c14b6">
  <xsd:schema xmlns:xsd="http://www.w3.org/2001/XMLSchema" xmlns:xs="http://www.w3.org/2001/XMLSchema" xmlns:p="http://schemas.microsoft.com/office/2006/metadata/properties" xmlns:ns2="bf72f7ec-cd58-4f41-9e93-ef3d03908682" xmlns:ns3="ff54f65f-5900-4f3a-8a8f-36c4ef76e5b6" xmlns:ns4="73fb875a-8af9-4255-b008-0995492d31cd" targetNamespace="http://schemas.microsoft.com/office/2006/metadata/properties" ma:root="true" ma:fieldsID="a4bd989eda73009ffdf5c971e0a0a698" ns2:_="" ns3:_="" ns4:_="">
    <xsd:import namespace="bf72f7ec-cd58-4f41-9e93-ef3d03908682"/>
    <xsd:import namespace="ff54f65f-5900-4f3a-8a8f-36c4ef76e5b6"/>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ObjectDetectorVersions" minOccurs="0"/>
                <xsd:element ref="ns2:MediaServiceSearchProperties" minOccurs="0"/>
                <xsd:element ref="ns2:MediaLengthInSeconds" minOccurs="0"/>
                <xsd:element ref="ns2:lcf76f155ced4ddcb4097134ff3c332f" minOccurs="0"/>
                <xsd:element ref="ns4: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72f7ec-cd58-4f41-9e93-ef3d0390868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f54f65f-5900-4f3a-8a8f-36c4ef76e5b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1010a5e0-732d-4221-b6a2-115a9d432891}" ma:internalName="TaxCatchAll" ma:showField="CatchAllData" ma:web="ff54f65f-5900-4f3a-8a8f-36c4ef76e5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f72f7ec-cd58-4f41-9e93-ef3d03908682">
      <Terms xmlns="http://schemas.microsoft.com/office/infopath/2007/PartnerControls"/>
    </lcf76f155ced4ddcb4097134ff3c332f>
    <TaxCatchAll xmlns="73fb875a-8af9-4255-b008-0995492d31c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0B0A8B-8208-4A34-B23D-51ECB29062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72f7ec-cd58-4f41-9e93-ef3d03908682"/>
    <ds:schemaRef ds:uri="ff54f65f-5900-4f3a-8a8f-36c4ef76e5b6"/>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A5787A5-96AB-4A15-B7EB-76A978E87EE1}">
  <ds:schemaRefs>
    <ds:schemaRef ds:uri="http://purl.org/dc/elements/1.1/"/>
    <ds:schemaRef ds:uri="ff54f65f-5900-4f3a-8a8f-36c4ef76e5b6"/>
    <ds:schemaRef ds:uri="http://schemas.microsoft.com/office/2006/documentManagement/types"/>
    <ds:schemaRef ds:uri="http://purl.org/dc/terms/"/>
    <ds:schemaRef ds:uri="http://schemas.microsoft.com/office/2006/metadata/properties"/>
    <ds:schemaRef ds:uri="http://www.w3.org/XML/1998/namespace"/>
    <ds:schemaRef ds:uri="bf72f7ec-cd58-4f41-9e93-ef3d03908682"/>
    <ds:schemaRef ds:uri="http://schemas.openxmlformats.org/package/2006/metadata/core-properties"/>
    <ds:schemaRef ds:uri="http://schemas.microsoft.com/office/infopath/2007/PartnerControls"/>
    <ds:schemaRef ds:uri="73fb875a-8af9-4255-b008-0995492d31cd"/>
    <ds:schemaRef ds:uri="http://purl.org/dc/dcmitype/"/>
  </ds:schemaRefs>
</ds:datastoreItem>
</file>

<file path=customXml/itemProps3.xml><?xml version="1.0" encoding="utf-8"?>
<ds:datastoreItem xmlns:ds="http://schemas.openxmlformats.org/officeDocument/2006/customXml" ds:itemID="{841DBA9E-642A-4BB1-86C5-CA90FE3DF62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1439</TotalTime>
  <Words>1342</Words>
  <Application>Microsoft Office PowerPoint</Application>
  <PresentationFormat>Widescreen</PresentationFormat>
  <Paragraphs>130</Paragraphs>
  <Slides>15</Slides>
  <Notes>6</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15</vt:i4>
      </vt:variant>
    </vt:vector>
  </HeadingPairs>
  <TitlesOfParts>
    <vt:vector size="25" baseType="lpstr">
      <vt:lpstr>Aptos</vt:lpstr>
      <vt:lpstr>Arial</vt:lpstr>
      <vt:lpstr>Calibri</vt:lpstr>
      <vt:lpstr>Montserrat</vt:lpstr>
      <vt:lpstr>Montserrat Black</vt:lpstr>
      <vt:lpstr>Open Sans</vt:lpstr>
      <vt:lpstr>Wingdings</vt:lpstr>
      <vt:lpstr>1_Title Page</vt:lpstr>
      <vt:lpstr>2_Body White</vt:lpstr>
      <vt:lpstr>3_Body Pic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Strough, Kirsten - FPAC-FBC, Boise, ID</dc:creator>
  <cp:lastModifiedBy>Leyden, Macayla (CTR) - FPAC-NRCS, WA</cp:lastModifiedBy>
  <cp:revision>19</cp:revision>
  <dcterms:created xsi:type="dcterms:W3CDTF">2019-04-23T15:10:02Z</dcterms:created>
  <dcterms:modified xsi:type="dcterms:W3CDTF">2024-11-07T16:54:34Z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0x010100A2F99038FD3F9140883261A107901B1B</vt:lpwstr>
  </property>
  <property fmtid="{D5CDD505-2E9C-101B-9397-08002B2CF9AE}" pid="3" name="MediaServiceImageTags">
    <vt:lpwstr/>
  </property>
</Properties>
</file>