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9" r:id="rId2"/>
    <p:sldId id="277" r:id="rId3"/>
    <p:sldId id="261" r:id="rId4"/>
    <p:sldId id="272" r:id="rId5"/>
    <p:sldId id="274" r:id="rId6"/>
    <p:sldId id="273" r:id="rId7"/>
    <p:sldId id="275" r:id="rId8"/>
    <p:sldId id="276" r:id="rId9"/>
    <p:sldId id="279" r:id="rId10"/>
    <p:sldId id="280" r:id="rId11"/>
    <p:sldId id="278" r:id="rId12"/>
    <p:sldId id="262" r:id="rId13"/>
    <p:sldId id="263" r:id="rId14"/>
    <p:sldId id="267" r:id="rId15"/>
    <p:sldId id="281" r:id="rId16"/>
    <p:sldId id="283" r:id="rId17"/>
    <p:sldId id="284" r:id="rId18"/>
    <p:sldId id="285" r:id="rId19"/>
    <p:sldId id="271" r:id="rId20"/>
    <p:sldId id="265" r:id="rId21"/>
    <p:sldId id="270" r:id="rId22"/>
    <p:sldId id="269" r:id="rId23"/>
    <p:sldId id="266" r:id="rId24"/>
    <p:sldId id="258" r:id="rId25"/>
    <p:sldId id="286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1C1E"/>
    <a:srgbClr val="00ABC0"/>
    <a:srgbClr val="C4CD21"/>
    <a:srgbClr val="559BA2"/>
    <a:srgbClr val="0079C1"/>
    <a:srgbClr val="FFCB0B"/>
    <a:srgbClr val="9ACA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0BA13BA-531D-4688-AE44-6BD678EE6470}" v="4" dt="2024-08-05T13:35:17.11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2" d="100"/>
          <a:sy n="122" d="100"/>
        </p:scale>
        <p:origin x="4076" y="7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571EE67-B6CA-4DCA-9A15-7A19257F9CF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33840DC-8420-4685-9BE2-E079ED4F1D0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77AD3D-89A3-4E69-B3FA-6476C7F76489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FEC4D2-0D58-4478-8082-BC6D86FA4F2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D930C3-F4AB-469B-9108-0B550E1B0D1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695F9-8FFE-44FC-AC32-314C24177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3896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B01D2F-B81A-447B-89FA-9066AE404AC6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71670E-B182-4444-8759-1220EA07A1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551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 TO VIEW &gt; MASTER</a:t>
            </a:r>
            <a:r>
              <a:rPr lang="en-US" baseline="0" dirty="0"/>
              <a:t> &gt; SLIDE MASTER TO EDIT THE IMAGES ON THE TITLE AND DIVIDER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C1755-625D-A742-ACDB-726AD4CDF29D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7297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 TO VIEW &gt; MASTER</a:t>
            </a:r>
            <a:r>
              <a:rPr lang="en-US" baseline="0" dirty="0"/>
              <a:t> &gt; SLIDE MASTER TO EDIT THE IMAGES ON THE TITLE AND DIVIDER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C1755-625D-A742-ACDB-726AD4CDF29D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964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0.png"/><Relationship Id="rId4" Type="http://schemas.openxmlformats.org/officeDocument/2006/relationships/image" Target="../media/image19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E93579A-9568-4980-B339-8F3EE172602B}"/>
              </a:ext>
            </a:extLst>
          </p:cNvPr>
          <p:cNvSpPr/>
          <p:nvPr userDrawn="1"/>
        </p:nvSpPr>
        <p:spPr>
          <a:xfrm>
            <a:off x="0" y="5145630"/>
            <a:ext cx="1141581" cy="17123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6E8B8A2C-AF38-4ED5-8091-56627CB993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371600"/>
            <a:ext cx="5791200" cy="4114800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01C4CE4D-CBF8-4CC7-996E-ECA710D5953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9800" y="1371600"/>
            <a:ext cx="6172200" cy="1868424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95EC0B35-2F8F-43FE-853C-D5E4C5F41C7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9800" y="3468624"/>
            <a:ext cx="6172200" cy="2017776"/>
          </a:xfrm>
          <a:prstGeom prst="rect">
            <a:avLst/>
          </a:prstGeom>
        </p:spPr>
      </p:pic>
      <p:pic>
        <p:nvPicPr>
          <p:cNvPr id="61" name="Graphic 60">
            <a:extLst>
              <a:ext uri="{FF2B5EF4-FFF2-40B4-BE49-F238E27FC236}">
                <a16:creationId xmlns:a16="http://schemas.microsoft.com/office/drawing/2014/main" id="{8B98DE3E-F469-4FE0-A5CE-F016A7B23D5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0"/>
            <a:ext cx="12193392" cy="6858783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33C187A6-47C4-416C-84A9-8F0105CED2BD}"/>
              </a:ext>
            </a:extLst>
          </p:cNvPr>
          <p:cNvSpPr txBox="1"/>
          <p:nvPr userDrawn="1"/>
        </p:nvSpPr>
        <p:spPr>
          <a:xfrm>
            <a:off x="6019800" y="1371600"/>
            <a:ext cx="4680626" cy="1865376"/>
          </a:xfrm>
          <a:prstGeom prst="rect">
            <a:avLst/>
          </a:prstGeom>
          <a:noFill/>
        </p:spPr>
        <p:txBody>
          <a:bodyPr wrap="square" lIns="274320" rtlCol="0" anchor="ctr" anchorCtr="0">
            <a:spAutoFit/>
          </a:bodyPr>
          <a:lstStyle/>
          <a:p>
            <a:r>
              <a:rPr lang="en-US" sz="2800" dirty="0">
                <a:solidFill>
                  <a:srgbClr val="FFCB0B"/>
                </a:solidFill>
                <a:latin typeface="Gotham Bold" pitchFamily="50" charset="0"/>
              </a:rPr>
              <a:t>Washington State</a:t>
            </a:r>
          </a:p>
          <a:p>
            <a:r>
              <a:rPr lang="en-US" sz="2800" dirty="0">
                <a:solidFill>
                  <a:schemeClr val="bg1"/>
                </a:solidFill>
                <a:latin typeface="Gotham Bold" pitchFamily="50" charset="0"/>
              </a:rPr>
              <a:t>Natural Resources</a:t>
            </a:r>
          </a:p>
          <a:p>
            <a:r>
              <a:rPr lang="en-US" sz="2800" dirty="0">
                <a:solidFill>
                  <a:schemeClr val="bg1"/>
                </a:solidFill>
                <a:latin typeface="Gotham Bold" pitchFamily="50" charset="0"/>
              </a:rPr>
              <a:t>Conservation</a:t>
            </a:r>
          </a:p>
          <a:p>
            <a:r>
              <a:rPr lang="en-US" sz="2800" dirty="0">
                <a:solidFill>
                  <a:schemeClr val="bg1"/>
                </a:solidFill>
                <a:latin typeface="Gotham Bold" pitchFamily="50" charset="0"/>
              </a:rPr>
              <a:t>Service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3D41058D-B1E6-48CB-BE60-AD8003637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941" y="5843189"/>
            <a:ext cx="9386911" cy="541346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EEC6C39A-5F0F-4018-B33D-B4F91C95BB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942" y="6384535"/>
            <a:ext cx="9386910" cy="4734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Gotham Medium" panose="02000604030000020004" pitchFamily="50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4468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E93579A-9568-4980-B339-8F3EE172602B}"/>
              </a:ext>
            </a:extLst>
          </p:cNvPr>
          <p:cNvSpPr/>
          <p:nvPr userDrawn="1"/>
        </p:nvSpPr>
        <p:spPr>
          <a:xfrm>
            <a:off x="0" y="5145630"/>
            <a:ext cx="1141581" cy="17123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D0AEBC-4265-4533-9054-85592F8FC7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715000"/>
            <a:ext cx="12192000" cy="1143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755493C-C153-4D6D-BC61-D9B900A515A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2800" y="3467910"/>
            <a:ext cx="5029200" cy="20177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FA195F7-0E7C-4170-8336-2EBFCAF3FD5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2800" y="1370172"/>
            <a:ext cx="5029200" cy="1868424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914D2C0A-92FE-475F-A9EE-C189A0AC33B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" name="Title 3">
            <a:extLst>
              <a:ext uri="{FF2B5EF4-FFF2-40B4-BE49-F238E27FC236}">
                <a16:creationId xmlns:a16="http://schemas.microsoft.com/office/drawing/2014/main" id="{5CCC8254-3F86-420F-898D-4CD6B75D6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854" y="2433516"/>
            <a:ext cx="4367456" cy="240225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572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a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3CB6B6C-102E-4464-A0E3-B1969041F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156595"/>
            <a:ext cx="8969062" cy="8069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79C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5271C35-C408-467F-BF88-6C142C3D2E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1795"/>
            <a:ext cx="8969062" cy="45259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079C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D53029C-AAD5-4100-91AC-87B4195439D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117427" y="1156596"/>
            <a:ext cx="1600200" cy="4114800"/>
          </a:xfrm>
          <a:prstGeom prst="rect">
            <a:avLst/>
          </a:prstGeom>
        </p:spPr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DAC2852A-C005-4CEB-9AC9-2FC4CF60D7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82199" y="5250872"/>
            <a:ext cx="2209801" cy="160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736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" t="26731" r="27577"/>
          <a:stretch/>
        </p:blipFill>
        <p:spPr>
          <a:xfrm>
            <a:off x="7442530" y="3341077"/>
            <a:ext cx="4749471" cy="2032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8151" r="13724" b="14227"/>
          <a:stretch/>
        </p:blipFill>
        <p:spPr>
          <a:xfrm>
            <a:off x="7442532" y="1260233"/>
            <a:ext cx="4749469" cy="185615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19805" y="2433516"/>
            <a:ext cx="5823275" cy="2402254"/>
          </a:xfrm>
        </p:spPr>
        <p:txBody>
          <a:bodyPr anchor="t"/>
          <a:lstStyle>
            <a:lvl1pPr algn="l">
              <a:lnSpc>
                <a:spcPct val="90000"/>
              </a:lnSpc>
              <a:defRPr sz="4000" b="1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9806" y="1504462"/>
            <a:ext cx="5015685" cy="929054"/>
          </a:xfrm>
        </p:spPr>
        <p:txBody>
          <a:bodyPr anchor="b"/>
          <a:lstStyle>
            <a:lvl1pPr marL="0" indent="0">
              <a:buNone/>
              <a:defRPr sz="2000" b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9" name="Picture 8" descr="NRCS-Divider-Slide_Raindrop.png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253"/>
          <a:stretch/>
        </p:blipFill>
        <p:spPr>
          <a:xfrm>
            <a:off x="10526825" y="2031999"/>
            <a:ext cx="1678200" cy="2676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06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sv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4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c 17">
            <a:extLst>
              <a:ext uri="{FF2B5EF4-FFF2-40B4-BE49-F238E27FC236}">
                <a16:creationId xmlns:a16="http://schemas.microsoft.com/office/drawing/2014/main" id="{8AA222D8-326B-46DE-999B-E0C9DF148A8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-4549"/>
            <a:ext cx="12192000" cy="914400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9201C873-E423-4698-AB58-E1B941C457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50000" b="4510"/>
          <a:stretch/>
        </p:blipFill>
        <p:spPr>
          <a:xfrm>
            <a:off x="0" y="5112225"/>
            <a:ext cx="914115" cy="174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920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Gotham Bold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rcs.usda.gov/conservation-basics/conservation-by-state/washington/washington-local-working-groups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B33DE2-3640-446A-9BA5-A904CD845E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Local Work Group Updates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984034-0FED-4752-8B74-DF7966D5BB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Nick Vira </a:t>
            </a:r>
          </a:p>
        </p:txBody>
      </p:sp>
    </p:spTree>
    <p:extLst>
      <p:ext uri="{BB962C8B-B14F-4D97-AF65-F5344CB8AC3E}">
        <p14:creationId xmlns:p14="http://schemas.microsoft.com/office/powerpoint/2010/main" val="37774170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CC9016-9FF0-1FC9-CBBB-D02709A2B8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 Initiatives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2B09EF9-696D-9F57-33B7-724B3E4620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47146" y="2122488"/>
            <a:ext cx="5551482" cy="4525962"/>
          </a:xfrm>
        </p:spPr>
      </p:pic>
    </p:spTree>
    <p:extLst>
      <p:ext uri="{BB962C8B-B14F-4D97-AF65-F5344CB8AC3E}">
        <p14:creationId xmlns:p14="http://schemas.microsoft.com/office/powerpoint/2010/main" val="34134140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CC9016-9FF0-1FC9-CBBB-D02709A2B8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Conservation Practices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A071796-AA3A-56F4-6B07-A8520FF06C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39124" y="2122488"/>
            <a:ext cx="4367526" cy="4525962"/>
          </a:xfrm>
        </p:spPr>
      </p:pic>
    </p:spTree>
    <p:extLst>
      <p:ext uri="{BB962C8B-B14F-4D97-AF65-F5344CB8AC3E}">
        <p14:creationId xmlns:p14="http://schemas.microsoft.com/office/powerpoint/2010/main" val="19244222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8F6C5-3FB9-4789-9772-650C5241B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IRA 2025 Project Proposals </a:t>
            </a:r>
          </a:p>
        </p:txBody>
      </p:sp>
    </p:spTree>
    <p:extLst>
      <p:ext uri="{BB962C8B-B14F-4D97-AF65-F5344CB8AC3E}">
        <p14:creationId xmlns:p14="http://schemas.microsoft.com/office/powerpoint/2010/main" val="1575804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IRA Proposals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CDD23-EA38-49EE-BEFD-AFAA78315F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12 New Project Proposals Submitted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$28m in total new funds requested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Proposals range from $200k-$13.7m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Funded</a:t>
            </a:r>
          </a:p>
          <a:p>
            <a:pPr marL="1143000" lvl="1" indent="-457200"/>
            <a:r>
              <a:rPr lang="en-US" dirty="0"/>
              <a:t>FY2025: 5 new projects - $5.94m  </a:t>
            </a:r>
          </a:p>
          <a:p>
            <a:pPr marL="1143000" lvl="1" indent="-457200"/>
            <a:r>
              <a:rPr lang="en-US" dirty="0"/>
              <a:t>FY2024: 9 </a:t>
            </a:r>
            <a:r>
              <a:rPr lang="en-US"/>
              <a:t>renewed projects </a:t>
            </a:r>
            <a:r>
              <a:rPr lang="en-US" dirty="0"/>
              <a:t>- $6.35m  </a:t>
            </a:r>
          </a:p>
          <a:p>
            <a:pPr marL="1143000" lvl="1" indent="-457200"/>
            <a:endParaRPr lang="en-US" dirty="0"/>
          </a:p>
          <a:p>
            <a:pPr marL="1143000" lvl="1" indent="-457200"/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45008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IRA Projects Awards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CDD23-EA38-49EE-BEFD-AFAA78315F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Palouse LWG</a:t>
            </a:r>
          </a:p>
          <a:p>
            <a:pPr marL="1143000" lvl="1" indent="-457200"/>
            <a:r>
              <a:rPr lang="en-US" dirty="0"/>
              <a:t>Project:  Soil Health on Cropland</a:t>
            </a:r>
          </a:p>
          <a:p>
            <a:pPr marL="1143000" lvl="1" indent="-457200"/>
            <a:r>
              <a:rPr lang="en-US" dirty="0"/>
              <a:t>Funds Awarded:  $2m</a:t>
            </a:r>
          </a:p>
        </p:txBody>
      </p:sp>
    </p:spTree>
    <p:extLst>
      <p:ext uri="{BB962C8B-B14F-4D97-AF65-F5344CB8AC3E}">
        <p14:creationId xmlns:p14="http://schemas.microsoft.com/office/powerpoint/2010/main" val="23361232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IRA Projects Awards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CDD23-EA38-49EE-BEFD-AFAA78315F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Northeast LWG</a:t>
            </a:r>
          </a:p>
          <a:p>
            <a:pPr marL="1143000" lvl="1" indent="-457200"/>
            <a:r>
              <a:rPr lang="en-US" dirty="0"/>
              <a:t>Project:  Forest Health &amp; Wildfire Resiliency </a:t>
            </a:r>
          </a:p>
          <a:p>
            <a:pPr marL="1143000" lvl="1" indent="-457200"/>
            <a:r>
              <a:rPr lang="en-US" dirty="0"/>
              <a:t>Funds Awarded:  $1.3m</a:t>
            </a:r>
          </a:p>
        </p:txBody>
      </p:sp>
    </p:spTree>
    <p:extLst>
      <p:ext uri="{BB962C8B-B14F-4D97-AF65-F5344CB8AC3E}">
        <p14:creationId xmlns:p14="http://schemas.microsoft.com/office/powerpoint/2010/main" val="14405233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IRA Projects Awards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CDD23-EA38-49EE-BEFD-AFAA78315F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South Central LWG</a:t>
            </a:r>
          </a:p>
          <a:p>
            <a:pPr marL="1143000" lvl="1" indent="-457200"/>
            <a:r>
              <a:rPr lang="en-US" dirty="0"/>
              <a:t>Project:  Rangeland Conservation </a:t>
            </a:r>
          </a:p>
          <a:p>
            <a:pPr marL="1143000" lvl="1" indent="-457200"/>
            <a:r>
              <a:rPr lang="en-US" dirty="0"/>
              <a:t>Funds Awarded:  $660k</a:t>
            </a:r>
          </a:p>
        </p:txBody>
      </p:sp>
    </p:spTree>
    <p:extLst>
      <p:ext uri="{BB962C8B-B14F-4D97-AF65-F5344CB8AC3E}">
        <p14:creationId xmlns:p14="http://schemas.microsoft.com/office/powerpoint/2010/main" val="35752364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IRA Projects Awards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CDD23-EA38-49EE-BEFD-AFAA78315F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South Central LWG</a:t>
            </a:r>
          </a:p>
          <a:p>
            <a:pPr marL="1143000" lvl="1" indent="-457200"/>
            <a:r>
              <a:rPr lang="en-US" dirty="0"/>
              <a:t>Project:  Soil Health on Cropland </a:t>
            </a:r>
          </a:p>
          <a:p>
            <a:pPr marL="1143000" lvl="1" indent="-457200"/>
            <a:r>
              <a:rPr lang="en-US" dirty="0"/>
              <a:t>Funds Awarded:  $1m  </a:t>
            </a:r>
          </a:p>
        </p:txBody>
      </p:sp>
    </p:spTree>
    <p:extLst>
      <p:ext uri="{BB962C8B-B14F-4D97-AF65-F5344CB8AC3E}">
        <p14:creationId xmlns:p14="http://schemas.microsoft.com/office/powerpoint/2010/main" val="27505202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IRA Projects Awards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CDD23-EA38-49EE-BEFD-AFAA78315F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West Palouse LWG</a:t>
            </a:r>
          </a:p>
          <a:p>
            <a:pPr marL="1143000" lvl="1" indent="-457200"/>
            <a:r>
              <a:rPr lang="en-US" dirty="0"/>
              <a:t>Project:  Forest Health &amp; Wildfire Resiliency </a:t>
            </a:r>
          </a:p>
          <a:p>
            <a:pPr marL="1143000" lvl="1" indent="-457200"/>
            <a:r>
              <a:rPr lang="en-US" dirty="0"/>
              <a:t>Funds Awarded:  $978k</a:t>
            </a:r>
          </a:p>
        </p:txBody>
      </p:sp>
    </p:spTree>
    <p:extLst>
      <p:ext uri="{BB962C8B-B14F-4D97-AF65-F5344CB8AC3E}">
        <p14:creationId xmlns:p14="http://schemas.microsoft.com/office/powerpoint/2010/main" val="36178746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Prior Year IRA Projects Awards –  $6.35m Renewals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CDD23-EA38-49EE-BEFD-AFAA78315F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Puget Sound Team Forestry: $100k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Southwest Team Forestry:  $750k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North Central Team Forestry: $150k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North Central Team Soil Health: $1.5m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North Central Team Grazing: $75k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North Central Team Non Conventional: $60k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Snake River Team Nutrients:  $2m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Snake River Team Forestry:  $1m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Colville Tribe: $1m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4937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C2E2AE-2312-F5FC-9B72-FD50A34EF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Washington Local Work Groups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DC81D75-5C32-3489-0732-296F7424AF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7269" y="2122488"/>
            <a:ext cx="7071237" cy="4525962"/>
          </a:xfrm>
        </p:spPr>
      </p:pic>
    </p:spTree>
    <p:extLst>
      <p:ext uri="{BB962C8B-B14F-4D97-AF65-F5344CB8AC3E}">
        <p14:creationId xmlns:p14="http://schemas.microsoft.com/office/powerpoint/2010/main" val="42217081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8F6C5-3FB9-4789-9772-650C5241B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2025 Local Work Group Overview </a:t>
            </a:r>
          </a:p>
        </p:txBody>
      </p:sp>
    </p:spTree>
    <p:extLst>
      <p:ext uri="{BB962C8B-B14F-4D97-AF65-F5344CB8AC3E}">
        <p14:creationId xmlns:p14="http://schemas.microsoft.com/office/powerpoint/2010/main" val="26668410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Similar Process as Prior Year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CDD23-EA38-49EE-BEFD-AFAA78315F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b="1" u="sng" dirty="0"/>
              <a:t>EQIP Fund Pool </a:t>
            </a:r>
            <a:r>
              <a:rPr lang="en-US" sz="4000" b="1" u="sng"/>
              <a:t>(required)</a:t>
            </a:r>
            <a:endParaRPr lang="en-US" sz="4000" b="1" u="sng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dirty="0"/>
              <a:t>NWQI Watershed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dirty="0"/>
              <a:t>Conservation Practices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dirty="0"/>
              <a:t>Special Initiatives</a:t>
            </a:r>
          </a:p>
        </p:txBody>
      </p:sp>
    </p:spTree>
    <p:extLst>
      <p:ext uri="{BB962C8B-B14F-4D97-AF65-F5344CB8AC3E}">
        <p14:creationId xmlns:p14="http://schemas.microsoft.com/office/powerpoint/2010/main" val="40671656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2025 LWG Key 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CDD23-EA38-49EE-BEFD-AFAA78315F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LWG Kickoff (remote meeting):  </a:t>
            </a:r>
          </a:p>
          <a:p>
            <a:pPr marL="1143000" lvl="1" indent="-457200"/>
            <a:r>
              <a:rPr lang="en-US" b="1" dirty="0"/>
              <a:t>November 5, 2024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Meeting Dates Set: </a:t>
            </a:r>
          </a:p>
          <a:p>
            <a:pPr marL="1143000" lvl="1" indent="-457200"/>
            <a:r>
              <a:rPr lang="en-US" b="1" dirty="0"/>
              <a:t>Jan 15, 2025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Meetings Held By: </a:t>
            </a:r>
          </a:p>
          <a:p>
            <a:pPr marL="1143000" lvl="1" indent="-457200"/>
            <a:r>
              <a:rPr lang="en-US" b="1" dirty="0"/>
              <a:t>May 16, 2025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Reports Due (by NRCS District Conservationist):  </a:t>
            </a:r>
          </a:p>
          <a:p>
            <a:pPr marL="1143000" lvl="1" indent="-457200"/>
            <a:r>
              <a:rPr lang="en-US" b="1" dirty="0"/>
              <a:t>May 30, 2025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IRA Project Proposals Due (by LWG Chair): </a:t>
            </a:r>
          </a:p>
          <a:p>
            <a:pPr marL="1143000" lvl="1" indent="-457200"/>
            <a:r>
              <a:rPr lang="en-US" b="1" dirty="0"/>
              <a:t>May 30, 2025 </a:t>
            </a:r>
          </a:p>
        </p:txBody>
      </p:sp>
    </p:spTree>
    <p:extLst>
      <p:ext uri="{BB962C8B-B14F-4D97-AF65-F5344CB8AC3E}">
        <p14:creationId xmlns:p14="http://schemas.microsoft.com/office/powerpoint/2010/main" val="20976784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IRA Project Proposals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CDD23-EA38-49EE-BEFD-AFAA78315F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EQIP and CSP $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Check list for submission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1 year projects only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Similar process as this year 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IRA Project Proposals Due (by LWG Chair): </a:t>
            </a:r>
          </a:p>
          <a:p>
            <a:pPr marL="1143000" lvl="1" indent="-457200"/>
            <a:r>
              <a:rPr lang="en-US" b="1" dirty="0"/>
              <a:t>May 30, 2025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3017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     Questions?  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66024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     Thank you! 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38208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2024 LWG Results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CDD23-EA38-49EE-BEFD-AFAA78315F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https://www.nrcs.usda.gov/conservation-basics/conservation-by-state/washington/washington-local-working-groups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9318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LWG Webpage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70F8F42-8514-351D-4228-722A69E52B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99532" y="2122488"/>
            <a:ext cx="6446710" cy="4525962"/>
          </a:xfrm>
        </p:spPr>
      </p:pic>
    </p:spTree>
    <p:extLst>
      <p:ext uri="{BB962C8B-B14F-4D97-AF65-F5344CB8AC3E}">
        <p14:creationId xmlns:p14="http://schemas.microsoft.com/office/powerpoint/2010/main" val="24847589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LWG Meeting Dates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840BB40-586D-D195-3353-3CAA3A92CE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25168" y="2122488"/>
            <a:ext cx="5795439" cy="4525962"/>
          </a:xfrm>
        </p:spPr>
      </p:pic>
    </p:spTree>
    <p:extLst>
      <p:ext uri="{BB962C8B-B14F-4D97-AF65-F5344CB8AC3E}">
        <p14:creationId xmlns:p14="http://schemas.microsoft.com/office/powerpoint/2010/main" val="25241196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LWG Annual Report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E6C5CD1-23D9-9199-882C-90CB26CB86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2110" y="2122488"/>
            <a:ext cx="7941554" cy="4525962"/>
          </a:xfrm>
        </p:spPr>
      </p:pic>
    </p:spTree>
    <p:extLst>
      <p:ext uri="{BB962C8B-B14F-4D97-AF65-F5344CB8AC3E}">
        <p14:creationId xmlns:p14="http://schemas.microsoft.com/office/powerpoint/2010/main" val="13123288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EQIP Fund Pools by Team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37BB6FA-188A-496B-C942-C4F8EBD54C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37984" y="2122488"/>
            <a:ext cx="4969806" cy="4525962"/>
          </a:xfrm>
        </p:spPr>
      </p:pic>
    </p:spTree>
    <p:extLst>
      <p:ext uri="{BB962C8B-B14F-4D97-AF65-F5344CB8AC3E}">
        <p14:creationId xmlns:p14="http://schemas.microsoft.com/office/powerpoint/2010/main" val="11137590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CC9016-9FF0-1FC9-CBBB-D02709A2B8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IRA Project Proposals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6753C09-C06A-304F-B04B-80AF53A42D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98600" y="2147094"/>
            <a:ext cx="7648575" cy="4476750"/>
          </a:xfrm>
        </p:spPr>
      </p:pic>
    </p:spTree>
    <p:extLst>
      <p:ext uri="{BB962C8B-B14F-4D97-AF65-F5344CB8AC3E}">
        <p14:creationId xmlns:p14="http://schemas.microsoft.com/office/powerpoint/2010/main" val="37314198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CC9016-9FF0-1FC9-CBBB-D02709A2B8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NWQI Planning Phase Watersheds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636886C-5DC9-2060-A336-7DEFD9FDDC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0824" y="2122488"/>
            <a:ext cx="6524126" cy="4525962"/>
          </a:xfrm>
        </p:spPr>
      </p:pic>
    </p:spTree>
    <p:extLst>
      <p:ext uri="{BB962C8B-B14F-4D97-AF65-F5344CB8AC3E}">
        <p14:creationId xmlns:p14="http://schemas.microsoft.com/office/powerpoint/2010/main" val="1375107408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 Layou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741</TotalTime>
  <Words>411</Words>
  <Application>Microsoft Office PowerPoint</Application>
  <PresentationFormat>Widescreen</PresentationFormat>
  <Paragraphs>82</Paragraphs>
  <Slides>25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Aptos</vt:lpstr>
      <vt:lpstr>Arial</vt:lpstr>
      <vt:lpstr>Calibri</vt:lpstr>
      <vt:lpstr>Gotham Bold</vt:lpstr>
      <vt:lpstr>Gotham Book</vt:lpstr>
      <vt:lpstr>Gotham Medium</vt:lpstr>
      <vt:lpstr>Master Layout</vt:lpstr>
      <vt:lpstr>Local Work Group Updates</vt:lpstr>
      <vt:lpstr>Washington Local Work Groups</vt:lpstr>
      <vt:lpstr>2024 LWG Results </vt:lpstr>
      <vt:lpstr>LWG Webpage </vt:lpstr>
      <vt:lpstr>LWG Meeting Dates </vt:lpstr>
      <vt:lpstr>LWG Annual Report </vt:lpstr>
      <vt:lpstr>EQIP Fund Pools by Team </vt:lpstr>
      <vt:lpstr>IRA Project Proposals </vt:lpstr>
      <vt:lpstr>NWQI Planning Phase Watersheds</vt:lpstr>
      <vt:lpstr>State Initiatives </vt:lpstr>
      <vt:lpstr>Conservation Practices </vt:lpstr>
      <vt:lpstr>IRA 2025 Project Proposals </vt:lpstr>
      <vt:lpstr>IRA Proposals </vt:lpstr>
      <vt:lpstr>IRA Projects Awards </vt:lpstr>
      <vt:lpstr>IRA Projects Awards </vt:lpstr>
      <vt:lpstr>IRA Projects Awards </vt:lpstr>
      <vt:lpstr>IRA Projects Awards </vt:lpstr>
      <vt:lpstr>IRA Projects Awards </vt:lpstr>
      <vt:lpstr>Prior Year IRA Projects Awards –  $6.35m Renewals</vt:lpstr>
      <vt:lpstr>2025 Local Work Group Overview </vt:lpstr>
      <vt:lpstr>Similar Process as Prior Year </vt:lpstr>
      <vt:lpstr>2025 LWG Key Dates</vt:lpstr>
      <vt:lpstr>IRA Project Proposals</vt:lpstr>
      <vt:lpstr>     Questions?     </vt:lpstr>
      <vt:lpstr>     Thank you!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Nathan Gallahan</dc:creator>
  <cp:lastModifiedBy>Leyden, Macayla (CTR) - FPAC-NRCS, WA</cp:lastModifiedBy>
  <cp:revision>6</cp:revision>
  <dcterms:created xsi:type="dcterms:W3CDTF">2020-11-24T17:27:00Z</dcterms:created>
  <dcterms:modified xsi:type="dcterms:W3CDTF">2024-08-12T17:18:07Z</dcterms:modified>
</cp:coreProperties>
</file>