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theme/theme8.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 id="2147483703" r:id="rId2"/>
    <p:sldMasterId id="2147483705" r:id="rId3"/>
    <p:sldMasterId id="2147483713" r:id="rId4"/>
    <p:sldMasterId id="2147483732" r:id="rId5"/>
    <p:sldMasterId id="2147483734" r:id="rId6"/>
    <p:sldMasterId id="2147483736" r:id="rId7"/>
    <p:sldMasterId id="2147483738" r:id="rId8"/>
    <p:sldMasterId id="2147483741" r:id="rId9"/>
  </p:sldMasterIdLst>
  <p:notesMasterIdLst>
    <p:notesMasterId r:id="rId17"/>
  </p:notesMasterIdLst>
  <p:handoutMasterIdLst>
    <p:handoutMasterId r:id="rId18"/>
  </p:handoutMasterIdLst>
  <p:sldIdLst>
    <p:sldId id="2342" r:id="rId10"/>
    <p:sldId id="2356" r:id="rId11"/>
    <p:sldId id="2357" r:id="rId12"/>
    <p:sldId id="2359" r:id="rId13"/>
    <p:sldId id="2360" r:id="rId14"/>
    <p:sldId id="2361" r:id="rId15"/>
    <p:sldId id="2354"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nandez, Irma - NRCS, Washington, DC" initials="HI-NWD" lastIdx="8" clrIdx="0">
    <p:extLst>
      <p:ext uri="{19B8F6BF-5375-455C-9EA6-DF929625EA0E}">
        <p15:presenceInfo xmlns:p15="http://schemas.microsoft.com/office/powerpoint/2012/main" userId="S-1-5-21-2443529608-3098792306-3041422421-83111" providerId="AD"/>
      </p:ext>
    </p:extLst>
  </p:cmAuthor>
  <p:cmAuthor id="2" name="Hernandez, Irma - NRCS, Washington, DC" initials="HI-NWD [2]" lastIdx="9" clrIdx="1">
    <p:extLst>
      <p:ext uri="{19B8F6BF-5375-455C-9EA6-DF929625EA0E}">
        <p15:presenceInfo xmlns:p15="http://schemas.microsoft.com/office/powerpoint/2012/main" userId="Hernandez, Irma - NRCS, Washington, DC" providerId="None"/>
      </p:ext>
    </p:extLst>
  </p:cmAuthor>
  <p:cmAuthor id="3" name="Griswold, Keith - NRCS, Spokane, WA" initials="GK-NSW" lastIdx="2" clrIdx="2">
    <p:extLst>
      <p:ext uri="{19B8F6BF-5375-455C-9EA6-DF929625EA0E}">
        <p15:presenceInfo xmlns:p15="http://schemas.microsoft.com/office/powerpoint/2012/main" userId="S::keith.griswold@usda.gov::ed2b614c-f373-4cd6-a031-e6279702f8dc" providerId="AD"/>
      </p:ext>
    </p:extLst>
  </p:cmAuthor>
  <p:cmAuthor id="4" name="Elliott, Carlee - NRCS, Spokane Valley, WA" initials="ECNSVW" lastIdx="2" clrIdx="3">
    <p:extLst>
      <p:ext uri="{19B8F6BF-5375-455C-9EA6-DF929625EA0E}">
        <p15:presenceInfo xmlns:p15="http://schemas.microsoft.com/office/powerpoint/2012/main" userId="S::Carlee.Elliott@usda.gov::2ec919bd-267a-45fd-8244-064e745cfe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C3980-9497-4D54-855C-B08929C1DF4B}" v="5" dt="2024-08-07T02:55:13.5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82061" autoAdjust="0"/>
  </p:normalViewPr>
  <p:slideViewPr>
    <p:cSldViewPr snapToGrid="0">
      <p:cViewPr varScale="1">
        <p:scale>
          <a:sx n="93" d="100"/>
          <a:sy n="93" d="100"/>
        </p:scale>
        <p:origin x="12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378449-119B-43E3-969C-D871BBE8B2FE}"/>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BEBC8BC-F627-4809-B50E-438B9C5E9BE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6ECF02DE-C87F-4351-AFAB-B6214DFEBB4E}" type="datetime1">
              <a:rPr lang="en-US" smtClean="0"/>
              <a:t>8/12/2024</a:t>
            </a:fld>
            <a:endParaRPr lang="en-US" dirty="0"/>
          </a:p>
        </p:txBody>
      </p:sp>
      <p:sp>
        <p:nvSpPr>
          <p:cNvPr id="4" name="Footer Placeholder 3">
            <a:extLst>
              <a:ext uri="{FF2B5EF4-FFF2-40B4-BE49-F238E27FC236}">
                <a16:creationId xmlns:a16="http://schemas.microsoft.com/office/drawing/2014/main" id="{56EEFEC5-4E88-4860-A292-712683A05B20}"/>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41E5E88-1C0A-48C5-8695-CD3D132681D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88B5F83-76EE-4D88-BDB8-5C8E002D3FED}" type="slidenum">
              <a:rPr lang="en-US" smtClean="0"/>
              <a:t>‹#›</a:t>
            </a:fld>
            <a:endParaRPr lang="en-US" dirty="0"/>
          </a:p>
        </p:txBody>
      </p:sp>
    </p:spTree>
    <p:extLst>
      <p:ext uri="{BB962C8B-B14F-4D97-AF65-F5344CB8AC3E}">
        <p14:creationId xmlns:p14="http://schemas.microsoft.com/office/powerpoint/2010/main" val="131351576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4374009-60BD-4031-89C3-7885BCC0E394}" type="datetime1">
              <a:rPr lang="en-US" smtClean="0"/>
              <a:t>8/12/2024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4126ECA-3E07-41B7-93D1-D0F6AF8370D5}" type="slidenum">
              <a:rPr lang="en-US" smtClean="0"/>
              <a:t>‹#›</a:t>
            </a:fld>
            <a:endParaRPr lang="en-US" dirty="0"/>
          </a:p>
        </p:txBody>
      </p:sp>
    </p:spTree>
    <p:extLst>
      <p:ext uri="{BB962C8B-B14F-4D97-AF65-F5344CB8AC3E}">
        <p14:creationId xmlns:p14="http://schemas.microsoft.com/office/powerpoint/2010/main" val="3592872926"/>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 23, 2020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3264F-EC0C-4003-BF51-773058DC71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1700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14374009-60BD-4031-89C3-7885BCC0E394}" type="datetime1">
              <a:rPr lang="en-US" smtClean="0"/>
              <a:t>8/12/2024</a:t>
            </a:fld>
            <a:endParaRPr lang="en-US" dirty="0"/>
          </a:p>
        </p:txBody>
      </p:sp>
    </p:spTree>
    <p:extLst>
      <p:ext uri="{BB962C8B-B14F-4D97-AF65-F5344CB8AC3E}">
        <p14:creationId xmlns:p14="http://schemas.microsoft.com/office/powerpoint/2010/main" val="1282205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 23, 2020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73264F-EC0C-4003-BF51-773058DC71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67417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442530" y="3341077"/>
            <a:ext cx="4749471" cy="2032000"/>
          </a:xfrm>
          <a:prstGeom prst="rect">
            <a:avLst/>
          </a:prstGeom>
        </p:spPr>
      </p:pic>
      <p:pic>
        <p:nvPicPr>
          <p:cNvPr id="12" name="Picture 11"/>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442532" y="1260233"/>
            <a:ext cx="4749469" cy="1856153"/>
          </a:xfrm>
          <a:prstGeom prst="rect">
            <a:avLst/>
          </a:prstGeom>
        </p:spPr>
      </p:pic>
      <p:sp>
        <p:nvSpPr>
          <p:cNvPr id="2" name="Title 1"/>
          <p:cNvSpPr>
            <a:spLocks noGrp="1"/>
          </p:cNvSpPr>
          <p:nvPr>
            <p:ph type="title" hasCustomPrompt="1"/>
          </p:nvPr>
        </p:nvSpPr>
        <p:spPr>
          <a:xfrm>
            <a:off x="819805" y="2543588"/>
            <a:ext cx="5823275"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19806" y="1614533"/>
            <a:ext cx="5015685"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10526825" y="2031999"/>
            <a:ext cx="1678200" cy="2676770"/>
          </a:xfrm>
          <a:prstGeom prst="rect">
            <a:avLst/>
          </a:prstGeom>
        </p:spPr>
      </p:pic>
      <p:sp>
        <p:nvSpPr>
          <p:cNvPr id="7" name="Rectangle 6"/>
          <p:cNvSpPr/>
          <p:nvPr userDrawn="1"/>
        </p:nvSpPr>
        <p:spPr>
          <a:xfrm>
            <a:off x="819805" y="4628328"/>
            <a:ext cx="6096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sz="1800" dirty="0"/>
          </a:p>
        </p:txBody>
      </p:sp>
    </p:spTree>
    <p:extLst>
      <p:ext uri="{BB962C8B-B14F-4D97-AF65-F5344CB8AC3E}">
        <p14:creationId xmlns:p14="http://schemas.microsoft.com/office/powerpoint/2010/main" val="1222933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2" y="808041"/>
            <a:ext cx="10058401" cy="770731"/>
          </a:xfrm>
          <a:prstGeom prst="rect">
            <a:avLst/>
          </a:prstGeom>
        </p:spPr>
        <p:txBody>
          <a:bodyPr/>
          <a:lstStyle>
            <a:lvl1pPr>
              <a:defRPr sz="3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509828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381000" y="1576706"/>
            <a:ext cx="659892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833647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451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99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314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50"/>
            <a:ext cx="12192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dirty="0"/>
          </a:p>
        </p:txBody>
      </p:sp>
      <p:sp>
        <p:nvSpPr>
          <p:cNvPr id="13" name="Title 1"/>
          <p:cNvSpPr>
            <a:spLocks noGrp="1"/>
          </p:cNvSpPr>
          <p:nvPr>
            <p:ph type="title" hasCustomPrompt="1"/>
          </p:nvPr>
        </p:nvSpPr>
        <p:spPr>
          <a:xfrm>
            <a:off x="304800" y="2537885"/>
            <a:ext cx="85344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304800" y="4095750"/>
            <a:ext cx="78232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526825" y="2031999"/>
            <a:ext cx="1678200" cy="2676770"/>
          </a:xfrm>
          <a:prstGeom prst="rect">
            <a:avLst/>
          </a:prstGeom>
        </p:spPr>
      </p:pic>
      <p:sp>
        <p:nvSpPr>
          <p:cNvPr id="2" name="Rectangle 1"/>
          <p:cNvSpPr/>
          <p:nvPr userDrawn="1"/>
        </p:nvSpPr>
        <p:spPr>
          <a:xfrm>
            <a:off x="0" y="0"/>
            <a:ext cx="12192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9" name="TextBox 8"/>
          <p:cNvSpPr txBox="1"/>
          <p:nvPr userDrawn="1"/>
        </p:nvSpPr>
        <p:spPr>
          <a:xfrm>
            <a:off x="1288670" y="6324601"/>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922215" y="62674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887444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087" y="635000"/>
            <a:ext cx="11676183" cy="806938"/>
          </a:xfrm>
        </p:spPr>
        <p:txBody>
          <a:bodyPr/>
          <a:lstStyle/>
          <a:p>
            <a:r>
              <a:rPr lang="en-US" dirty="0"/>
              <a:t>Click to edit Master title style</a:t>
            </a:r>
          </a:p>
        </p:txBody>
      </p:sp>
      <p:sp>
        <p:nvSpPr>
          <p:cNvPr id="3" name="Content Placeholder 2"/>
          <p:cNvSpPr>
            <a:spLocks noGrp="1"/>
          </p:cNvSpPr>
          <p:nvPr>
            <p:ph idx="1"/>
          </p:nvPr>
        </p:nvSpPr>
        <p:spPr>
          <a:xfrm>
            <a:off x="349087" y="1600201"/>
            <a:ext cx="10175632"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10746155" y="1609726"/>
            <a:ext cx="1265604" cy="3792660"/>
          </a:xfrm>
        </p:spPr>
        <p:txBody>
          <a:bodyPr/>
          <a:lstStyle/>
          <a:p>
            <a:endParaRPr lang="en-US" dirty="0"/>
          </a:p>
        </p:txBody>
      </p:sp>
      <p:sp>
        <p:nvSpPr>
          <p:cNvPr id="8" name="Slide Number Placeholder 5"/>
          <p:cNvSpPr>
            <a:spLocks noGrp="1"/>
          </p:cNvSpPr>
          <p:nvPr>
            <p:ph type="sldNum" sz="quarter" idx="4"/>
          </p:nvPr>
        </p:nvSpPr>
        <p:spPr>
          <a:xfrm>
            <a:off x="922215" y="62674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817700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9087" y="1600201"/>
            <a:ext cx="908147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9534770" y="1609970"/>
            <a:ext cx="2490500"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Text Placeholder 5"/>
          <p:cNvSpPr>
            <a:spLocks noGrp="1"/>
          </p:cNvSpPr>
          <p:nvPr>
            <p:ph type="body" sz="quarter" idx="10" hasCustomPrompt="1"/>
          </p:nvPr>
        </p:nvSpPr>
        <p:spPr>
          <a:xfrm>
            <a:off x="9612926" y="2413000"/>
            <a:ext cx="2347217"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9611499" y="1709739"/>
            <a:ext cx="2349624"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1288670" y="6324601"/>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922215" y="62674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238615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0" y="808039"/>
            <a:ext cx="100584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30277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381000" y="1576706"/>
            <a:ext cx="659892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605474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0" y="808039"/>
            <a:ext cx="100584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3439892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381000" y="1576706"/>
            <a:ext cx="659892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817872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0" y="808039"/>
            <a:ext cx="100584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5814547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3.xml"/><Relationship Id="rId1" Type="http://schemas.openxmlformats.org/officeDocument/2006/relationships/slideLayout" Target="../slideLayouts/slideLayout6.xml"/><Relationship Id="rId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5.xml"/><Relationship Id="rId1" Type="http://schemas.openxmlformats.org/officeDocument/2006/relationships/slideLayout" Target="../slideLayouts/slideLayout8.xml"/><Relationship Id="rId4" Type="http://schemas.openxmlformats.org/officeDocument/2006/relationships/image" Target="../media/image10.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7.xml"/><Relationship Id="rId1" Type="http://schemas.openxmlformats.org/officeDocument/2006/relationships/slideLayout" Target="../slideLayouts/slideLayout10.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xml"/><Relationship Id="rId1" Type="http://schemas.openxmlformats.org/officeDocument/2006/relationships/slideLayout" Target="../slideLayouts/slideLayout11.xml"/><Relationship Id="rId4" Type="http://schemas.openxmlformats.org/officeDocument/2006/relationships/image" Target="../media/image10.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085" y="566615"/>
            <a:ext cx="109728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9086" y="1600201"/>
            <a:ext cx="10308492"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22215" y="62855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2758665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p:hf sldNum="0" hdr="0" ft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69980267"/>
      </p:ext>
    </p:extLst>
  </p:cSld>
  <p:clrMap bg1="lt1" tx1="dk1" bg2="lt2" tx2="dk2" accent1="accent1" accent2="accent2" accent3="accent3" accent4="accent4" accent5="accent5" accent6="accent6" hlink="hlink" folHlink="folHlink"/>
  <p:sldLayoutIdLst>
    <p:sldLayoutId id="2147483704"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30347" y="6355080"/>
            <a:ext cx="4605867" cy="381000"/>
          </a:xfrm>
          <a:prstGeom prst="rect">
            <a:avLst/>
          </a:prstGeom>
        </p:spPr>
      </p:pic>
    </p:spTree>
    <p:extLst>
      <p:ext uri="{BB962C8B-B14F-4D97-AF65-F5344CB8AC3E}">
        <p14:creationId xmlns:p14="http://schemas.microsoft.com/office/powerpoint/2010/main" val="3993489423"/>
      </p:ext>
    </p:extLst>
  </p:cSld>
  <p:clrMap bg1="lt1" tx1="dk1" bg2="lt2" tx2="dk2" accent1="accent1" accent2="accent2" accent3="accent3" accent4="accent4" accent5="accent5" accent6="accent6" hlink="hlink" folHlink="folHlink"/>
  <p:sldLayoutIdLst>
    <p:sldLayoutId id="2147483706"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6366625"/>
      </p:ext>
    </p:extLst>
  </p:cSld>
  <p:clrMap bg1="lt1" tx1="dk1" bg2="lt2" tx2="dk2" accent1="accent1" accent2="accent2" accent3="accent3" accent4="accent4" accent5="accent5" accent6="accent6" hlink="hlink" folHlink="folHlink"/>
  <p:sldLayoutIdLst>
    <p:sldLayoutId id="2147483714"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30347" y="6355080"/>
            <a:ext cx="4605867" cy="381000"/>
          </a:xfrm>
          <a:prstGeom prst="rect">
            <a:avLst/>
          </a:prstGeom>
        </p:spPr>
      </p:pic>
    </p:spTree>
    <p:extLst>
      <p:ext uri="{BB962C8B-B14F-4D97-AF65-F5344CB8AC3E}">
        <p14:creationId xmlns:p14="http://schemas.microsoft.com/office/powerpoint/2010/main" val="2016719943"/>
      </p:ext>
    </p:extLst>
  </p:cSld>
  <p:clrMap bg1="lt1" tx1="dk1" bg2="lt2" tx2="dk2" accent1="accent1" accent2="accent2" accent3="accent3" accent4="accent4" accent5="accent5" accent6="accent6" hlink="hlink" folHlink="folHlink"/>
  <p:sldLayoutIdLst>
    <p:sldLayoutId id="214748373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26136776"/>
      </p:ext>
    </p:extLst>
  </p:cSld>
  <p:clrMap bg1="lt1" tx1="dk1" bg2="lt2" tx2="dk2" accent1="accent1" accent2="accent2" accent3="accent3" accent4="accent4" accent5="accent5" accent6="accent6" hlink="hlink" folHlink="folHlink"/>
  <p:sldLayoutIdLst>
    <p:sldLayoutId id="214748373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21675027"/>
      </p:ext>
    </p:extLst>
  </p:cSld>
  <p:clrMap bg1="lt1" tx1="dk1" bg2="lt2" tx2="dk2" accent1="accent1" accent2="accent2" accent3="accent3" accent4="accent4" accent5="accent5" accent6="accent6" hlink="hlink" folHlink="folHlink"/>
  <p:sldLayoutIdLst>
    <p:sldLayoutId id="214748373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p:nvPicPr>
        <p:blipFill>
          <a:blip r:embed="rId3"/>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p:nvPicPr>
        <p:blipFill>
          <a:blip r:embed="rId4"/>
          <a:stretch>
            <a:fillRect/>
          </a:stretch>
        </p:blipFill>
        <p:spPr>
          <a:xfrm>
            <a:off x="7430347" y="6355080"/>
            <a:ext cx="4605867" cy="381000"/>
          </a:xfrm>
          <a:prstGeom prst="rect">
            <a:avLst/>
          </a:prstGeom>
        </p:spPr>
      </p:pic>
    </p:spTree>
    <p:extLst>
      <p:ext uri="{BB962C8B-B14F-4D97-AF65-F5344CB8AC3E}">
        <p14:creationId xmlns:p14="http://schemas.microsoft.com/office/powerpoint/2010/main" val="1410670758"/>
      </p:ext>
    </p:extLst>
  </p:cSld>
  <p:clrMap bg1="lt1" tx1="dk1" bg2="lt2" tx2="dk2" accent1="accent1" accent2="accent2" accent3="accent3" accent4="accent4" accent5="accent5" accent6="accent6" hlink="hlink" folHlink="folHlink"/>
  <p:sldLayoutIdLst>
    <p:sldLayoutId id="214748373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15048" b="5502"/>
          <a:stretch/>
        </p:blipFill>
        <p:spPr>
          <a:xfrm>
            <a:off x="0" y="0"/>
            <a:ext cx="12192000" cy="7628709"/>
          </a:xfrm>
          <a:prstGeom prst="rect">
            <a:avLst/>
          </a:prstGeom>
        </p:spPr>
      </p:pic>
    </p:spTree>
    <p:extLst>
      <p:ext uri="{BB962C8B-B14F-4D97-AF65-F5344CB8AC3E}">
        <p14:creationId xmlns:p14="http://schemas.microsoft.com/office/powerpoint/2010/main" val="33551259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D484-7BD8-F849-9FE5-5908F4D7F929}"/>
              </a:ext>
            </a:extLst>
          </p:cNvPr>
          <p:cNvSpPr>
            <a:spLocks noGrp="1"/>
          </p:cNvSpPr>
          <p:nvPr>
            <p:ph type="title"/>
          </p:nvPr>
        </p:nvSpPr>
        <p:spPr>
          <a:xfrm>
            <a:off x="508000" y="2069716"/>
            <a:ext cx="6722533" cy="3775583"/>
          </a:xfrm>
        </p:spPr>
        <p:txBody>
          <a:bodyPr/>
          <a:lstStyle/>
          <a:p>
            <a:r>
              <a:rPr lang="en-US" dirty="0"/>
              <a:t>Geographic Area Rate Cap (GARC)</a:t>
            </a:r>
            <a:br>
              <a:rPr lang="en-US" dirty="0"/>
            </a:br>
            <a:br>
              <a:rPr lang="en-US" dirty="0"/>
            </a:br>
            <a:r>
              <a:rPr lang="en-US" sz="2000" dirty="0"/>
              <a:t>Keith Griswold</a:t>
            </a:r>
            <a:br>
              <a:rPr lang="en-US" sz="2000" dirty="0"/>
            </a:br>
            <a:r>
              <a:rPr lang="en-US" sz="2000" dirty="0"/>
              <a:t>Assistant State Conservationist - Programs</a:t>
            </a:r>
            <a:br>
              <a:rPr lang="en-US" dirty="0"/>
            </a:br>
            <a:endParaRPr lang="en-US" sz="3200" dirty="0"/>
          </a:p>
        </p:txBody>
      </p:sp>
      <p:sp>
        <p:nvSpPr>
          <p:cNvPr id="4" name="Title 1">
            <a:extLst>
              <a:ext uri="{FF2B5EF4-FFF2-40B4-BE49-F238E27FC236}">
                <a16:creationId xmlns:a16="http://schemas.microsoft.com/office/drawing/2014/main" id="{F62CD7A3-D937-48BC-8974-1F09F58D2517}"/>
              </a:ext>
            </a:extLst>
          </p:cNvPr>
          <p:cNvSpPr txBox="1">
            <a:spLocks/>
          </p:cNvSpPr>
          <p:nvPr/>
        </p:nvSpPr>
        <p:spPr>
          <a:xfrm>
            <a:off x="7674863" y="1500506"/>
            <a:ext cx="2825496" cy="3124835"/>
          </a:xfrm>
          <a:prstGeom prst="rect">
            <a:avLst/>
          </a:prstGeom>
        </p:spPr>
        <p:txBody>
          <a:bodyPr/>
          <a:lstStyle>
            <a:lvl1pPr algn="l" defTabSz="914400" rtl="0" eaLnBrk="1" latinLnBrk="0" hangingPunct="1">
              <a:lnSpc>
                <a:spcPct val="90000"/>
              </a:lnSpc>
              <a:spcBef>
                <a:spcPct val="0"/>
              </a:spcBef>
              <a:buNone/>
              <a:defRPr sz="4400" b="1" i="0"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defRPr/>
            </a:pPr>
            <a:endParaRPr lang="en-US" sz="3200" dirty="0">
              <a:solidFill>
                <a:prstClr val="white"/>
              </a:solidFill>
            </a:endParaRPr>
          </a:p>
          <a:p>
            <a:pPr>
              <a:defRPr/>
            </a:pPr>
            <a:endParaRPr lang="en-US" sz="3200" dirty="0">
              <a:solidFill>
                <a:prstClr val="white"/>
              </a:solidFill>
            </a:endParaRPr>
          </a:p>
        </p:txBody>
      </p:sp>
    </p:spTree>
    <p:extLst>
      <p:ext uri="{BB962C8B-B14F-4D97-AF65-F5344CB8AC3E}">
        <p14:creationId xmlns:p14="http://schemas.microsoft.com/office/powerpoint/2010/main" val="2615189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2E57-8291-1FE0-A2D4-51CCE2DB1256}"/>
              </a:ext>
            </a:extLst>
          </p:cNvPr>
          <p:cNvSpPr>
            <a:spLocks noGrp="1"/>
          </p:cNvSpPr>
          <p:nvPr>
            <p:ph type="title"/>
          </p:nvPr>
        </p:nvSpPr>
        <p:spPr/>
        <p:txBody>
          <a:bodyPr/>
          <a:lstStyle/>
          <a:p>
            <a:r>
              <a:rPr lang="en-US" dirty="0"/>
              <a:t>GARC Background</a:t>
            </a:r>
          </a:p>
        </p:txBody>
      </p:sp>
      <p:sp>
        <p:nvSpPr>
          <p:cNvPr id="6" name="TextBox 5">
            <a:extLst>
              <a:ext uri="{FF2B5EF4-FFF2-40B4-BE49-F238E27FC236}">
                <a16:creationId xmlns:a16="http://schemas.microsoft.com/office/drawing/2014/main" id="{CF8B2A49-1A03-D077-7EFB-C6EAFFEB4774}"/>
              </a:ext>
            </a:extLst>
          </p:cNvPr>
          <p:cNvSpPr txBox="1"/>
          <p:nvPr/>
        </p:nvSpPr>
        <p:spPr>
          <a:xfrm>
            <a:off x="672353" y="1757081"/>
            <a:ext cx="9654988" cy="3539430"/>
          </a:xfrm>
          <a:prstGeom prst="rect">
            <a:avLst/>
          </a:prstGeom>
          <a:noFill/>
        </p:spPr>
        <p:txBody>
          <a:bodyPr wrap="square">
            <a:spAutoFit/>
          </a:bodyPr>
          <a:lstStyle/>
          <a:p>
            <a:r>
              <a:rPr lang="en-US" sz="3200" b="0" i="0" u="none" strike="noStrike" baseline="0" dirty="0">
                <a:solidFill>
                  <a:srgbClr val="000000"/>
                </a:solidFill>
                <a:latin typeface="Times New Roman" panose="02020603050405020304" pitchFamily="18" charset="0"/>
              </a:rPr>
              <a:t>In accordance with the ACEP-WRE statute, regulations, and policy, NRCS must determine whether eligible lands may be enrolled in ACEP-WRE based on the likelihood of successful restoration of wetland functions and values, taking into considering the </a:t>
            </a:r>
            <a:r>
              <a:rPr lang="en-US" sz="3200" b="1" i="0" u="none" strike="noStrike" baseline="0" dirty="0">
                <a:solidFill>
                  <a:srgbClr val="000000"/>
                </a:solidFill>
                <a:latin typeface="Times New Roman" panose="02020603050405020304" pitchFamily="18" charset="0"/>
              </a:rPr>
              <a:t>cost of acquiring the easement and the cost of the restoration, protection, enhancement, maintenance, and management. </a:t>
            </a:r>
            <a:endParaRPr lang="en-US" sz="3200" b="1" dirty="0"/>
          </a:p>
        </p:txBody>
      </p:sp>
    </p:spTree>
    <p:extLst>
      <p:ext uri="{BB962C8B-B14F-4D97-AF65-F5344CB8AC3E}">
        <p14:creationId xmlns:p14="http://schemas.microsoft.com/office/powerpoint/2010/main" val="216553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2E57-8291-1FE0-A2D4-51CCE2DB1256}"/>
              </a:ext>
            </a:extLst>
          </p:cNvPr>
          <p:cNvSpPr>
            <a:spLocks noGrp="1"/>
          </p:cNvSpPr>
          <p:nvPr>
            <p:ph type="title"/>
          </p:nvPr>
        </p:nvSpPr>
        <p:spPr/>
        <p:txBody>
          <a:bodyPr/>
          <a:lstStyle/>
          <a:p>
            <a:r>
              <a:rPr lang="en-US" dirty="0"/>
              <a:t>GARC Policy</a:t>
            </a:r>
          </a:p>
        </p:txBody>
      </p:sp>
      <p:sp>
        <p:nvSpPr>
          <p:cNvPr id="5" name="TextBox 4">
            <a:extLst>
              <a:ext uri="{FF2B5EF4-FFF2-40B4-BE49-F238E27FC236}">
                <a16:creationId xmlns:a16="http://schemas.microsoft.com/office/drawing/2014/main" id="{CB4DD9C7-0718-F522-EAEF-B63BE80DD113}"/>
              </a:ext>
            </a:extLst>
          </p:cNvPr>
          <p:cNvSpPr txBox="1"/>
          <p:nvPr/>
        </p:nvSpPr>
        <p:spPr>
          <a:xfrm>
            <a:off x="443379" y="1361490"/>
            <a:ext cx="9786472" cy="4154984"/>
          </a:xfrm>
          <a:prstGeom prst="rect">
            <a:avLst/>
          </a:prstGeom>
          <a:noFill/>
        </p:spPr>
        <p:txBody>
          <a:bodyPr wrap="square">
            <a:spAutoFit/>
          </a:bodyPr>
          <a:lstStyle/>
          <a:p>
            <a:pPr algn="l"/>
            <a:endParaRPr lang="en-US" sz="2400" b="0" i="0" u="none" strike="noStrike" baseline="0" dirty="0">
              <a:solidFill>
                <a:srgbClr val="000000"/>
              </a:solidFill>
              <a:latin typeface="Times New Roman" panose="02020603050405020304" pitchFamily="18" charset="0"/>
            </a:endParaRPr>
          </a:p>
          <a:p>
            <a:r>
              <a:rPr lang="en-US" sz="2400" b="0" i="0" u="none" strike="noStrike" baseline="0" dirty="0">
                <a:solidFill>
                  <a:srgbClr val="000000"/>
                </a:solidFill>
                <a:latin typeface="Times New Roman" panose="02020603050405020304" pitchFamily="18" charset="0"/>
              </a:rPr>
              <a:t> The basis for the compensation offer for an easement or 30-year contract enrollment will be the lowest of the following: </a:t>
            </a:r>
          </a:p>
          <a:p>
            <a:br>
              <a:rPr lang="en-US" sz="2400" b="0" i="0" u="none" strike="noStrike" baseline="0" dirty="0">
                <a:solidFill>
                  <a:srgbClr val="000000"/>
                </a:solidFill>
                <a:latin typeface="Times New Roman" panose="02020603050405020304" pitchFamily="18" charset="0"/>
              </a:rPr>
            </a:br>
            <a:r>
              <a:rPr lang="en-US" sz="2400" b="0" i="0" u="none" strike="noStrike" baseline="0" dirty="0">
                <a:solidFill>
                  <a:srgbClr val="000000"/>
                </a:solidFill>
                <a:latin typeface="Times New Roman" panose="02020603050405020304" pitchFamily="18" charset="0"/>
              </a:rPr>
              <a:t>(</a:t>
            </a:r>
            <a:r>
              <a:rPr lang="en-US" sz="2400" b="0" i="0" u="none" strike="noStrike" baseline="0" dirty="0" err="1">
                <a:solidFill>
                  <a:srgbClr val="000000"/>
                </a:solidFill>
                <a:latin typeface="Times New Roman" panose="02020603050405020304" pitchFamily="18" charset="0"/>
              </a:rPr>
              <a:t>i</a:t>
            </a:r>
            <a:r>
              <a:rPr lang="en-US" sz="2400" b="0" i="0" u="none" strike="noStrike" baseline="0" dirty="0">
                <a:solidFill>
                  <a:srgbClr val="000000"/>
                </a:solidFill>
                <a:latin typeface="Times New Roman" panose="02020603050405020304" pitchFamily="18" charset="0"/>
              </a:rPr>
              <a:t>) </a:t>
            </a:r>
            <a:r>
              <a:rPr lang="en-US" sz="2400" b="1" i="0" u="none" strike="noStrike" baseline="0" dirty="0">
                <a:solidFill>
                  <a:srgbClr val="000000"/>
                </a:solidFill>
                <a:latin typeface="Times New Roman" panose="02020603050405020304" pitchFamily="18" charset="0"/>
              </a:rPr>
              <a:t>The fair market value </a:t>
            </a:r>
            <a:r>
              <a:rPr lang="en-US" sz="2400" b="0" i="0" u="none" strike="noStrike" baseline="0" dirty="0">
                <a:solidFill>
                  <a:srgbClr val="000000"/>
                </a:solidFill>
                <a:latin typeface="Times New Roman" panose="02020603050405020304" pitchFamily="18" charset="0"/>
              </a:rPr>
              <a:t>(FMV) of the land using either of the following: a Uniform Standards for Professional Appraisal Practices (USPAP) individual appraisal or an area wide market analysis (AWMA) or survey, </a:t>
            </a:r>
            <a:br>
              <a:rPr lang="en-US" sz="2400" b="0" i="0" u="none" strike="noStrike" baseline="0" dirty="0">
                <a:solidFill>
                  <a:srgbClr val="000000"/>
                </a:solidFill>
                <a:latin typeface="Times New Roman" panose="02020603050405020304" pitchFamily="18" charset="0"/>
              </a:rPr>
            </a:br>
            <a:br>
              <a:rPr lang="en-US" sz="2400" b="0" i="0" u="none" strike="noStrike" baseline="0" dirty="0">
                <a:solidFill>
                  <a:srgbClr val="000000"/>
                </a:solidFill>
                <a:latin typeface="Times New Roman" panose="02020603050405020304" pitchFamily="18" charset="0"/>
              </a:rPr>
            </a:br>
            <a:r>
              <a:rPr lang="en-US" sz="2400" b="0" i="0" u="none" strike="noStrike" baseline="0" dirty="0">
                <a:solidFill>
                  <a:srgbClr val="000000"/>
                </a:solidFill>
                <a:latin typeface="Times New Roman" panose="02020603050405020304" pitchFamily="18" charset="0"/>
              </a:rPr>
              <a:t>(ii) </a:t>
            </a:r>
            <a:r>
              <a:rPr lang="en-US" sz="2400" b="1" i="0" u="none" strike="noStrike" baseline="0" dirty="0">
                <a:solidFill>
                  <a:srgbClr val="000000"/>
                </a:solidFill>
                <a:latin typeface="Times New Roman" panose="02020603050405020304" pitchFamily="18" charset="0"/>
              </a:rPr>
              <a:t>The geographic area rate cap </a:t>
            </a:r>
            <a:r>
              <a:rPr lang="en-US" sz="2400" b="0" i="0" u="none" strike="noStrike" baseline="0" dirty="0">
                <a:solidFill>
                  <a:srgbClr val="000000"/>
                </a:solidFill>
                <a:latin typeface="Times New Roman" panose="02020603050405020304" pitchFamily="18" charset="0"/>
              </a:rPr>
              <a:t>(GARC), or </a:t>
            </a:r>
            <a:br>
              <a:rPr lang="en-US" sz="2400" b="0" i="0" u="none" strike="noStrike" baseline="0" dirty="0">
                <a:solidFill>
                  <a:srgbClr val="000000"/>
                </a:solidFill>
                <a:latin typeface="Times New Roman" panose="02020603050405020304" pitchFamily="18" charset="0"/>
              </a:rPr>
            </a:br>
            <a:br>
              <a:rPr lang="en-US" sz="2400" b="0" i="0" u="none" strike="noStrike" baseline="0" dirty="0">
                <a:solidFill>
                  <a:srgbClr val="000000"/>
                </a:solidFill>
                <a:latin typeface="Times New Roman" panose="02020603050405020304" pitchFamily="18" charset="0"/>
              </a:rPr>
            </a:br>
            <a:r>
              <a:rPr lang="en-US" sz="2400" b="0" i="0" u="none" strike="noStrike" baseline="0" dirty="0">
                <a:solidFill>
                  <a:srgbClr val="000000"/>
                </a:solidFill>
                <a:latin typeface="Times New Roman" panose="02020603050405020304" pitchFamily="18" charset="0"/>
              </a:rPr>
              <a:t>(iii) An amount </a:t>
            </a:r>
            <a:r>
              <a:rPr lang="en-US" sz="2400" b="1" i="0" u="none" strike="noStrike" baseline="0" dirty="0">
                <a:solidFill>
                  <a:srgbClr val="000000"/>
                </a:solidFill>
                <a:latin typeface="Times New Roman" panose="02020603050405020304" pitchFamily="18" charset="0"/>
              </a:rPr>
              <a:t>voluntarily offered by the landowner</a:t>
            </a:r>
            <a:r>
              <a:rPr lang="en-US" sz="2400" b="0" i="0" u="none" strike="noStrike" baseline="0" dirty="0">
                <a:solidFill>
                  <a:srgbClr val="000000"/>
                </a:solidFill>
                <a:latin typeface="Times New Roman" panose="02020603050405020304" pitchFamily="18" charset="0"/>
              </a:rPr>
              <a:t>. </a:t>
            </a:r>
            <a:endParaRPr lang="en-US" sz="2400" dirty="0"/>
          </a:p>
        </p:txBody>
      </p:sp>
    </p:spTree>
    <p:extLst>
      <p:ext uri="{BB962C8B-B14F-4D97-AF65-F5344CB8AC3E}">
        <p14:creationId xmlns:p14="http://schemas.microsoft.com/office/powerpoint/2010/main" val="1445078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2E57-8291-1FE0-A2D4-51CCE2DB1256}"/>
              </a:ext>
            </a:extLst>
          </p:cNvPr>
          <p:cNvSpPr>
            <a:spLocks noGrp="1"/>
          </p:cNvSpPr>
          <p:nvPr>
            <p:ph type="title"/>
          </p:nvPr>
        </p:nvSpPr>
        <p:spPr/>
        <p:txBody>
          <a:bodyPr/>
          <a:lstStyle/>
          <a:p>
            <a:r>
              <a:rPr lang="en-US" dirty="0"/>
              <a:t>GARC Policy - </a:t>
            </a:r>
            <a:r>
              <a:rPr lang="en-US" sz="2400" b="0" i="0" u="none" strike="noStrike" baseline="0" dirty="0">
                <a:solidFill>
                  <a:srgbClr val="000000"/>
                </a:solidFill>
                <a:latin typeface="Times New Roman" panose="02020603050405020304" pitchFamily="18" charset="0"/>
              </a:rPr>
              <a:t>440 CPM Part 528, Subpart M, Section 528.122</a:t>
            </a:r>
            <a:endParaRPr lang="en-US" dirty="0"/>
          </a:p>
        </p:txBody>
      </p:sp>
      <p:sp>
        <p:nvSpPr>
          <p:cNvPr id="4" name="TextBox 3">
            <a:extLst>
              <a:ext uri="{FF2B5EF4-FFF2-40B4-BE49-F238E27FC236}">
                <a16:creationId xmlns:a16="http://schemas.microsoft.com/office/drawing/2014/main" id="{6E5F540A-F748-B9B4-B7C8-72472DC8E6A1}"/>
              </a:ext>
            </a:extLst>
          </p:cNvPr>
          <p:cNvSpPr txBox="1"/>
          <p:nvPr/>
        </p:nvSpPr>
        <p:spPr>
          <a:xfrm>
            <a:off x="1228165" y="1578770"/>
            <a:ext cx="8371416" cy="3847207"/>
          </a:xfrm>
          <a:prstGeom prst="rect">
            <a:avLst/>
          </a:prstGeom>
          <a:noFill/>
        </p:spPr>
        <p:txBody>
          <a:bodyPr wrap="square">
            <a:spAutoFit/>
          </a:bodyPr>
          <a:lstStyle/>
          <a:p>
            <a:pPr algn="l"/>
            <a:endParaRPr lang="en-US" sz="2800" b="0" i="0" u="none" strike="noStrike" baseline="0" dirty="0">
              <a:solidFill>
                <a:srgbClr val="000000"/>
              </a:solidFill>
              <a:latin typeface="Times New Roman" panose="02020603050405020304" pitchFamily="18" charset="0"/>
            </a:endParaRPr>
          </a:p>
          <a:p>
            <a:r>
              <a:rPr lang="en-US" sz="3600" b="0" i="0" u="none" strike="noStrike" baseline="0" dirty="0">
                <a:solidFill>
                  <a:srgbClr val="000000"/>
                </a:solidFill>
                <a:latin typeface="Times New Roman" panose="02020603050405020304" pitchFamily="18" charset="0"/>
              </a:rPr>
              <a:t>Each fiscal year the State Conservationist, in consultation with the State Technical Advisory Committee (STAC), must establish a process to determine easement and 30-year land use contract compensation values. </a:t>
            </a:r>
            <a:endParaRPr lang="en-US" sz="3600" dirty="0"/>
          </a:p>
        </p:txBody>
      </p:sp>
    </p:spTree>
    <p:extLst>
      <p:ext uri="{BB962C8B-B14F-4D97-AF65-F5344CB8AC3E}">
        <p14:creationId xmlns:p14="http://schemas.microsoft.com/office/powerpoint/2010/main" val="168175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2E57-8291-1FE0-A2D4-51CCE2DB1256}"/>
              </a:ext>
            </a:extLst>
          </p:cNvPr>
          <p:cNvSpPr>
            <a:spLocks noGrp="1"/>
          </p:cNvSpPr>
          <p:nvPr>
            <p:ph type="title"/>
          </p:nvPr>
        </p:nvSpPr>
        <p:spPr/>
        <p:txBody>
          <a:bodyPr/>
          <a:lstStyle/>
          <a:p>
            <a:r>
              <a:rPr lang="en-US" dirty="0"/>
              <a:t>FY25 NRCS-WA GARC Proposal</a:t>
            </a:r>
          </a:p>
        </p:txBody>
      </p:sp>
      <p:sp>
        <p:nvSpPr>
          <p:cNvPr id="7" name="TextBox 6">
            <a:extLst>
              <a:ext uri="{FF2B5EF4-FFF2-40B4-BE49-F238E27FC236}">
                <a16:creationId xmlns:a16="http://schemas.microsoft.com/office/drawing/2014/main" id="{5945513E-8CC5-99A3-9921-F0BAA39706D4}"/>
              </a:ext>
            </a:extLst>
          </p:cNvPr>
          <p:cNvSpPr txBox="1"/>
          <p:nvPr/>
        </p:nvSpPr>
        <p:spPr>
          <a:xfrm>
            <a:off x="390291" y="1329411"/>
            <a:ext cx="10058401" cy="5386090"/>
          </a:xfrm>
          <a:prstGeom prst="rect">
            <a:avLst/>
          </a:prstGeom>
          <a:noFill/>
        </p:spPr>
        <p:txBody>
          <a:bodyPr wrap="square">
            <a:spAutoFit/>
          </a:bodyPr>
          <a:lstStyle/>
          <a:p>
            <a:pPr algn="l"/>
            <a:endParaRPr lang="en-US" sz="20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1. The FY2025 ACEP-WRE GARC value for permanent easement offers will be </a:t>
            </a:r>
            <a:r>
              <a:rPr lang="en-US" sz="1800" b="1" i="0" u="none" strike="noStrike" baseline="0" dirty="0">
                <a:solidFill>
                  <a:srgbClr val="000000"/>
                </a:solidFill>
                <a:latin typeface="Times New Roman" panose="02020603050405020304" pitchFamily="18" charset="0"/>
              </a:rPr>
              <a:t>85% of the individually appraised fair market value of the subject property, not to exceed $5,000/acre, </a:t>
            </a:r>
            <a:r>
              <a:rPr lang="en-US" sz="1800" b="0" i="0" u="none" strike="noStrike" baseline="0" dirty="0">
                <a:solidFill>
                  <a:srgbClr val="000000"/>
                </a:solidFill>
                <a:latin typeface="Times New Roman" panose="02020603050405020304" pitchFamily="18" charset="0"/>
              </a:rPr>
              <a:t>unless there are federal or state threatened and endangered (T&amp;E) species present or if the site is considered essential habitat for species recovery. </a:t>
            </a:r>
          </a:p>
          <a:p>
            <a:r>
              <a:rPr lang="en-US" sz="1800" b="0" i="0" u="none" strike="noStrike" baseline="0" dirty="0">
                <a:solidFill>
                  <a:srgbClr val="000000"/>
                </a:solidFill>
                <a:latin typeface="Times New Roman" panose="02020603050405020304" pitchFamily="18" charset="0"/>
              </a:rPr>
              <a:t>2. In those cases that </a:t>
            </a:r>
            <a:r>
              <a:rPr lang="en-US" sz="1800" b="1" i="0" u="none" strike="noStrike" baseline="0" dirty="0">
                <a:solidFill>
                  <a:srgbClr val="000000"/>
                </a:solidFill>
                <a:latin typeface="Times New Roman" panose="02020603050405020304" pitchFamily="18" charset="0"/>
              </a:rPr>
              <a:t>T&amp;E species are present, there will be a hold down of $10,000/acre</a:t>
            </a:r>
            <a:r>
              <a:rPr lang="en-US" sz="1800" b="0" i="0" u="none" strike="noStrike" baseline="0" dirty="0">
                <a:solidFill>
                  <a:srgbClr val="000000"/>
                </a:solidFill>
                <a:latin typeface="Times New Roman" panose="02020603050405020304" pitchFamily="18" charset="0"/>
              </a:rPr>
              <a:t>. (The $5,000/acre figure is the maximum set forth in policy, unless the state establishes a justification for a higher amount). </a:t>
            </a:r>
          </a:p>
          <a:p>
            <a:r>
              <a:rPr lang="en-US" sz="1800" b="0" i="0" u="none" strike="noStrike" baseline="0" dirty="0">
                <a:solidFill>
                  <a:srgbClr val="000000"/>
                </a:solidFill>
                <a:latin typeface="Times New Roman" panose="02020603050405020304" pitchFamily="18" charset="0"/>
              </a:rPr>
              <a:t>3. The FY2025 compensation for 30-yr easements, 30-yr tribal land use contracts and WRE-reserved grazing rights easements be set at </a:t>
            </a:r>
            <a:r>
              <a:rPr lang="en-US" sz="1800" b="1" i="0" u="none" strike="noStrike" baseline="0" dirty="0">
                <a:solidFill>
                  <a:srgbClr val="000000"/>
                </a:solidFill>
                <a:latin typeface="Times New Roman" panose="02020603050405020304" pitchFamily="18" charset="0"/>
              </a:rPr>
              <a:t>75% of the individually appraised fair market value of the subject property, not to exceed $5,000/acre, without any exceptions</a:t>
            </a:r>
            <a:r>
              <a:rPr lang="en-US" sz="1800" b="0" i="0" u="none" strike="noStrike" baseline="0" dirty="0">
                <a:solidFill>
                  <a:srgbClr val="000000"/>
                </a:solidFill>
                <a:latin typeface="Times New Roman" panose="02020603050405020304" pitchFamily="18" charset="0"/>
              </a:rPr>
              <a:t>. Washington NRCS may allow the Reserved Grazing Right option on any new ACEP-WRE enrollments only if Threatened &amp; Endangered (T&amp;E) species are present, the T&amp;E species identified is heavily dependent on early successional habitat wetland community and is concurred in writing for the official case file by the Washington NRCS Assistant State Conservationist for Programs (ASTC-P), State Resource Conservationist (SRC), and State Conservationist (STC). WRE-reserved grazing rights easement compensation on 30-year easements and 30-year tribal land use contracts will be 75% of the calculated 30-year compensation value, not to exceed $5,000/acre, without exceptions. </a:t>
            </a:r>
          </a:p>
          <a:p>
            <a:endParaRPr lang="en-US"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33170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2E57-8291-1FE0-A2D4-51CCE2DB1256}"/>
              </a:ext>
            </a:extLst>
          </p:cNvPr>
          <p:cNvSpPr>
            <a:spLocks noGrp="1"/>
          </p:cNvSpPr>
          <p:nvPr>
            <p:ph type="title"/>
          </p:nvPr>
        </p:nvSpPr>
        <p:spPr/>
        <p:txBody>
          <a:bodyPr/>
          <a:lstStyle/>
          <a:p>
            <a:r>
              <a:rPr lang="en-US" dirty="0"/>
              <a:t>FY25 NRCS-WA GARC Example</a:t>
            </a:r>
          </a:p>
        </p:txBody>
      </p:sp>
      <p:pic>
        <p:nvPicPr>
          <p:cNvPr id="5" name="Picture 4">
            <a:extLst>
              <a:ext uri="{FF2B5EF4-FFF2-40B4-BE49-F238E27FC236}">
                <a16:creationId xmlns:a16="http://schemas.microsoft.com/office/drawing/2014/main" id="{7398DBF6-792F-E6AA-05DE-0568C53AF64A}"/>
              </a:ext>
            </a:extLst>
          </p:cNvPr>
          <p:cNvPicPr>
            <a:picLocks noChangeAspect="1"/>
          </p:cNvPicPr>
          <p:nvPr/>
        </p:nvPicPr>
        <p:blipFill>
          <a:blip r:embed="rId2"/>
          <a:stretch>
            <a:fillRect/>
          </a:stretch>
        </p:blipFill>
        <p:spPr>
          <a:xfrm>
            <a:off x="892098" y="1449267"/>
            <a:ext cx="6612673" cy="4740051"/>
          </a:xfrm>
          <a:prstGeom prst="rect">
            <a:avLst/>
          </a:prstGeom>
        </p:spPr>
      </p:pic>
    </p:spTree>
    <p:extLst>
      <p:ext uri="{BB962C8B-B14F-4D97-AF65-F5344CB8AC3E}">
        <p14:creationId xmlns:p14="http://schemas.microsoft.com/office/powerpoint/2010/main" val="605358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D484-7BD8-F849-9FE5-5908F4D7F929}"/>
              </a:ext>
            </a:extLst>
          </p:cNvPr>
          <p:cNvSpPr>
            <a:spLocks noGrp="1"/>
          </p:cNvSpPr>
          <p:nvPr>
            <p:ph type="title"/>
          </p:nvPr>
        </p:nvSpPr>
        <p:spPr>
          <a:xfrm>
            <a:off x="1643102" y="2826597"/>
            <a:ext cx="7444509" cy="3775583"/>
          </a:xfrm>
        </p:spPr>
        <p:txBody>
          <a:bodyPr/>
          <a:lstStyle/>
          <a:p>
            <a:r>
              <a:rPr lang="en-US" dirty="0"/>
              <a:t>Questions?</a:t>
            </a:r>
            <a:br>
              <a:rPr lang="en-US" dirty="0"/>
            </a:br>
            <a:br>
              <a:rPr lang="en-US" dirty="0"/>
            </a:br>
            <a:br>
              <a:rPr lang="en-US" dirty="0"/>
            </a:br>
            <a:endParaRPr lang="en-US" sz="3200" dirty="0"/>
          </a:p>
        </p:txBody>
      </p:sp>
      <p:sp>
        <p:nvSpPr>
          <p:cNvPr id="4" name="Title 1">
            <a:extLst>
              <a:ext uri="{FF2B5EF4-FFF2-40B4-BE49-F238E27FC236}">
                <a16:creationId xmlns:a16="http://schemas.microsoft.com/office/drawing/2014/main" id="{F62CD7A3-D937-48BC-8974-1F09F58D2517}"/>
              </a:ext>
            </a:extLst>
          </p:cNvPr>
          <p:cNvSpPr txBox="1">
            <a:spLocks/>
          </p:cNvSpPr>
          <p:nvPr/>
        </p:nvSpPr>
        <p:spPr>
          <a:xfrm>
            <a:off x="7674863" y="1500506"/>
            <a:ext cx="2825496" cy="3124835"/>
          </a:xfrm>
          <a:prstGeom prst="rect">
            <a:avLst/>
          </a:prstGeom>
        </p:spPr>
        <p:txBody>
          <a:bodyPr/>
          <a:lstStyle>
            <a:lvl1pPr algn="l" defTabSz="914400" rtl="0" eaLnBrk="1" latinLnBrk="0" hangingPunct="1">
              <a:lnSpc>
                <a:spcPct val="90000"/>
              </a:lnSpc>
              <a:spcBef>
                <a:spcPct val="0"/>
              </a:spcBef>
              <a:buNone/>
              <a:defRPr sz="4400" b="1" i="0"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328998117"/>
      </p:ext>
    </p:extLst>
  </p:cSld>
  <p:clrMapOvr>
    <a:masterClrMapping/>
  </p:clrMapOvr>
</p:sld>
</file>

<file path=ppt/theme/theme1.xml><?xml version="1.0" encoding="utf-8"?>
<a:theme xmlns:a="http://schemas.openxmlformats.org/drawingml/2006/main" name="2_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anking Algorithms in CART" id="{7AF9BF69-892C-4F38-A991-9FBD47B7C8A0}" vid="{1ACC0106-A004-4A52-AFAF-C19BBE76F30C}"/>
    </a:ext>
  </a:extLst>
</a:theme>
</file>

<file path=ppt/theme/theme7.xml><?xml version="1.0" encoding="utf-8"?>
<a:theme xmlns:a="http://schemas.openxmlformats.org/drawingml/2006/main" name="5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anking Algorithms in CART" id="{7AF9BF69-892C-4F38-A991-9FBD47B7C8A0}" vid="{1D6676F8-2AFC-4E7B-BE72-7F1C62B6DD53}"/>
    </a:ext>
  </a:extLst>
</a:theme>
</file>

<file path=ppt/theme/theme8.xml><?xml version="1.0" encoding="utf-8"?>
<a:theme xmlns:a="http://schemas.openxmlformats.org/drawingml/2006/main" name="NRC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theme" id="{80DAEECD-6E84-4DDB-B826-0B38F1FAB03B}" vid="{211F9D2D-8F48-412E-B250-705912C707E4}"/>
    </a:ext>
  </a:extLst>
</a:theme>
</file>

<file path=ppt/theme/theme9.xml><?xml version="1.0" encoding="utf-8"?>
<a:theme xmlns:a="http://schemas.openxmlformats.org/drawingml/2006/main" name="6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6050</TotalTime>
  <Words>523</Words>
  <Application>Microsoft Office PowerPoint</Application>
  <PresentationFormat>Widescreen</PresentationFormat>
  <Paragraphs>22</Paragraphs>
  <Slides>7</Slides>
  <Notes>3</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7</vt:i4>
      </vt:variant>
    </vt:vector>
  </HeadingPairs>
  <TitlesOfParts>
    <vt:vector size="20" baseType="lpstr">
      <vt:lpstr>Arial</vt:lpstr>
      <vt:lpstr>Calibri</vt:lpstr>
      <vt:lpstr>Open Sans Extrabold</vt:lpstr>
      <vt:lpstr>Times New Roman</vt:lpstr>
      <vt:lpstr>2_Office Theme</vt:lpstr>
      <vt:lpstr>1_Custom Design</vt:lpstr>
      <vt:lpstr>Custom Design</vt:lpstr>
      <vt:lpstr>2_Custom Design</vt:lpstr>
      <vt:lpstr>3_Custom Design</vt:lpstr>
      <vt:lpstr>4_Custom Design</vt:lpstr>
      <vt:lpstr>5_Custom Design</vt:lpstr>
      <vt:lpstr>NRCS theme</vt:lpstr>
      <vt:lpstr>6_Custom Design</vt:lpstr>
      <vt:lpstr>Geographic Area Rate Cap (GARC)  Keith Griswold Assistant State Conservationist - Programs </vt:lpstr>
      <vt:lpstr>GARC Background</vt:lpstr>
      <vt:lpstr>GARC Policy</vt:lpstr>
      <vt:lpstr>GARC Policy - 440 CPM Part 528, Subpart M, Section 528.122</vt:lpstr>
      <vt:lpstr>FY25 NRCS-WA GARC Proposal</vt:lpstr>
      <vt:lpstr>FY25 NRCS-WA GARC Example</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PARTICIPANT INSTRUCTIONS</dc:title>
  <dc:creator>Mason, Dave - NRCS, Washington, DC</dc:creator>
  <cp:lastModifiedBy>Leyden, Macayla (CTR) - FPAC-NRCS, WA</cp:lastModifiedBy>
  <cp:revision>435</cp:revision>
  <cp:lastPrinted>2019-07-09T15:18:25Z</cp:lastPrinted>
  <dcterms:created xsi:type="dcterms:W3CDTF">2019-02-08T20:17:35Z</dcterms:created>
  <dcterms:modified xsi:type="dcterms:W3CDTF">2024-08-12T17:18:22Z</dcterms:modified>
</cp:coreProperties>
</file>