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330" r:id="rId2"/>
    <p:sldId id="274" r:id="rId3"/>
    <p:sldId id="259" r:id="rId4"/>
    <p:sldId id="260" r:id="rId5"/>
    <p:sldId id="315" r:id="rId6"/>
    <p:sldId id="275" r:id="rId7"/>
    <p:sldId id="277" r:id="rId8"/>
    <p:sldId id="282" r:id="rId9"/>
    <p:sldId id="296" r:id="rId10"/>
    <p:sldId id="297" r:id="rId11"/>
    <p:sldId id="306" r:id="rId12"/>
    <p:sldId id="307" r:id="rId13"/>
    <p:sldId id="289" r:id="rId14"/>
    <p:sldId id="294" r:id="rId15"/>
    <p:sldId id="295" r:id="rId16"/>
    <p:sldId id="320" r:id="rId17"/>
    <p:sldId id="321" r:id="rId18"/>
    <p:sldId id="322" r:id="rId19"/>
    <p:sldId id="323" r:id="rId20"/>
    <p:sldId id="299" r:id="rId21"/>
    <p:sldId id="308" r:id="rId22"/>
    <p:sldId id="324" r:id="rId23"/>
    <p:sldId id="325" r:id="rId24"/>
    <p:sldId id="326" r:id="rId25"/>
    <p:sldId id="327" r:id="rId26"/>
    <p:sldId id="331" r:id="rId27"/>
    <p:sldId id="332" r:id="rId28"/>
    <p:sldId id="298" r:id="rId29"/>
    <p:sldId id="309" r:id="rId30"/>
    <p:sldId id="310" r:id="rId31"/>
    <p:sldId id="311" r:id="rId32"/>
    <p:sldId id="312" r:id="rId33"/>
    <p:sldId id="333" r:id="rId34"/>
    <p:sldId id="328" r:id="rId35"/>
    <p:sldId id="329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88290" autoAdjust="0"/>
  </p:normalViewPr>
  <p:slideViewPr>
    <p:cSldViewPr snapToGrid="0">
      <p:cViewPr varScale="1">
        <p:scale>
          <a:sx n="76" d="100"/>
          <a:sy n="76" d="100"/>
        </p:scale>
        <p:origin x="864" y="5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2613E-6C5D-43C8-84E6-6290983C1DC5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BCF7F-6E7B-4D54-A0F9-D0AD6AF79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92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BCF7F-6E7B-4D54-A0F9-D0AD6AF796F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1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and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0E4C-23A7-9949-B688-4E535EE0221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405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BCF7F-6E7B-4D54-A0F9-D0AD6AF796F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6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Shape 33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9918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Shape 33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5862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Shape 33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7482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Shape 33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144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Shape 33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144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39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67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104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7337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698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432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087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678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734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51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874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957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747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79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136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2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33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563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mailto:Mark@thefreshwatertrust.org" TargetMode="External"/><Relationship Id="rId3" Type="http://schemas.openxmlformats.org/officeDocument/2006/relationships/hyperlink" Target="mailto:kubo.teresa@epa.gov" TargetMode="External"/><Relationship Id="rId7" Type="http://schemas.openxmlformats.org/officeDocument/2006/relationships/hyperlink" Target="mailto:mwierenga@wildearthguardians.org" TargetMode="External"/><Relationship Id="rId2" Type="http://schemas.openxmlformats.org/officeDocument/2006/relationships/hyperlink" Target="mailto:jcapurso@fs.fed.u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Corina.Hayes@doh.wa.gov" TargetMode="External"/><Relationship Id="rId5" Type="http://schemas.openxmlformats.org/officeDocument/2006/relationships/hyperlink" Target="mailto:Julie.Harvey@deq.state.or.us" TargetMode="External"/><Relationship Id="rId4" Type="http://schemas.openxmlformats.org/officeDocument/2006/relationships/hyperlink" Target="mailto:slightca@blm.go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92467"/>
            <a:ext cx="12215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9667" y="76200"/>
            <a:ext cx="9390009" cy="5010150"/>
          </a:xfrm>
        </p:spPr>
        <p:txBody>
          <a:bodyPr>
            <a:normAutofit fontScale="90000"/>
          </a:bodyPr>
          <a:lstStyle/>
          <a:p>
            <a:br>
              <a:rPr lang="en-US" sz="40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en-US" sz="6700" dirty="0">
                <a:solidFill>
                  <a:schemeClr val="bg1"/>
                </a:solidFill>
              </a:rPr>
              <a:t>The Drinking Water Providers Partnership</a:t>
            </a:r>
            <a:br>
              <a:rPr lang="en-US" sz="6700" dirty="0">
                <a:solidFill>
                  <a:schemeClr val="bg1"/>
                </a:solidFill>
              </a:rPr>
            </a:br>
            <a:r>
              <a:rPr lang="en-US" sz="3100" dirty="0">
                <a:solidFill>
                  <a:schemeClr val="bg1"/>
                </a:solidFill>
              </a:rPr>
              <a:t>Restoring watershed health for communities and Fish</a:t>
            </a:r>
            <a:br>
              <a:rPr lang="en-US" sz="31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br>
              <a:rPr lang="en-US" sz="31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en-US" sz="2800" dirty="0">
                <a:solidFill>
                  <a:schemeClr val="bg1"/>
                </a:solidFill>
              </a:rPr>
              <a:t>International American fisheries society annual meeting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Reno, Nevada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700" cap="none" dirty="0">
                <a:solidFill>
                  <a:schemeClr val="bg1"/>
                </a:solidFill>
              </a:rPr>
              <a:t>September 30, 2019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32314" y="5433586"/>
            <a:ext cx="6151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b="1" dirty="0">
                <a:solidFill>
                  <a:prstClr val="white"/>
                </a:solidFill>
                <a:latin typeface="Georgia" panose="02040502050405020303" pitchFamily="18" charset="0"/>
              </a:rPr>
              <a:t>James Capurso, PhD</a:t>
            </a:r>
          </a:p>
          <a:p>
            <a:pPr lvl="0" algn="ctr">
              <a:defRPr/>
            </a:pPr>
            <a:r>
              <a:rPr lang="en-US" dirty="0">
                <a:solidFill>
                  <a:prstClr val="white"/>
                </a:solidFill>
                <a:latin typeface="Georgia" panose="02040502050405020303" pitchFamily="18" charset="0"/>
              </a:rPr>
              <a:t>Regional Fisheries Biologist</a:t>
            </a:r>
          </a:p>
          <a:p>
            <a:pPr lvl="0" algn="ctr">
              <a:defRPr/>
            </a:pPr>
            <a:r>
              <a:rPr lang="en-US" dirty="0">
                <a:solidFill>
                  <a:prstClr val="white"/>
                </a:solidFill>
                <a:latin typeface="Georgia" panose="02040502050405020303" pitchFamily="18" charset="0"/>
              </a:rPr>
              <a:t>USDA Forest Service</a:t>
            </a:r>
          </a:p>
          <a:p>
            <a:pPr lvl="0">
              <a:defRPr/>
            </a:pPr>
            <a:endParaRPr lang="en-US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Picture 4" descr="L:\Graphics\OtherLogos\USFS_shield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28807" y="5108631"/>
            <a:ext cx="1334794" cy="1525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481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49810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MAKING CONNECTIONS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230924"/>
            <a:ext cx="5953370" cy="556306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1" cap="none" dirty="0">
                <a:solidFill>
                  <a:schemeClr val="tx2"/>
                </a:solidFill>
              </a:rPr>
              <a:t>Carpe Diem West, USFS and the GEOS Institute recognized challenges to protection and restoration in drinking water watersheds</a:t>
            </a:r>
          </a:p>
          <a:p>
            <a:pPr lvl="1">
              <a:lnSpc>
                <a:spcPct val="100000"/>
              </a:lnSpc>
            </a:pPr>
            <a:r>
              <a:rPr lang="en-US" sz="2400" cap="none" dirty="0">
                <a:solidFill>
                  <a:schemeClr val="tx2"/>
                </a:solidFill>
              </a:rPr>
              <a:t>The Safe Drinking Water Act does not provide regulatory authority for communities to protect their drinking water</a:t>
            </a:r>
          </a:p>
          <a:p>
            <a:pPr lvl="1">
              <a:lnSpc>
                <a:spcPct val="100000"/>
              </a:lnSpc>
            </a:pPr>
            <a:r>
              <a:rPr lang="en-US" sz="2400" cap="none" dirty="0">
                <a:solidFill>
                  <a:schemeClr val="tx2"/>
                </a:solidFill>
              </a:rPr>
              <a:t>Very few towns own their source watershed</a:t>
            </a:r>
          </a:p>
          <a:p>
            <a:pPr lvl="1">
              <a:lnSpc>
                <a:spcPct val="100000"/>
              </a:lnSpc>
            </a:pPr>
            <a:r>
              <a:rPr lang="en-US" sz="2400" cap="none" dirty="0">
                <a:solidFill>
                  <a:schemeClr val="tx2"/>
                </a:solidFill>
              </a:rPr>
              <a:t>Only larger towns and cities have capacity to protect or restore source watersheds</a:t>
            </a:r>
          </a:p>
        </p:txBody>
      </p:sp>
      <p:sp>
        <p:nvSpPr>
          <p:cNvPr id="4" name="AutoShape 2" descr="Image result for bull run reservo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295792" y="4962524"/>
            <a:ext cx="1388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Bull Run Lake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7144" y="1973202"/>
            <a:ext cx="4486787" cy="298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363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149" y="100584"/>
            <a:ext cx="10364451" cy="734795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MAKING CONNECTIONS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149" y="1041212"/>
            <a:ext cx="4472042" cy="54053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b="1" cap="none" dirty="0">
                <a:solidFill>
                  <a:schemeClr val="tx2"/>
                </a:solidFill>
              </a:rPr>
              <a:t>The Forest Service and GEOS recognized working with water providers in municipal watersheds could result in:</a:t>
            </a:r>
            <a:r>
              <a:rPr lang="en-US" sz="2800" cap="none" dirty="0">
                <a:solidFill>
                  <a:schemeClr val="tx2"/>
                </a:solidFill>
              </a:rPr>
              <a:t> </a:t>
            </a:r>
          </a:p>
          <a:p>
            <a:pPr lvl="1">
              <a:lnSpc>
                <a:spcPct val="100000"/>
              </a:lnSpc>
            </a:pPr>
            <a:r>
              <a:rPr lang="en-US" sz="2800" cap="none" dirty="0">
                <a:solidFill>
                  <a:schemeClr val="tx2"/>
                </a:solidFill>
              </a:rPr>
              <a:t>Improved water quality and security</a:t>
            </a:r>
          </a:p>
          <a:p>
            <a:pPr lvl="1">
              <a:lnSpc>
                <a:spcPct val="100000"/>
              </a:lnSpc>
            </a:pPr>
            <a:r>
              <a:rPr lang="en-US" sz="2800" cap="none" dirty="0">
                <a:solidFill>
                  <a:schemeClr val="tx2"/>
                </a:solidFill>
              </a:rPr>
              <a:t>Lower treatment costs</a:t>
            </a:r>
          </a:p>
          <a:p>
            <a:pPr lvl="1">
              <a:lnSpc>
                <a:spcPct val="100000"/>
              </a:lnSpc>
            </a:pPr>
            <a:r>
              <a:rPr lang="en-US" sz="2800" cap="none" dirty="0">
                <a:solidFill>
                  <a:schemeClr val="tx2"/>
                </a:solidFill>
              </a:rPr>
              <a:t>Improved aquatic/riparian habitat and watershed health</a:t>
            </a:r>
            <a:endParaRPr lang="en-US" sz="2800" dirty="0"/>
          </a:p>
        </p:txBody>
      </p:sp>
      <p:pic>
        <p:nvPicPr>
          <p:cNvPr id="9" name="Content Placeholder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3091" y="1760515"/>
            <a:ext cx="5105400" cy="281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49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179605"/>
            <a:ext cx="10364451" cy="661643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MAKING CONNECTIONS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022924"/>
            <a:ext cx="4572626" cy="552418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en-US" sz="3000" cap="none" dirty="0">
                <a:solidFill>
                  <a:schemeClr val="tx2"/>
                </a:solidFill>
              </a:rPr>
              <a:t>The Forest Service and GEOS decided to establish a partnership bringing together:</a:t>
            </a:r>
          </a:p>
          <a:p>
            <a:pPr lvl="1">
              <a:lnSpc>
                <a:spcPct val="100000"/>
              </a:lnSpc>
            </a:pPr>
            <a:r>
              <a:rPr lang="en-US" sz="2800" b="1" cap="none" dirty="0">
                <a:solidFill>
                  <a:schemeClr val="tx2"/>
                </a:solidFill>
              </a:rPr>
              <a:t>Water providers </a:t>
            </a:r>
            <a:r>
              <a:rPr lang="en-US" sz="2800" cap="none" dirty="0">
                <a:solidFill>
                  <a:schemeClr val="tx2"/>
                </a:solidFill>
              </a:rPr>
              <a:t>wanting to improve their source watersheds (but lacking resources or capacity)</a:t>
            </a:r>
          </a:p>
          <a:p>
            <a:pPr lvl="1">
              <a:lnSpc>
                <a:spcPct val="100000"/>
              </a:lnSpc>
            </a:pPr>
            <a:r>
              <a:rPr lang="en-US" sz="2800" b="1" cap="none" dirty="0">
                <a:solidFill>
                  <a:schemeClr val="tx2"/>
                </a:solidFill>
              </a:rPr>
              <a:t>Restoration Practitioners </a:t>
            </a:r>
            <a:r>
              <a:rPr lang="en-US" sz="2800" cap="none" dirty="0">
                <a:solidFill>
                  <a:schemeClr val="tx2"/>
                </a:solidFill>
              </a:rPr>
              <a:t>having the expertise and capacity to protect and restore watersheds</a:t>
            </a:r>
          </a:p>
          <a:p>
            <a:pPr lvl="1">
              <a:lnSpc>
                <a:spcPct val="100000"/>
              </a:lnSpc>
            </a:pPr>
            <a:r>
              <a:rPr lang="en-US" sz="2800" b="1" cap="none" dirty="0">
                <a:solidFill>
                  <a:schemeClr val="tx2"/>
                </a:solidFill>
              </a:rPr>
              <a:t>Land managers </a:t>
            </a:r>
            <a:r>
              <a:rPr lang="en-US" sz="2800" cap="none" dirty="0">
                <a:solidFill>
                  <a:schemeClr val="tx2"/>
                </a:solidFill>
              </a:rPr>
              <a:t>managing land within surface water watersheds</a:t>
            </a:r>
          </a:p>
          <a:p>
            <a:pPr lvl="1">
              <a:lnSpc>
                <a:spcPct val="100000"/>
              </a:lnSpc>
            </a:pPr>
            <a:r>
              <a:rPr lang="en-US" sz="2800" b="1" cap="none" dirty="0">
                <a:solidFill>
                  <a:schemeClr val="tx2"/>
                </a:solidFill>
              </a:rPr>
              <a:t>Funding sources </a:t>
            </a:r>
            <a:r>
              <a:rPr lang="en-US" sz="2800" cap="none" dirty="0">
                <a:solidFill>
                  <a:schemeClr val="tx2"/>
                </a:solidFill>
              </a:rPr>
              <a:t>available to protect and restore drinking water source watersheds.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705475" y="1705356"/>
            <a:ext cx="5487923" cy="3266694"/>
            <a:chOff x="6236208" y="2667381"/>
            <a:chExt cx="4878324" cy="2718435"/>
          </a:xfrm>
        </p:grpSpPr>
        <p:sp>
          <p:nvSpPr>
            <p:cNvPr id="5" name="Oval 4"/>
            <p:cNvSpPr/>
            <p:nvPr/>
          </p:nvSpPr>
          <p:spPr>
            <a:xfrm>
              <a:off x="6236208" y="2734056"/>
              <a:ext cx="2752344" cy="265176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Clean, </a:t>
              </a:r>
            </a:p>
            <a:p>
              <a:pPr algn="ctr"/>
              <a:r>
                <a:rPr lang="en-US" sz="2400" b="1" dirty="0"/>
                <a:t>Inexpensive</a:t>
              </a:r>
            </a:p>
            <a:p>
              <a:pPr algn="ctr"/>
              <a:r>
                <a:rPr lang="en-US" sz="2400" b="1" dirty="0"/>
                <a:t>Drinking</a:t>
              </a:r>
            </a:p>
            <a:p>
              <a:pPr algn="ctr"/>
              <a:r>
                <a:rPr lang="en-US" sz="2400" b="1" dirty="0"/>
                <a:t>Water</a:t>
              </a:r>
            </a:p>
          </p:txBody>
        </p:sp>
        <p:sp>
          <p:nvSpPr>
            <p:cNvPr id="6" name="Oval 5"/>
            <p:cNvSpPr/>
            <p:nvPr/>
          </p:nvSpPr>
          <p:spPr>
            <a:xfrm>
              <a:off x="8362188" y="2667381"/>
              <a:ext cx="2752344" cy="2651760"/>
            </a:xfrm>
            <a:prstGeom prst="ellipse">
              <a:avLst/>
            </a:prstGeom>
            <a:solidFill>
              <a:srgbClr val="92D050">
                <a:alpha val="41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B0F0"/>
                  </a:solidFill>
                </a:rPr>
                <a:t>Municipal</a:t>
              </a:r>
            </a:p>
            <a:p>
              <a:pPr algn="ctr"/>
              <a:r>
                <a:rPr lang="en-US" sz="2400" b="1" dirty="0">
                  <a:solidFill>
                    <a:srgbClr val="00B0F0"/>
                  </a:solidFill>
                </a:rPr>
                <a:t>Watershed</a:t>
              </a:r>
            </a:p>
            <a:p>
              <a:pPr algn="ctr"/>
              <a:r>
                <a:rPr lang="en-US" sz="2400" b="1" dirty="0">
                  <a:solidFill>
                    <a:srgbClr val="00B0F0"/>
                  </a:solidFill>
                </a:rPr>
                <a:t>Restoration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256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0010" y="170602"/>
            <a:ext cx="8079581" cy="67712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MAKING CONNECTIONS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5" y="1095375"/>
            <a:ext cx="5353049" cy="5429249"/>
          </a:xfrm>
        </p:spPr>
        <p:txBody>
          <a:bodyPr>
            <a:normAutofit fontScale="92500" lnSpcReduction="20000"/>
          </a:bodyPr>
          <a:lstStyle/>
          <a:p>
            <a:r>
              <a:rPr lang="en-US" sz="2600" cap="none" dirty="0">
                <a:solidFill>
                  <a:schemeClr val="tx2"/>
                </a:solidFill>
              </a:rPr>
              <a:t>FS and GEOS Summer Tour 2014</a:t>
            </a:r>
          </a:p>
          <a:p>
            <a:r>
              <a:rPr lang="en-US" sz="2600" cap="none" dirty="0">
                <a:solidFill>
                  <a:schemeClr val="tx2"/>
                </a:solidFill>
              </a:rPr>
              <a:t>Visited Water Providers in the FS priority watersheds of the Cascade and Coast Ranges of Oregon to introduce the municipal watershed restoration concept</a:t>
            </a:r>
          </a:p>
          <a:p>
            <a:r>
              <a:rPr lang="en-US" sz="2600" cap="none" dirty="0">
                <a:solidFill>
                  <a:schemeClr val="tx2"/>
                </a:solidFill>
              </a:rPr>
              <a:t>Met with great support everywhere</a:t>
            </a:r>
          </a:p>
          <a:p>
            <a:r>
              <a:rPr lang="en-US" sz="2600" cap="none" dirty="0">
                <a:solidFill>
                  <a:schemeClr val="tx2"/>
                </a:solidFill>
              </a:rPr>
              <a:t>In most cases, we followed up the first meeting with an introduction between water providers and local restoration practitioners</a:t>
            </a:r>
          </a:p>
          <a:p>
            <a:r>
              <a:rPr lang="en-US" sz="2600" cap="none" dirty="0">
                <a:solidFill>
                  <a:schemeClr val="tx2"/>
                </a:solidFill>
              </a:rPr>
              <a:t>We heard clearly from partners a source of funding was needed</a:t>
            </a:r>
          </a:p>
          <a:p>
            <a:endParaRPr lang="en-US" cap="none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3124" y="1862030"/>
            <a:ext cx="5057774" cy="389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167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0" y="385023"/>
            <a:ext cx="8845062" cy="159617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Regional partnership forms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2013" y="1666875"/>
            <a:ext cx="7524003" cy="244792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 In 2015, the regional partnership formed in response to grassroots partnerships’ demand for funding source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2"/>
                </a:solidFill>
              </a:rPr>
              <a:t>Oregon DEQ, WA DOH, EPA BLM, and Wild Earth Guardians joined in 2015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2"/>
                </a:solidFill>
              </a:rPr>
              <a:t>The Freshwater Trust joined in 2018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830" y="4463883"/>
            <a:ext cx="8358340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51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107" y="518474"/>
            <a:ext cx="9563493" cy="1292124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Drinking Water Providers </a:t>
            </a:r>
            <a:br>
              <a:rPr lang="en-US" sz="4000" dirty="0">
                <a:solidFill>
                  <a:schemeClr val="tx2"/>
                </a:solidFill>
              </a:rPr>
            </a:br>
            <a:r>
              <a:rPr lang="en-US" sz="4000" dirty="0">
                <a:solidFill>
                  <a:schemeClr val="tx2"/>
                </a:solidFill>
              </a:rPr>
              <a:t>Partnership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1753" y="2012027"/>
            <a:ext cx="4700046" cy="428507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Restore and protect the health of watersheds which communities depend upon for drinking water while also benefiting aquatic and riparian ecosystems, including the native fish that inhabit them.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chemeClr val="tx2"/>
                </a:solidFill>
              </a:rPr>
              <a:t> 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Support local partnerships between downstream drinking water providers and upstream landowners and restoration practitioners.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 startAt="2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sz="2400" dirty="0"/>
          </a:p>
        </p:txBody>
      </p:sp>
      <p:pic>
        <p:nvPicPr>
          <p:cNvPr id="7" name="Content Placeholder 6"/>
          <p:cNvPicPr>
            <a:picLocks noGrp="1"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857" y="2409145"/>
            <a:ext cx="5105400" cy="275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07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1" y="457200"/>
            <a:ext cx="7524003" cy="970450"/>
          </a:xfrm>
        </p:spPr>
        <p:txBody>
          <a:bodyPr>
            <a:normAutofit/>
          </a:bodyPr>
          <a:lstStyle/>
          <a:p>
            <a:r>
              <a:rPr lang="en-US" sz="4000" dirty="0"/>
              <a:t>Eligible Applicants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05000" y="1752600"/>
            <a:ext cx="8229600" cy="29718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Tribal, local, state, or federal governments, educational institutions, non-profit organizations, watershed councils, landowners, soil and water conservation districts, and others. </a:t>
            </a:r>
          </a:p>
          <a:p>
            <a:r>
              <a:rPr lang="en-US" dirty="0"/>
              <a:t>While the only applicants eligible to receive the state funding are public water systems, these $’s can go towards many activities. </a:t>
            </a:r>
          </a:p>
          <a:p>
            <a:endParaRPr lang="en-US" sz="2800" b="1" dirty="0"/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94664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dirty="0"/>
              <a:t>Geographic Eligibility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1781142" y="990600"/>
            <a:ext cx="4238658" cy="56388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+mj-lt"/>
              </a:rPr>
              <a:t>Projects located in a public drinking water watershed in Oregon or Washington.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latin typeface="+mj-lt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latin typeface="+mj-lt"/>
              </a:rPr>
              <a:t>To receive max # points, projects should: 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+mj-lt"/>
              </a:rPr>
              <a:t>Be in or near a USFS priority watershed.  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+mj-lt"/>
              </a:rPr>
              <a:t>Be in or near a BLM priority watershed.  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+mj-lt"/>
              </a:rPr>
              <a:t>In Oregon, be in a sensitive area identified in an updated source water assessment delineation.  </a:t>
            </a:r>
          </a:p>
          <a:p>
            <a:endParaRPr lang="en-US" sz="24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1350" y="1295400"/>
            <a:ext cx="4279508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76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DWPP Project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1981200" y="1600201"/>
            <a:ext cx="4038600" cy="4525963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 Activities may include feasibility analyses, planning, design, outreach, education, and monitoring.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 Work should address water quality or quantity issues within a public drinking water system and should benefit native fish and their habitat.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 Proposed work should be  identified in a recognized source water protection plan, restoration action plan, rare species recovery plan, or other publicly vetted prioritization document.   </a:t>
            </a: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58000" y="1600200"/>
            <a:ext cx="2926746" cy="2529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Content Placeholder 4" descr="C:\Users\dheller\Documents\LRT FY10 PHOTOS etc\General pics\022_female_on_nest.jpg"/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4419601"/>
            <a:ext cx="2926746" cy="196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77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7541" y="1"/>
            <a:ext cx="8079581" cy="1100667"/>
          </a:xfrm>
        </p:spPr>
        <p:txBody>
          <a:bodyPr>
            <a:normAutofit/>
          </a:bodyPr>
          <a:lstStyle/>
          <a:p>
            <a:r>
              <a:rPr lang="en-US" dirty="0"/>
              <a:t>Examples of Eligible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54917" y="1026776"/>
            <a:ext cx="10755191" cy="568113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Culvert removal/replacement with streambed simulation or bridges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Road drainage improvements to route road runoff into vegetation instead of streams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800" dirty="0"/>
              <a:t>Removal of dams or breaching/removal of levees and tide gates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800" dirty="0"/>
              <a:t>Road decommissioning or modification/fine sediment prevention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800" dirty="0"/>
              <a:t>Reestablishing river flow meanders and Restoring stream complexity and roughness. 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800" dirty="0"/>
              <a:t>Reducing pesticide application rates and loadings.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800" dirty="0"/>
              <a:t>Reforestation or replanting in sensitive or riparian areas</a:t>
            </a:r>
          </a:p>
          <a:p>
            <a:pPr marL="285750" indent="-285750"/>
            <a:r>
              <a:rPr lang="en-US" sz="1800" dirty="0"/>
              <a:t>Installation of fencing to protect sensitive areas</a:t>
            </a:r>
          </a:p>
          <a:p>
            <a:pPr marL="285750" indent="-285750"/>
            <a:r>
              <a:rPr lang="en-US" sz="1800" dirty="0"/>
              <a:t>educational Outreach projects emphasizing watershed resource conservation, including flyers/brochures and signs   </a:t>
            </a:r>
          </a:p>
          <a:p>
            <a:pPr marL="285750" indent="-285750"/>
            <a:r>
              <a:rPr lang="en-US" sz="1800" dirty="0"/>
              <a:t>Planning for purchase of lands within the drinking water source area </a:t>
            </a:r>
          </a:p>
          <a:p>
            <a:pPr marL="285750" indent="-285750"/>
            <a:r>
              <a:rPr lang="en-US" sz="1800" dirty="0"/>
              <a:t>Planning for the purchase of water for instream flow purposes</a:t>
            </a:r>
          </a:p>
          <a:p>
            <a:pPr marL="0" lvl="0" indent="0">
              <a:buNone/>
            </a:pP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152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</a:t>
            </a:r>
            <a:r>
              <a:rPr lang="en-US" cap="none" dirty="0"/>
              <a:t>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Why source water protection and restoration?</a:t>
            </a:r>
          </a:p>
          <a:p>
            <a:r>
              <a:rPr lang="en-US" dirty="0"/>
              <a:t>Drinking water providers partnership: what is it and how did it form?</a:t>
            </a:r>
          </a:p>
          <a:p>
            <a:r>
              <a:rPr lang="en-US" dirty="0"/>
              <a:t>Accomplishments and lessons learned</a:t>
            </a:r>
          </a:p>
          <a:p>
            <a:r>
              <a:rPr lang="en-US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923092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142483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DWPP projects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830" y="3572215"/>
            <a:ext cx="8358340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394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450" y="256568"/>
            <a:ext cx="10364451" cy="705458"/>
          </a:xfrm>
        </p:spPr>
        <p:txBody>
          <a:bodyPr/>
          <a:lstStyle/>
          <a:p>
            <a:r>
              <a:rPr lang="en-US" dirty="0"/>
              <a:t>Increasing projects raise 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13149" y="1305123"/>
            <a:ext cx="5029826" cy="539630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Steady increase of funded projects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11 projects in 2016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12 projects in 2017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14 projects in 2018</a:t>
            </a:r>
          </a:p>
          <a:p>
            <a:r>
              <a:rPr lang="en-US" dirty="0">
                <a:solidFill>
                  <a:schemeClr val="tx2"/>
                </a:solidFill>
              </a:rPr>
              <a:t>These projects will benefit: 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Coho, chinook, steelhead, lamprey Bull trout, cutthroat trout, and other biota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Water recreationists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The 877,000 people relying on these streams and rivers for their drinking water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600" y="1357705"/>
            <a:ext cx="5485355" cy="4114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19947" y="5471722"/>
            <a:ext cx="1309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Lake Chelan, WA</a:t>
            </a:r>
          </a:p>
        </p:txBody>
      </p:sp>
    </p:spTree>
    <p:extLst>
      <p:ext uri="{BB962C8B-B14F-4D97-AF65-F5344CB8AC3E}">
        <p14:creationId xmlns:p14="http://schemas.microsoft.com/office/powerpoint/2010/main" val="2270170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2016 DWPP Funded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1981200" y="1600201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DWPP partners developed a regional funding pool of $660,000 for its first year.  </a:t>
            </a:r>
          </a:p>
          <a:p>
            <a:r>
              <a:rPr lang="en-US" dirty="0"/>
              <a:t>We received 20 project funding applications.  </a:t>
            </a:r>
          </a:p>
          <a:p>
            <a:r>
              <a:rPr lang="en-US" dirty="0"/>
              <a:t>We were able to fund 11 of them in 11 different municipal watersheds in Oregon.  </a:t>
            </a:r>
          </a:p>
          <a:p>
            <a:r>
              <a:rPr lang="en-US" dirty="0"/>
              <a:t>Geos Institute also received a Meyer Memorial Grant for monitoring projects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514600"/>
            <a:ext cx="4038600" cy="223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08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2016 Funded Project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1981200" y="1600201"/>
            <a:ext cx="4038600" cy="4525963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US" dirty="0"/>
              <a:t>Fencing to exclude livestock</a:t>
            </a:r>
          </a:p>
          <a:p>
            <a:r>
              <a:rPr lang="en-US" dirty="0"/>
              <a:t>Planting native vegetation and controlling weeds in riparian areas</a:t>
            </a:r>
          </a:p>
          <a:p>
            <a:r>
              <a:rPr lang="en-US" dirty="0"/>
              <a:t>Placing large wood in streams and floodplains</a:t>
            </a:r>
          </a:p>
          <a:p>
            <a:r>
              <a:rPr lang="en-US" dirty="0"/>
              <a:t>Replacing inadequate culverts and bridges</a:t>
            </a:r>
          </a:p>
          <a:p>
            <a:r>
              <a:rPr lang="en-US" dirty="0"/>
              <a:t>Inventorying/reconstructing roads</a:t>
            </a:r>
          </a:p>
          <a:p>
            <a:r>
              <a:rPr lang="en-US" dirty="0"/>
              <a:t>Decommissioning roads</a:t>
            </a:r>
          </a:p>
          <a:p>
            <a:r>
              <a:rPr lang="en-US" dirty="0"/>
              <a:t>Removing levees and restoring  channel meander</a:t>
            </a:r>
          </a:p>
          <a:p>
            <a:r>
              <a:rPr lang="en-US" dirty="0"/>
              <a:t>Reducing road sedimentation with drainage improvements.  </a:t>
            </a:r>
          </a:p>
        </p:txBody>
      </p:sp>
      <p:pic>
        <p:nvPicPr>
          <p:cNvPr id="5" name="Picture 4" descr="O:\NFS\MtBakerSnoqualmie\Project\AQM-ENGContracts2013\2013SouthForkSkykomishRoadProject(decomII)\Administration\Pictures\082014\20140828_124210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0801" y="1600201"/>
            <a:ext cx="3277235" cy="184467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Picture 5" descr="C:\Users\kconley\Documents\2015_AquaticRestorationReport\RRS\IMG_3080a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635" y="3602038"/>
            <a:ext cx="3200400" cy="2402205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274716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2017 DWPP Funded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1981200" y="1600201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DWPP partners developed a regional funding pool of $688,000 for 2017.  </a:t>
            </a:r>
          </a:p>
          <a:p>
            <a:r>
              <a:rPr lang="en-US" dirty="0"/>
              <a:t>We received 19 project funding applications.  </a:t>
            </a:r>
          </a:p>
          <a:p>
            <a:r>
              <a:rPr lang="en-US" dirty="0"/>
              <a:t>We were able to fund 12 of them in 12 different municipal watersheds in Oregon and Washington.  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511420"/>
            <a:ext cx="4038600" cy="270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1467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2017 Funded Project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1981200" y="1600201"/>
            <a:ext cx="4038600" cy="45259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/>
              <a:t>Fixing aquatic organism passage barriers</a:t>
            </a:r>
          </a:p>
          <a:p>
            <a:r>
              <a:rPr lang="en-US" dirty="0"/>
              <a:t>Restoring aquatic and riparian habitat through placement of wood, Increasing stream channel complexity and floodplain use, excluding livestock, eradicating invasive weeds, and revegetation.  </a:t>
            </a:r>
          </a:p>
          <a:p>
            <a:r>
              <a:rPr lang="en-US" dirty="0"/>
              <a:t>Community planning</a:t>
            </a:r>
          </a:p>
          <a:p>
            <a:r>
              <a:rPr lang="en-US" dirty="0"/>
              <a:t>Public outreach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8311" y="1658255"/>
            <a:ext cx="2933700" cy="19950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8310" y="3918931"/>
            <a:ext cx="2933700" cy="220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32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2018 DWPP Funded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1981200" y="1600201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DWPP partners developed a regional funding pool of $519,000 for 2018.  </a:t>
            </a:r>
          </a:p>
          <a:p>
            <a:r>
              <a:rPr lang="en-US" dirty="0"/>
              <a:t>We received 14 project funding applications.  </a:t>
            </a:r>
          </a:p>
          <a:p>
            <a:r>
              <a:rPr lang="en-US" dirty="0"/>
              <a:t>We were able to fund 13 of them in 13 different municipal watersheds in Oregon and Washington.  </a:t>
            </a:r>
          </a:p>
          <a:p>
            <a:endParaRPr lang="en-US" dirty="0"/>
          </a:p>
        </p:txBody>
      </p:sp>
      <p:pic>
        <p:nvPicPr>
          <p:cNvPr id="4100" name="Picture 4" descr="G:\Phone Backup Jan 2019\Card\Photo\2018 May\20180530_13153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3987" y="1733798"/>
            <a:ext cx="3972296" cy="397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971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2018 Funded Project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1981200" y="1600201"/>
            <a:ext cx="4038600" cy="4525963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en-US" dirty="0"/>
              <a:t>Road removal and improvements</a:t>
            </a:r>
          </a:p>
          <a:p>
            <a:r>
              <a:rPr lang="en-US" dirty="0"/>
              <a:t>Fixing aquatic organism passage barriers, including diversion dam removal</a:t>
            </a:r>
          </a:p>
          <a:p>
            <a:r>
              <a:rPr lang="en-US" dirty="0"/>
              <a:t>Fish screen replacement</a:t>
            </a:r>
          </a:p>
          <a:p>
            <a:r>
              <a:rPr lang="en-US" dirty="0"/>
              <a:t>Restoring aquatic and riparian habitat through placement of wood, Increasing stream channel complexity, livestock fencing</a:t>
            </a:r>
          </a:p>
          <a:p>
            <a:r>
              <a:rPr lang="en-US" dirty="0"/>
              <a:t>Data collection on impacts of recreational use of municipal watershed</a:t>
            </a:r>
          </a:p>
          <a:p>
            <a:r>
              <a:rPr lang="en-US" dirty="0"/>
              <a:t>Public outreach including signage and watershed display. 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5209" y="1801111"/>
            <a:ext cx="3111335" cy="207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5210" y="4010891"/>
            <a:ext cx="3111335" cy="233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62725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42" b="16290"/>
          <a:stretch/>
        </p:blipFill>
        <p:spPr>
          <a:xfrm>
            <a:off x="2784792" y="0"/>
            <a:ext cx="7027486" cy="6924564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433647" y="2391507"/>
            <a:ext cx="158262" cy="16705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512778" y="2305757"/>
            <a:ext cx="1019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Bear Creek Road Drainage Repair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73062" y="6586010"/>
            <a:ext cx="1019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Dunn Creek Restoration Phase 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3632" y="6542620"/>
            <a:ext cx="176799" cy="1889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5075" y="4220329"/>
            <a:ext cx="176799" cy="1889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48908" y="3989496"/>
            <a:ext cx="582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Lower SF McKenzie phase II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3355" y="3650942"/>
            <a:ext cx="1019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Baker Municipal Watershed Fencing Project</a:t>
            </a:r>
          </a:p>
        </p:txBody>
      </p:sp>
      <p:sp>
        <p:nvSpPr>
          <p:cNvPr id="10" name="Oval 9"/>
          <p:cNvSpPr/>
          <p:nvPr/>
        </p:nvSpPr>
        <p:spPr>
          <a:xfrm>
            <a:off x="8571130" y="3736691"/>
            <a:ext cx="158262" cy="16705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140273" y="477715"/>
            <a:ext cx="158262" cy="16705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292968" y="317939"/>
            <a:ext cx="1169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Icicle Watershed Source Water Protection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2684" y="814325"/>
            <a:ext cx="101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East Fork Mission Creek Restoration Coordination and Design</a:t>
            </a:r>
          </a:p>
        </p:txBody>
      </p:sp>
      <p:sp>
        <p:nvSpPr>
          <p:cNvPr id="14" name="Oval 13"/>
          <p:cNvSpPr/>
          <p:nvPr/>
        </p:nvSpPr>
        <p:spPr>
          <a:xfrm>
            <a:off x="6453553" y="902296"/>
            <a:ext cx="158262" cy="16705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134706" y="3328863"/>
            <a:ext cx="158262" cy="16705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294689" y="3328863"/>
            <a:ext cx="14841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Clackamas Education/Outreach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9397" y="589603"/>
            <a:ext cx="773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Lake Chelan: Keep it Blue </a:t>
            </a:r>
          </a:p>
        </p:txBody>
      </p:sp>
      <p:sp>
        <p:nvSpPr>
          <p:cNvPr id="19" name="Oval 18"/>
          <p:cNvSpPr/>
          <p:nvPr/>
        </p:nvSpPr>
        <p:spPr>
          <a:xfrm>
            <a:off x="6334857" y="692604"/>
            <a:ext cx="158262" cy="16705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448908" y="6039934"/>
            <a:ext cx="158262" cy="16705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607301" y="5954184"/>
            <a:ext cx="10726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Little Butte Creek Wetland Restoration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2731" y="4070373"/>
            <a:ext cx="176799" cy="18289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140273" y="3936471"/>
            <a:ext cx="1019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Bend Municipal Watershed Outreach/Education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06160" y="842904"/>
            <a:ext cx="1019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>
                <a:solidFill>
                  <a:schemeClr val="tx2"/>
                </a:solidFill>
              </a:rPr>
              <a:t>Domerie</a:t>
            </a:r>
            <a:r>
              <a:rPr lang="en-US" sz="800" dirty="0">
                <a:solidFill>
                  <a:schemeClr val="tx2"/>
                </a:solidFill>
              </a:rPr>
              <a:t> Creek Improvements</a:t>
            </a:r>
          </a:p>
        </p:txBody>
      </p:sp>
      <p:sp>
        <p:nvSpPr>
          <p:cNvPr id="26" name="Oval 25"/>
          <p:cNvSpPr/>
          <p:nvPr/>
        </p:nvSpPr>
        <p:spPr>
          <a:xfrm>
            <a:off x="6022436" y="928654"/>
            <a:ext cx="158262" cy="16705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4481" y="5111224"/>
            <a:ext cx="176799" cy="18289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881671" y="5019741"/>
            <a:ext cx="14531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Upper South Umpqua Aquatic Habitat Improvement</a:t>
            </a:r>
          </a:p>
        </p:txBody>
      </p:sp>
      <p:sp>
        <p:nvSpPr>
          <p:cNvPr id="29" name="Oval 28"/>
          <p:cNvSpPr/>
          <p:nvPr/>
        </p:nvSpPr>
        <p:spPr>
          <a:xfrm>
            <a:off x="6532684" y="443869"/>
            <a:ext cx="158262" cy="16705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6635888" y="374071"/>
            <a:ext cx="1347528" cy="215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Clear Creek Instream Flow </a:t>
            </a:r>
          </a:p>
        </p:txBody>
      </p:sp>
    </p:spTree>
    <p:extLst>
      <p:ext uri="{BB962C8B-B14F-4D97-AF65-F5344CB8AC3E}">
        <p14:creationId xmlns:p14="http://schemas.microsoft.com/office/powerpoint/2010/main" val="38549848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title"/>
          </p:nvPr>
        </p:nvSpPr>
        <p:spPr>
          <a:xfrm>
            <a:off x="913775" y="609600"/>
            <a:ext cx="3935688" cy="712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None/>
            </a:pPr>
            <a:r>
              <a:rPr lang="en-US" dirty="0">
                <a:solidFill>
                  <a:schemeClr val="dk2"/>
                </a:solidFill>
              </a:rPr>
              <a:t>GLIDE, OR</a:t>
            </a:r>
            <a:endParaRPr dirty="0"/>
          </a:p>
        </p:txBody>
      </p:sp>
      <p:sp>
        <p:nvSpPr>
          <p:cNvPr id="339" name="Shape 339"/>
          <p:cNvSpPr txBox="1">
            <a:spLocks noGrp="1"/>
          </p:cNvSpPr>
          <p:nvPr>
            <p:ph type="body" idx="2"/>
          </p:nvPr>
        </p:nvSpPr>
        <p:spPr>
          <a:xfrm>
            <a:off x="702759" y="1321777"/>
            <a:ext cx="3935689" cy="4752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60"/>
              <a:buFont typeface="Arial"/>
              <a:buChar char="•"/>
            </a:pPr>
            <a:r>
              <a:rPr lang="en-US" sz="1800" b="1" cap="none" dirty="0"/>
              <a:t>Problem</a:t>
            </a:r>
            <a:r>
              <a:rPr lang="en-US" sz="1800" b="0" i="0" u="none" strike="noStrike" cap="none" dirty="0">
                <a:ea typeface="Questrial"/>
                <a:cs typeface="Questrial"/>
                <a:sym typeface="Questrial"/>
              </a:rPr>
              <a:t>: High risk of sediment delivery to the North Umpqua River (drinking water source for Glide) due to </a:t>
            </a:r>
            <a:r>
              <a:rPr lang="en-US" sz="1800" cap="none" dirty="0"/>
              <a:t>deteriorating culverts on Forest Service roads.</a:t>
            </a:r>
            <a:r>
              <a:rPr lang="en-US" sz="1800" b="0" i="0" u="none" strike="noStrike" cap="none" dirty="0">
                <a:ea typeface="Questrial"/>
                <a:cs typeface="Questrial"/>
                <a:sym typeface="Questrial"/>
              </a:rPr>
              <a:t>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60"/>
              <a:buFont typeface="Arial"/>
              <a:buChar char="•"/>
            </a:pPr>
            <a:endParaRPr lang="en-US" sz="1800" cap="none"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60"/>
              <a:buFont typeface="Arial"/>
              <a:buChar char="•"/>
            </a:pPr>
            <a:r>
              <a:rPr lang="en-US" sz="1800" b="1" cap="none" dirty="0"/>
              <a:t>Solution</a:t>
            </a:r>
            <a:r>
              <a:rPr lang="en-US" sz="1800" cap="none" dirty="0"/>
              <a:t>: Identify highest risk locations and restore roads to reduce hydrologic risk.</a:t>
            </a:r>
            <a:endParaRPr sz="1800" cap="none" dirty="0"/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60"/>
            </a:pPr>
            <a:endParaRPr lang="en-US" sz="1800" cap="none"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60"/>
              <a:buFont typeface="Arial"/>
              <a:buChar char="•"/>
            </a:pPr>
            <a:r>
              <a:rPr lang="en-US" sz="1800" cap="none" dirty="0"/>
              <a:t>DWPP funds were used to remove 8 </a:t>
            </a:r>
            <a:r>
              <a:rPr lang="en-US" sz="1800" cap="none" dirty="0" err="1"/>
              <a:t>crossdrain</a:t>
            </a:r>
            <a:r>
              <a:rPr lang="en-US" sz="1800" cap="none" dirty="0"/>
              <a:t> pipes; remove 4 old culverts at stream crossings and 8,000 cubic yards of fill; pull back steep road fill; prevent erosion with native straw, seed and slash.</a:t>
            </a:r>
            <a:endParaRPr sz="1800" cap="non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Screen Shot 2018-02-18 at 11.30.31 A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49463" y="609600"/>
            <a:ext cx="6730225" cy="517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076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1286501"/>
            <a:ext cx="8077200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4125913" marR="0" lvl="6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4125913" marR="0" lvl="6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2/3 of the U.S. freshwater comes from forested watersheds</a:t>
            </a:r>
          </a:p>
          <a:p>
            <a:pPr marL="4125913" marR="0" lvl="6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60% of the water used in the American West originates on National Forest System land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457200" marR="0" lvl="0" indent="-4572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8" name="Picture 7" descr="http://www.wildolympics.org/files/imagecache/large/files/images/jupiterRidge_olympicForestCoali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223920"/>
            <a:ext cx="3048000" cy="3186280"/>
          </a:xfrm>
          <a:prstGeom prst="rect">
            <a:avLst/>
          </a:prstGeom>
          <a:ln>
            <a:solidFill>
              <a:srgbClr val="3078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Importance of Forested Watersheds</a:t>
            </a:r>
          </a:p>
        </p:txBody>
      </p:sp>
    </p:spTree>
    <p:extLst>
      <p:ext uri="{BB962C8B-B14F-4D97-AF65-F5344CB8AC3E}">
        <p14:creationId xmlns:p14="http://schemas.microsoft.com/office/powerpoint/2010/main" val="4287094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title"/>
          </p:nvPr>
        </p:nvSpPr>
        <p:spPr>
          <a:xfrm>
            <a:off x="913775" y="609600"/>
            <a:ext cx="3935688" cy="999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None/>
            </a:pPr>
            <a:r>
              <a:rPr lang="en-US" sz="3200" b="0" i="0" u="none" strike="noStrike" cap="none" dirty="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BAKER CITY, OR</a:t>
            </a:r>
            <a:endParaRPr dirty="0"/>
          </a:p>
        </p:txBody>
      </p:sp>
      <p:pic>
        <p:nvPicPr>
          <p:cNvPr id="338" name="Shape 33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8413" y="867269"/>
            <a:ext cx="6199187" cy="4666261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Shape 339"/>
          <p:cNvSpPr txBox="1">
            <a:spLocks noGrp="1"/>
          </p:cNvSpPr>
          <p:nvPr>
            <p:ph type="body" idx="2"/>
          </p:nvPr>
        </p:nvSpPr>
        <p:spPr>
          <a:xfrm>
            <a:off x="913775" y="1608992"/>
            <a:ext cx="3935689" cy="4633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>
              <a:lnSpc>
                <a:spcPct val="110000"/>
              </a:lnSpc>
              <a:buSzPts val="136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Problem</a:t>
            </a:r>
            <a:r>
              <a:rPr lang="en-US" sz="1800" b="0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: Baker City experienced a </a:t>
            </a:r>
            <a:r>
              <a:rPr lang="en-US" sz="1800" cap="none" dirty="0">
                <a:solidFill>
                  <a:schemeClr val="tx2">
                    <a:lumMod val="50000"/>
                  </a:schemeClr>
                </a:solidFill>
              </a:rPr>
              <a:t>cryptosporidium outbreak in 2013 and identified cattle as a probable source. City is one of only 3 unfiltered sources in Oregon.</a:t>
            </a:r>
          </a:p>
          <a:p>
            <a:pPr marL="285750" lvl="0" indent="-285750" algn="l">
              <a:lnSpc>
                <a:spcPct val="110000"/>
              </a:lnSpc>
              <a:buSzPts val="136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Solution</a:t>
            </a:r>
            <a:r>
              <a:rPr lang="en-US" sz="1800" b="0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: Fix fencing in key </a:t>
            </a:r>
            <a:r>
              <a:rPr lang="en-US" sz="1800" cap="none" dirty="0">
                <a:solidFill>
                  <a:schemeClr val="tx2">
                    <a:lumMod val="50000"/>
                  </a:schemeClr>
                </a:solidFill>
              </a:rPr>
              <a:t>areas.</a:t>
            </a:r>
            <a:endParaRPr lang="en-US" sz="1800" b="0" i="0" u="none" strike="noStrike" cap="none" dirty="0">
              <a:solidFill>
                <a:schemeClr val="tx2">
                  <a:lumMod val="50000"/>
                </a:schemeClr>
              </a:solidFill>
              <a:ea typeface="Questrial"/>
              <a:cs typeface="Questrial"/>
              <a:sym typeface="Questrial"/>
            </a:endParaRPr>
          </a:p>
          <a:p>
            <a:pPr marL="285750" marR="0" lvl="0" indent="-28575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60"/>
              <a:buFont typeface="Arial"/>
              <a:buChar char="•"/>
            </a:pPr>
            <a:r>
              <a:rPr lang="en-US" sz="1800" cap="none" dirty="0">
                <a:solidFill>
                  <a:schemeClr val="tx2">
                    <a:lumMod val="50000"/>
                  </a:schemeClr>
                </a:solidFill>
              </a:rPr>
              <a:t>DWPP funds were used to build fencing in the Elk Creek drainage in key location near grazing allotment.  Wooden posts were built locally; barb less wire was used on the lower line for wildlife; city staff and contractors installed the fencing.</a:t>
            </a:r>
            <a:endParaRPr lang="en-US" sz="1800" b="0" i="0" u="none" strike="noStrike" cap="none" dirty="0">
              <a:solidFill>
                <a:schemeClr val="tx2">
                  <a:lumMod val="50000"/>
                </a:schemeClr>
              </a:solidFill>
              <a:ea typeface="Questrial"/>
              <a:cs typeface="Questrial"/>
              <a:sym typeface="Questrial"/>
            </a:endParaRPr>
          </a:p>
          <a:p>
            <a:pPr marL="285750" marR="0" lvl="0" indent="-28575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60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88456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title"/>
          </p:nvPr>
        </p:nvSpPr>
        <p:spPr>
          <a:xfrm>
            <a:off x="539138" y="609600"/>
            <a:ext cx="4310325" cy="999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None/>
            </a:pPr>
            <a:r>
              <a:rPr lang="en-US" dirty="0">
                <a:solidFill>
                  <a:schemeClr val="dk2"/>
                </a:solidFill>
              </a:rPr>
              <a:t>LEAVENWORTH</a:t>
            </a:r>
            <a:r>
              <a:rPr lang="en-US" sz="3200" b="0" i="0" u="none" strike="noStrike" cap="none" dirty="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, WA</a:t>
            </a:r>
            <a:endParaRPr dirty="0"/>
          </a:p>
        </p:txBody>
      </p:sp>
      <p:sp>
        <p:nvSpPr>
          <p:cNvPr id="339" name="Shape 339"/>
          <p:cNvSpPr txBox="1">
            <a:spLocks noGrp="1"/>
          </p:cNvSpPr>
          <p:nvPr>
            <p:ph type="body" idx="2"/>
          </p:nvPr>
        </p:nvSpPr>
        <p:spPr>
          <a:xfrm>
            <a:off x="913774" y="1608992"/>
            <a:ext cx="3935689" cy="4580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>
              <a:lnSpc>
                <a:spcPct val="110000"/>
              </a:lnSpc>
              <a:buSzPts val="136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Problem</a:t>
            </a:r>
            <a:r>
              <a:rPr lang="en-US" sz="1800" b="0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: Icicle Creek, town’s source water, is also an overly loved recreation destination impacting water quality. </a:t>
            </a:r>
            <a:r>
              <a:rPr lang="en-US" sz="1800" cap="none" dirty="0">
                <a:solidFill>
                  <a:schemeClr val="tx2">
                    <a:lumMod val="50000"/>
                  </a:schemeClr>
                </a:solidFill>
              </a:rPr>
              <a:t>Creek also</a:t>
            </a:r>
            <a:r>
              <a:rPr lang="en-US" sz="1800" b="0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 supports ESA listed Spring Chinook, steelhead and </a:t>
            </a:r>
            <a:r>
              <a:rPr lang="en-US" sz="1800" b="0" i="0" u="none" strike="noStrike" cap="none" dirty="0" err="1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bulltrout</a:t>
            </a:r>
            <a:r>
              <a:rPr lang="en-US" sz="1800" b="0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.   </a:t>
            </a:r>
            <a:endParaRPr lang="en-US" sz="1800" cap="none" dirty="0">
              <a:solidFill>
                <a:schemeClr val="tx2">
                  <a:lumMod val="50000"/>
                </a:schemeClr>
              </a:solidFill>
            </a:endParaRPr>
          </a:p>
          <a:p>
            <a:pPr marL="285750" lvl="0" indent="-285750" algn="l">
              <a:lnSpc>
                <a:spcPct val="110000"/>
              </a:lnSpc>
              <a:buSzPts val="136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Solution</a:t>
            </a:r>
            <a:r>
              <a:rPr lang="en-US" sz="1800" b="0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: Improve outreach to ensure visitors embrace protection of Icicle Creek.</a:t>
            </a:r>
          </a:p>
          <a:p>
            <a:pPr marL="285750" marR="0" lvl="0" indent="-28575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60"/>
              <a:buFont typeface="Arial"/>
              <a:buChar char="•"/>
            </a:pPr>
            <a:r>
              <a:rPr lang="en-US" sz="1800" cap="none" dirty="0">
                <a:solidFill>
                  <a:schemeClr val="tx2">
                    <a:lumMod val="50000"/>
                  </a:schemeClr>
                </a:solidFill>
              </a:rPr>
              <a:t>DWPP funds were used to develop outreach materials and support outreach at trailheads, campgrounds and community events. </a:t>
            </a:r>
            <a:endParaRPr lang="en-US" sz="1800" b="0" i="0" u="none" strike="noStrike" cap="none" dirty="0">
              <a:solidFill>
                <a:schemeClr val="tx2">
                  <a:lumMod val="50000"/>
                </a:schemeClr>
              </a:solidFill>
              <a:ea typeface="Questrial"/>
              <a:cs typeface="Questrial"/>
              <a:sym typeface="Questrial"/>
            </a:endParaRPr>
          </a:p>
          <a:p>
            <a:pPr marL="285750" marR="0" lvl="0" indent="-28575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60"/>
            </a:pPr>
            <a:endParaRPr dirty="0"/>
          </a:p>
        </p:txBody>
      </p:sp>
      <p:pic>
        <p:nvPicPr>
          <p:cNvPr id="6" name="Picture 5" descr="IMG_137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4092" y="239633"/>
            <a:ext cx="4826394" cy="643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91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title"/>
          </p:nvPr>
        </p:nvSpPr>
        <p:spPr>
          <a:xfrm>
            <a:off x="539138" y="609600"/>
            <a:ext cx="4310325" cy="999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None/>
            </a:pPr>
            <a:r>
              <a:rPr lang="en-US" dirty="0">
                <a:solidFill>
                  <a:schemeClr val="dk2"/>
                </a:solidFill>
              </a:rPr>
              <a:t>CASHMERE</a:t>
            </a:r>
            <a:r>
              <a:rPr lang="en-US" sz="3200" b="0" i="0" u="none" strike="noStrike" cap="none" dirty="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, WA</a:t>
            </a:r>
            <a:endParaRPr dirty="0"/>
          </a:p>
        </p:txBody>
      </p:sp>
      <p:sp>
        <p:nvSpPr>
          <p:cNvPr id="339" name="Shape 339"/>
          <p:cNvSpPr txBox="1">
            <a:spLocks noGrp="1"/>
          </p:cNvSpPr>
          <p:nvPr>
            <p:ph type="body" idx="2"/>
          </p:nvPr>
        </p:nvSpPr>
        <p:spPr>
          <a:xfrm>
            <a:off x="913774" y="1494692"/>
            <a:ext cx="3935689" cy="480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>
              <a:lnSpc>
                <a:spcPct val="110000"/>
              </a:lnSpc>
              <a:buSzPts val="136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Problem</a:t>
            </a:r>
            <a:r>
              <a:rPr lang="en-US" sz="1800" b="0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: Mission Creek </a:t>
            </a:r>
            <a:r>
              <a:rPr lang="en-US" sz="1800" cap="none" dirty="0">
                <a:solidFill>
                  <a:schemeClr val="tx2">
                    <a:lumMod val="50000"/>
                  </a:schemeClr>
                </a:solidFill>
              </a:rPr>
              <a:t>joins Wenatchee River, source water for Cashmere. Stream function is diminished due to incised and eroding/flood damaged road/trail in the floodplain.</a:t>
            </a:r>
            <a:r>
              <a:rPr lang="en-US" sz="1800" b="0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  </a:t>
            </a:r>
            <a:endParaRPr lang="en-US" sz="1800" cap="none" dirty="0">
              <a:solidFill>
                <a:schemeClr val="tx2">
                  <a:lumMod val="50000"/>
                </a:schemeClr>
              </a:solidFill>
            </a:endParaRPr>
          </a:p>
          <a:p>
            <a:pPr marL="285750" lvl="0" indent="-285750" algn="l">
              <a:lnSpc>
                <a:spcPct val="110000"/>
              </a:lnSpc>
              <a:buSzPts val="136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Solution</a:t>
            </a:r>
            <a:r>
              <a:rPr lang="en-US" sz="1800" b="0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: Re-route trail, restore floodplain for ESA listed steelhead &amp; spring Chinook, build partnerships.</a:t>
            </a:r>
          </a:p>
          <a:p>
            <a:pPr marL="285750" marR="0" lvl="0" indent="-28575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60"/>
              <a:buFont typeface="Arial"/>
              <a:buChar char="•"/>
            </a:pPr>
            <a:r>
              <a:rPr lang="en-US" sz="1800" cap="none" dirty="0">
                <a:solidFill>
                  <a:schemeClr val="tx2">
                    <a:lumMod val="50000"/>
                  </a:schemeClr>
                </a:solidFill>
              </a:rPr>
              <a:t>DWPP funds will be used to develop alternatives for trail re-route, conceptual plan, baseline monitoring and community outreach.</a:t>
            </a:r>
            <a:endParaRPr lang="en-US" sz="1800" b="0" i="0" u="none" strike="noStrike" cap="none" dirty="0">
              <a:solidFill>
                <a:schemeClr val="tx2">
                  <a:lumMod val="50000"/>
                </a:schemeClr>
              </a:solidFill>
              <a:ea typeface="Questrial"/>
              <a:cs typeface="Questrial"/>
              <a:sym typeface="Questrial"/>
            </a:endParaRPr>
          </a:p>
          <a:p>
            <a:pPr marL="285750" marR="0" lvl="0" indent="-28575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60"/>
            </a:pPr>
            <a:endParaRPr dirty="0"/>
          </a:p>
        </p:txBody>
      </p:sp>
      <p:pic>
        <p:nvPicPr>
          <p:cNvPr id="5" name="Picture 4" descr="Screen Shot 2018-02-18 at 12.13.4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2826" y="360887"/>
            <a:ext cx="6235252" cy="549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850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title"/>
          </p:nvPr>
        </p:nvSpPr>
        <p:spPr>
          <a:xfrm>
            <a:off x="539138" y="609600"/>
            <a:ext cx="4310325" cy="999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None/>
            </a:pPr>
            <a:r>
              <a:rPr lang="en-US" dirty="0" err="1">
                <a:solidFill>
                  <a:schemeClr val="dk2"/>
                </a:solidFill>
              </a:rPr>
              <a:t>medford</a:t>
            </a:r>
            <a:r>
              <a:rPr lang="en-US" sz="3200" b="0" i="0" u="none" strike="noStrike" cap="none" dirty="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, OR</a:t>
            </a:r>
            <a:endParaRPr dirty="0"/>
          </a:p>
        </p:txBody>
      </p:sp>
      <p:sp>
        <p:nvSpPr>
          <p:cNvPr id="339" name="Shape 339"/>
          <p:cNvSpPr txBox="1">
            <a:spLocks noGrp="1"/>
          </p:cNvSpPr>
          <p:nvPr>
            <p:ph type="body" idx="2"/>
          </p:nvPr>
        </p:nvSpPr>
        <p:spPr>
          <a:xfrm>
            <a:off x="913774" y="1494692"/>
            <a:ext cx="3935689" cy="480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>
              <a:lnSpc>
                <a:spcPct val="110000"/>
              </a:lnSpc>
              <a:buSzPts val="136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Problem</a:t>
            </a:r>
            <a:r>
              <a:rPr lang="en-US" sz="1800" b="0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: Water providers and restoration interests in the Medford area wanted to develop a tool to better inform and prioritize their restoration approach to their municipal watershed, Little Butte Creek.  </a:t>
            </a:r>
            <a:endParaRPr lang="en-US" sz="1800" cap="none" dirty="0">
              <a:solidFill>
                <a:schemeClr val="tx2">
                  <a:lumMod val="50000"/>
                </a:schemeClr>
              </a:solidFill>
            </a:endParaRPr>
          </a:p>
          <a:p>
            <a:pPr marL="285750" lvl="0" indent="-285750" algn="l">
              <a:lnSpc>
                <a:spcPct val="110000"/>
              </a:lnSpc>
              <a:buSzPts val="136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Solution</a:t>
            </a:r>
            <a:r>
              <a:rPr lang="en-US" sz="1800" b="0" i="0" u="none" strike="noStrike" cap="none" dirty="0">
                <a:solidFill>
                  <a:schemeClr val="tx2">
                    <a:lumMod val="50000"/>
                  </a:schemeClr>
                </a:solidFill>
                <a:ea typeface="Questrial"/>
                <a:cs typeface="Questrial"/>
                <a:sym typeface="Questrial"/>
              </a:rPr>
              <a:t>: Under the leadership of The Freshwater Trust, they developed the Sediment Loss and Measurement Tool to prioritize actions.  </a:t>
            </a:r>
          </a:p>
          <a:p>
            <a:pPr marL="285750" marR="0" lvl="0" indent="-28575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60"/>
              <a:buFont typeface="Arial"/>
              <a:buChar char="•"/>
            </a:pPr>
            <a:r>
              <a:rPr lang="en-US" sz="1800" cap="none" dirty="0">
                <a:solidFill>
                  <a:schemeClr val="tx2">
                    <a:lumMod val="50000"/>
                  </a:schemeClr>
                </a:solidFill>
              </a:rPr>
              <a:t>DWPP funds were used to support a series of meetings of local stakeholders to develop and apply the tool.  </a:t>
            </a:r>
            <a:endParaRPr lang="en-US" sz="1800" b="0" i="0" u="none" strike="noStrike" cap="none" dirty="0">
              <a:solidFill>
                <a:schemeClr val="tx2">
                  <a:lumMod val="50000"/>
                </a:schemeClr>
              </a:solidFill>
              <a:ea typeface="Questrial"/>
              <a:cs typeface="Questrial"/>
              <a:sym typeface="Questrial"/>
            </a:endParaRPr>
          </a:p>
          <a:p>
            <a:pPr marL="285750" marR="0" lvl="0" indent="-28575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60"/>
            </a:pPr>
            <a:endParaRPr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6384" y="1781298"/>
            <a:ext cx="7141894" cy="316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05691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Partnership Lessons Learned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1981200" y="1600201"/>
            <a:ext cx="4038600" cy="452596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Need to continue to accommodate diverse funding source limitations.</a:t>
            </a:r>
          </a:p>
          <a:p>
            <a:r>
              <a:rPr lang="en-US" dirty="0"/>
              <a:t>Maintain flexibility for timing of funding availability. </a:t>
            </a:r>
          </a:p>
          <a:p>
            <a:r>
              <a:rPr lang="en-US" dirty="0"/>
              <a:t>Remain cognizant of agency geographic restrictions.  </a:t>
            </a:r>
          </a:p>
          <a:p>
            <a:r>
              <a:rPr lang="en-US" dirty="0"/>
              <a:t>Importance of Wyden Authority for BLM and USFS  </a:t>
            </a:r>
          </a:p>
          <a:p>
            <a:r>
              <a:rPr lang="en-US" dirty="0"/>
              <a:t>Continue to market program to increase grant applicants and funding sources.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514601"/>
            <a:ext cx="4038600" cy="227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268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24301" y="20362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1604019"/>
            <a:ext cx="1137285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James Capurso, PhD, Regional Fisheries Biologist, PNW Region, USDA Forest Service</a:t>
            </a:r>
            <a:r>
              <a:rPr lang="en-US"/>
              <a:t>, </a:t>
            </a:r>
            <a:r>
              <a:rPr lang="en-US">
                <a:hlinkClick r:id="rId2"/>
              </a:rPr>
              <a:t>jcapurso@fs.fed.us</a:t>
            </a:r>
            <a:endParaRPr lang="en-US" dirty="0"/>
          </a:p>
          <a:p>
            <a:endParaRPr lang="en-US" dirty="0"/>
          </a:p>
          <a:p>
            <a:r>
              <a:rPr lang="en-US" dirty="0"/>
              <a:t>Teresa Kubo, Environmental Review and Sediment Management Unit, EPA Region 10 Forest Team, </a:t>
            </a:r>
            <a:r>
              <a:rPr lang="en-US" dirty="0">
                <a:hlinkClick r:id="rId3"/>
              </a:rPr>
              <a:t>kubo.teresa@epa.gov</a:t>
            </a:r>
            <a:endParaRPr lang="en-US" dirty="0"/>
          </a:p>
          <a:p>
            <a:endParaRPr lang="en-US" dirty="0"/>
          </a:p>
          <a:p>
            <a:r>
              <a:rPr lang="en-US" dirty="0"/>
              <a:t>Scott Lightcap, Oregon Fisheries Lead, BLM, </a:t>
            </a:r>
            <a:r>
              <a:rPr lang="en-US" dirty="0">
                <a:hlinkClick r:id="rId4"/>
              </a:rPr>
              <a:t>slightca@blm.gov</a:t>
            </a:r>
            <a:endParaRPr lang="en-US" dirty="0"/>
          </a:p>
          <a:p>
            <a:endParaRPr lang="en-US" dirty="0"/>
          </a:p>
          <a:p>
            <a:r>
              <a:rPr lang="en-US" dirty="0"/>
              <a:t>Julie Harvey, Drinking Water Protection Coordinator, Oregon </a:t>
            </a:r>
            <a:r>
              <a:rPr lang="en-US" dirty="0" err="1"/>
              <a:t>Dept</a:t>
            </a:r>
            <a:r>
              <a:rPr lang="en-US" dirty="0"/>
              <a:t> of Environmental Quality, </a:t>
            </a:r>
            <a:r>
              <a:rPr lang="en-US" dirty="0">
                <a:hlinkClick r:id="rId5"/>
              </a:rPr>
              <a:t>Julie.Harvey@deq.state.or.us</a:t>
            </a:r>
            <a:endParaRPr lang="en-US" dirty="0"/>
          </a:p>
          <a:p>
            <a:endParaRPr lang="en-US" dirty="0"/>
          </a:p>
          <a:p>
            <a:r>
              <a:rPr lang="en-US" dirty="0"/>
              <a:t>Corina Hayes, Source Water Protection Manager, Washington Department of Health, </a:t>
            </a:r>
            <a:r>
              <a:rPr lang="en-US" dirty="0">
                <a:hlinkClick r:id="rId6"/>
              </a:rPr>
              <a:t>Corina.Hayes@doh.wa.gov</a:t>
            </a:r>
            <a:endParaRPr lang="en-US" dirty="0"/>
          </a:p>
          <a:p>
            <a:endParaRPr lang="en-US" dirty="0"/>
          </a:p>
          <a:p>
            <a:r>
              <a:rPr lang="en-US" dirty="0"/>
              <a:t>Marlies Wierenga, PNW Conservation Manager, </a:t>
            </a:r>
            <a:r>
              <a:rPr lang="en-US" dirty="0" err="1"/>
              <a:t>WildEarth</a:t>
            </a:r>
            <a:r>
              <a:rPr lang="en-US" dirty="0"/>
              <a:t> Guardians, </a:t>
            </a:r>
            <a:r>
              <a:rPr lang="en-US" dirty="0">
                <a:hlinkClick r:id="rId7"/>
              </a:rPr>
              <a:t>mwierenga@wildearthguardians.org</a:t>
            </a:r>
            <a:endParaRPr lang="en-US" dirty="0"/>
          </a:p>
          <a:p>
            <a:endParaRPr lang="en-US" dirty="0"/>
          </a:p>
          <a:p>
            <a:r>
              <a:rPr lang="en-US" dirty="0"/>
              <a:t>Mark McCollister, Habitat Restoration Director, The Freshwater Trust, </a:t>
            </a:r>
            <a:r>
              <a:rPr lang="en-US" dirty="0">
                <a:hlinkClick r:id="rId8"/>
              </a:rPr>
              <a:t>Mark@thefreshwatertrust.org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981200" y="259139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For More Information:  </a:t>
            </a:r>
          </a:p>
        </p:txBody>
      </p:sp>
    </p:spTree>
    <p:extLst>
      <p:ext uri="{BB962C8B-B14F-4D97-AF65-F5344CB8AC3E}">
        <p14:creationId xmlns:p14="http://schemas.microsoft.com/office/powerpoint/2010/main" val="1885674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598" y="1646770"/>
            <a:ext cx="3810357" cy="2677656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anose="02040502050405020303" pitchFamily="18" charset="0"/>
              </a:rPr>
              <a:t>For every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Georgia" panose="02040502050405020303" pitchFamily="18" charset="0"/>
              </a:rPr>
              <a:t>10%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anose="02040502050405020303" pitchFamily="18" charset="0"/>
              </a:rPr>
              <a:t>  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Georgia" panose="02040502050405020303" pitchFamily="18" charset="0"/>
              </a:rPr>
              <a:t>in forest cover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anose="02040502050405020303" pitchFamily="18" charset="0"/>
              </a:rPr>
              <a:t>,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Georgia" panose="02040502050405020303" pitchFamily="18" charset="0"/>
              </a:rPr>
              <a:t>Water treatment costs      20%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98496" y="942485"/>
            <a:ext cx="4961221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Up Arrow 7"/>
          <p:cNvSpPr/>
          <p:nvPr/>
        </p:nvSpPr>
        <p:spPr>
          <a:xfrm flipH="1" flipV="1">
            <a:off x="2966374" y="3553348"/>
            <a:ext cx="419100" cy="609600"/>
          </a:xfrm>
          <a:prstGeom prst="up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Up Arrow 8"/>
          <p:cNvSpPr/>
          <p:nvPr/>
        </p:nvSpPr>
        <p:spPr>
          <a:xfrm>
            <a:off x="2649855" y="2247223"/>
            <a:ext cx="318516" cy="648102"/>
          </a:xfrm>
          <a:prstGeom prst="up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5100" y="5344085"/>
            <a:ext cx="54419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anose="02040502050405020303" pitchFamily="18" charset="0"/>
              </a:rPr>
              <a:t>Source: 2004 American Water Works Association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61715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1897 USFS Organic Administration Act</a:t>
            </a:r>
          </a:p>
        </p:txBody>
      </p:sp>
      <p:pic>
        <p:nvPicPr>
          <p:cNvPr id="7" name="Content Placeholder 6" descr="Gifford_Pinchot_3c03915u.jpg"/>
          <p:cNvPicPr>
            <a:picLocks noGrp="1" noChangeAspect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3685" y="1920875"/>
            <a:ext cx="3393630" cy="4433888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172200" y="1600201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Purpose of National Forests are to </a:t>
            </a:r>
            <a:r>
              <a:rPr lang="en-US" i="1" dirty="0"/>
              <a:t>“secure favorable conditions of water flows and to furnish a continuous supply of timber for the use and necessities of citizens of the United States.”</a:t>
            </a:r>
          </a:p>
        </p:txBody>
      </p:sp>
      <p:pic>
        <p:nvPicPr>
          <p:cNvPr id="5" name="Picture 4" descr="L:\Graphics\OtherLogos\USFS_shield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06709" y="4916055"/>
            <a:ext cx="1000252" cy="114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74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4731" y="-416859"/>
            <a:ext cx="5621482" cy="72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31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:\Users\dheller\Documents\LRT FY10 PHOTOS etc\Feature watersheds\Boulder UMP\Report Pics\Problem_ Slide off road.jpg"/>
          <p:cNvPicPr>
            <a:picLocks noGrp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8480" y="1496454"/>
            <a:ext cx="3545611" cy="241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cattle at squaw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678" y="1496454"/>
            <a:ext cx="3450804" cy="241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4101" y="1495075"/>
            <a:ext cx="3220985" cy="24157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38275" y="553914"/>
            <a:ext cx="9416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Risks to Drinking Water Quality and Watershed Health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8480" y="3910814"/>
            <a:ext cx="3898171" cy="2588042"/>
          </a:xfrm>
          <a:prstGeom prst="rect">
            <a:avLst/>
          </a:prstGeom>
        </p:spPr>
      </p:pic>
      <p:pic>
        <p:nvPicPr>
          <p:cNvPr id="11" name="Picture 10" descr="Upstream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062"/>
          <a:stretch/>
        </p:blipFill>
        <p:spPr bwMode="auto">
          <a:xfrm>
            <a:off x="7834099" y="3912193"/>
            <a:ext cx="3431997" cy="2586663"/>
          </a:xfrm>
          <a:prstGeom prst="rect">
            <a:avLst/>
          </a:prstGeom>
          <a:noFill/>
        </p:spPr>
      </p:pic>
      <p:pic>
        <p:nvPicPr>
          <p:cNvPr id="1028" name="Picture 4" descr="Image result for gorge fire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7678" y="3913620"/>
            <a:ext cx="3450802" cy="258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903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1600200"/>
            <a:ext cx="10351752" cy="1965182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tx2"/>
                </a:solidFill>
              </a:rPr>
              <a:t>Building the Drinking Water Providers Partnership</a:t>
            </a:r>
          </a:p>
        </p:txBody>
      </p:sp>
    </p:spTree>
    <p:extLst>
      <p:ext uri="{BB962C8B-B14F-4D97-AF65-F5344CB8AC3E}">
        <p14:creationId xmlns:p14="http://schemas.microsoft.com/office/powerpoint/2010/main" val="2955675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1015"/>
            <a:ext cx="10364451" cy="703385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Making connections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914400"/>
            <a:ext cx="10363826" cy="5618285"/>
          </a:xfrm>
        </p:spPr>
        <p:txBody>
          <a:bodyPr>
            <a:normAutofit/>
          </a:bodyPr>
          <a:lstStyle/>
          <a:p>
            <a:r>
              <a:rPr lang="en-US" sz="2800" cap="none" dirty="0" err="1">
                <a:solidFill>
                  <a:schemeClr val="tx2"/>
                </a:solidFill>
              </a:rPr>
              <a:t>USD</a:t>
            </a:r>
            <a:r>
              <a:rPr lang="en-US" sz="2800" dirty="0" err="1">
                <a:solidFill>
                  <a:schemeClr val="tx2"/>
                </a:solidFill>
              </a:rPr>
              <a:t>a</a:t>
            </a:r>
            <a:r>
              <a:rPr lang="en-US" sz="2800" dirty="0">
                <a:solidFill>
                  <a:schemeClr val="tx2"/>
                </a:solidFill>
              </a:rPr>
              <a:t> forest service and geos institute are cooperators in Carpe Diem west.</a:t>
            </a:r>
          </a:p>
          <a:p>
            <a:r>
              <a:rPr lang="en-US" sz="2800" dirty="0">
                <a:solidFill>
                  <a:schemeClr val="tx2"/>
                </a:solidFill>
              </a:rPr>
              <a:t>Carpe diem west is a nonprofit organization of diverse western water leaders developing innovative and sustainable responses to the western </a:t>
            </a:r>
            <a:r>
              <a:rPr lang="en-US" sz="2800" dirty="0" err="1">
                <a:solidFill>
                  <a:schemeClr val="tx2"/>
                </a:solidFill>
              </a:rPr>
              <a:t>u.s.</a:t>
            </a:r>
            <a:r>
              <a:rPr lang="en-US" sz="2800" dirty="0">
                <a:solidFill>
                  <a:schemeClr val="tx2"/>
                </a:solidFill>
              </a:rPr>
              <a:t> water crisis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177" y="4128954"/>
            <a:ext cx="8211696" cy="191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92094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2202</TotalTime>
  <Words>1844</Words>
  <Application>Microsoft Office PowerPoint</Application>
  <PresentationFormat>Widescreen</PresentationFormat>
  <Paragraphs>200</Paragraphs>
  <Slides>35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Georgia</vt:lpstr>
      <vt:lpstr>Questrial</vt:lpstr>
      <vt:lpstr>Tw Cen MT</vt:lpstr>
      <vt:lpstr>Droplet</vt:lpstr>
      <vt:lpstr> The Drinking Water Providers Partnership Restoring watershed health for communities and Fish  International American fisheries society annual meeting Reno, Nevada September 30, 2019</vt:lpstr>
      <vt:lpstr>Overview</vt:lpstr>
      <vt:lpstr>Importance of Forested Watersheds</vt:lpstr>
      <vt:lpstr>PowerPoint Presentation</vt:lpstr>
      <vt:lpstr>1897 USFS Organic Administration Act</vt:lpstr>
      <vt:lpstr>PowerPoint Presentation</vt:lpstr>
      <vt:lpstr>PowerPoint Presentation</vt:lpstr>
      <vt:lpstr>Building the Drinking Water Providers Partnership</vt:lpstr>
      <vt:lpstr>Making connections</vt:lpstr>
      <vt:lpstr>MAKING CONNECTIONS</vt:lpstr>
      <vt:lpstr>MAKING CONNECTIONS</vt:lpstr>
      <vt:lpstr>MAKING CONNECTIONS</vt:lpstr>
      <vt:lpstr>MAKING CONNECTIONS</vt:lpstr>
      <vt:lpstr>Regional partnership forms</vt:lpstr>
      <vt:lpstr>Drinking Water Providers  Partnership Goals</vt:lpstr>
      <vt:lpstr>Eligible Applicants</vt:lpstr>
      <vt:lpstr>Geographic Eligibility</vt:lpstr>
      <vt:lpstr>DWPP Project Types</vt:lpstr>
      <vt:lpstr>Examples of Eligible Projects</vt:lpstr>
      <vt:lpstr>DWPP projects</vt:lpstr>
      <vt:lpstr>Increasing projects raise benefits</vt:lpstr>
      <vt:lpstr>2016 DWPP Funded Projects</vt:lpstr>
      <vt:lpstr>2016 Funded Project Types</vt:lpstr>
      <vt:lpstr>2017 DWPP Funded Projects</vt:lpstr>
      <vt:lpstr>2017 Funded Project Types</vt:lpstr>
      <vt:lpstr>2018 DWPP Funded Projects</vt:lpstr>
      <vt:lpstr>2018 Funded Project Types</vt:lpstr>
      <vt:lpstr>PowerPoint Presentation</vt:lpstr>
      <vt:lpstr>GLIDE, OR</vt:lpstr>
      <vt:lpstr>BAKER CITY, OR</vt:lpstr>
      <vt:lpstr>LEAVENWORTH, WA</vt:lpstr>
      <vt:lpstr>CASHMERE, WA</vt:lpstr>
      <vt:lpstr>medford, OR</vt:lpstr>
      <vt:lpstr>Partnership Lessons Learned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Kubo, Teresa</dc:creator>
  <cp:lastModifiedBy>Leyden, Macayla (CTR) - FPAC-NRCS, WA</cp:lastModifiedBy>
  <cp:revision>100</cp:revision>
  <dcterms:created xsi:type="dcterms:W3CDTF">2017-09-14T19:26:54Z</dcterms:created>
  <dcterms:modified xsi:type="dcterms:W3CDTF">2024-07-22T18:06:17Z</dcterms:modified>
</cp:coreProperties>
</file>