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9"/>
  </p:sldMasterIdLst>
  <p:notesMasterIdLst>
    <p:notesMasterId r:id="rId30"/>
  </p:notesMasterIdLst>
  <p:handoutMasterIdLst>
    <p:handoutMasterId r:id="rId31"/>
  </p:handoutMasterIdLst>
  <p:sldIdLst>
    <p:sldId id="362" r:id="rId20"/>
    <p:sldId id="341" r:id="rId21"/>
    <p:sldId id="357" r:id="rId22"/>
    <p:sldId id="358" r:id="rId23"/>
    <p:sldId id="399" r:id="rId24"/>
    <p:sldId id="398" r:id="rId25"/>
    <p:sldId id="359" r:id="rId26"/>
    <p:sldId id="352" r:id="rId27"/>
    <p:sldId id="397" r:id="rId28"/>
    <p:sldId id="265" r:id="rId2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FBA3"/>
    <a:srgbClr val="FFFFFF"/>
    <a:srgbClr val="0066FF"/>
    <a:srgbClr val="011775"/>
    <a:srgbClr val="FDEADA"/>
    <a:srgbClr val="FF3300"/>
    <a:srgbClr val="20EC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201" autoAdjust="0"/>
  </p:normalViewPr>
  <p:slideViewPr>
    <p:cSldViewPr>
      <p:cViewPr varScale="1">
        <p:scale>
          <a:sx n="86" d="100"/>
          <a:sy n="86" d="100"/>
        </p:scale>
        <p:origin x="634" y="48"/>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115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 Target="slides/slide7.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theme" Target="theme/theme1.xml"/><Relationship Id="rId7" Type="http://schemas.openxmlformats.org/officeDocument/2006/relationships/customXml" Target="../customXml/item7.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6.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customXml" Target="../customXml/item16.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5.xml"/><Relationship Id="rId32"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 Target="slides/slide4.xml"/><Relationship Id="rId28" Type="http://schemas.openxmlformats.org/officeDocument/2006/relationships/slide" Target="slides/slide9.xml"/><Relationship Id="rId10" Type="http://schemas.openxmlformats.org/officeDocument/2006/relationships/customXml" Target="../customXml/item10.xml"/><Relationship Id="rId19" Type="http://schemas.openxmlformats.org/officeDocument/2006/relationships/slideMaster" Target="slideMasters/slideMaster1.xml"/><Relationship Id="rId31"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customXml" Target="../customXml/item8.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FFFF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Sheet2!$C$4:$C$13</c:f>
              <c:strCache>
                <c:ptCount val="10"/>
                <c:pt idx="0">
                  <c:v>Animals - Terrestrial habitat for wildlife and invertebrates</c:v>
                </c:pt>
                <c:pt idx="1">
                  <c:v>Plants - Plant pest pressure</c:v>
                </c:pt>
                <c:pt idx="2">
                  <c:v>Soil - Organic matter depletion</c:v>
                </c:pt>
                <c:pt idx="3">
                  <c:v>Water - Inefficient irrigation water use</c:v>
                </c:pt>
                <c:pt idx="4">
                  <c:v>Soil - Sheet and rill erosion</c:v>
                </c:pt>
                <c:pt idx="5">
                  <c:v>Animals - Feed and forage imbalance</c:v>
                </c:pt>
                <c:pt idx="6">
                  <c:v>Animals - Inadequate livestock water quantity, quality, and distribution</c:v>
                </c:pt>
                <c:pt idx="7">
                  <c:v>Water - Ponding and flooding</c:v>
                </c:pt>
                <c:pt idx="8">
                  <c:v>Soil - Classic gully erosion</c:v>
                </c:pt>
                <c:pt idx="9">
                  <c:v>Plants - Plant productivity and health</c:v>
                </c:pt>
              </c:strCache>
            </c:strRef>
          </c:cat>
          <c:val>
            <c:numRef>
              <c:f>Sheet2!$D$4:$D$13</c:f>
              <c:numCache>
                <c:formatCode>General</c:formatCode>
                <c:ptCount val="10"/>
                <c:pt idx="0">
                  <c:v>25</c:v>
                </c:pt>
                <c:pt idx="1">
                  <c:v>31</c:v>
                </c:pt>
                <c:pt idx="2">
                  <c:v>40</c:v>
                </c:pt>
                <c:pt idx="3">
                  <c:v>42</c:v>
                </c:pt>
                <c:pt idx="4">
                  <c:v>46</c:v>
                </c:pt>
                <c:pt idx="5">
                  <c:v>47</c:v>
                </c:pt>
                <c:pt idx="6">
                  <c:v>49</c:v>
                </c:pt>
                <c:pt idx="7">
                  <c:v>50</c:v>
                </c:pt>
                <c:pt idx="8">
                  <c:v>83</c:v>
                </c:pt>
                <c:pt idx="9">
                  <c:v>96</c:v>
                </c:pt>
              </c:numCache>
            </c:numRef>
          </c:val>
          <c:extLst>
            <c:ext xmlns:c16="http://schemas.microsoft.com/office/drawing/2014/chart" uri="{C3380CC4-5D6E-409C-BE32-E72D297353CC}">
              <c16:uniqueId val="{00000000-F591-4ECC-8D7A-B688EB8C7C3F}"/>
            </c:ext>
          </c:extLst>
        </c:ser>
        <c:dLbls>
          <c:showLegendKey val="0"/>
          <c:showVal val="0"/>
          <c:showCatName val="0"/>
          <c:showSerName val="0"/>
          <c:showPercent val="0"/>
          <c:showBubbleSize val="0"/>
        </c:dLbls>
        <c:gapWidth val="182"/>
        <c:axId val="494094432"/>
        <c:axId val="494096072"/>
      </c:barChart>
      <c:catAx>
        <c:axId val="494094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FFFF00"/>
                </a:solidFill>
                <a:latin typeface="+mn-lt"/>
                <a:ea typeface="+mn-ea"/>
                <a:cs typeface="+mn-cs"/>
              </a:defRPr>
            </a:pPr>
            <a:endParaRPr lang="en-US"/>
          </a:p>
        </c:txPr>
        <c:crossAx val="494096072"/>
        <c:crosses val="autoZero"/>
        <c:auto val="1"/>
        <c:lblAlgn val="ctr"/>
        <c:lblOffset val="100"/>
        <c:noMultiLvlLbl val="0"/>
      </c:catAx>
      <c:valAx>
        <c:axId val="494096072"/>
        <c:scaling>
          <c:orientation val="minMax"/>
        </c:scaling>
        <c:delete val="1"/>
        <c:axPos val="b"/>
        <c:majorGridlines>
          <c:spPr>
            <a:ln w="9525" cap="flat" cmpd="sng" algn="ctr">
              <a:noFill/>
              <a:round/>
            </a:ln>
            <a:effectLst/>
          </c:spPr>
        </c:majorGridlines>
        <c:numFmt formatCode="General" sourceLinked="1"/>
        <c:majorTickMark val="none"/>
        <c:minorTickMark val="none"/>
        <c:tickLblPos val="nextTo"/>
        <c:crossAx val="4940944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259" cy="464266"/>
          </a:xfrm>
          <a:prstGeom prst="rect">
            <a:avLst/>
          </a:prstGeom>
        </p:spPr>
        <p:txBody>
          <a:bodyPr vert="horz" lIns="91239" tIns="45619" rIns="91239" bIns="45619" rtlCol="0"/>
          <a:lstStyle>
            <a:lvl1pPr algn="l">
              <a:defRPr sz="1200"/>
            </a:lvl1pPr>
          </a:lstStyle>
          <a:p>
            <a:endParaRPr lang="en-US"/>
          </a:p>
        </p:txBody>
      </p:sp>
      <p:sp>
        <p:nvSpPr>
          <p:cNvPr id="3" name="Date Placeholder 2"/>
          <p:cNvSpPr>
            <a:spLocks noGrp="1"/>
          </p:cNvSpPr>
          <p:nvPr>
            <p:ph type="dt" sz="quarter" idx="1"/>
          </p:nvPr>
        </p:nvSpPr>
        <p:spPr>
          <a:xfrm>
            <a:off x="3971557" y="0"/>
            <a:ext cx="3037259" cy="464266"/>
          </a:xfrm>
          <a:prstGeom prst="rect">
            <a:avLst/>
          </a:prstGeom>
        </p:spPr>
        <p:txBody>
          <a:bodyPr vert="horz" lIns="91239" tIns="45619" rIns="91239" bIns="45619" rtlCol="0"/>
          <a:lstStyle>
            <a:lvl1pPr algn="r">
              <a:defRPr sz="1200"/>
            </a:lvl1pPr>
          </a:lstStyle>
          <a:p>
            <a:fld id="{319B1DB3-5622-4BB2-B3BA-D037C495414C}" type="datetimeFigureOut">
              <a:rPr lang="en-US" smtClean="0"/>
              <a:t>4/18/2023</a:t>
            </a:fld>
            <a:endParaRPr lang="en-US"/>
          </a:p>
        </p:txBody>
      </p:sp>
      <p:sp>
        <p:nvSpPr>
          <p:cNvPr id="4" name="Footer Placeholder 3"/>
          <p:cNvSpPr>
            <a:spLocks noGrp="1"/>
          </p:cNvSpPr>
          <p:nvPr>
            <p:ph type="ftr" sz="quarter" idx="2"/>
          </p:nvPr>
        </p:nvSpPr>
        <p:spPr>
          <a:xfrm>
            <a:off x="1" y="8830551"/>
            <a:ext cx="3037259" cy="464265"/>
          </a:xfrm>
          <a:prstGeom prst="rect">
            <a:avLst/>
          </a:prstGeom>
        </p:spPr>
        <p:txBody>
          <a:bodyPr vert="horz" lIns="91239" tIns="45619" rIns="91239" bIns="45619" rtlCol="0" anchor="b"/>
          <a:lstStyle>
            <a:lvl1pPr algn="l">
              <a:defRPr sz="1200"/>
            </a:lvl1pPr>
          </a:lstStyle>
          <a:p>
            <a:endParaRPr lang="en-US"/>
          </a:p>
        </p:txBody>
      </p:sp>
      <p:sp>
        <p:nvSpPr>
          <p:cNvPr id="5" name="Slide Number Placeholder 4"/>
          <p:cNvSpPr>
            <a:spLocks noGrp="1"/>
          </p:cNvSpPr>
          <p:nvPr>
            <p:ph type="sldNum" sz="quarter" idx="3"/>
          </p:nvPr>
        </p:nvSpPr>
        <p:spPr>
          <a:xfrm>
            <a:off x="3971557" y="8830551"/>
            <a:ext cx="3037259" cy="464265"/>
          </a:xfrm>
          <a:prstGeom prst="rect">
            <a:avLst/>
          </a:prstGeom>
        </p:spPr>
        <p:txBody>
          <a:bodyPr vert="horz" lIns="91239" tIns="45619" rIns="91239" bIns="45619" rtlCol="0" anchor="b"/>
          <a:lstStyle>
            <a:lvl1pPr algn="r">
              <a:defRPr sz="1200"/>
            </a:lvl1pPr>
          </a:lstStyle>
          <a:p>
            <a:fld id="{686071B6-1057-4C95-A273-5960345E655A}" type="slidenum">
              <a:rPr lang="en-US" smtClean="0"/>
              <a:t>‹#›</a:t>
            </a:fld>
            <a:endParaRPr lang="en-US"/>
          </a:p>
        </p:txBody>
      </p:sp>
    </p:spTree>
    <p:extLst>
      <p:ext uri="{BB962C8B-B14F-4D97-AF65-F5344CB8AC3E}">
        <p14:creationId xmlns:p14="http://schemas.microsoft.com/office/powerpoint/2010/main" val="41499533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259" cy="464266"/>
          </a:xfrm>
          <a:prstGeom prst="rect">
            <a:avLst/>
          </a:prstGeom>
        </p:spPr>
        <p:txBody>
          <a:bodyPr vert="horz" lIns="91239" tIns="45619" rIns="91239" bIns="45619" rtlCol="0"/>
          <a:lstStyle>
            <a:lvl1pPr algn="l">
              <a:defRPr sz="1200"/>
            </a:lvl1pPr>
          </a:lstStyle>
          <a:p>
            <a:endParaRPr lang="en-US"/>
          </a:p>
        </p:txBody>
      </p:sp>
      <p:sp>
        <p:nvSpPr>
          <p:cNvPr id="3" name="Date Placeholder 2"/>
          <p:cNvSpPr>
            <a:spLocks noGrp="1"/>
          </p:cNvSpPr>
          <p:nvPr>
            <p:ph type="dt" idx="1"/>
          </p:nvPr>
        </p:nvSpPr>
        <p:spPr>
          <a:xfrm>
            <a:off x="3971557" y="0"/>
            <a:ext cx="3037259" cy="464266"/>
          </a:xfrm>
          <a:prstGeom prst="rect">
            <a:avLst/>
          </a:prstGeom>
        </p:spPr>
        <p:txBody>
          <a:bodyPr vert="horz" lIns="91239" tIns="45619" rIns="91239" bIns="45619" rtlCol="0"/>
          <a:lstStyle>
            <a:lvl1pPr algn="r">
              <a:defRPr sz="1200"/>
            </a:lvl1pPr>
          </a:lstStyle>
          <a:p>
            <a:fld id="{658F4358-998C-4F6E-82F5-2A6302B01BF3}" type="datetimeFigureOut">
              <a:rPr lang="en-US" smtClean="0"/>
              <a:t>4/18/2023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239" tIns="45619" rIns="91239" bIns="45619" rtlCol="0" anchor="ctr"/>
          <a:lstStyle/>
          <a:p>
            <a:endParaRPr lang="en-US"/>
          </a:p>
        </p:txBody>
      </p:sp>
      <p:sp>
        <p:nvSpPr>
          <p:cNvPr id="5" name="Notes Placeholder 4"/>
          <p:cNvSpPr>
            <a:spLocks noGrp="1"/>
          </p:cNvSpPr>
          <p:nvPr>
            <p:ph type="body" sz="quarter" idx="3"/>
          </p:nvPr>
        </p:nvSpPr>
        <p:spPr>
          <a:xfrm>
            <a:off x="701516" y="4416068"/>
            <a:ext cx="5607369" cy="4183142"/>
          </a:xfrm>
          <a:prstGeom prst="rect">
            <a:avLst/>
          </a:prstGeom>
        </p:spPr>
        <p:txBody>
          <a:bodyPr vert="horz" lIns="91239" tIns="45619" rIns="91239" bIns="4561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30551"/>
            <a:ext cx="3037259" cy="464265"/>
          </a:xfrm>
          <a:prstGeom prst="rect">
            <a:avLst/>
          </a:prstGeom>
        </p:spPr>
        <p:txBody>
          <a:bodyPr vert="horz" lIns="91239" tIns="45619" rIns="91239" bIns="45619" rtlCol="0" anchor="b"/>
          <a:lstStyle>
            <a:lvl1pPr algn="l">
              <a:defRPr sz="1200"/>
            </a:lvl1pPr>
          </a:lstStyle>
          <a:p>
            <a:endParaRPr lang="en-US"/>
          </a:p>
        </p:txBody>
      </p:sp>
      <p:sp>
        <p:nvSpPr>
          <p:cNvPr id="7" name="Slide Number Placeholder 6"/>
          <p:cNvSpPr>
            <a:spLocks noGrp="1"/>
          </p:cNvSpPr>
          <p:nvPr>
            <p:ph type="sldNum" sz="quarter" idx="5"/>
          </p:nvPr>
        </p:nvSpPr>
        <p:spPr>
          <a:xfrm>
            <a:off x="3971557" y="8830551"/>
            <a:ext cx="3037259" cy="464265"/>
          </a:xfrm>
          <a:prstGeom prst="rect">
            <a:avLst/>
          </a:prstGeom>
        </p:spPr>
        <p:txBody>
          <a:bodyPr vert="horz" lIns="91239" tIns="45619" rIns="91239" bIns="45619" rtlCol="0" anchor="b"/>
          <a:lstStyle>
            <a:lvl1pPr algn="r">
              <a:defRPr sz="1200"/>
            </a:lvl1pPr>
          </a:lstStyle>
          <a:p>
            <a:fld id="{0ADE62DD-9837-4F1D-A479-53687D2A4040}" type="slidenum">
              <a:rPr lang="en-US" smtClean="0"/>
              <a:t>‹#›</a:t>
            </a:fld>
            <a:endParaRPr lang="en-US"/>
          </a:p>
        </p:txBody>
      </p:sp>
    </p:spTree>
    <p:extLst>
      <p:ext uri="{BB962C8B-B14F-4D97-AF65-F5344CB8AC3E}">
        <p14:creationId xmlns:p14="http://schemas.microsoft.com/office/powerpoint/2010/main" val="378455130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DE62DD-9837-4F1D-A479-53687D2A4040}" type="slidenum">
              <a:rPr lang="en-US" smtClean="0"/>
              <a:t>1</a:t>
            </a:fld>
            <a:endParaRPr lang="en-US"/>
          </a:p>
        </p:txBody>
      </p:sp>
    </p:spTree>
    <p:extLst>
      <p:ext uri="{BB962C8B-B14F-4D97-AF65-F5344CB8AC3E}">
        <p14:creationId xmlns:p14="http://schemas.microsoft.com/office/powerpoint/2010/main" val="1292606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B52760-B9D5-409E-A7B7-8B745366C329}" type="datetimeFigureOut">
              <a:rPr lang="en-US" smtClean="0">
                <a:solidFill>
                  <a:prstClr val="black">
                    <a:tint val="75000"/>
                  </a:prstClr>
                </a:solidFill>
              </a:rPr>
              <a:pPr/>
              <a:t>4/18/2023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1637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B52760-B9D5-409E-A7B7-8B745366C329}" type="datetimeFigureOut">
              <a:rPr lang="en-US" smtClean="0">
                <a:solidFill>
                  <a:prstClr val="black">
                    <a:tint val="75000"/>
                  </a:prstClr>
                </a:solidFill>
              </a:rPr>
              <a:pPr/>
              <a:t>4/18/2023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5335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B52760-B9D5-409E-A7B7-8B745366C329}" type="datetimeFigureOut">
              <a:rPr lang="en-US" smtClean="0">
                <a:solidFill>
                  <a:prstClr val="black">
                    <a:tint val="75000"/>
                  </a:prstClr>
                </a:solidFill>
              </a:rPr>
              <a:pPr/>
              <a:t>4/18/2023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769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B52760-B9D5-409E-A7B7-8B745366C329}" type="datetimeFigureOut">
              <a:rPr lang="en-US" smtClean="0">
                <a:solidFill>
                  <a:prstClr val="black">
                    <a:tint val="75000"/>
                  </a:prstClr>
                </a:solidFill>
              </a:rPr>
              <a:pPr/>
              <a:t>4/18/2023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4187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B52760-B9D5-409E-A7B7-8B745366C329}" type="datetimeFigureOut">
              <a:rPr lang="en-US" smtClean="0">
                <a:solidFill>
                  <a:prstClr val="black">
                    <a:tint val="75000"/>
                  </a:prstClr>
                </a:solidFill>
              </a:rPr>
              <a:pPr/>
              <a:t>4/18/2023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18879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B52760-B9D5-409E-A7B7-8B745366C329}" type="datetimeFigureOut">
              <a:rPr lang="en-US" smtClean="0">
                <a:solidFill>
                  <a:prstClr val="black">
                    <a:tint val="75000"/>
                  </a:prstClr>
                </a:solidFill>
              </a:rPr>
              <a:pPr/>
              <a:t>4/18/2023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87737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B52760-B9D5-409E-A7B7-8B745366C329}" type="datetimeFigureOut">
              <a:rPr lang="en-US" smtClean="0">
                <a:solidFill>
                  <a:prstClr val="black">
                    <a:tint val="75000"/>
                  </a:prstClr>
                </a:solidFill>
              </a:rPr>
              <a:pPr/>
              <a:t>4/18/2023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21877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B52760-B9D5-409E-A7B7-8B745366C329}" type="datetimeFigureOut">
              <a:rPr lang="en-US" smtClean="0">
                <a:solidFill>
                  <a:prstClr val="black">
                    <a:tint val="75000"/>
                  </a:prstClr>
                </a:solidFill>
              </a:rPr>
              <a:pPr/>
              <a:t>4/18/2023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65475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B52760-B9D5-409E-A7B7-8B745366C329}" type="datetimeFigureOut">
              <a:rPr lang="en-US" smtClean="0">
                <a:solidFill>
                  <a:prstClr val="black">
                    <a:tint val="75000"/>
                  </a:prstClr>
                </a:solidFill>
              </a:rPr>
              <a:pPr/>
              <a:t>4/18/2023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05185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B52760-B9D5-409E-A7B7-8B745366C329}" type="datetimeFigureOut">
              <a:rPr lang="en-US" smtClean="0">
                <a:solidFill>
                  <a:prstClr val="black">
                    <a:tint val="75000"/>
                  </a:prstClr>
                </a:solidFill>
              </a:rPr>
              <a:pPr/>
              <a:t>4/18/2023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00316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B52760-B9D5-409E-A7B7-8B745366C329}" type="datetimeFigureOut">
              <a:rPr lang="en-US" smtClean="0">
                <a:solidFill>
                  <a:prstClr val="black">
                    <a:tint val="75000"/>
                  </a:prstClr>
                </a:solidFill>
              </a:rPr>
              <a:pPr/>
              <a:t>4/18/2023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26642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B52760-B9D5-409E-A7B7-8B745366C329}" type="datetimeFigureOut">
              <a:rPr lang="en-US" smtClean="0">
                <a:solidFill>
                  <a:prstClr val="black">
                    <a:tint val="75000"/>
                  </a:prstClr>
                </a:solidFill>
              </a:rPr>
              <a:pPr/>
              <a:t>4/18/2023</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77CFC3-3B76-4CDB-B7E4-DE2DDC5904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33202907"/>
      </p:ext>
    </p:extLst>
  </p:cSld>
  <p:clrMap bg1="dk1" tx1="lt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s://directives.sc.egov.usda.gov/OpenNonWebContent.aspx?content=45687.wba" TargetMode="External"/><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Rectangle 4"/>
          <p:cNvSpPr>
            <a:spLocks noChangeArrowheads="1"/>
          </p:cNvSpPr>
          <p:nvPr/>
        </p:nvSpPr>
        <p:spPr bwMode="auto">
          <a:xfrm>
            <a:off x="0" y="0"/>
            <a:ext cx="9144000" cy="6858000"/>
          </a:xfrm>
          <a:prstGeom prst="rect">
            <a:avLst/>
          </a:prstGeom>
          <a:solidFill>
            <a:srgbClr val="002060"/>
          </a:solidFill>
          <a:ln w="9525">
            <a:solidFill>
              <a:schemeClr val="tx1"/>
            </a:solidFill>
            <a:miter lim="800000"/>
            <a:headEnd/>
            <a:tailEnd/>
          </a:ln>
          <a:effectLst/>
        </p:spPr>
        <p:txBody>
          <a:bodyPr wrap="none" anchor="ctr"/>
          <a:lstStyle/>
          <a:p>
            <a:endParaRPr lang="en-US" dirty="0"/>
          </a:p>
        </p:txBody>
      </p:sp>
      <p:sp>
        <p:nvSpPr>
          <p:cNvPr id="4" name="Text Box 6"/>
          <p:cNvSpPr txBox="1">
            <a:spLocks noChangeArrowheads="1"/>
          </p:cNvSpPr>
          <p:nvPr/>
        </p:nvSpPr>
        <p:spPr bwMode="auto">
          <a:xfrm>
            <a:off x="1219200" y="2362200"/>
            <a:ext cx="3352800" cy="366713"/>
          </a:xfrm>
          <a:prstGeom prst="rect">
            <a:avLst/>
          </a:prstGeom>
          <a:noFill/>
          <a:ln w="9525">
            <a:noFill/>
            <a:miter lim="800000"/>
            <a:headEnd/>
            <a:tailEnd/>
          </a:ln>
          <a:effectLst/>
        </p:spPr>
        <p:txBody>
          <a:bodyPr>
            <a:spAutoFit/>
          </a:bodyPr>
          <a:lstStyle/>
          <a:p>
            <a:pPr algn="ctr">
              <a:spcBef>
                <a:spcPct val="50000"/>
              </a:spcBef>
            </a:pPr>
            <a:endParaRPr lang="en-US" sz="1800" dirty="0"/>
          </a:p>
        </p:txBody>
      </p:sp>
      <p:sp>
        <p:nvSpPr>
          <p:cNvPr id="5" name="Text Box 7"/>
          <p:cNvSpPr txBox="1">
            <a:spLocks noChangeArrowheads="1"/>
          </p:cNvSpPr>
          <p:nvPr/>
        </p:nvSpPr>
        <p:spPr bwMode="auto">
          <a:xfrm>
            <a:off x="2590800" y="5410200"/>
            <a:ext cx="3962400" cy="1200329"/>
          </a:xfrm>
          <a:prstGeom prst="rect">
            <a:avLst/>
          </a:prstGeom>
          <a:noFill/>
          <a:ln w="9525">
            <a:noFill/>
            <a:miter lim="800000"/>
            <a:headEnd/>
            <a:tailEnd/>
          </a:ln>
          <a:effectLst/>
        </p:spPr>
        <p:txBody>
          <a:bodyPr wrap="square">
            <a:spAutoFit/>
          </a:bodyPr>
          <a:lstStyle/>
          <a:p>
            <a:pPr algn="ctr">
              <a:spcBef>
                <a:spcPct val="50000"/>
              </a:spcBef>
            </a:pPr>
            <a:r>
              <a:rPr lang="en-US" b="1" dirty="0">
                <a:solidFill>
                  <a:srgbClr val="FFFFFF"/>
                </a:solidFill>
                <a:effectLst>
                  <a:outerShdw blurRad="38100" dist="38100" dir="2700000" algn="tl">
                    <a:srgbClr val="000000">
                      <a:alpha val="43137"/>
                    </a:srgbClr>
                  </a:outerShdw>
                </a:effectLst>
                <a:latin typeface="+mj-lt"/>
              </a:rPr>
              <a:t>Dana Shuff</a:t>
            </a:r>
          </a:p>
          <a:p>
            <a:pPr algn="ctr">
              <a:spcBef>
                <a:spcPct val="50000"/>
              </a:spcBef>
            </a:pPr>
            <a:r>
              <a:rPr lang="en-US" b="1" dirty="0">
                <a:solidFill>
                  <a:srgbClr val="FFFFFF"/>
                </a:solidFill>
                <a:effectLst>
                  <a:outerShdw blurRad="38100" dist="38100" dir="2700000" algn="tl">
                    <a:srgbClr val="000000">
                      <a:alpha val="43137"/>
                    </a:srgbClr>
                  </a:outerShdw>
                </a:effectLst>
                <a:latin typeface="+mj-lt"/>
              </a:rPr>
              <a:t>State  Resource Conservationist</a:t>
            </a:r>
          </a:p>
          <a:p>
            <a:pPr algn="ctr">
              <a:spcBef>
                <a:spcPct val="50000"/>
              </a:spcBef>
            </a:pPr>
            <a:r>
              <a:rPr lang="en-US" b="1" dirty="0">
                <a:solidFill>
                  <a:srgbClr val="FFFFFF"/>
                </a:solidFill>
                <a:effectLst>
                  <a:outerShdw blurRad="38100" dist="38100" dir="2700000" algn="tl">
                    <a:srgbClr val="000000">
                      <a:alpha val="43137"/>
                    </a:srgbClr>
                  </a:outerShdw>
                </a:effectLst>
                <a:latin typeface="+mj-lt"/>
              </a:rPr>
              <a:t>NRCS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1066800"/>
            <a:ext cx="2743200" cy="4114800"/>
          </a:xfrm>
          <a:prstGeom prst="rect">
            <a:avLst/>
          </a:prstGeom>
        </p:spPr>
      </p:pic>
      <p:sp>
        <p:nvSpPr>
          <p:cNvPr id="8" name="Rectangle 10"/>
          <p:cNvSpPr>
            <a:spLocks noChangeArrowheads="1"/>
          </p:cNvSpPr>
          <p:nvPr/>
        </p:nvSpPr>
        <p:spPr bwMode="auto">
          <a:xfrm>
            <a:off x="0" y="127747"/>
            <a:ext cx="9144000" cy="838200"/>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r>
              <a:rPr lang="en-US" sz="3600" b="1" dirty="0">
                <a:solidFill>
                  <a:srgbClr val="00B050"/>
                </a:solidFill>
                <a:effectLst>
                  <a:outerShdw blurRad="38100" dist="38100" dir="2700000" algn="tl">
                    <a:srgbClr val="000000">
                      <a:alpha val="43137"/>
                    </a:srgbClr>
                  </a:outerShdw>
                </a:effectLst>
                <a:latin typeface="+mj-lt"/>
              </a:rPr>
              <a:t>Locally Led Conservation Initiative</a:t>
            </a:r>
          </a:p>
        </p:txBody>
      </p:sp>
    </p:spTree>
    <p:extLst>
      <p:ext uri="{BB962C8B-B14F-4D97-AF65-F5344CB8AC3E}">
        <p14:creationId xmlns:p14="http://schemas.microsoft.com/office/powerpoint/2010/main" val="259987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ChangeArrowheads="1"/>
          </p:cNvSpPr>
          <p:nvPr/>
        </p:nvSpPr>
        <p:spPr bwMode="auto">
          <a:xfrm>
            <a:off x="2514600" y="4648200"/>
            <a:ext cx="4114800" cy="1869743"/>
          </a:xfrm>
          <a:prstGeom prst="rect">
            <a:avLst/>
          </a:prstGeom>
          <a:noFill/>
          <a:ln w="9525">
            <a:noFill/>
            <a:miter lim="800000"/>
            <a:headEnd/>
            <a:tailEnd/>
          </a:ln>
          <a:effectLst/>
        </p:spPr>
        <p:txBody>
          <a:bodyPr vert="horz" wrap="square" lIns="68580" tIns="34290" rIns="68580" bIns="34290" numCol="1" rtlCol="0" anchor="ctr" anchorCtr="0" compatLnSpc="1">
            <a:prstTxWarp prst="textNoShape">
              <a:avLst/>
            </a:prstTxWarp>
            <a:spAutoFit/>
          </a:bodyPr>
          <a:lstStyle/>
          <a:p>
            <a:pPr algn="ctr" fontAlgn="base">
              <a:spcBef>
                <a:spcPct val="0"/>
              </a:spcBef>
              <a:spcAft>
                <a:spcPct val="0"/>
              </a:spcAft>
              <a:defRPr/>
            </a:pPr>
            <a:r>
              <a:rPr lang="en-US" sz="900" dirty="0">
                <a:solidFill>
                  <a:srgbClr val="FFFFFF"/>
                </a:solidFill>
                <a:latin typeface="Arial" charset="0"/>
                <a:cs typeface="Arial" charset="0"/>
              </a:rPr>
              <a:t>The U.S. Department of Agriculture (USDA) prohibits discrimination in all its programs and activities on the basis of race, color, national origin, age, disability, and where applicable, sex, marital status, familial status, parental status, religion, sexual orientation, genetic information, political beliefs, reprisal, or because all or a part of an individual's income is derived from any public assistance program (not all prohibited bases apply to all programs).  Persons with disabilities who require alternative means for communication of program information (Braille, large print, audiotape, etc.) should contact USDA's TARGET Center at (202) 720-2600 (voice and TDD). To file a complaint of discrimination write to USDA, Director, Office of Civil Rights, 1400 Independence Avenue, S.W., Washington, D.C. 20250-9410 or call (800) 795-3272 (voice) or (202) 720-6382 (TDD).  </a:t>
            </a:r>
          </a:p>
          <a:p>
            <a:pPr algn="ctr" fontAlgn="base">
              <a:spcBef>
                <a:spcPct val="0"/>
              </a:spcBef>
              <a:spcAft>
                <a:spcPct val="0"/>
              </a:spcAft>
              <a:defRPr/>
            </a:pPr>
            <a:r>
              <a:rPr lang="en-US" sz="900" dirty="0">
                <a:solidFill>
                  <a:srgbClr val="FFFFFF"/>
                </a:solidFill>
                <a:latin typeface="Arial" charset="0"/>
                <a:cs typeface="Arial" charset="0"/>
              </a:rPr>
              <a:t>USDA is an equal opportunity provider and employer.</a:t>
            </a:r>
          </a:p>
        </p:txBody>
      </p:sp>
      <p:pic>
        <p:nvPicPr>
          <p:cNvPr id="7" name="Picture 6" descr="MCj04414980000[1]"/>
          <p:cNvPicPr>
            <a:picLocks noChangeAspect="1" noChangeArrowheads="1"/>
          </p:cNvPicPr>
          <p:nvPr/>
        </p:nvPicPr>
        <p:blipFill>
          <a:blip r:embed="rId2" cstate="print"/>
          <a:srcRect/>
          <a:stretch>
            <a:fillRect/>
          </a:stretch>
        </p:blipFill>
        <p:spPr bwMode="auto">
          <a:xfrm>
            <a:off x="3176877" y="1065159"/>
            <a:ext cx="2790246" cy="2790246"/>
          </a:xfrm>
          <a:prstGeom prst="rect">
            <a:avLst/>
          </a:prstGeom>
          <a:noFill/>
          <a:ln w="9525">
            <a:noFill/>
            <a:miter lim="800000"/>
            <a:headEnd/>
            <a:tailEnd/>
          </a:ln>
        </p:spPr>
      </p:pic>
      <p:pic>
        <p:nvPicPr>
          <p:cNvPr id="8" name="Picture 11" descr="NRCScolor"/>
          <p:cNvPicPr>
            <a:picLocks noChangeAspect="1" noChangeArrowheads="1"/>
          </p:cNvPicPr>
          <p:nvPr/>
        </p:nvPicPr>
        <p:blipFill>
          <a:blip r:embed="rId3" cstate="print">
            <a:clrChange>
              <a:clrFrom>
                <a:srgbClr val="FDFDFD"/>
              </a:clrFrom>
              <a:clrTo>
                <a:srgbClr val="FDFDFD">
                  <a:alpha val="0"/>
                </a:srgbClr>
              </a:clrTo>
            </a:clrChange>
          </a:blip>
          <a:srcRect/>
          <a:stretch>
            <a:fillRect/>
          </a:stretch>
        </p:blipFill>
        <p:spPr bwMode="auto">
          <a:xfrm>
            <a:off x="2514600" y="3972324"/>
            <a:ext cx="1885950" cy="573881"/>
          </a:xfrm>
          <a:prstGeom prst="rect">
            <a:avLst/>
          </a:prstGeom>
          <a:noFill/>
          <a:ln w="9525">
            <a:noFill/>
            <a:miter lim="800000"/>
            <a:headEnd/>
            <a:tailEnd/>
          </a:ln>
        </p:spPr>
      </p:pic>
      <p:pic>
        <p:nvPicPr>
          <p:cNvPr id="2" name="Picture 1">
            <a:extLst>
              <a:ext uri="{FF2B5EF4-FFF2-40B4-BE49-F238E27FC236}">
                <a16:creationId xmlns:a16="http://schemas.microsoft.com/office/drawing/2014/main" id="{38AACDB2-D2F2-46EE-BC1E-B4E576A5A9BA}"/>
              </a:ext>
            </a:extLst>
          </p:cNvPr>
          <p:cNvPicPr>
            <a:picLocks noChangeAspect="1"/>
          </p:cNvPicPr>
          <p:nvPr/>
        </p:nvPicPr>
        <p:blipFill>
          <a:blip r:embed="rId4"/>
          <a:stretch>
            <a:fillRect/>
          </a:stretch>
        </p:blipFill>
        <p:spPr>
          <a:xfrm>
            <a:off x="5791200" y="3906402"/>
            <a:ext cx="636171" cy="722922"/>
          </a:xfrm>
          <a:prstGeom prst="rect">
            <a:avLst/>
          </a:prstGeom>
        </p:spPr>
      </p:pic>
    </p:spTree>
    <p:extLst>
      <p:ext uri="{BB962C8B-B14F-4D97-AF65-F5344CB8AC3E}">
        <p14:creationId xmlns:p14="http://schemas.microsoft.com/office/powerpoint/2010/main" val="10194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9218" name="Text Box 3"/>
          <p:cNvSpPr txBox="1">
            <a:spLocks noChangeArrowheads="1"/>
          </p:cNvSpPr>
          <p:nvPr/>
        </p:nvSpPr>
        <p:spPr bwMode="auto">
          <a:xfrm>
            <a:off x="1219200" y="2362200"/>
            <a:ext cx="3352800" cy="366713"/>
          </a:xfrm>
          <a:prstGeom prst="rect">
            <a:avLst/>
          </a:prstGeom>
          <a:noFill/>
          <a:ln w="9525">
            <a:noFill/>
            <a:miter lim="800000"/>
            <a:headEnd/>
            <a:tailEnd/>
          </a:ln>
        </p:spPr>
        <p:txBody>
          <a:bodyPr>
            <a:spAutoFit/>
          </a:bodyPr>
          <a:lstStyle/>
          <a:p>
            <a:pPr algn="ctr">
              <a:spcBef>
                <a:spcPct val="50000"/>
              </a:spcBef>
            </a:pPr>
            <a:endParaRPr lang="en-US">
              <a:solidFill>
                <a:srgbClr val="000000"/>
              </a:solidFill>
            </a:endParaRPr>
          </a:p>
        </p:txBody>
      </p:sp>
      <p:sp>
        <p:nvSpPr>
          <p:cNvPr id="16394" name="Text Box 10"/>
          <p:cNvSpPr txBox="1">
            <a:spLocks noChangeArrowheads="1"/>
          </p:cNvSpPr>
          <p:nvPr/>
        </p:nvSpPr>
        <p:spPr bwMode="auto">
          <a:xfrm>
            <a:off x="381000" y="1676400"/>
            <a:ext cx="8229600" cy="4967514"/>
          </a:xfrm>
          <a:prstGeom prst="rect">
            <a:avLst/>
          </a:prstGeom>
          <a:noFill/>
          <a:ln w="9525">
            <a:noFill/>
            <a:miter lim="800000"/>
            <a:headEnd/>
            <a:tailEnd/>
          </a:ln>
          <a:effectLst/>
        </p:spPr>
        <p:txBody>
          <a:bodyPr wrap="square">
            <a:spAutoFit/>
          </a:bodyPr>
          <a:lstStyle/>
          <a:p>
            <a:pPr>
              <a:lnSpc>
                <a:spcPct val="120000"/>
              </a:lnSpc>
              <a:defRPr/>
            </a:pPr>
            <a:r>
              <a:rPr lang="en-US" sz="2400" dirty="0">
                <a:solidFill>
                  <a:srgbClr val="FFFFFF"/>
                </a:solidFill>
                <a:latin typeface="Arial" panose="020B0604020202020204" pitchFamily="34" charset="0"/>
                <a:cs typeface="Arial" panose="020B0604020202020204" pitchFamily="34" charset="0"/>
              </a:rPr>
              <a:t>Locally Led Conservation is based on the principle that community stakeholders are the best suited to deal with local resource problems.</a:t>
            </a:r>
          </a:p>
          <a:p>
            <a:pPr>
              <a:lnSpc>
                <a:spcPct val="120000"/>
              </a:lnSpc>
              <a:defRPr/>
            </a:pPr>
            <a:endParaRPr lang="en-US" sz="2400" dirty="0">
              <a:solidFill>
                <a:srgbClr val="FFFFFF"/>
              </a:solidFill>
              <a:latin typeface="Arial" panose="020B0604020202020204" pitchFamily="34" charset="0"/>
              <a:cs typeface="Arial" panose="020B0604020202020204" pitchFamily="34" charset="0"/>
            </a:endParaRPr>
          </a:p>
          <a:p>
            <a:pPr>
              <a:lnSpc>
                <a:spcPct val="120000"/>
              </a:lnSpc>
              <a:defRPr/>
            </a:pPr>
            <a:r>
              <a:rPr lang="en-US" sz="2400" dirty="0">
                <a:solidFill>
                  <a:srgbClr val="FFFFFF"/>
                </a:solidFill>
                <a:latin typeface="Arial" panose="020B0604020202020204" pitchFamily="34" charset="0"/>
                <a:cs typeface="Arial" panose="020B0604020202020204" pitchFamily="34" charset="0"/>
              </a:rPr>
              <a:t>Local Work Groups –  submit priorities to the state office in March</a:t>
            </a:r>
          </a:p>
          <a:p>
            <a:pPr>
              <a:lnSpc>
                <a:spcPct val="120000"/>
              </a:lnSpc>
              <a:defRPr/>
            </a:pPr>
            <a:endParaRPr lang="en-US" sz="2400" dirty="0">
              <a:solidFill>
                <a:srgbClr val="FFFFFF"/>
              </a:solidFill>
              <a:latin typeface="Arial" panose="020B0604020202020204" pitchFamily="34" charset="0"/>
              <a:cs typeface="Arial" panose="020B0604020202020204" pitchFamily="34" charset="0"/>
            </a:endParaRPr>
          </a:p>
          <a:p>
            <a:pPr>
              <a:lnSpc>
                <a:spcPct val="120000"/>
              </a:lnSpc>
              <a:defRPr/>
            </a:pPr>
            <a:r>
              <a:rPr lang="en-US" sz="2400" dirty="0">
                <a:solidFill>
                  <a:srgbClr val="FFFFFF"/>
                </a:solidFill>
                <a:latin typeface="Arial" panose="020B0604020202020204" pitchFamily="34" charset="0"/>
                <a:cs typeface="Arial" panose="020B0604020202020204" pitchFamily="34" charset="0"/>
              </a:rPr>
              <a:t>State Technical Committee – Sets state priorities today</a:t>
            </a:r>
          </a:p>
          <a:p>
            <a:pPr>
              <a:lnSpc>
                <a:spcPct val="120000"/>
              </a:lnSpc>
              <a:defRPr/>
            </a:pPr>
            <a:endParaRPr lang="en-US" sz="2400" b="1" dirty="0">
              <a:solidFill>
                <a:srgbClr val="FFFFFF"/>
              </a:solidFill>
              <a:latin typeface="Arial" panose="020B0604020202020204" pitchFamily="34" charset="0"/>
              <a:cs typeface="Arial" panose="020B0604020202020204" pitchFamily="34" charset="0"/>
            </a:endParaRPr>
          </a:p>
          <a:p>
            <a:pPr>
              <a:lnSpc>
                <a:spcPct val="120000"/>
              </a:lnSpc>
              <a:defRPr/>
            </a:pPr>
            <a:endParaRPr lang="en-US" sz="2400" b="1" dirty="0">
              <a:solidFill>
                <a:srgbClr val="FFFFFF"/>
              </a:solidFill>
              <a:latin typeface="Arial" panose="020B0604020202020204" pitchFamily="34" charset="0"/>
              <a:cs typeface="Arial" panose="020B0604020202020204" pitchFamily="34" charset="0"/>
            </a:endParaRPr>
          </a:p>
          <a:p>
            <a:pPr>
              <a:lnSpc>
                <a:spcPct val="120000"/>
              </a:lnSpc>
              <a:defRPr/>
            </a:pPr>
            <a:endParaRPr lang="en-US" sz="2400" b="1" dirty="0">
              <a:solidFill>
                <a:srgbClr val="FFFFFF"/>
              </a:solidFill>
            </a:endParaRPr>
          </a:p>
        </p:txBody>
      </p:sp>
      <p:sp>
        <p:nvSpPr>
          <p:cNvPr id="11" name="Line 9"/>
          <p:cNvSpPr>
            <a:spLocks noChangeShapeType="1"/>
          </p:cNvSpPr>
          <p:nvPr/>
        </p:nvSpPr>
        <p:spPr bwMode="auto">
          <a:xfrm>
            <a:off x="229360" y="1400979"/>
            <a:ext cx="8686800" cy="0"/>
          </a:xfrm>
          <a:prstGeom prst="line">
            <a:avLst/>
          </a:prstGeom>
          <a:noFill/>
          <a:ln w="28575">
            <a:solidFill>
              <a:srgbClr val="0066CC"/>
            </a:solidFill>
            <a:round/>
            <a:headEnd/>
            <a:tailEnd/>
          </a:ln>
        </p:spPr>
        <p:txBody>
          <a:bodyPr/>
          <a:lstStyle/>
          <a:p>
            <a:endParaRPr lang="en-US">
              <a:solidFill>
                <a:srgbClr val="000000"/>
              </a:solidFill>
            </a:endParaRPr>
          </a:p>
        </p:txBody>
      </p:sp>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l="-2031" t="7562" r="2031" b="15770"/>
          <a:stretch/>
        </p:blipFill>
        <p:spPr>
          <a:xfrm>
            <a:off x="3764756" y="9525"/>
            <a:ext cx="1188244" cy="1366481"/>
          </a:xfrm>
          <a:prstGeom prst="rect">
            <a:avLst/>
          </a:prstGeom>
        </p:spPr>
      </p:pic>
      <p:sp>
        <p:nvSpPr>
          <p:cNvPr id="13" name="Rectangle 8"/>
          <p:cNvSpPr>
            <a:spLocks noChangeArrowheads="1"/>
          </p:cNvSpPr>
          <p:nvPr/>
        </p:nvSpPr>
        <p:spPr bwMode="auto">
          <a:xfrm>
            <a:off x="200025" y="9525"/>
            <a:ext cx="2466975" cy="974725"/>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defRPr/>
            </a:pPr>
            <a:r>
              <a:rPr lang="en-US" sz="2400" b="1" dirty="0">
                <a:solidFill>
                  <a:srgbClr val="00B050"/>
                </a:solidFill>
                <a:latin typeface="Arial" panose="020B0604020202020204" pitchFamily="34" charset="0"/>
                <a:cs typeface="Arial" panose="020B0604020202020204" pitchFamily="34" charset="0"/>
              </a:rPr>
              <a:t>Locally Led Conservation</a:t>
            </a:r>
          </a:p>
        </p:txBody>
      </p:sp>
      <p:sp>
        <p:nvSpPr>
          <p:cNvPr id="14" name="Rectangle 11"/>
          <p:cNvSpPr>
            <a:spLocks noChangeArrowheads="1"/>
          </p:cNvSpPr>
          <p:nvPr/>
        </p:nvSpPr>
        <p:spPr bwMode="auto">
          <a:xfrm>
            <a:off x="6386513" y="204788"/>
            <a:ext cx="2614612" cy="609600"/>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defRPr/>
            </a:pPr>
            <a:r>
              <a:rPr lang="en-US" sz="2400" b="1" dirty="0">
                <a:solidFill>
                  <a:srgbClr val="FF3300"/>
                </a:solidFill>
                <a:latin typeface="Arial" panose="020B0604020202020204" pitchFamily="34" charset="0"/>
                <a:cs typeface="Arial" panose="020B0604020202020204" pitchFamily="34" charset="0"/>
              </a:rPr>
              <a:t>Principle</a:t>
            </a:r>
          </a:p>
        </p:txBody>
      </p:sp>
    </p:spTree>
    <p:extLst>
      <p:ext uri="{BB962C8B-B14F-4D97-AF65-F5344CB8AC3E}">
        <p14:creationId xmlns:p14="http://schemas.microsoft.com/office/powerpoint/2010/main" val="1912699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351545" y="1219200"/>
            <a:ext cx="8382000" cy="6370975"/>
          </a:xfrm>
          <a:prstGeom prst="rect">
            <a:avLst/>
          </a:prstGeom>
          <a:noFill/>
          <a:ln w="9525">
            <a:noFill/>
            <a:miter lim="800000"/>
            <a:headEnd/>
            <a:tailEnd/>
          </a:ln>
          <a:effectLst/>
        </p:spPr>
        <p:txBody>
          <a:bodyPr wrap="square">
            <a:spAutoFit/>
          </a:bodyPr>
          <a:lstStyle/>
          <a:p>
            <a:pPr algn="ctr">
              <a:spcBef>
                <a:spcPts val="1200"/>
              </a:spcBef>
              <a:spcAft>
                <a:spcPts val="1200"/>
              </a:spcAft>
            </a:pPr>
            <a:r>
              <a:rPr lang="en-US" sz="3600" b="1" dirty="0">
                <a:solidFill>
                  <a:srgbClr val="FFFF00"/>
                </a:solidFill>
                <a:latin typeface="Arial" panose="020B0604020202020204" pitchFamily="34" charset="0"/>
                <a:cs typeface="Arial" panose="020B0604020202020204" pitchFamily="34" charset="0"/>
              </a:rPr>
              <a:t>Process for Collecting Resource Data  </a:t>
            </a:r>
          </a:p>
          <a:p>
            <a:pPr marL="342900" indent="-342900">
              <a:spcBef>
                <a:spcPts val="1200"/>
              </a:spcBef>
              <a:spcAft>
                <a:spcPts val="1200"/>
              </a:spcAft>
              <a:buFont typeface="Arial" pitchFamily="34" charset="0"/>
              <a:buChar char="•"/>
            </a:pPr>
            <a:r>
              <a:rPr lang="en-US" sz="2400" dirty="0">
                <a:solidFill>
                  <a:srgbClr val="FDEADA"/>
                </a:solidFill>
                <a:latin typeface="Arial" panose="020B0604020202020204" pitchFamily="34" charset="0"/>
                <a:cs typeface="Arial" panose="020B0604020202020204" pitchFamily="34" charset="0"/>
              </a:rPr>
              <a:t>All NRCS offices were sent an Excel spreadsheet template to rank the resource concerns. </a:t>
            </a:r>
          </a:p>
          <a:p>
            <a:pPr marL="342900" indent="-342900">
              <a:spcBef>
                <a:spcPts val="1200"/>
              </a:spcBef>
              <a:spcAft>
                <a:spcPts val="1200"/>
              </a:spcAft>
              <a:buFont typeface="Arial" pitchFamily="34" charset="0"/>
              <a:buChar char="•"/>
            </a:pPr>
            <a:r>
              <a:rPr lang="en-US" sz="2400" dirty="0">
                <a:solidFill>
                  <a:srgbClr val="FDEADA"/>
                </a:solidFill>
                <a:latin typeface="Arial" panose="020B0604020202020204" pitchFamily="34" charset="0"/>
                <a:cs typeface="Arial" panose="020B0604020202020204" pitchFamily="34" charset="0"/>
              </a:rPr>
              <a:t>Each prioritized the resource concerns affecting their area and ranked them using a 10 point weighting process. </a:t>
            </a:r>
          </a:p>
          <a:p>
            <a:pPr marL="342900" indent="-342900">
              <a:spcBef>
                <a:spcPts val="1200"/>
              </a:spcBef>
              <a:spcAft>
                <a:spcPts val="1200"/>
              </a:spcAft>
              <a:buFont typeface="Arial" pitchFamily="34" charset="0"/>
              <a:buChar char="•"/>
            </a:pPr>
            <a:r>
              <a:rPr lang="en-US" sz="2400" dirty="0">
                <a:solidFill>
                  <a:srgbClr val="FDEADA"/>
                </a:solidFill>
                <a:latin typeface="Arial" panose="020B0604020202020204" pitchFamily="34" charset="0"/>
                <a:cs typeface="Arial" panose="020B0604020202020204" pitchFamily="34" charset="0"/>
              </a:rPr>
              <a:t> Any given resource concern can have a value as high as 10 or as few as 0 points, but the total for all resource concerns cannot exceed  10 points.</a:t>
            </a:r>
          </a:p>
          <a:p>
            <a:pPr marL="342900" indent="-342900">
              <a:spcBef>
                <a:spcPts val="1200"/>
              </a:spcBef>
              <a:spcAft>
                <a:spcPts val="1200"/>
              </a:spcAft>
              <a:buFont typeface="Arial" pitchFamily="34" charset="0"/>
              <a:buChar char="•"/>
            </a:pPr>
            <a:endParaRPr lang="en-US" sz="2800" b="1" dirty="0">
              <a:solidFill>
                <a:schemeClr val="bg1"/>
              </a:solidFill>
              <a:latin typeface="Arial" panose="020B0604020202020204" pitchFamily="34" charset="0"/>
              <a:cs typeface="Arial" panose="020B0604020202020204" pitchFamily="34" charset="0"/>
            </a:endParaRPr>
          </a:p>
          <a:p>
            <a:pPr marL="342900" indent="-342900">
              <a:spcBef>
                <a:spcPts val="1200"/>
              </a:spcBef>
              <a:spcAft>
                <a:spcPts val="1200"/>
              </a:spcAft>
              <a:buFont typeface="Arial" pitchFamily="34" charset="0"/>
              <a:buChar char="•"/>
            </a:pPr>
            <a:endParaRPr lang="en-US" sz="2800" b="1" dirty="0">
              <a:solidFill>
                <a:schemeClr val="bg1"/>
              </a:solidFill>
            </a:endParaRPr>
          </a:p>
          <a:p>
            <a:pPr marL="342900" lvl="0" indent="-342900">
              <a:spcBef>
                <a:spcPts val="1200"/>
              </a:spcBef>
              <a:spcAft>
                <a:spcPts val="1200"/>
              </a:spcAft>
              <a:buFont typeface="Arial" pitchFamily="34" charset="0"/>
              <a:buChar char="•"/>
            </a:pPr>
            <a:endParaRPr lang="en-US" sz="2800" b="1" dirty="0">
              <a:solidFill>
                <a:schemeClr val="bg1"/>
              </a:solidFill>
            </a:endParaRPr>
          </a:p>
        </p:txBody>
      </p:sp>
      <p:sp>
        <p:nvSpPr>
          <p:cNvPr id="12" name="Rectangle 11"/>
          <p:cNvSpPr>
            <a:spLocks noChangeArrowheads="1"/>
          </p:cNvSpPr>
          <p:nvPr/>
        </p:nvSpPr>
        <p:spPr bwMode="auto">
          <a:xfrm>
            <a:off x="5553075" y="43570"/>
            <a:ext cx="3590925" cy="381000"/>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r>
              <a:rPr lang="en-US" sz="1400" b="1" dirty="0">
                <a:solidFill>
                  <a:srgbClr val="FF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2023 Data Collection</a:t>
            </a:r>
          </a:p>
        </p:txBody>
      </p:sp>
      <p:sp>
        <p:nvSpPr>
          <p:cNvPr id="5" name="Rectangle 8"/>
          <p:cNvSpPr>
            <a:spLocks noChangeArrowheads="1"/>
          </p:cNvSpPr>
          <p:nvPr/>
        </p:nvSpPr>
        <p:spPr bwMode="auto">
          <a:xfrm>
            <a:off x="71673" y="0"/>
            <a:ext cx="3533775" cy="447675"/>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defRPr/>
            </a:pPr>
            <a:r>
              <a:rPr lang="en-US" sz="1400" b="1" dirty="0">
                <a:solidFill>
                  <a:srgbClr val="00B050"/>
                </a:solidFill>
                <a:latin typeface="Arial" panose="020B0604020202020204" pitchFamily="34" charset="0"/>
                <a:cs typeface="Arial" panose="020B0604020202020204" pitchFamily="34" charset="0"/>
              </a:rPr>
              <a:t>Locally Led Conservation</a:t>
            </a:r>
          </a:p>
        </p:txBody>
      </p:sp>
    </p:spTree>
    <p:extLst>
      <p:ext uri="{BB962C8B-B14F-4D97-AF65-F5344CB8AC3E}">
        <p14:creationId xmlns:p14="http://schemas.microsoft.com/office/powerpoint/2010/main" val="3596493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304800" y="914400"/>
            <a:ext cx="8382000" cy="3662541"/>
          </a:xfrm>
          <a:prstGeom prst="rect">
            <a:avLst/>
          </a:prstGeom>
          <a:noFill/>
          <a:ln w="9525">
            <a:noFill/>
            <a:miter lim="800000"/>
            <a:headEnd/>
            <a:tailEnd/>
          </a:ln>
          <a:effectLst/>
        </p:spPr>
        <p:txBody>
          <a:bodyPr wrap="square">
            <a:spAutoFit/>
          </a:bodyPr>
          <a:lstStyle/>
          <a:p>
            <a:pPr algn="ctr">
              <a:spcBef>
                <a:spcPts val="1200"/>
              </a:spcBef>
              <a:spcAft>
                <a:spcPts val="1200"/>
              </a:spcAft>
            </a:pPr>
            <a:r>
              <a:rPr lang="en-US" sz="3600" b="1" dirty="0">
                <a:solidFill>
                  <a:srgbClr val="FFFF00"/>
                </a:solidFill>
                <a:latin typeface="Arial" panose="020B0604020202020204" pitchFamily="34" charset="0"/>
                <a:cs typeface="Arial" panose="020B0604020202020204" pitchFamily="34" charset="0"/>
              </a:rPr>
              <a:t>Process for Collecting Resource Data (continued)</a:t>
            </a:r>
          </a:p>
          <a:p>
            <a:pPr marL="342900" indent="-342900">
              <a:spcBef>
                <a:spcPts val="1200"/>
              </a:spcBef>
              <a:spcAft>
                <a:spcPts val="1200"/>
              </a:spcAft>
              <a:buFont typeface="Arial" pitchFamily="34" charset="0"/>
              <a:buChar char="•"/>
            </a:pPr>
            <a:r>
              <a:rPr lang="en-US" sz="2400" dirty="0">
                <a:solidFill>
                  <a:srgbClr val="FFFFFF"/>
                </a:solidFill>
                <a:latin typeface="Arial" panose="020B0604020202020204" pitchFamily="34" charset="0"/>
                <a:cs typeface="Arial" panose="020B0604020202020204" pitchFamily="34" charset="0"/>
              </a:rPr>
              <a:t>Each Parish spreadsheet was then combined, categorized, and tallied for each land use by resource concern.</a:t>
            </a:r>
          </a:p>
          <a:p>
            <a:pPr marL="342900" indent="-342900">
              <a:spcBef>
                <a:spcPts val="1200"/>
              </a:spcBef>
              <a:spcAft>
                <a:spcPts val="1200"/>
              </a:spcAft>
              <a:buFont typeface="Arial" pitchFamily="34" charset="0"/>
              <a:buChar char="•"/>
            </a:pPr>
            <a:r>
              <a:rPr lang="en-US" sz="2400" dirty="0">
                <a:solidFill>
                  <a:srgbClr val="FFFFFF"/>
                </a:solidFill>
                <a:latin typeface="Arial" panose="020B0604020202020204" pitchFamily="34" charset="0"/>
                <a:cs typeface="Arial" panose="020B0604020202020204" pitchFamily="34" charset="0"/>
              </a:rPr>
              <a:t>Maps, charts, and graphs were then generated for all resource concerns.</a:t>
            </a:r>
          </a:p>
        </p:txBody>
      </p:sp>
      <p:sp>
        <p:nvSpPr>
          <p:cNvPr id="5" name="Rectangle 4"/>
          <p:cNvSpPr>
            <a:spLocks noChangeArrowheads="1"/>
          </p:cNvSpPr>
          <p:nvPr/>
        </p:nvSpPr>
        <p:spPr bwMode="auto">
          <a:xfrm>
            <a:off x="5553075" y="43570"/>
            <a:ext cx="3590925" cy="381000"/>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r>
              <a:rPr lang="en-US" sz="1400" b="1" dirty="0">
                <a:solidFill>
                  <a:srgbClr val="FF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2023 Data Collection</a:t>
            </a:r>
          </a:p>
        </p:txBody>
      </p:sp>
      <p:sp>
        <p:nvSpPr>
          <p:cNvPr id="6" name="Rectangle 8"/>
          <p:cNvSpPr>
            <a:spLocks noChangeArrowheads="1"/>
          </p:cNvSpPr>
          <p:nvPr/>
        </p:nvSpPr>
        <p:spPr bwMode="auto">
          <a:xfrm>
            <a:off x="71673" y="0"/>
            <a:ext cx="3533775" cy="447675"/>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defRPr/>
            </a:pPr>
            <a:r>
              <a:rPr lang="en-US" sz="1400" b="1" dirty="0">
                <a:solidFill>
                  <a:srgbClr val="00B050"/>
                </a:solidFill>
                <a:latin typeface="Arial" panose="020B0604020202020204" pitchFamily="34" charset="0"/>
                <a:cs typeface="Arial" panose="020B0604020202020204" pitchFamily="34" charset="0"/>
              </a:rPr>
              <a:t>Locally Led Conservation</a:t>
            </a:r>
          </a:p>
        </p:txBody>
      </p:sp>
    </p:spTree>
    <p:extLst>
      <p:ext uri="{BB962C8B-B14F-4D97-AF65-F5344CB8AC3E}">
        <p14:creationId xmlns:p14="http://schemas.microsoft.com/office/powerpoint/2010/main" val="1039236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7A3307-CF4B-4C2C-BF01-488B6B8C006A}"/>
              </a:ext>
            </a:extLst>
          </p:cNvPr>
          <p:cNvPicPr>
            <a:picLocks noChangeAspect="1"/>
          </p:cNvPicPr>
          <p:nvPr/>
        </p:nvPicPr>
        <p:blipFill>
          <a:blip r:embed="rId2"/>
          <a:stretch>
            <a:fillRect/>
          </a:stretch>
        </p:blipFill>
        <p:spPr>
          <a:xfrm>
            <a:off x="381000" y="381000"/>
            <a:ext cx="8382000" cy="6096000"/>
          </a:xfrm>
          <a:prstGeom prst="rect">
            <a:avLst/>
          </a:prstGeom>
        </p:spPr>
      </p:pic>
      <p:pic>
        <p:nvPicPr>
          <p:cNvPr id="3" name="Picture 2">
            <a:extLst>
              <a:ext uri="{FF2B5EF4-FFF2-40B4-BE49-F238E27FC236}">
                <a16:creationId xmlns:a16="http://schemas.microsoft.com/office/drawing/2014/main" id="{BB4A2E52-7EDD-EC63-C38F-AE9C4E8EF4BC}"/>
              </a:ext>
            </a:extLst>
          </p:cNvPr>
          <p:cNvPicPr>
            <a:picLocks noChangeAspect="1"/>
          </p:cNvPicPr>
          <p:nvPr/>
        </p:nvPicPr>
        <p:blipFill>
          <a:blip r:embed="rId3"/>
          <a:stretch>
            <a:fillRect/>
          </a:stretch>
        </p:blipFill>
        <p:spPr>
          <a:xfrm>
            <a:off x="414291" y="6143667"/>
            <a:ext cx="1476190" cy="333333"/>
          </a:xfrm>
          <a:prstGeom prst="rect">
            <a:avLst/>
          </a:prstGeom>
        </p:spPr>
      </p:pic>
    </p:spTree>
    <p:extLst>
      <p:ext uri="{BB962C8B-B14F-4D97-AF65-F5344CB8AC3E}">
        <p14:creationId xmlns:p14="http://schemas.microsoft.com/office/powerpoint/2010/main" val="4017744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8BE80B-011F-475A-B5EF-5546EFD5C0BD}"/>
              </a:ext>
            </a:extLst>
          </p:cNvPr>
          <p:cNvPicPr>
            <a:picLocks noChangeAspect="1"/>
          </p:cNvPicPr>
          <p:nvPr/>
        </p:nvPicPr>
        <p:blipFill>
          <a:blip r:embed="rId2"/>
          <a:stretch>
            <a:fillRect/>
          </a:stretch>
        </p:blipFill>
        <p:spPr>
          <a:xfrm>
            <a:off x="304800" y="381000"/>
            <a:ext cx="8534400" cy="6172200"/>
          </a:xfrm>
          <a:prstGeom prst="rect">
            <a:avLst/>
          </a:prstGeom>
        </p:spPr>
      </p:pic>
      <p:pic>
        <p:nvPicPr>
          <p:cNvPr id="3" name="Picture 2">
            <a:extLst>
              <a:ext uri="{FF2B5EF4-FFF2-40B4-BE49-F238E27FC236}">
                <a16:creationId xmlns:a16="http://schemas.microsoft.com/office/drawing/2014/main" id="{F2187422-89EF-D84A-C324-80861439F33D}"/>
              </a:ext>
            </a:extLst>
          </p:cNvPr>
          <p:cNvPicPr>
            <a:picLocks noChangeAspect="1"/>
          </p:cNvPicPr>
          <p:nvPr/>
        </p:nvPicPr>
        <p:blipFill>
          <a:blip r:embed="rId3"/>
          <a:stretch>
            <a:fillRect/>
          </a:stretch>
        </p:blipFill>
        <p:spPr>
          <a:xfrm>
            <a:off x="381000" y="6163642"/>
            <a:ext cx="1476190" cy="333333"/>
          </a:xfrm>
          <a:prstGeom prst="rect">
            <a:avLst/>
          </a:prstGeom>
        </p:spPr>
      </p:pic>
    </p:spTree>
    <p:extLst>
      <p:ext uri="{BB962C8B-B14F-4D97-AF65-F5344CB8AC3E}">
        <p14:creationId xmlns:p14="http://schemas.microsoft.com/office/powerpoint/2010/main" val="2430797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Rectangle 2"/>
          <p:cNvSpPr/>
          <p:nvPr/>
        </p:nvSpPr>
        <p:spPr>
          <a:xfrm>
            <a:off x="4800599" y="6400801"/>
            <a:ext cx="450057" cy="24622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267200" y="6444441"/>
            <a:ext cx="609599" cy="2286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a:spLocks noChangeArrowheads="1"/>
          </p:cNvSpPr>
          <p:nvPr/>
        </p:nvSpPr>
        <p:spPr bwMode="auto">
          <a:xfrm>
            <a:off x="5553075" y="43570"/>
            <a:ext cx="3590925" cy="381000"/>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r>
              <a:rPr lang="en-US" sz="1400" b="1" dirty="0">
                <a:solidFill>
                  <a:srgbClr val="FF3300"/>
                </a:solidFill>
                <a:effectLst>
                  <a:outerShdw blurRad="38100" dist="38100" dir="2700000" algn="tl">
                    <a:srgbClr val="000000">
                      <a:alpha val="43137"/>
                    </a:srgbClr>
                  </a:outerShdw>
                </a:effectLst>
                <a:latin typeface="Verdana" pitchFamily="34" charset="0"/>
              </a:rPr>
              <a:t>2023 Data Collection</a:t>
            </a:r>
          </a:p>
        </p:txBody>
      </p:sp>
      <p:sp>
        <p:nvSpPr>
          <p:cNvPr id="15" name="Rectangle 8"/>
          <p:cNvSpPr>
            <a:spLocks noChangeArrowheads="1"/>
          </p:cNvSpPr>
          <p:nvPr/>
        </p:nvSpPr>
        <p:spPr bwMode="auto">
          <a:xfrm>
            <a:off x="71673" y="0"/>
            <a:ext cx="3533775" cy="447675"/>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defRPr/>
            </a:pPr>
            <a:r>
              <a:rPr lang="en-US" sz="1400" b="1" dirty="0">
                <a:solidFill>
                  <a:srgbClr val="00B050"/>
                </a:solidFill>
                <a:latin typeface="Arial" panose="020B0604020202020204" pitchFamily="34" charset="0"/>
                <a:cs typeface="Arial" panose="020B0604020202020204" pitchFamily="34" charset="0"/>
              </a:rPr>
              <a:t>Locally Led Conservation</a:t>
            </a:r>
          </a:p>
        </p:txBody>
      </p:sp>
      <p:sp>
        <p:nvSpPr>
          <p:cNvPr id="5" name="TextBox 4">
            <a:extLst>
              <a:ext uri="{FF2B5EF4-FFF2-40B4-BE49-F238E27FC236}">
                <a16:creationId xmlns:a16="http://schemas.microsoft.com/office/drawing/2014/main" id="{C82A21CB-456A-4721-AD16-114A1E80585F}"/>
              </a:ext>
            </a:extLst>
          </p:cNvPr>
          <p:cNvSpPr txBox="1"/>
          <p:nvPr/>
        </p:nvSpPr>
        <p:spPr>
          <a:xfrm>
            <a:off x="2285999" y="568917"/>
            <a:ext cx="5181600" cy="584775"/>
          </a:xfrm>
          <a:prstGeom prst="rect">
            <a:avLst/>
          </a:prstGeom>
          <a:noFill/>
        </p:spPr>
        <p:txBody>
          <a:bodyPr wrap="square" rtlCol="0">
            <a:spAutoFit/>
          </a:bodyPr>
          <a:lstStyle/>
          <a:p>
            <a:r>
              <a:rPr lang="en-US" sz="3200" b="1" dirty="0">
                <a:solidFill>
                  <a:srgbClr val="FFFF00"/>
                </a:solidFill>
              </a:rPr>
              <a:t>2023 Resource Concerns</a:t>
            </a:r>
          </a:p>
        </p:txBody>
      </p:sp>
      <p:pic>
        <p:nvPicPr>
          <p:cNvPr id="9" name="Picture 8">
            <a:extLst>
              <a:ext uri="{FF2B5EF4-FFF2-40B4-BE49-F238E27FC236}">
                <a16:creationId xmlns:a16="http://schemas.microsoft.com/office/drawing/2014/main" id="{9C3A9E2D-240E-4336-86DA-30CD65D71C34}"/>
              </a:ext>
            </a:extLst>
          </p:cNvPr>
          <p:cNvPicPr>
            <a:picLocks noChangeAspect="1"/>
          </p:cNvPicPr>
          <p:nvPr/>
        </p:nvPicPr>
        <p:blipFill>
          <a:blip r:embed="rId2"/>
          <a:stretch>
            <a:fillRect/>
          </a:stretch>
        </p:blipFill>
        <p:spPr>
          <a:xfrm>
            <a:off x="0" y="1336728"/>
            <a:ext cx="9144000" cy="4683071"/>
          </a:xfrm>
          <a:prstGeom prst="rect">
            <a:avLst/>
          </a:prstGeom>
        </p:spPr>
      </p:pic>
    </p:spTree>
    <p:extLst>
      <p:ext uri="{BB962C8B-B14F-4D97-AF65-F5344CB8AC3E}">
        <p14:creationId xmlns:p14="http://schemas.microsoft.com/office/powerpoint/2010/main" val="1484913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14" name="Rectangle 13"/>
          <p:cNvSpPr>
            <a:spLocks noChangeArrowheads="1"/>
          </p:cNvSpPr>
          <p:nvPr/>
        </p:nvSpPr>
        <p:spPr bwMode="auto">
          <a:xfrm>
            <a:off x="5553075" y="43570"/>
            <a:ext cx="3590925" cy="381000"/>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r>
              <a:rPr lang="en-US" b="1" dirty="0">
                <a:solidFill>
                  <a:srgbClr val="FF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2023 Data Collection</a:t>
            </a:r>
          </a:p>
        </p:txBody>
      </p:sp>
      <p:sp>
        <p:nvSpPr>
          <p:cNvPr id="15" name="Rectangle 8"/>
          <p:cNvSpPr>
            <a:spLocks noChangeArrowheads="1"/>
          </p:cNvSpPr>
          <p:nvPr/>
        </p:nvSpPr>
        <p:spPr bwMode="auto">
          <a:xfrm>
            <a:off x="71673" y="0"/>
            <a:ext cx="3533775" cy="447675"/>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defRPr/>
            </a:pPr>
            <a:r>
              <a:rPr lang="en-US" b="1" dirty="0">
                <a:solidFill>
                  <a:srgbClr val="00B050"/>
                </a:solidFill>
                <a:latin typeface="Arial" panose="020B0604020202020204" pitchFamily="34" charset="0"/>
                <a:cs typeface="Arial" panose="020B0604020202020204" pitchFamily="34" charset="0"/>
              </a:rPr>
              <a:t>Locally Led Conservation</a:t>
            </a:r>
          </a:p>
        </p:txBody>
      </p:sp>
      <p:sp>
        <p:nvSpPr>
          <p:cNvPr id="2" name="TextBox 1">
            <a:extLst>
              <a:ext uri="{FF2B5EF4-FFF2-40B4-BE49-F238E27FC236}">
                <a16:creationId xmlns:a16="http://schemas.microsoft.com/office/drawing/2014/main" id="{FE693C47-0546-40B5-B5B0-9CD19F0957BF}"/>
              </a:ext>
            </a:extLst>
          </p:cNvPr>
          <p:cNvSpPr txBox="1"/>
          <p:nvPr/>
        </p:nvSpPr>
        <p:spPr>
          <a:xfrm>
            <a:off x="609600" y="533400"/>
            <a:ext cx="8153400" cy="584775"/>
          </a:xfrm>
          <a:prstGeom prst="rect">
            <a:avLst/>
          </a:prstGeom>
          <a:noFill/>
        </p:spPr>
        <p:txBody>
          <a:bodyPr wrap="square" rtlCol="0">
            <a:spAutoFit/>
          </a:bodyPr>
          <a:lstStyle/>
          <a:p>
            <a:pPr algn="ctr"/>
            <a:r>
              <a:rPr lang="en-US" sz="3200" b="1" dirty="0">
                <a:solidFill>
                  <a:srgbClr val="FFFF00"/>
                </a:solidFill>
              </a:rPr>
              <a:t> Top 10 Resource Concerns</a:t>
            </a:r>
          </a:p>
        </p:txBody>
      </p:sp>
      <p:graphicFrame>
        <p:nvGraphicFramePr>
          <p:cNvPr id="8" name="Chart 7">
            <a:extLst>
              <a:ext uri="{FF2B5EF4-FFF2-40B4-BE49-F238E27FC236}">
                <a16:creationId xmlns:a16="http://schemas.microsoft.com/office/drawing/2014/main" id="{A6611F11-CFF2-45DC-A8FB-8273D4EA0340}"/>
              </a:ext>
            </a:extLst>
          </p:cNvPr>
          <p:cNvGraphicFramePr>
            <a:graphicFrameLocks/>
          </p:cNvGraphicFramePr>
          <p:nvPr>
            <p:extLst>
              <p:ext uri="{D42A27DB-BD31-4B8C-83A1-F6EECF244321}">
                <p14:modId xmlns:p14="http://schemas.microsoft.com/office/powerpoint/2010/main" val="1766794508"/>
              </p:ext>
            </p:extLst>
          </p:nvPr>
        </p:nvGraphicFramePr>
        <p:xfrm>
          <a:off x="127362" y="1295400"/>
          <a:ext cx="8788037" cy="5029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80557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a:spLocks noChangeArrowheads="1"/>
          </p:cNvSpPr>
          <p:nvPr/>
        </p:nvSpPr>
        <p:spPr bwMode="auto">
          <a:xfrm>
            <a:off x="5334000" y="60803"/>
            <a:ext cx="3590925" cy="381000"/>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r>
              <a:rPr lang="en-US" b="1" dirty="0">
                <a:solidFill>
                  <a:srgbClr val="FF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2023 Data Collection</a:t>
            </a:r>
          </a:p>
        </p:txBody>
      </p:sp>
      <p:sp>
        <p:nvSpPr>
          <p:cNvPr id="23" name="Rectangle 8"/>
          <p:cNvSpPr>
            <a:spLocks noChangeArrowheads="1"/>
          </p:cNvSpPr>
          <p:nvPr/>
        </p:nvSpPr>
        <p:spPr bwMode="auto">
          <a:xfrm>
            <a:off x="76200" y="39926"/>
            <a:ext cx="3533775" cy="447675"/>
          </a:xfrm>
          <a:prstGeom prst="rect">
            <a:avLst/>
          </a:prstGeom>
          <a:noFill/>
          <a:ln w="9525">
            <a:noFill/>
            <a:miter lim="800000"/>
            <a:headEnd/>
            <a:tailEnd/>
          </a:ln>
          <a:effectLst>
            <a:outerShdw dist="53882" dir="2700000" algn="ctr" rotWithShape="0">
              <a:schemeClr val="tx2">
                <a:alpha val="50000"/>
              </a:schemeClr>
            </a:outerShdw>
          </a:effectLst>
        </p:spPr>
        <p:txBody>
          <a:bodyPr anchor="ctr"/>
          <a:lstStyle/>
          <a:p>
            <a:pPr algn="ctr">
              <a:defRPr/>
            </a:pPr>
            <a:r>
              <a:rPr lang="en-US" b="1" dirty="0">
                <a:solidFill>
                  <a:srgbClr val="00B050"/>
                </a:solidFill>
                <a:latin typeface="Arial" panose="020B0604020202020204" pitchFamily="34" charset="0"/>
                <a:cs typeface="Arial" panose="020B0604020202020204" pitchFamily="34" charset="0"/>
              </a:rPr>
              <a:t>Locally Led Conservation</a:t>
            </a:r>
          </a:p>
        </p:txBody>
      </p:sp>
      <p:sp>
        <p:nvSpPr>
          <p:cNvPr id="5" name="Rectangle 4">
            <a:extLst>
              <a:ext uri="{FF2B5EF4-FFF2-40B4-BE49-F238E27FC236}">
                <a16:creationId xmlns:a16="http://schemas.microsoft.com/office/drawing/2014/main" id="{5DDC38BD-D78F-4FCA-B53C-54ABB6B5473E}"/>
              </a:ext>
            </a:extLst>
          </p:cNvPr>
          <p:cNvSpPr/>
          <p:nvPr/>
        </p:nvSpPr>
        <p:spPr>
          <a:xfrm>
            <a:off x="4424363" y="3244334"/>
            <a:ext cx="295274" cy="369332"/>
          </a:xfrm>
          <a:prstGeom prst="rect">
            <a:avLst/>
          </a:prstGeom>
        </p:spPr>
        <p:txBody>
          <a:bodyPr wrap="none">
            <a:spAutoFit/>
          </a:bodyPr>
          <a:lstStyle/>
          <a:p>
            <a:r>
              <a:rPr lang="en-US" b="1" dirty="0">
                <a:solidFill>
                  <a:srgbClr val="000000"/>
                </a:solidFill>
                <a:latin typeface="Calibri" panose="020F0502020204030204" pitchFamily="34" charset="0"/>
              </a:rPr>
              <a:t> </a:t>
            </a:r>
            <a:r>
              <a:rPr lang="en-US" dirty="0"/>
              <a:t> </a:t>
            </a:r>
          </a:p>
        </p:txBody>
      </p:sp>
      <p:sp>
        <p:nvSpPr>
          <p:cNvPr id="12" name="TextBox 11">
            <a:extLst>
              <a:ext uri="{FF2B5EF4-FFF2-40B4-BE49-F238E27FC236}">
                <a16:creationId xmlns:a16="http://schemas.microsoft.com/office/drawing/2014/main" id="{B0A16A9E-A1D0-4954-897E-85BB8D87A662}"/>
              </a:ext>
            </a:extLst>
          </p:cNvPr>
          <p:cNvSpPr txBox="1"/>
          <p:nvPr/>
        </p:nvSpPr>
        <p:spPr>
          <a:xfrm>
            <a:off x="576263" y="2128246"/>
            <a:ext cx="7696200" cy="584775"/>
          </a:xfrm>
          <a:prstGeom prst="rect">
            <a:avLst/>
          </a:prstGeom>
          <a:noFill/>
        </p:spPr>
        <p:txBody>
          <a:bodyPr wrap="square" rtlCol="0">
            <a:spAutoFit/>
          </a:bodyPr>
          <a:lstStyle/>
          <a:p>
            <a:pPr algn="ctr"/>
            <a:r>
              <a:rPr lang="en-US" sz="3200" b="1" dirty="0">
                <a:solidFill>
                  <a:srgbClr val="FFFF00"/>
                </a:solidFill>
              </a:rPr>
              <a:t> Top Ten Resource Concerns</a:t>
            </a:r>
          </a:p>
        </p:txBody>
      </p:sp>
      <p:sp>
        <p:nvSpPr>
          <p:cNvPr id="10" name="TextBox 9">
            <a:extLst>
              <a:ext uri="{FF2B5EF4-FFF2-40B4-BE49-F238E27FC236}">
                <a16:creationId xmlns:a16="http://schemas.microsoft.com/office/drawing/2014/main" id="{B74C3D02-C6DD-4C62-90F2-A2DD8A674DFC}"/>
              </a:ext>
            </a:extLst>
          </p:cNvPr>
          <p:cNvSpPr txBox="1"/>
          <p:nvPr/>
        </p:nvSpPr>
        <p:spPr>
          <a:xfrm>
            <a:off x="304800" y="6367670"/>
            <a:ext cx="4724400" cy="646331"/>
          </a:xfrm>
          <a:prstGeom prst="rect">
            <a:avLst/>
          </a:prstGeom>
          <a:noFill/>
        </p:spPr>
        <p:txBody>
          <a:bodyPr wrap="square" rtlCol="0">
            <a:spAutoFit/>
          </a:bodyPr>
          <a:lstStyle/>
          <a:p>
            <a:r>
              <a:rPr lang="en-US" dirty="0">
                <a:solidFill>
                  <a:schemeClr val="bg1"/>
                </a:solidFill>
                <a:highlight>
                  <a:srgbClr val="000000"/>
                </a:highlight>
                <a:hlinkClick r:id="rId2"/>
              </a:rPr>
              <a:t>Resource Concern Factsheets (click) </a:t>
            </a:r>
            <a:endParaRPr lang="en-US" dirty="0">
              <a:solidFill>
                <a:schemeClr val="bg1"/>
              </a:solidFill>
              <a:highlight>
                <a:srgbClr val="000000"/>
              </a:highlight>
            </a:endParaRPr>
          </a:p>
          <a:p>
            <a:r>
              <a:rPr lang="en-US" dirty="0"/>
              <a:t> </a:t>
            </a:r>
          </a:p>
        </p:txBody>
      </p:sp>
      <p:pic>
        <p:nvPicPr>
          <p:cNvPr id="6" name="Picture 5" descr="A red and white sign&#10;&#10;Description automatically generated with low confidence">
            <a:extLst>
              <a:ext uri="{FF2B5EF4-FFF2-40B4-BE49-F238E27FC236}">
                <a16:creationId xmlns:a16="http://schemas.microsoft.com/office/drawing/2014/main" id="{3FF206A2-11E5-4BB5-9E7A-600064E068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2799" y="480221"/>
            <a:ext cx="2438400" cy="1408176"/>
          </a:xfrm>
          <a:prstGeom prst="rect">
            <a:avLst/>
          </a:prstGeom>
        </p:spPr>
      </p:pic>
      <p:pic>
        <p:nvPicPr>
          <p:cNvPr id="9" name="Picture 8">
            <a:extLst>
              <a:ext uri="{FF2B5EF4-FFF2-40B4-BE49-F238E27FC236}">
                <a16:creationId xmlns:a16="http://schemas.microsoft.com/office/drawing/2014/main" id="{58184DF5-87EB-6F1D-2EF5-073EF4439F52}"/>
              </a:ext>
            </a:extLst>
          </p:cNvPr>
          <p:cNvPicPr>
            <a:picLocks noChangeAspect="1"/>
          </p:cNvPicPr>
          <p:nvPr/>
        </p:nvPicPr>
        <p:blipFill>
          <a:blip r:embed="rId4"/>
          <a:stretch>
            <a:fillRect/>
          </a:stretch>
        </p:blipFill>
        <p:spPr>
          <a:xfrm>
            <a:off x="685800" y="2739654"/>
            <a:ext cx="7376609" cy="3383125"/>
          </a:xfrm>
          <a:prstGeom prst="rect">
            <a:avLst/>
          </a:prstGeom>
        </p:spPr>
      </p:pic>
    </p:spTree>
    <p:extLst>
      <p:ext uri="{BB962C8B-B14F-4D97-AF65-F5344CB8AC3E}">
        <p14:creationId xmlns:p14="http://schemas.microsoft.com/office/powerpoint/2010/main" val="3601550699"/>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rgbClr val="1F497D"/>
      </a:lt1>
      <a:dk2>
        <a:srgbClr val="1F497D"/>
      </a:dk2>
      <a:lt2>
        <a:srgbClr val="000000"/>
      </a:lt2>
      <a:accent1>
        <a:srgbClr val="4F81BD"/>
      </a:accent1>
      <a:accent2>
        <a:srgbClr val="C0504D"/>
      </a:accent2>
      <a:accent3>
        <a:srgbClr val="76923C"/>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72DB1EFD-1CB4-4656-8C09-D348FC19C530}">
  <ds:schemaRefs>
    <ds:schemaRef ds:uri="ESRI.ArcGIS.Mapping.OfficeIntegration.PowerPointInfo"/>
  </ds:schemaRefs>
</ds:datastoreItem>
</file>

<file path=customXml/itemProps10.xml><?xml version="1.0" encoding="utf-8"?>
<ds:datastoreItem xmlns:ds="http://schemas.openxmlformats.org/officeDocument/2006/customXml" ds:itemID="{F0F13F14-9921-4673-AAF7-52FBB15DB08A}">
  <ds:schemaRefs>
    <ds:schemaRef ds:uri="ESRI.ArcGIS.Mapping.OfficeIntegration.PowerPointInfo"/>
  </ds:schemaRefs>
</ds:datastoreItem>
</file>

<file path=customXml/itemProps11.xml><?xml version="1.0" encoding="utf-8"?>
<ds:datastoreItem xmlns:ds="http://schemas.openxmlformats.org/officeDocument/2006/customXml" ds:itemID="{7928707A-12C9-4D9E-851F-A5F9ECDAD0CC}">
  <ds:schemaRefs>
    <ds:schemaRef ds:uri="ESRI.ArcGIS.Mapping.OfficeIntegration.PowerPointInfo"/>
  </ds:schemaRefs>
</ds:datastoreItem>
</file>

<file path=customXml/itemProps12.xml><?xml version="1.0" encoding="utf-8"?>
<ds:datastoreItem xmlns:ds="http://schemas.openxmlformats.org/officeDocument/2006/customXml" ds:itemID="{C1CD9C1F-9A13-4845-AC17-5988F085437D}">
  <ds:schemaRefs>
    <ds:schemaRef ds:uri="ESRI.ArcGIS.Mapping.OfficeIntegration.PowerPointInfo"/>
  </ds:schemaRefs>
</ds:datastoreItem>
</file>

<file path=customXml/itemProps13.xml><?xml version="1.0" encoding="utf-8"?>
<ds:datastoreItem xmlns:ds="http://schemas.openxmlformats.org/officeDocument/2006/customXml" ds:itemID="{8178815E-0696-4E4E-8A4F-8A088A3573D6}">
  <ds:schemaRefs>
    <ds:schemaRef ds:uri="ESRI.ArcGIS.Mapping.OfficeIntegration.PowerPointInfo"/>
  </ds:schemaRefs>
</ds:datastoreItem>
</file>

<file path=customXml/itemProps14.xml><?xml version="1.0" encoding="utf-8"?>
<ds:datastoreItem xmlns:ds="http://schemas.openxmlformats.org/officeDocument/2006/customXml" ds:itemID="{CA7F586D-8E42-49D9-B3A5-9D4CFE6F61E7}">
  <ds:schemaRefs>
    <ds:schemaRef ds:uri="ESRI.ArcGIS.Mapping.OfficeIntegration.PowerPointInfo"/>
  </ds:schemaRefs>
</ds:datastoreItem>
</file>

<file path=customXml/itemProps15.xml><?xml version="1.0" encoding="utf-8"?>
<ds:datastoreItem xmlns:ds="http://schemas.openxmlformats.org/officeDocument/2006/customXml" ds:itemID="{6FFAC1DF-CD65-4B9D-BDDE-B72F489C890A}">
  <ds:schemaRefs>
    <ds:schemaRef ds:uri="ESRI.ArcGIS.Mapping.OfficeIntegration.PowerPointInfo"/>
  </ds:schemaRefs>
</ds:datastoreItem>
</file>

<file path=customXml/itemProps16.xml><?xml version="1.0" encoding="utf-8"?>
<ds:datastoreItem xmlns:ds="http://schemas.openxmlformats.org/officeDocument/2006/customXml" ds:itemID="{B79561B7-4C85-4A7A-9A30-319B550E7615}">
  <ds:schemaRefs>
    <ds:schemaRef ds:uri="ESRI.ArcGIS.Mapping.OfficeIntegration.PowerPointInfo"/>
  </ds:schemaRefs>
</ds:datastoreItem>
</file>

<file path=customXml/itemProps17.xml><?xml version="1.0" encoding="utf-8"?>
<ds:datastoreItem xmlns:ds="http://schemas.openxmlformats.org/officeDocument/2006/customXml" ds:itemID="{D042DA3F-70E9-443F-AEFB-AB46D505FE06}">
  <ds:schemaRefs>
    <ds:schemaRef ds:uri="ESRI.ArcGIS.Mapping.OfficeIntegration.PowerPointInfo"/>
  </ds:schemaRefs>
</ds:datastoreItem>
</file>

<file path=customXml/itemProps18.xml><?xml version="1.0" encoding="utf-8"?>
<ds:datastoreItem xmlns:ds="http://schemas.openxmlformats.org/officeDocument/2006/customXml" ds:itemID="{13FA74A9-BDA9-4CFB-9918-12825090F126}">
  <ds:schemaRefs>
    <ds:schemaRef ds:uri="ESRI.ArcGIS.Mapping.OfficeIntegration.PowerPointInfo"/>
  </ds:schemaRefs>
</ds:datastoreItem>
</file>

<file path=customXml/itemProps2.xml><?xml version="1.0" encoding="utf-8"?>
<ds:datastoreItem xmlns:ds="http://schemas.openxmlformats.org/officeDocument/2006/customXml" ds:itemID="{C89C4120-95B1-49F5-B19F-E259B40F250C}">
  <ds:schemaRefs>
    <ds:schemaRef ds:uri="ESRI.ArcGIS.Mapping.OfficeIntegration.PowerPointInfo"/>
  </ds:schemaRefs>
</ds:datastoreItem>
</file>

<file path=customXml/itemProps3.xml><?xml version="1.0" encoding="utf-8"?>
<ds:datastoreItem xmlns:ds="http://schemas.openxmlformats.org/officeDocument/2006/customXml" ds:itemID="{6197EA17-90A1-4FA6-B2ED-55D543525092}">
  <ds:schemaRefs>
    <ds:schemaRef ds:uri="ESRI.ArcGIS.Mapping.OfficeIntegration.PowerPointInfo"/>
  </ds:schemaRefs>
</ds:datastoreItem>
</file>

<file path=customXml/itemProps4.xml><?xml version="1.0" encoding="utf-8"?>
<ds:datastoreItem xmlns:ds="http://schemas.openxmlformats.org/officeDocument/2006/customXml" ds:itemID="{F92EDB3C-B885-47B6-8FD1-FDFB65C62B0C}">
  <ds:schemaRefs>
    <ds:schemaRef ds:uri="ESRI.ArcGIS.Mapping.OfficeIntegration.PowerPointInfo"/>
  </ds:schemaRefs>
</ds:datastoreItem>
</file>

<file path=customXml/itemProps5.xml><?xml version="1.0" encoding="utf-8"?>
<ds:datastoreItem xmlns:ds="http://schemas.openxmlformats.org/officeDocument/2006/customXml" ds:itemID="{8CAF85B9-628E-4799-A8E4-64925996E807}">
  <ds:schemaRefs>
    <ds:schemaRef ds:uri="ESRI.ArcGIS.Mapping.OfficeIntegration.PowerPointInfo"/>
  </ds:schemaRefs>
</ds:datastoreItem>
</file>

<file path=customXml/itemProps6.xml><?xml version="1.0" encoding="utf-8"?>
<ds:datastoreItem xmlns:ds="http://schemas.openxmlformats.org/officeDocument/2006/customXml" ds:itemID="{BFC112D4-A19E-4825-99B3-17CD40833638}">
  <ds:schemaRefs>
    <ds:schemaRef ds:uri="ESRI.ArcGIS.Mapping.OfficeIntegration.PowerPointInfo"/>
  </ds:schemaRefs>
</ds:datastoreItem>
</file>

<file path=customXml/itemProps7.xml><?xml version="1.0" encoding="utf-8"?>
<ds:datastoreItem xmlns:ds="http://schemas.openxmlformats.org/officeDocument/2006/customXml" ds:itemID="{30266394-E61E-452D-A212-6C8FF4DB9EF9}">
  <ds:schemaRefs>
    <ds:schemaRef ds:uri="ESRI.ArcGIS.Mapping.OfficeIntegration.PowerPointInfo"/>
  </ds:schemaRefs>
</ds:datastoreItem>
</file>

<file path=customXml/itemProps8.xml><?xml version="1.0" encoding="utf-8"?>
<ds:datastoreItem xmlns:ds="http://schemas.openxmlformats.org/officeDocument/2006/customXml" ds:itemID="{0D1C127B-64BC-46B0-80E6-1A48964521E3}">
  <ds:schemaRefs>
    <ds:schemaRef ds:uri="ESRI.ArcGIS.Mapping.OfficeIntegration.PowerPointInfo"/>
  </ds:schemaRefs>
</ds:datastoreItem>
</file>

<file path=customXml/itemProps9.xml><?xml version="1.0" encoding="utf-8"?>
<ds:datastoreItem xmlns:ds="http://schemas.openxmlformats.org/officeDocument/2006/customXml" ds:itemID="{C9A19D1D-70F3-4F1E-A3EB-B1A2ECABEF24}">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13698</TotalTime>
  <Words>403</Words>
  <Application>Microsoft Office PowerPoint</Application>
  <PresentationFormat>On-screen Show (4:3)</PresentationFormat>
  <Paragraphs>39</Paragraphs>
  <Slides>10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Times New Roman</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USDA OCIO-ITS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jerry.daigle</dc:creator>
  <cp:lastModifiedBy>Hinkel, Justin - FPAC-NRCS, LA</cp:lastModifiedBy>
  <cp:revision>443</cp:revision>
  <cp:lastPrinted>2014-04-04T16:52:13Z</cp:lastPrinted>
  <dcterms:created xsi:type="dcterms:W3CDTF">2010-04-19T18:17:30Z</dcterms:created>
  <dcterms:modified xsi:type="dcterms:W3CDTF">2023-04-18T14:07:27Z</dcterms:modified>
</cp:coreProperties>
</file>