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8" r:id="rId1"/>
  </p:sldMasterIdLst>
  <p:notesMasterIdLst>
    <p:notesMasterId r:id="rId29"/>
  </p:notesMasterIdLst>
  <p:sldIdLst>
    <p:sldId id="264" r:id="rId2"/>
    <p:sldId id="257" r:id="rId3"/>
    <p:sldId id="258" r:id="rId4"/>
    <p:sldId id="260" r:id="rId5"/>
    <p:sldId id="266" r:id="rId6"/>
    <p:sldId id="259" r:id="rId7"/>
    <p:sldId id="265" r:id="rId8"/>
    <p:sldId id="261" r:id="rId9"/>
    <p:sldId id="262" r:id="rId10"/>
    <p:sldId id="263" r:id="rId11"/>
    <p:sldId id="1125" r:id="rId12"/>
    <p:sldId id="1126" r:id="rId13"/>
    <p:sldId id="622" r:id="rId14"/>
    <p:sldId id="270" r:id="rId15"/>
    <p:sldId id="1164" r:id="rId16"/>
    <p:sldId id="1207" r:id="rId17"/>
    <p:sldId id="1223" r:id="rId18"/>
    <p:sldId id="1224" r:id="rId19"/>
    <p:sldId id="440" r:id="rId20"/>
    <p:sldId id="1214" r:id="rId21"/>
    <p:sldId id="256" r:id="rId22"/>
    <p:sldId id="434" r:id="rId23"/>
    <p:sldId id="1217" r:id="rId24"/>
    <p:sldId id="1199" r:id="rId25"/>
    <p:sldId id="439" r:id="rId26"/>
    <p:sldId id="1230" r:id="rId27"/>
    <p:sldId id="1169" r:id="rId28"/>
  </p:sldIdLst>
  <p:sldSz cx="12192000" cy="6858000"/>
  <p:notesSz cx="6858000" cy="9144000"/>
  <p:embeddedFontLst>
    <p:embeddedFont>
      <p:font typeface="Amatic SC" pitchFamily="2" charset="-79"/>
      <p:regular r:id="rId30"/>
      <p:bold r:id="rId31"/>
    </p:embeddedFont>
    <p:embeddedFont>
      <p:font typeface="Corbel" panose="020B0503020204020204" pitchFamily="34" charset="0"/>
      <p:regular r:id="rId32"/>
      <p:bold r:id="rId33"/>
      <p:italic r:id="rId34"/>
      <p:boldItalic r:id="rId35"/>
    </p:embeddedFont>
    <p:embeddedFont>
      <p:font typeface="Eurostile" panose="020B0504020202050204" pitchFamily="34" charset="77"/>
      <p:regular r:id="rId36"/>
      <p:bold r:id="rId37"/>
    </p:embeddedFont>
    <p:embeddedFont>
      <p:font typeface="Fave Script Bold Pro" pitchFamily="2" charset="77"/>
      <p:bold r:id="rId38"/>
    </p:embeddedFont>
    <p:embeddedFont>
      <p:font typeface="Plantagenet Cherokee" panose="02020000000000000000" pitchFamily="18" charset="-79"/>
      <p:regular r:id="rId39"/>
    </p:embeddedFont>
    <p:embeddedFont>
      <p:font typeface="Playfair Display" pitchFamily="2" charset="77"/>
      <p:regular r:id="rId40"/>
      <p:bold r:id="rId41"/>
      <p:italic r:id="rId42"/>
      <p:boldItalic r:id="rId43"/>
    </p:embeddedFont>
    <p:embeddedFont>
      <p:font typeface="Radley" pitchFamily="2" charset="77"/>
      <p:regular r:id="rId44"/>
      <p:italic r:id="rId45"/>
    </p:embeddedFont>
    <p:embeddedFont>
      <p:font typeface="Segoe UI" panose="020B0502040204020203" pitchFamily="34" charset="0"/>
      <p:regular r:id="rId46"/>
      <p:bold r:id="rId47"/>
      <p:italic r:id="rId48"/>
      <p:boldItalic r:id="rId49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50" roundtripDataSignature="AMtx7mizwwfYz87xKNTxRX81CXTJwESQN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37" autoAdjust="0"/>
    <p:restoredTop sz="94628"/>
  </p:normalViewPr>
  <p:slideViewPr>
    <p:cSldViewPr snapToGrid="0">
      <p:cViewPr>
        <p:scale>
          <a:sx n="96" d="100"/>
          <a:sy n="96" d="100"/>
        </p:scale>
        <p:origin x="1400" y="6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0.fntdata"/><Relationship Id="rId21" Type="http://schemas.openxmlformats.org/officeDocument/2006/relationships/slide" Target="slides/slide20.xml"/><Relationship Id="rId34" Type="http://schemas.openxmlformats.org/officeDocument/2006/relationships/font" Target="fonts/font5.fntdata"/><Relationship Id="rId42" Type="http://schemas.openxmlformats.org/officeDocument/2006/relationships/font" Target="fonts/font13.fntdata"/><Relationship Id="rId47" Type="http://schemas.openxmlformats.org/officeDocument/2006/relationships/font" Target="fonts/font18.fntdata"/><Relationship Id="rId50" Type="http://customschemas.google.com/relationships/presentationmetadata" Target="meta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notesMaster" Target="notesMasters/notesMaster1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3.fntdata"/><Relationship Id="rId37" Type="http://schemas.openxmlformats.org/officeDocument/2006/relationships/font" Target="fonts/font8.fntdata"/><Relationship Id="rId40" Type="http://schemas.openxmlformats.org/officeDocument/2006/relationships/font" Target="fonts/font11.fntdata"/><Relationship Id="rId45" Type="http://schemas.openxmlformats.org/officeDocument/2006/relationships/font" Target="fonts/font16.fntdata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2.fntdata"/><Relationship Id="rId44" Type="http://schemas.openxmlformats.org/officeDocument/2006/relationships/font" Target="fonts/font15.fntdata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1.fntdata"/><Relationship Id="rId35" Type="http://schemas.openxmlformats.org/officeDocument/2006/relationships/font" Target="fonts/font6.fntdata"/><Relationship Id="rId43" Type="http://schemas.openxmlformats.org/officeDocument/2006/relationships/font" Target="fonts/font14.fntdata"/><Relationship Id="rId48" Type="http://schemas.openxmlformats.org/officeDocument/2006/relationships/font" Target="fonts/font19.fntdata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4.fntdata"/><Relationship Id="rId38" Type="http://schemas.openxmlformats.org/officeDocument/2006/relationships/font" Target="fonts/font9.fntdata"/><Relationship Id="rId46" Type="http://schemas.openxmlformats.org/officeDocument/2006/relationships/font" Target="fonts/font17.fntdata"/><Relationship Id="rId20" Type="http://schemas.openxmlformats.org/officeDocument/2006/relationships/slide" Target="slides/slide19.xml"/><Relationship Id="rId41" Type="http://schemas.openxmlformats.org/officeDocument/2006/relationships/font" Target="fonts/font12.fntdata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7.fntdata"/><Relationship Id="rId49" Type="http://schemas.openxmlformats.org/officeDocument/2006/relationships/font" Target="fonts/font20.fntdata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A2FC89B-D10A-44C1-88C6-0B3D0867C5C4}" type="doc">
      <dgm:prSet loTypeId="urn:microsoft.com/office/officeart/2018/2/layout/IconCircleList" loCatId="icon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lang="en-US"/>
        </a:p>
      </dgm:t>
    </dgm:pt>
    <dgm:pt modelId="{3257B6DC-445E-41A6-812F-76CFAC08E178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400" dirty="0">
              <a:latin typeface="Plantagenet Cherokee" panose="020F0502020204030204" pitchFamily="18" charset="0"/>
            </a:rPr>
            <a:t>32-hour professional development course offered to producers and crop consultants</a:t>
          </a:r>
        </a:p>
      </dgm:t>
    </dgm:pt>
    <dgm:pt modelId="{B22ED2F3-A4C6-4768-B8B5-5C8B42EB13BF}" type="parTrans" cxnId="{929DF818-0872-4A5E-93BB-FE0FDD36799A}">
      <dgm:prSet/>
      <dgm:spPr/>
      <dgm:t>
        <a:bodyPr/>
        <a:lstStyle/>
        <a:p>
          <a:endParaRPr lang="en-US"/>
        </a:p>
      </dgm:t>
    </dgm:pt>
    <dgm:pt modelId="{3FDEFA73-60FD-496A-BEDC-34680174D689}" type="sibTrans" cxnId="{929DF818-0872-4A5E-93BB-FE0FDD36799A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836B85A5-4228-4275-8A53-D8CC780EEC43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400" dirty="0">
              <a:latin typeface="Plantagenet Cherokee" panose="02020602070100000000" pitchFamily="18" charset="0"/>
            </a:rPr>
            <a:t>Organized and designed by a farmer-led project advisory committee</a:t>
          </a:r>
        </a:p>
      </dgm:t>
    </dgm:pt>
    <dgm:pt modelId="{D59E90D1-E541-4E85-9496-E4E38A8FAFDF}" type="parTrans" cxnId="{B097FD7A-E5C1-4719-9ADF-13BABA36F223}">
      <dgm:prSet/>
      <dgm:spPr/>
      <dgm:t>
        <a:bodyPr/>
        <a:lstStyle/>
        <a:p>
          <a:endParaRPr lang="en-US"/>
        </a:p>
      </dgm:t>
    </dgm:pt>
    <dgm:pt modelId="{A3913628-0824-4FC9-860C-9A8863CD8600}" type="sibTrans" cxnId="{B097FD7A-E5C1-4719-9ADF-13BABA36F223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73F20280-53B1-46AB-9309-A0DC48A41064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400" dirty="0">
              <a:latin typeface="Plantagenet Cherokee" panose="02020602070100000000" pitchFamily="18" charset="0"/>
            </a:rPr>
            <a:t>Focuses on advanced conservation and irrigation management practices</a:t>
          </a:r>
        </a:p>
      </dgm:t>
    </dgm:pt>
    <dgm:pt modelId="{A0835D6B-EB20-4D32-94F5-DBF36C7C8172}" type="parTrans" cxnId="{741A8F85-0B6E-4693-A70D-28128DDC0209}">
      <dgm:prSet/>
      <dgm:spPr/>
      <dgm:t>
        <a:bodyPr/>
        <a:lstStyle/>
        <a:p>
          <a:endParaRPr lang="en-US"/>
        </a:p>
      </dgm:t>
    </dgm:pt>
    <dgm:pt modelId="{CDB4A5FA-A178-436F-B386-0063360CDB0B}" type="sibTrans" cxnId="{741A8F85-0B6E-4693-A70D-28128DDC0209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8F18DBAC-23EB-459F-86D9-F06A0F119F8B}">
      <dgm:prSet custT="1"/>
      <dgm:spPr/>
      <dgm:t>
        <a:bodyPr/>
        <a:lstStyle/>
        <a:p>
          <a:pPr algn="l">
            <a:lnSpc>
              <a:spcPct val="100000"/>
            </a:lnSpc>
          </a:pPr>
          <a:r>
            <a:rPr lang="en-US" sz="2400" b="1" i="0" u="sng" dirty="0">
              <a:latin typeface="Plantagenet Cherokee" panose="02020602070100000000" pitchFamily="18" charset="0"/>
            </a:rPr>
            <a:t>Goal: </a:t>
          </a:r>
          <a:r>
            <a:rPr lang="en-US" sz="2400" b="1" i="0" dirty="0">
              <a:latin typeface="Plantagenet Cherokee" panose="02020602070100000000" pitchFamily="18" charset="0"/>
            </a:rPr>
            <a:t>To equip participants with knowledge </a:t>
          </a:r>
          <a:r>
            <a:rPr lang="en-US" sz="2000" b="1" i="0" dirty="0">
              <a:latin typeface="Plantagenet Cherokee" panose="02020602070100000000" pitchFamily="18" charset="0"/>
            </a:rPr>
            <a:t>and </a:t>
          </a:r>
          <a:r>
            <a:rPr lang="en-US" sz="2400" b="1" i="0" dirty="0">
              <a:latin typeface="Plantagenet Cherokee" panose="02020602070100000000" pitchFamily="18" charset="0"/>
            </a:rPr>
            <a:t>connections they can use to</a:t>
          </a:r>
          <a:r>
            <a:rPr lang="en-US" sz="2800" b="1" i="1" dirty="0">
              <a:latin typeface="Plantagenet Cherokee" panose="02020602070100000000" pitchFamily="18" charset="0"/>
            </a:rPr>
            <a:t> save water </a:t>
          </a:r>
          <a:r>
            <a:rPr lang="en-US" sz="2400" b="1" i="0" dirty="0">
              <a:latin typeface="Plantagenet Cherokee" panose="02020602070100000000" pitchFamily="18" charset="0"/>
            </a:rPr>
            <a:t>while maintaining/enhancing</a:t>
          </a:r>
          <a:r>
            <a:rPr lang="en-US" sz="2400" b="1" i="0" u="sng" dirty="0">
              <a:latin typeface="Plantagenet Cherokee" panose="02020602070100000000" pitchFamily="18" charset="0"/>
            </a:rPr>
            <a:t> farm profitability</a:t>
          </a:r>
          <a:r>
            <a:rPr lang="en-US" sz="2400" b="1" i="0" dirty="0">
              <a:latin typeface="Plantagenet Cherokee" panose="02020602070100000000" pitchFamily="18" charset="0"/>
            </a:rPr>
            <a:t>.</a:t>
          </a:r>
          <a:endParaRPr lang="en-US" sz="2400" i="0" dirty="0">
            <a:latin typeface="Plantagenet Cherokee" panose="02020602070100000000" pitchFamily="18" charset="0"/>
          </a:endParaRPr>
        </a:p>
      </dgm:t>
    </dgm:pt>
    <dgm:pt modelId="{00772CC0-CF54-400E-B540-D3832B95EC3A}" type="parTrans" cxnId="{E2E60624-BEA3-49EA-9535-B3D0A698F586}">
      <dgm:prSet/>
      <dgm:spPr/>
      <dgm:t>
        <a:bodyPr/>
        <a:lstStyle/>
        <a:p>
          <a:endParaRPr lang="en-US"/>
        </a:p>
      </dgm:t>
    </dgm:pt>
    <dgm:pt modelId="{78C904F6-9263-4D70-A2F8-CB0D8BAE01FF}" type="sibTrans" cxnId="{E2E60624-BEA3-49EA-9535-B3D0A698F586}">
      <dgm:prSet/>
      <dgm:spPr/>
      <dgm:t>
        <a:bodyPr/>
        <a:lstStyle/>
        <a:p>
          <a:endParaRPr lang="en-US"/>
        </a:p>
      </dgm:t>
    </dgm:pt>
    <dgm:pt modelId="{54C75CF1-E392-4DEB-B147-9184DE2497FA}" type="pres">
      <dgm:prSet presAssocID="{4A2FC89B-D10A-44C1-88C6-0B3D0867C5C4}" presName="root" presStyleCnt="0">
        <dgm:presLayoutVars>
          <dgm:dir/>
          <dgm:resizeHandles val="exact"/>
        </dgm:presLayoutVars>
      </dgm:prSet>
      <dgm:spPr/>
    </dgm:pt>
    <dgm:pt modelId="{8E6C74CA-6E90-4C83-B7FC-EFFCBFC89135}" type="pres">
      <dgm:prSet presAssocID="{4A2FC89B-D10A-44C1-88C6-0B3D0867C5C4}" presName="container" presStyleCnt="0">
        <dgm:presLayoutVars>
          <dgm:dir/>
          <dgm:resizeHandles val="exact"/>
        </dgm:presLayoutVars>
      </dgm:prSet>
      <dgm:spPr/>
    </dgm:pt>
    <dgm:pt modelId="{CBDEC165-B420-4382-A56A-E2031DAEC303}" type="pres">
      <dgm:prSet presAssocID="{3257B6DC-445E-41A6-812F-76CFAC08E178}" presName="compNode" presStyleCnt="0"/>
      <dgm:spPr/>
    </dgm:pt>
    <dgm:pt modelId="{53792B5E-6898-4DA0-AAD5-C6928586F48D}" type="pres">
      <dgm:prSet presAssocID="{3257B6DC-445E-41A6-812F-76CFAC08E178}" presName="iconBgRect" presStyleLbl="bgShp" presStyleIdx="0" presStyleCnt="4" custLinFactNeighborX="-434" custLinFactNeighborY="-1761"/>
      <dgm:spPr/>
    </dgm:pt>
    <dgm:pt modelId="{C9E60203-2774-4178-9973-23BD846127EA}" type="pres">
      <dgm:prSet presAssocID="{3257B6DC-445E-41A6-812F-76CFAC08E178}" presName="iconRect" presStyleLbl="node1" presStyleIdx="0" presStyleCnt="4" custScaleX="151988" custScaleY="151482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lock outline"/>
        </a:ext>
      </dgm:extLst>
    </dgm:pt>
    <dgm:pt modelId="{634FC4F3-3614-44FB-9465-125E3B0C0F2D}" type="pres">
      <dgm:prSet presAssocID="{3257B6DC-445E-41A6-812F-76CFAC08E178}" presName="spaceRect" presStyleCnt="0"/>
      <dgm:spPr/>
    </dgm:pt>
    <dgm:pt modelId="{B38D111B-B084-42EA-AB7F-EBF62C64DF3E}" type="pres">
      <dgm:prSet presAssocID="{3257B6DC-445E-41A6-812F-76CFAC08E178}" presName="textRect" presStyleLbl="revTx" presStyleIdx="0" presStyleCnt="4">
        <dgm:presLayoutVars>
          <dgm:chMax val="1"/>
          <dgm:chPref val="1"/>
        </dgm:presLayoutVars>
      </dgm:prSet>
      <dgm:spPr/>
    </dgm:pt>
    <dgm:pt modelId="{4EA81216-7E2B-4539-8C6C-829B16242247}" type="pres">
      <dgm:prSet presAssocID="{3FDEFA73-60FD-496A-BEDC-34680174D689}" presName="sibTrans" presStyleLbl="sibTrans2D1" presStyleIdx="0" presStyleCnt="0"/>
      <dgm:spPr/>
    </dgm:pt>
    <dgm:pt modelId="{0A75CEFA-B8C3-44AB-A9B1-8321AEFFB63E}" type="pres">
      <dgm:prSet presAssocID="{836B85A5-4228-4275-8A53-D8CC780EEC43}" presName="compNode" presStyleCnt="0"/>
      <dgm:spPr/>
    </dgm:pt>
    <dgm:pt modelId="{E24DFADF-13FD-4A6C-86B2-4077A2599866}" type="pres">
      <dgm:prSet presAssocID="{836B85A5-4228-4275-8A53-D8CC780EEC43}" presName="iconBgRect" presStyleLbl="bgShp" presStyleIdx="1" presStyleCnt="4"/>
      <dgm:spPr/>
    </dgm:pt>
    <dgm:pt modelId="{4F07CC85-B20A-4E81-95BB-84F03FD5EFAD}" type="pres">
      <dgm:prSet presAssocID="{836B85A5-4228-4275-8A53-D8CC780EEC43}" presName="iconRect" presStyleLbl="node1" presStyleIdx="1" presStyleCnt="4" custScaleX="143274" custScaleY="13665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ilo"/>
        </a:ext>
      </dgm:extLst>
    </dgm:pt>
    <dgm:pt modelId="{A9BD0C32-AFDE-4754-9FA8-5370F69E7571}" type="pres">
      <dgm:prSet presAssocID="{836B85A5-4228-4275-8A53-D8CC780EEC43}" presName="spaceRect" presStyleCnt="0"/>
      <dgm:spPr/>
    </dgm:pt>
    <dgm:pt modelId="{D73D28E9-F84C-425A-AA3B-5A322855BBD5}" type="pres">
      <dgm:prSet presAssocID="{836B85A5-4228-4275-8A53-D8CC780EEC43}" presName="textRect" presStyleLbl="revTx" presStyleIdx="1" presStyleCnt="4">
        <dgm:presLayoutVars>
          <dgm:chMax val="1"/>
          <dgm:chPref val="1"/>
        </dgm:presLayoutVars>
      </dgm:prSet>
      <dgm:spPr/>
    </dgm:pt>
    <dgm:pt modelId="{A3E229E2-5995-4587-8EC4-03CE7662AFE2}" type="pres">
      <dgm:prSet presAssocID="{A3913628-0824-4FC9-860C-9A8863CD8600}" presName="sibTrans" presStyleLbl="sibTrans2D1" presStyleIdx="0" presStyleCnt="0"/>
      <dgm:spPr/>
    </dgm:pt>
    <dgm:pt modelId="{5CA3EE01-D11B-49A3-B17E-E75D30A6E880}" type="pres">
      <dgm:prSet presAssocID="{73F20280-53B1-46AB-9309-A0DC48A41064}" presName="compNode" presStyleCnt="0"/>
      <dgm:spPr/>
    </dgm:pt>
    <dgm:pt modelId="{92C85041-3742-40F4-AF98-FF9EF4B3EA1B}" type="pres">
      <dgm:prSet presAssocID="{73F20280-53B1-46AB-9309-A0DC48A41064}" presName="iconBgRect" presStyleLbl="bgShp" presStyleIdx="2" presStyleCnt="4"/>
      <dgm:spPr/>
    </dgm:pt>
    <dgm:pt modelId="{4B07F610-A5B5-444C-BBC1-272F87A10103}" type="pres">
      <dgm:prSet presAssocID="{73F20280-53B1-46AB-9309-A0DC48A41064}" presName="iconRect" presStyleLbl="node1" presStyleIdx="2" presStyleCnt="4" custScaleX="160809" custScaleY="146165"/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t="-5000" b="-5000"/>
          </a:stretch>
        </a:blipFill>
      </dgm:spPr>
      <dgm:extLst>
        <a:ext uri="{E40237B7-FDA0-4F09-8148-C483321AD2D9}">
          <dgm14:cNvPr xmlns:dgm14="http://schemas.microsoft.com/office/drawing/2010/diagram" id="0" name="" descr="Water outline"/>
        </a:ext>
      </dgm:extLst>
    </dgm:pt>
    <dgm:pt modelId="{4A23298A-2ACC-43A9-91F9-F06BA9838A4D}" type="pres">
      <dgm:prSet presAssocID="{73F20280-53B1-46AB-9309-A0DC48A41064}" presName="spaceRect" presStyleCnt="0"/>
      <dgm:spPr/>
    </dgm:pt>
    <dgm:pt modelId="{0973F8B7-6D84-4631-9D04-61EF6390D5A6}" type="pres">
      <dgm:prSet presAssocID="{73F20280-53B1-46AB-9309-A0DC48A41064}" presName="textRect" presStyleLbl="revTx" presStyleIdx="2" presStyleCnt="4">
        <dgm:presLayoutVars>
          <dgm:chMax val="1"/>
          <dgm:chPref val="1"/>
        </dgm:presLayoutVars>
      </dgm:prSet>
      <dgm:spPr/>
    </dgm:pt>
    <dgm:pt modelId="{5079BE7C-A931-4E71-AE58-23753F41D14A}" type="pres">
      <dgm:prSet presAssocID="{CDB4A5FA-A178-436F-B386-0063360CDB0B}" presName="sibTrans" presStyleLbl="sibTrans2D1" presStyleIdx="0" presStyleCnt="0"/>
      <dgm:spPr/>
    </dgm:pt>
    <dgm:pt modelId="{0E0BAB60-A654-4FE6-B414-6C731A5493CC}" type="pres">
      <dgm:prSet presAssocID="{8F18DBAC-23EB-459F-86D9-F06A0F119F8B}" presName="compNode" presStyleCnt="0"/>
      <dgm:spPr/>
    </dgm:pt>
    <dgm:pt modelId="{E88DE944-C053-41F0-99C0-82E8CFA3760B}" type="pres">
      <dgm:prSet presAssocID="{8F18DBAC-23EB-459F-86D9-F06A0F119F8B}" presName="iconBgRect" presStyleLbl="bgShp" presStyleIdx="3" presStyleCnt="4"/>
      <dgm:spPr/>
    </dgm:pt>
    <dgm:pt modelId="{833BAD83-D105-4DD0-9EC9-241756498C70}" type="pres">
      <dgm:prSet presAssocID="{8F18DBAC-23EB-459F-86D9-F06A0F119F8B}" presName="iconRect" presStyleLbl="node1" presStyleIdx="3" presStyleCnt="4" custScaleX="155989" custScaleY="121741"/>
      <dgm:spPr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Aspiration outline"/>
        </a:ext>
      </dgm:extLst>
    </dgm:pt>
    <dgm:pt modelId="{94AF460F-ACBD-4BD3-B93E-DD56601B2356}" type="pres">
      <dgm:prSet presAssocID="{8F18DBAC-23EB-459F-86D9-F06A0F119F8B}" presName="spaceRect" presStyleCnt="0"/>
      <dgm:spPr/>
    </dgm:pt>
    <dgm:pt modelId="{08560120-66C3-4024-AFF6-313A20AAE342}" type="pres">
      <dgm:prSet presAssocID="{8F18DBAC-23EB-459F-86D9-F06A0F119F8B}" presName="textRect" presStyleLbl="revTx" presStyleIdx="3" presStyleCnt="4" custScaleX="112582">
        <dgm:presLayoutVars>
          <dgm:chMax val="1"/>
          <dgm:chPref val="1"/>
        </dgm:presLayoutVars>
      </dgm:prSet>
      <dgm:spPr/>
    </dgm:pt>
  </dgm:ptLst>
  <dgm:cxnLst>
    <dgm:cxn modelId="{79ADB014-98C5-480E-AC28-DB17C2845A95}" type="presOf" srcId="{8F18DBAC-23EB-459F-86D9-F06A0F119F8B}" destId="{08560120-66C3-4024-AFF6-313A20AAE342}" srcOrd="0" destOrd="0" presId="urn:microsoft.com/office/officeart/2018/2/layout/IconCircleList"/>
    <dgm:cxn modelId="{96C74715-B11C-4F01-9D41-4CC4DBFB9283}" type="presOf" srcId="{A3913628-0824-4FC9-860C-9A8863CD8600}" destId="{A3E229E2-5995-4587-8EC4-03CE7662AFE2}" srcOrd="0" destOrd="0" presId="urn:microsoft.com/office/officeart/2018/2/layout/IconCircleList"/>
    <dgm:cxn modelId="{929DF818-0872-4A5E-93BB-FE0FDD36799A}" srcId="{4A2FC89B-D10A-44C1-88C6-0B3D0867C5C4}" destId="{3257B6DC-445E-41A6-812F-76CFAC08E178}" srcOrd="0" destOrd="0" parTransId="{B22ED2F3-A4C6-4768-B8B5-5C8B42EB13BF}" sibTransId="{3FDEFA73-60FD-496A-BEDC-34680174D689}"/>
    <dgm:cxn modelId="{E2E60624-BEA3-49EA-9535-B3D0A698F586}" srcId="{4A2FC89B-D10A-44C1-88C6-0B3D0867C5C4}" destId="{8F18DBAC-23EB-459F-86D9-F06A0F119F8B}" srcOrd="3" destOrd="0" parTransId="{00772CC0-CF54-400E-B540-D3832B95EC3A}" sibTransId="{78C904F6-9263-4D70-A2F8-CB0D8BAE01FF}"/>
    <dgm:cxn modelId="{CC29A94E-71AA-41C7-826D-998CCE758E9C}" type="presOf" srcId="{73F20280-53B1-46AB-9309-A0DC48A41064}" destId="{0973F8B7-6D84-4631-9D04-61EF6390D5A6}" srcOrd="0" destOrd="0" presId="urn:microsoft.com/office/officeart/2018/2/layout/IconCircleList"/>
    <dgm:cxn modelId="{B097FD7A-E5C1-4719-9ADF-13BABA36F223}" srcId="{4A2FC89B-D10A-44C1-88C6-0B3D0867C5C4}" destId="{836B85A5-4228-4275-8A53-D8CC780EEC43}" srcOrd="1" destOrd="0" parTransId="{D59E90D1-E541-4E85-9496-E4E38A8FAFDF}" sibTransId="{A3913628-0824-4FC9-860C-9A8863CD8600}"/>
    <dgm:cxn modelId="{741A8F85-0B6E-4693-A70D-28128DDC0209}" srcId="{4A2FC89B-D10A-44C1-88C6-0B3D0867C5C4}" destId="{73F20280-53B1-46AB-9309-A0DC48A41064}" srcOrd="2" destOrd="0" parTransId="{A0835D6B-EB20-4D32-94F5-DBF36C7C8172}" sibTransId="{CDB4A5FA-A178-436F-B386-0063360CDB0B}"/>
    <dgm:cxn modelId="{0DC22E8C-6DD4-4743-B72F-E77B2EFAE73C}" type="presOf" srcId="{4A2FC89B-D10A-44C1-88C6-0B3D0867C5C4}" destId="{54C75CF1-E392-4DEB-B147-9184DE2497FA}" srcOrd="0" destOrd="0" presId="urn:microsoft.com/office/officeart/2018/2/layout/IconCircleList"/>
    <dgm:cxn modelId="{3C812294-BAA3-4306-9AB2-EF9A8500C814}" type="presOf" srcId="{CDB4A5FA-A178-436F-B386-0063360CDB0B}" destId="{5079BE7C-A931-4E71-AE58-23753F41D14A}" srcOrd="0" destOrd="0" presId="urn:microsoft.com/office/officeart/2018/2/layout/IconCircleList"/>
    <dgm:cxn modelId="{7EBFAAE5-4B66-43C4-BDEC-A265126C95C9}" type="presOf" srcId="{3257B6DC-445E-41A6-812F-76CFAC08E178}" destId="{B38D111B-B084-42EA-AB7F-EBF62C64DF3E}" srcOrd="0" destOrd="0" presId="urn:microsoft.com/office/officeart/2018/2/layout/IconCircleList"/>
    <dgm:cxn modelId="{149A77E7-6EFD-4C20-9FA7-7C25A76BCD3E}" type="presOf" srcId="{3FDEFA73-60FD-496A-BEDC-34680174D689}" destId="{4EA81216-7E2B-4539-8C6C-829B16242247}" srcOrd="0" destOrd="0" presId="urn:microsoft.com/office/officeart/2018/2/layout/IconCircleList"/>
    <dgm:cxn modelId="{D45786E8-3556-48F9-A0A9-2FAF99BE654A}" type="presOf" srcId="{836B85A5-4228-4275-8A53-D8CC780EEC43}" destId="{D73D28E9-F84C-425A-AA3B-5A322855BBD5}" srcOrd="0" destOrd="0" presId="urn:microsoft.com/office/officeart/2018/2/layout/IconCircleList"/>
    <dgm:cxn modelId="{D62B0068-A0B9-49FD-BD2D-7DCEC0F1F2A7}" type="presParOf" srcId="{54C75CF1-E392-4DEB-B147-9184DE2497FA}" destId="{8E6C74CA-6E90-4C83-B7FC-EFFCBFC89135}" srcOrd="0" destOrd="0" presId="urn:microsoft.com/office/officeart/2018/2/layout/IconCircleList"/>
    <dgm:cxn modelId="{CBAB1A67-DC3A-4420-9E09-7F73F5A65B19}" type="presParOf" srcId="{8E6C74CA-6E90-4C83-B7FC-EFFCBFC89135}" destId="{CBDEC165-B420-4382-A56A-E2031DAEC303}" srcOrd="0" destOrd="0" presId="urn:microsoft.com/office/officeart/2018/2/layout/IconCircleList"/>
    <dgm:cxn modelId="{4534D3DE-2D34-41A6-8EC6-62A606E46750}" type="presParOf" srcId="{CBDEC165-B420-4382-A56A-E2031DAEC303}" destId="{53792B5E-6898-4DA0-AAD5-C6928586F48D}" srcOrd="0" destOrd="0" presId="urn:microsoft.com/office/officeart/2018/2/layout/IconCircleList"/>
    <dgm:cxn modelId="{B9279B0B-5F60-44D4-BD3E-CA136327402D}" type="presParOf" srcId="{CBDEC165-B420-4382-A56A-E2031DAEC303}" destId="{C9E60203-2774-4178-9973-23BD846127EA}" srcOrd="1" destOrd="0" presId="urn:microsoft.com/office/officeart/2018/2/layout/IconCircleList"/>
    <dgm:cxn modelId="{C9D3A2B2-0C84-48C6-A4ED-C95145269E41}" type="presParOf" srcId="{CBDEC165-B420-4382-A56A-E2031DAEC303}" destId="{634FC4F3-3614-44FB-9465-125E3B0C0F2D}" srcOrd="2" destOrd="0" presId="urn:microsoft.com/office/officeart/2018/2/layout/IconCircleList"/>
    <dgm:cxn modelId="{766CB65B-E11A-42D7-8B2E-A08D3351A15D}" type="presParOf" srcId="{CBDEC165-B420-4382-A56A-E2031DAEC303}" destId="{B38D111B-B084-42EA-AB7F-EBF62C64DF3E}" srcOrd="3" destOrd="0" presId="urn:microsoft.com/office/officeart/2018/2/layout/IconCircleList"/>
    <dgm:cxn modelId="{0B7AB1C2-2A8F-42F9-B4AB-D2F237D8F18B}" type="presParOf" srcId="{8E6C74CA-6E90-4C83-B7FC-EFFCBFC89135}" destId="{4EA81216-7E2B-4539-8C6C-829B16242247}" srcOrd="1" destOrd="0" presId="urn:microsoft.com/office/officeart/2018/2/layout/IconCircleList"/>
    <dgm:cxn modelId="{48E672BC-97BD-449F-A789-8180FA940479}" type="presParOf" srcId="{8E6C74CA-6E90-4C83-B7FC-EFFCBFC89135}" destId="{0A75CEFA-B8C3-44AB-A9B1-8321AEFFB63E}" srcOrd="2" destOrd="0" presId="urn:microsoft.com/office/officeart/2018/2/layout/IconCircleList"/>
    <dgm:cxn modelId="{6B9004A0-D926-4EF9-B92B-9732EBA0F362}" type="presParOf" srcId="{0A75CEFA-B8C3-44AB-A9B1-8321AEFFB63E}" destId="{E24DFADF-13FD-4A6C-86B2-4077A2599866}" srcOrd="0" destOrd="0" presId="urn:microsoft.com/office/officeart/2018/2/layout/IconCircleList"/>
    <dgm:cxn modelId="{0B560CD8-6680-47B8-A385-DFBCD4F6E4CF}" type="presParOf" srcId="{0A75CEFA-B8C3-44AB-A9B1-8321AEFFB63E}" destId="{4F07CC85-B20A-4E81-95BB-84F03FD5EFAD}" srcOrd="1" destOrd="0" presId="urn:microsoft.com/office/officeart/2018/2/layout/IconCircleList"/>
    <dgm:cxn modelId="{D3D0F301-F4CD-4BF9-B290-39778286EFC1}" type="presParOf" srcId="{0A75CEFA-B8C3-44AB-A9B1-8321AEFFB63E}" destId="{A9BD0C32-AFDE-4754-9FA8-5370F69E7571}" srcOrd="2" destOrd="0" presId="urn:microsoft.com/office/officeart/2018/2/layout/IconCircleList"/>
    <dgm:cxn modelId="{F0547360-B551-4439-AE69-AEC76947A7A1}" type="presParOf" srcId="{0A75CEFA-B8C3-44AB-A9B1-8321AEFFB63E}" destId="{D73D28E9-F84C-425A-AA3B-5A322855BBD5}" srcOrd="3" destOrd="0" presId="urn:microsoft.com/office/officeart/2018/2/layout/IconCircleList"/>
    <dgm:cxn modelId="{7B401BFE-89BD-4725-ABDC-CC902285CBEF}" type="presParOf" srcId="{8E6C74CA-6E90-4C83-B7FC-EFFCBFC89135}" destId="{A3E229E2-5995-4587-8EC4-03CE7662AFE2}" srcOrd="3" destOrd="0" presId="urn:microsoft.com/office/officeart/2018/2/layout/IconCircleList"/>
    <dgm:cxn modelId="{F15AA396-5F76-48DB-9BE0-0476316E03B9}" type="presParOf" srcId="{8E6C74CA-6E90-4C83-B7FC-EFFCBFC89135}" destId="{5CA3EE01-D11B-49A3-B17E-E75D30A6E880}" srcOrd="4" destOrd="0" presId="urn:microsoft.com/office/officeart/2018/2/layout/IconCircleList"/>
    <dgm:cxn modelId="{BE21F777-BD88-4801-A88C-2472406CF956}" type="presParOf" srcId="{5CA3EE01-D11B-49A3-B17E-E75D30A6E880}" destId="{92C85041-3742-40F4-AF98-FF9EF4B3EA1B}" srcOrd="0" destOrd="0" presId="urn:microsoft.com/office/officeart/2018/2/layout/IconCircleList"/>
    <dgm:cxn modelId="{9F755A5D-FF45-436E-8BCC-466D01D89552}" type="presParOf" srcId="{5CA3EE01-D11B-49A3-B17E-E75D30A6E880}" destId="{4B07F610-A5B5-444C-BBC1-272F87A10103}" srcOrd="1" destOrd="0" presId="urn:microsoft.com/office/officeart/2018/2/layout/IconCircleList"/>
    <dgm:cxn modelId="{2EE5D618-0B4F-4579-BDED-82E11DE7242B}" type="presParOf" srcId="{5CA3EE01-D11B-49A3-B17E-E75D30A6E880}" destId="{4A23298A-2ACC-43A9-91F9-F06BA9838A4D}" srcOrd="2" destOrd="0" presId="urn:microsoft.com/office/officeart/2018/2/layout/IconCircleList"/>
    <dgm:cxn modelId="{1CA9CA73-D8A4-44BC-B83F-C63A2EA31C33}" type="presParOf" srcId="{5CA3EE01-D11B-49A3-B17E-E75D30A6E880}" destId="{0973F8B7-6D84-4631-9D04-61EF6390D5A6}" srcOrd="3" destOrd="0" presId="urn:microsoft.com/office/officeart/2018/2/layout/IconCircleList"/>
    <dgm:cxn modelId="{8CF8FF80-D2E8-4757-A4EE-38B5FDDF27AC}" type="presParOf" srcId="{8E6C74CA-6E90-4C83-B7FC-EFFCBFC89135}" destId="{5079BE7C-A931-4E71-AE58-23753F41D14A}" srcOrd="5" destOrd="0" presId="urn:microsoft.com/office/officeart/2018/2/layout/IconCircleList"/>
    <dgm:cxn modelId="{105925E4-F237-4B51-BAAC-B6BCA61348D7}" type="presParOf" srcId="{8E6C74CA-6E90-4C83-B7FC-EFFCBFC89135}" destId="{0E0BAB60-A654-4FE6-B414-6C731A5493CC}" srcOrd="6" destOrd="0" presId="urn:microsoft.com/office/officeart/2018/2/layout/IconCircleList"/>
    <dgm:cxn modelId="{9B2FCD21-D7A1-4A33-82DD-6224C18B9574}" type="presParOf" srcId="{0E0BAB60-A654-4FE6-B414-6C731A5493CC}" destId="{E88DE944-C053-41F0-99C0-82E8CFA3760B}" srcOrd="0" destOrd="0" presId="urn:microsoft.com/office/officeart/2018/2/layout/IconCircleList"/>
    <dgm:cxn modelId="{EB396352-FE6F-41E3-A709-21691B9EDC0E}" type="presParOf" srcId="{0E0BAB60-A654-4FE6-B414-6C731A5493CC}" destId="{833BAD83-D105-4DD0-9EC9-241756498C70}" srcOrd="1" destOrd="0" presId="urn:microsoft.com/office/officeart/2018/2/layout/IconCircleList"/>
    <dgm:cxn modelId="{B9E40902-0482-4FE2-9541-430529E13514}" type="presParOf" srcId="{0E0BAB60-A654-4FE6-B414-6C731A5493CC}" destId="{94AF460F-ACBD-4BD3-B93E-DD56601B2356}" srcOrd="2" destOrd="0" presId="urn:microsoft.com/office/officeart/2018/2/layout/IconCircleList"/>
    <dgm:cxn modelId="{0BDF589E-B532-4B9A-8821-E836881659D4}" type="presParOf" srcId="{0E0BAB60-A654-4FE6-B414-6C731A5493CC}" destId="{08560120-66C3-4024-AFF6-313A20AAE342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0E3B7C9-CC51-46AB-97BF-BE2D8C9E383B}" type="doc">
      <dgm:prSet loTypeId="urn:microsoft.com/office/officeart/2005/8/layout/arrow5" loCatId="relationship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35DC3C8B-BB4A-49F6-BA77-C4D7D81352B2}">
      <dgm:prSet/>
      <dgm:spPr/>
      <dgm:t>
        <a:bodyPr/>
        <a:lstStyle/>
        <a:p>
          <a:r>
            <a:rPr lang="en-US"/>
            <a:t>Mindset Change</a:t>
          </a:r>
        </a:p>
      </dgm:t>
    </dgm:pt>
    <dgm:pt modelId="{4DD4B413-E446-4A0F-AACD-26A826265B48}" type="parTrans" cxnId="{E5E9F3D2-0B22-4DFB-8C9E-992888313C9B}">
      <dgm:prSet/>
      <dgm:spPr/>
      <dgm:t>
        <a:bodyPr/>
        <a:lstStyle/>
        <a:p>
          <a:endParaRPr lang="en-US"/>
        </a:p>
      </dgm:t>
    </dgm:pt>
    <dgm:pt modelId="{8A161EC8-2A3E-4113-ACE1-D6C42C303658}" type="sibTrans" cxnId="{E5E9F3D2-0B22-4DFB-8C9E-992888313C9B}">
      <dgm:prSet/>
      <dgm:spPr/>
      <dgm:t>
        <a:bodyPr/>
        <a:lstStyle/>
        <a:p>
          <a:endParaRPr lang="en-US"/>
        </a:p>
      </dgm:t>
    </dgm:pt>
    <dgm:pt modelId="{A3C78965-CF15-4A25-AAE0-95D01EB56041}">
      <dgm:prSet/>
      <dgm:spPr/>
      <dgm:t>
        <a:bodyPr/>
        <a:lstStyle/>
        <a:p>
          <a:r>
            <a:rPr lang="en-US"/>
            <a:t>&gt;200,000 Irrigated Acres Represented</a:t>
          </a:r>
        </a:p>
      </dgm:t>
    </dgm:pt>
    <dgm:pt modelId="{E454694D-3BE4-4DDF-9F45-3A5726F29A29}" type="parTrans" cxnId="{AB149F40-2E33-401A-A2D4-858B0216A26F}">
      <dgm:prSet/>
      <dgm:spPr/>
      <dgm:t>
        <a:bodyPr/>
        <a:lstStyle/>
        <a:p>
          <a:endParaRPr lang="en-US"/>
        </a:p>
      </dgm:t>
    </dgm:pt>
    <dgm:pt modelId="{19E621FE-76C5-4619-8476-D5AA7088E345}" type="sibTrans" cxnId="{AB149F40-2E33-401A-A2D4-858B0216A26F}">
      <dgm:prSet/>
      <dgm:spPr/>
      <dgm:t>
        <a:bodyPr/>
        <a:lstStyle/>
        <a:p>
          <a:endParaRPr lang="en-US"/>
        </a:p>
      </dgm:t>
    </dgm:pt>
    <dgm:pt modelId="{33140242-1C4F-41F0-BED5-7AEDE140064F}">
      <dgm:prSet/>
      <dgm:spPr/>
      <dgm:t>
        <a:bodyPr/>
        <a:lstStyle/>
        <a:p>
          <a:r>
            <a:rPr lang="en-US"/>
            <a:t>Multi-state Program Development</a:t>
          </a:r>
        </a:p>
      </dgm:t>
    </dgm:pt>
    <dgm:pt modelId="{34108B0E-4898-43E7-B7B4-79F2BAA81572}" type="parTrans" cxnId="{3FB5CC82-B805-49F1-B880-20FCABC02D39}">
      <dgm:prSet/>
      <dgm:spPr/>
      <dgm:t>
        <a:bodyPr/>
        <a:lstStyle/>
        <a:p>
          <a:endParaRPr lang="en-US"/>
        </a:p>
      </dgm:t>
    </dgm:pt>
    <dgm:pt modelId="{62C47251-D1DB-48E3-846A-5693ECCF7AA6}" type="sibTrans" cxnId="{3FB5CC82-B805-49F1-B880-20FCABC02D39}">
      <dgm:prSet/>
      <dgm:spPr/>
      <dgm:t>
        <a:bodyPr/>
        <a:lstStyle/>
        <a:p>
          <a:endParaRPr lang="en-US"/>
        </a:p>
      </dgm:t>
    </dgm:pt>
    <dgm:pt modelId="{305937E4-590F-45F0-ABD9-691F0799B0F0}">
      <dgm:prSet/>
      <dgm:spPr/>
      <dgm:t>
        <a:bodyPr/>
        <a:lstStyle/>
        <a:p>
          <a:r>
            <a:rPr lang="en-US"/>
            <a:t>Relationship Building</a:t>
          </a:r>
        </a:p>
      </dgm:t>
    </dgm:pt>
    <dgm:pt modelId="{7CA74768-5D10-407F-8AF1-1985620582C5}" type="parTrans" cxnId="{E3266EBA-1FEF-476B-BEFB-E0F9E5846E9B}">
      <dgm:prSet/>
      <dgm:spPr/>
      <dgm:t>
        <a:bodyPr/>
        <a:lstStyle/>
        <a:p>
          <a:endParaRPr lang="en-US"/>
        </a:p>
      </dgm:t>
    </dgm:pt>
    <dgm:pt modelId="{DA093D2F-44D3-442D-AB75-E5C1DC9EEE79}" type="sibTrans" cxnId="{E3266EBA-1FEF-476B-BEFB-E0F9E5846E9B}">
      <dgm:prSet/>
      <dgm:spPr/>
      <dgm:t>
        <a:bodyPr/>
        <a:lstStyle/>
        <a:p>
          <a:endParaRPr lang="en-US"/>
        </a:p>
      </dgm:t>
    </dgm:pt>
    <dgm:pt modelId="{F655F170-A082-4E91-9BCB-5851D48093EF}" type="pres">
      <dgm:prSet presAssocID="{10E3B7C9-CC51-46AB-97BF-BE2D8C9E383B}" presName="diagram" presStyleCnt="0">
        <dgm:presLayoutVars>
          <dgm:dir/>
          <dgm:resizeHandles val="exact"/>
        </dgm:presLayoutVars>
      </dgm:prSet>
      <dgm:spPr/>
    </dgm:pt>
    <dgm:pt modelId="{61389EE2-9580-4794-B6E2-9C5D3EDE9DBD}" type="pres">
      <dgm:prSet presAssocID="{35DC3C8B-BB4A-49F6-BA77-C4D7D81352B2}" presName="arrow" presStyleLbl="node1" presStyleIdx="0" presStyleCnt="3">
        <dgm:presLayoutVars>
          <dgm:bulletEnabled val="1"/>
        </dgm:presLayoutVars>
      </dgm:prSet>
      <dgm:spPr/>
    </dgm:pt>
    <dgm:pt modelId="{DAE41BAE-545A-4A85-8FC0-168F0895C920}" type="pres">
      <dgm:prSet presAssocID="{A3C78965-CF15-4A25-AAE0-95D01EB56041}" presName="arrow" presStyleLbl="node1" presStyleIdx="1" presStyleCnt="3">
        <dgm:presLayoutVars>
          <dgm:bulletEnabled val="1"/>
        </dgm:presLayoutVars>
      </dgm:prSet>
      <dgm:spPr/>
    </dgm:pt>
    <dgm:pt modelId="{BA03FB0A-7FA4-4338-8F9B-E5670BF42DF1}" type="pres">
      <dgm:prSet presAssocID="{33140242-1C4F-41F0-BED5-7AEDE140064F}" presName="arrow" presStyleLbl="node1" presStyleIdx="2" presStyleCnt="3">
        <dgm:presLayoutVars>
          <dgm:bulletEnabled val="1"/>
        </dgm:presLayoutVars>
      </dgm:prSet>
      <dgm:spPr/>
    </dgm:pt>
  </dgm:ptLst>
  <dgm:cxnLst>
    <dgm:cxn modelId="{350A1027-852C-4669-88D8-588AA10C320F}" type="presOf" srcId="{305937E4-590F-45F0-ABD9-691F0799B0F0}" destId="{BA03FB0A-7FA4-4338-8F9B-E5670BF42DF1}" srcOrd="0" destOrd="1" presId="urn:microsoft.com/office/officeart/2005/8/layout/arrow5"/>
    <dgm:cxn modelId="{AB149F40-2E33-401A-A2D4-858B0216A26F}" srcId="{10E3B7C9-CC51-46AB-97BF-BE2D8C9E383B}" destId="{A3C78965-CF15-4A25-AAE0-95D01EB56041}" srcOrd="1" destOrd="0" parTransId="{E454694D-3BE4-4DDF-9F45-3A5726F29A29}" sibTransId="{19E621FE-76C5-4619-8476-D5AA7088E345}"/>
    <dgm:cxn modelId="{E0793352-EFDA-4691-8765-ED5CD1561A36}" type="presOf" srcId="{33140242-1C4F-41F0-BED5-7AEDE140064F}" destId="{BA03FB0A-7FA4-4338-8F9B-E5670BF42DF1}" srcOrd="0" destOrd="0" presId="urn:microsoft.com/office/officeart/2005/8/layout/arrow5"/>
    <dgm:cxn modelId="{D15CE068-17B6-48C9-BBCA-D57D9A5B93E4}" type="presOf" srcId="{35DC3C8B-BB4A-49F6-BA77-C4D7D81352B2}" destId="{61389EE2-9580-4794-B6E2-9C5D3EDE9DBD}" srcOrd="0" destOrd="0" presId="urn:microsoft.com/office/officeart/2005/8/layout/arrow5"/>
    <dgm:cxn modelId="{3FB5CC82-B805-49F1-B880-20FCABC02D39}" srcId="{10E3B7C9-CC51-46AB-97BF-BE2D8C9E383B}" destId="{33140242-1C4F-41F0-BED5-7AEDE140064F}" srcOrd="2" destOrd="0" parTransId="{34108B0E-4898-43E7-B7B4-79F2BAA81572}" sibTransId="{62C47251-D1DB-48E3-846A-5693ECCF7AA6}"/>
    <dgm:cxn modelId="{C986DAAB-8975-4EF6-A876-F4BDAFA78F4F}" type="presOf" srcId="{10E3B7C9-CC51-46AB-97BF-BE2D8C9E383B}" destId="{F655F170-A082-4E91-9BCB-5851D48093EF}" srcOrd="0" destOrd="0" presId="urn:microsoft.com/office/officeart/2005/8/layout/arrow5"/>
    <dgm:cxn modelId="{E3266EBA-1FEF-476B-BEFB-E0F9E5846E9B}" srcId="{33140242-1C4F-41F0-BED5-7AEDE140064F}" destId="{305937E4-590F-45F0-ABD9-691F0799B0F0}" srcOrd="0" destOrd="0" parTransId="{7CA74768-5D10-407F-8AF1-1985620582C5}" sibTransId="{DA093D2F-44D3-442D-AB75-E5C1DC9EEE79}"/>
    <dgm:cxn modelId="{A8E5CEBF-7564-4C92-A201-7DBCE54042B3}" type="presOf" srcId="{A3C78965-CF15-4A25-AAE0-95D01EB56041}" destId="{DAE41BAE-545A-4A85-8FC0-168F0895C920}" srcOrd="0" destOrd="0" presId="urn:microsoft.com/office/officeart/2005/8/layout/arrow5"/>
    <dgm:cxn modelId="{E5E9F3D2-0B22-4DFB-8C9E-992888313C9B}" srcId="{10E3B7C9-CC51-46AB-97BF-BE2D8C9E383B}" destId="{35DC3C8B-BB4A-49F6-BA77-C4D7D81352B2}" srcOrd="0" destOrd="0" parTransId="{4DD4B413-E446-4A0F-AACD-26A826265B48}" sibTransId="{8A161EC8-2A3E-4113-ACE1-D6C42C303658}"/>
    <dgm:cxn modelId="{676749BD-C286-43DD-A64E-1CB876092308}" type="presParOf" srcId="{F655F170-A082-4E91-9BCB-5851D48093EF}" destId="{61389EE2-9580-4794-B6E2-9C5D3EDE9DBD}" srcOrd="0" destOrd="0" presId="urn:microsoft.com/office/officeart/2005/8/layout/arrow5"/>
    <dgm:cxn modelId="{FC502EB3-B7BD-4A71-B80A-EE51561C6704}" type="presParOf" srcId="{F655F170-A082-4E91-9BCB-5851D48093EF}" destId="{DAE41BAE-545A-4A85-8FC0-168F0895C920}" srcOrd="1" destOrd="0" presId="urn:microsoft.com/office/officeart/2005/8/layout/arrow5"/>
    <dgm:cxn modelId="{2F8CC83A-478E-450D-8E56-C7C1BC61A384}" type="presParOf" srcId="{F655F170-A082-4E91-9BCB-5851D48093EF}" destId="{BA03FB0A-7FA4-4338-8F9B-E5670BF42DF1}" srcOrd="2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792B5E-6898-4DA0-AAD5-C6928586F48D}">
      <dsp:nvSpPr>
        <dsp:cNvPr id="0" name=""/>
        <dsp:cNvSpPr/>
      </dsp:nvSpPr>
      <dsp:spPr>
        <a:xfrm>
          <a:off x="230809" y="642639"/>
          <a:ext cx="1402252" cy="1402252"/>
        </a:xfrm>
        <a:prstGeom prst="ellipse">
          <a:avLst/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9E60203-2774-4178-9973-23BD846127EA}">
      <dsp:nvSpPr>
        <dsp:cNvPr id="0" name=""/>
        <dsp:cNvSpPr/>
      </dsp:nvSpPr>
      <dsp:spPr>
        <a:xfrm>
          <a:off x="319957" y="752452"/>
          <a:ext cx="1236128" cy="123201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38D111B-B084-42EA-AB7F-EBF62C64DF3E}">
      <dsp:nvSpPr>
        <dsp:cNvPr id="0" name=""/>
        <dsp:cNvSpPr/>
      </dsp:nvSpPr>
      <dsp:spPr>
        <a:xfrm>
          <a:off x="1939630" y="667332"/>
          <a:ext cx="3305309" cy="14022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Plantagenet Cherokee" panose="020F0502020204030204" pitchFamily="18" charset="0"/>
            </a:rPr>
            <a:t>32-hour professional development course offered to producers and crop consultants</a:t>
          </a:r>
        </a:p>
      </dsp:txBody>
      <dsp:txXfrm>
        <a:off x="1939630" y="667332"/>
        <a:ext cx="3305309" cy="1402252"/>
      </dsp:txXfrm>
    </dsp:sp>
    <dsp:sp modelId="{E24DFADF-13FD-4A6C-86B2-4077A2599866}">
      <dsp:nvSpPr>
        <dsp:cNvPr id="0" name=""/>
        <dsp:cNvSpPr/>
      </dsp:nvSpPr>
      <dsp:spPr>
        <a:xfrm>
          <a:off x="5820864" y="667332"/>
          <a:ext cx="1402252" cy="1402252"/>
        </a:xfrm>
        <a:prstGeom prst="ellipse">
          <a:avLst/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F07CC85-B20A-4E81-95BB-84F03FD5EFAD}">
      <dsp:nvSpPr>
        <dsp:cNvPr id="0" name=""/>
        <dsp:cNvSpPr/>
      </dsp:nvSpPr>
      <dsp:spPr>
        <a:xfrm>
          <a:off x="5939362" y="812759"/>
          <a:ext cx="1165256" cy="111139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73D28E9-F84C-425A-AA3B-5A322855BBD5}">
      <dsp:nvSpPr>
        <dsp:cNvPr id="0" name=""/>
        <dsp:cNvSpPr/>
      </dsp:nvSpPr>
      <dsp:spPr>
        <a:xfrm>
          <a:off x="7523599" y="667332"/>
          <a:ext cx="3305309" cy="14022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Plantagenet Cherokee" panose="02020602070100000000" pitchFamily="18" charset="0"/>
            </a:rPr>
            <a:t>Organized and designed by a farmer-led project advisory committee</a:t>
          </a:r>
        </a:p>
      </dsp:txBody>
      <dsp:txXfrm>
        <a:off x="7523599" y="667332"/>
        <a:ext cx="3305309" cy="1402252"/>
      </dsp:txXfrm>
    </dsp:sp>
    <dsp:sp modelId="{92C85041-3742-40F4-AF98-FF9EF4B3EA1B}">
      <dsp:nvSpPr>
        <dsp:cNvPr id="0" name=""/>
        <dsp:cNvSpPr/>
      </dsp:nvSpPr>
      <dsp:spPr>
        <a:xfrm>
          <a:off x="236895" y="2917366"/>
          <a:ext cx="1402252" cy="1402252"/>
        </a:xfrm>
        <a:prstGeom prst="ellipse">
          <a:avLst/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B07F610-A5B5-444C-BBC1-272F87A10103}">
      <dsp:nvSpPr>
        <dsp:cNvPr id="0" name=""/>
        <dsp:cNvSpPr/>
      </dsp:nvSpPr>
      <dsp:spPr>
        <a:xfrm>
          <a:off x="284086" y="3024108"/>
          <a:ext cx="1307869" cy="1188769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t="-5000" b="-5000"/>
          </a:stretch>
        </a:blip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973F8B7-6D84-4631-9D04-61EF6390D5A6}">
      <dsp:nvSpPr>
        <dsp:cNvPr id="0" name=""/>
        <dsp:cNvSpPr/>
      </dsp:nvSpPr>
      <dsp:spPr>
        <a:xfrm>
          <a:off x="1939630" y="2917366"/>
          <a:ext cx="3305309" cy="14022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Plantagenet Cherokee" panose="02020602070100000000" pitchFamily="18" charset="0"/>
            </a:rPr>
            <a:t>Focuses on advanced conservation and irrigation management practices</a:t>
          </a:r>
        </a:p>
      </dsp:txBody>
      <dsp:txXfrm>
        <a:off x="1939630" y="2917366"/>
        <a:ext cx="3305309" cy="1402252"/>
      </dsp:txXfrm>
    </dsp:sp>
    <dsp:sp modelId="{E88DE944-C053-41F0-99C0-82E8CFA3760B}">
      <dsp:nvSpPr>
        <dsp:cNvPr id="0" name=""/>
        <dsp:cNvSpPr/>
      </dsp:nvSpPr>
      <dsp:spPr>
        <a:xfrm>
          <a:off x="5820864" y="2917366"/>
          <a:ext cx="1402252" cy="1402252"/>
        </a:xfrm>
        <a:prstGeom prst="ellipse">
          <a:avLst/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33BAD83-D105-4DD0-9EC9-241756498C70}">
      <dsp:nvSpPr>
        <dsp:cNvPr id="0" name=""/>
        <dsp:cNvSpPr/>
      </dsp:nvSpPr>
      <dsp:spPr>
        <a:xfrm>
          <a:off x="5887656" y="3123429"/>
          <a:ext cx="1268668" cy="990127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8560120-66C3-4024-AFF6-313A20AAE342}">
      <dsp:nvSpPr>
        <dsp:cNvPr id="0" name=""/>
        <dsp:cNvSpPr/>
      </dsp:nvSpPr>
      <dsp:spPr>
        <a:xfrm>
          <a:off x="7315662" y="2917366"/>
          <a:ext cx="3721183" cy="14022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i="0" u="sng" kern="1200" dirty="0">
              <a:latin typeface="Plantagenet Cherokee" panose="02020602070100000000" pitchFamily="18" charset="0"/>
            </a:rPr>
            <a:t>Goal: </a:t>
          </a:r>
          <a:r>
            <a:rPr lang="en-US" sz="2400" b="1" i="0" kern="1200" dirty="0">
              <a:latin typeface="Plantagenet Cherokee" panose="02020602070100000000" pitchFamily="18" charset="0"/>
            </a:rPr>
            <a:t>To equip participants with knowledge </a:t>
          </a:r>
          <a:r>
            <a:rPr lang="en-US" sz="2000" b="1" i="0" kern="1200" dirty="0">
              <a:latin typeface="Plantagenet Cherokee" panose="02020602070100000000" pitchFamily="18" charset="0"/>
            </a:rPr>
            <a:t>and </a:t>
          </a:r>
          <a:r>
            <a:rPr lang="en-US" sz="2400" b="1" i="0" kern="1200" dirty="0">
              <a:latin typeface="Plantagenet Cherokee" panose="02020602070100000000" pitchFamily="18" charset="0"/>
            </a:rPr>
            <a:t>connections they can use to</a:t>
          </a:r>
          <a:r>
            <a:rPr lang="en-US" sz="2800" b="1" i="1" kern="1200" dirty="0">
              <a:latin typeface="Plantagenet Cherokee" panose="02020602070100000000" pitchFamily="18" charset="0"/>
            </a:rPr>
            <a:t> save water </a:t>
          </a:r>
          <a:r>
            <a:rPr lang="en-US" sz="2400" b="1" i="0" kern="1200" dirty="0">
              <a:latin typeface="Plantagenet Cherokee" panose="02020602070100000000" pitchFamily="18" charset="0"/>
            </a:rPr>
            <a:t>while maintaining/enhancing</a:t>
          </a:r>
          <a:r>
            <a:rPr lang="en-US" sz="2400" b="1" i="0" u="sng" kern="1200" dirty="0">
              <a:latin typeface="Plantagenet Cherokee" panose="02020602070100000000" pitchFamily="18" charset="0"/>
            </a:rPr>
            <a:t> farm profitability</a:t>
          </a:r>
          <a:r>
            <a:rPr lang="en-US" sz="2400" b="1" i="0" kern="1200" dirty="0">
              <a:latin typeface="Plantagenet Cherokee" panose="02020602070100000000" pitchFamily="18" charset="0"/>
            </a:rPr>
            <a:t>.</a:t>
          </a:r>
          <a:endParaRPr lang="en-US" sz="2400" i="0" kern="1200" dirty="0">
            <a:latin typeface="Plantagenet Cherokee" panose="02020602070100000000" pitchFamily="18" charset="0"/>
          </a:endParaRPr>
        </a:p>
      </dsp:txBody>
      <dsp:txXfrm>
        <a:off x="7315662" y="2917366"/>
        <a:ext cx="3721183" cy="140225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389EE2-9580-4794-B6E2-9C5D3EDE9DBD}">
      <dsp:nvSpPr>
        <dsp:cNvPr id="0" name=""/>
        <dsp:cNvSpPr/>
      </dsp:nvSpPr>
      <dsp:spPr>
        <a:xfrm>
          <a:off x="1330971" y="115079"/>
          <a:ext cx="2303137" cy="2303137"/>
        </a:xfrm>
        <a:prstGeom prst="down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Mindset Change</a:t>
          </a:r>
        </a:p>
      </dsp:txBody>
      <dsp:txXfrm>
        <a:off x="1906755" y="115079"/>
        <a:ext cx="1151569" cy="1900088"/>
      </dsp:txXfrm>
    </dsp:sp>
    <dsp:sp modelId="{DAE41BAE-545A-4A85-8FC0-168F0895C920}">
      <dsp:nvSpPr>
        <dsp:cNvPr id="0" name=""/>
        <dsp:cNvSpPr/>
      </dsp:nvSpPr>
      <dsp:spPr>
        <a:xfrm rot="7200000">
          <a:off x="2661178" y="2419065"/>
          <a:ext cx="2303137" cy="2303137"/>
        </a:xfrm>
        <a:prstGeom prst="down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&gt;200,000 Irrigated Acres Represented</a:t>
          </a:r>
        </a:p>
      </dsp:txBody>
      <dsp:txXfrm rot="-5400000">
        <a:off x="3037228" y="3095611"/>
        <a:ext cx="1900088" cy="1151569"/>
      </dsp:txXfrm>
    </dsp:sp>
    <dsp:sp modelId="{BA03FB0A-7FA4-4338-8F9B-E5670BF42DF1}">
      <dsp:nvSpPr>
        <dsp:cNvPr id="0" name=""/>
        <dsp:cNvSpPr/>
      </dsp:nvSpPr>
      <dsp:spPr>
        <a:xfrm rot="14400000">
          <a:off x="764" y="2419065"/>
          <a:ext cx="2303137" cy="2303137"/>
        </a:xfrm>
        <a:prstGeom prst="down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Multi-state Program Development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/>
            <a:t>Relationship Building</a:t>
          </a:r>
        </a:p>
      </dsp:txBody>
      <dsp:txXfrm rot="5400000">
        <a:off x="27764" y="3095611"/>
        <a:ext cx="1900088" cy="115156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4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" name="Google Shape;15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" name="Google Shape;16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>
          <a:extLst>
            <a:ext uri="{FF2B5EF4-FFF2-40B4-BE49-F238E27FC236}">
              <a16:creationId xmlns:a16="http://schemas.microsoft.com/office/drawing/2014/main" id="{FAFC9DB7-7FCB-0FCE-73E9-0FD839169D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4:notes">
            <a:extLst>
              <a:ext uri="{FF2B5EF4-FFF2-40B4-BE49-F238E27FC236}">
                <a16:creationId xmlns:a16="http://schemas.microsoft.com/office/drawing/2014/main" id="{69F886EF-9101-CDE7-ADE2-43675D22842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p4:notes">
            <a:extLst>
              <a:ext uri="{FF2B5EF4-FFF2-40B4-BE49-F238E27FC236}">
                <a16:creationId xmlns:a16="http://schemas.microsoft.com/office/drawing/2014/main" id="{83CC3C49-FBF0-F33F-D4EA-82861878589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325176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" name="Google Shape;17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" name="Google Shape;182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" name="Google Shape;188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8356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879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3011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84583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256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0928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05993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37132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55504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14856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66271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483984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4346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g"/><Relationship Id="rId5" Type="http://schemas.openxmlformats.org/officeDocument/2006/relationships/image" Target="../media/image24.png"/><Relationship Id="rId4" Type="http://schemas.openxmlformats.org/officeDocument/2006/relationships/image" Target="../media/image23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7.jpe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eg"/><Relationship Id="rId3" Type="http://schemas.openxmlformats.org/officeDocument/2006/relationships/image" Target="../media/image50.jpeg"/><Relationship Id="rId7" Type="http://schemas.openxmlformats.org/officeDocument/2006/relationships/image" Target="../media/image53.gif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5" Type="http://schemas.openxmlformats.org/officeDocument/2006/relationships/image" Target="../media/image48.png"/><Relationship Id="rId4" Type="http://schemas.openxmlformats.org/officeDocument/2006/relationships/image" Target="../media/image51.png"/><Relationship Id="rId9" Type="http://schemas.openxmlformats.org/officeDocument/2006/relationships/image" Target="../media/image55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mailto:amy.kremen@colostate.edu" TargetMode="External"/><Relationship Id="rId7" Type="http://schemas.openxmlformats.org/officeDocument/2006/relationships/hyperlink" Target="mailto:coloradomasterirrigator@gmail.com" TargetMode="External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" name="Rectangle 5">
            <a:extLst>
              <a:ext uri="{FF2B5EF4-FFF2-40B4-BE49-F238E27FC236}">
                <a16:creationId xmlns:a16="http://schemas.microsoft.com/office/drawing/2014/main" id="{47942995-B07F-4636-9A06-C6A104B26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D5C83C-10BA-023A-2F47-274A4869B64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90499" y="4422670"/>
            <a:ext cx="4036333" cy="1709849"/>
          </a:xfrm>
        </p:spPr>
        <p:txBody>
          <a:bodyPr anchor="b">
            <a:normAutofit/>
          </a:bodyPr>
          <a:lstStyle/>
          <a:p>
            <a:pPr algn="l"/>
            <a:r>
              <a:rPr lang="en-US" sz="2000" dirty="0"/>
              <a:t>Brandi Baquera, Coordinator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984992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logo with a drop of water and a flag&#10;&#10;Description automatically generated">
            <a:extLst>
              <a:ext uri="{FF2B5EF4-FFF2-40B4-BE49-F238E27FC236}">
                <a16:creationId xmlns:a16="http://schemas.microsoft.com/office/drawing/2014/main" id="{1B92E024-7DF2-F52C-FA2C-5A10AB3C8A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3643" y="925556"/>
            <a:ext cx="5465791" cy="5465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5704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3600E779-DF64-A2E5-075C-9DC88255586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526874" y="-606893"/>
            <a:ext cx="5915813" cy="5915813"/>
          </a:xfrm>
          <a:prstGeom prst="rect">
            <a:avLst/>
          </a:prstGeom>
        </p:spPr>
      </p:pic>
      <p:sp>
        <p:nvSpPr>
          <p:cNvPr id="190" name="Google Shape;190;p8"/>
          <p:cNvSpPr txBox="1">
            <a:spLocks noGrp="1"/>
          </p:cNvSpPr>
          <p:nvPr>
            <p:ph idx="1"/>
          </p:nvPr>
        </p:nvSpPr>
        <p:spPr>
          <a:xfrm>
            <a:off x="1036551" y="3567068"/>
            <a:ext cx="10233800" cy="20682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EDED"/>
              </a:buClr>
              <a:buSzPts val="2800"/>
              <a:buNone/>
            </a:pPr>
            <a:endParaRPr lang="en-US" sz="3600" dirty="0"/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EDED"/>
              </a:buClr>
              <a:buSzPts val="2800"/>
              <a:buNone/>
            </a:pPr>
            <a:r>
              <a:rPr lang="en-US" dirty="0"/>
              <a:t>            @CoIrrigator              Colorado Master Irrigator</a:t>
            </a:r>
            <a:endParaRPr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DEDED"/>
              </a:buClr>
              <a:buSzPts val="400"/>
              <a:buNone/>
            </a:pPr>
            <a:r>
              <a:rPr lang="en-US" sz="400" dirty="0"/>
              <a:t>       </a:t>
            </a:r>
            <a:endParaRPr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DEDED"/>
              </a:buClr>
              <a:buSzPts val="2800"/>
              <a:buNone/>
            </a:pPr>
            <a:endParaRPr dirty="0"/>
          </a:p>
        </p:txBody>
      </p:sp>
      <p:pic>
        <p:nvPicPr>
          <p:cNvPr id="191" name="Google Shape;191;p8"/>
          <p:cNvPicPr preferRelativeResize="0"/>
          <p:nvPr/>
        </p:nvPicPr>
        <p:blipFill rotWithShape="1">
          <a:blip r:embed="rId4">
            <a:alphaModFix/>
          </a:blip>
          <a:srcRect l="30060" t="28770" r="27778" b="29067"/>
          <a:stretch/>
        </p:blipFill>
        <p:spPr>
          <a:xfrm>
            <a:off x="2580872" y="3993830"/>
            <a:ext cx="638025" cy="638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p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600486" y="3993830"/>
            <a:ext cx="638025" cy="63802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7F58627-22DF-045B-82DD-643327E15690}"/>
              </a:ext>
            </a:extLst>
          </p:cNvPr>
          <p:cNvSpPr txBox="1"/>
          <p:nvPr/>
        </p:nvSpPr>
        <p:spPr>
          <a:xfrm>
            <a:off x="627320" y="4651213"/>
            <a:ext cx="40793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Visit other Master Irrigator program sites: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0F85E15-803F-83A9-0968-027E159FC2FF}"/>
              </a:ext>
            </a:extLst>
          </p:cNvPr>
          <p:cNvSpPr txBox="1"/>
          <p:nvPr/>
        </p:nvSpPr>
        <p:spPr>
          <a:xfrm>
            <a:off x="503557" y="6334597"/>
            <a:ext cx="79812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https://northplainsgcd.org/conservationprograms/communityedu/master-irrigator/</a:t>
            </a:r>
          </a:p>
        </p:txBody>
      </p:sp>
      <p:pic>
        <p:nvPicPr>
          <p:cNvPr id="4" name="Picture 3" descr="A blue and green text&#10;&#10;Description automatically generated">
            <a:extLst>
              <a:ext uri="{FF2B5EF4-FFF2-40B4-BE49-F238E27FC236}">
                <a16:creationId xmlns:a16="http://schemas.microsoft.com/office/drawing/2014/main" id="{6182A9FF-1D2D-332C-3D21-F6053B13E33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54396" y="5048259"/>
            <a:ext cx="4264256" cy="135337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0858658-0733-335D-7338-01E5DEEB1B9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02876" y="4883735"/>
            <a:ext cx="2910520" cy="15032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D47AD79-DF26-6FA7-02E9-2630910F5540}"/>
              </a:ext>
            </a:extLst>
          </p:cNvPr>
          <p:cNvSpPr txBox="1"/>
          <p:nvPr/>
        </p:nvSpPr>
        <p:spPr>
          <a:xfrm>
            <a:off x="6853825" y="6332194"/>
            <a:ext cx="44127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https://extension.okstate.edu/programs/master-irrigator/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7D9BE6-19E7-2F32-E1B0-C3046AE52CFA}"/>
              </a:ext>
            </a:extLst>
          </p:cNvPr>
          <p:cNvSpPr txBox="1"/>
          <p:nvPr/>
        </p:nvSpPr>
        <p:spPr>
          <a:xfrm>
            <a:off x="204274" y="2892480"/>
            <a:ext cx="539121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Plantagenet Cherokee" panose="02020602070100000000" pitchFamily="18" charset="0"/>
                <a:ea typeface="ADLaM Display" panose="02010000000000000000" pitchFamily="2" charset="0"/>
                <a:cs typeface="ADLaM Display" panose="02010000000000000000" pitchFamily="2" charset="0"/>
              </a:rPr>
              <a:t>Brandi Baquera, Program Coordinator</a:t>
            </a:r>
          </a:p>
          <a:p>
            <a:r>
              <a:rPr lang="en-US" sz="2400" dirty="0">
                <a:latin typeface="Plantagenet Cherokee" panose="02020602070100000000" pitchFamily="18" charset="0"/>
                <a:ea typeface="ADLaM Display" panose="02010000000000000000" pitchFamily="2" charset="0"/>
                <a:cs typeface="ADLaM Display" panose="02010000000000000000" pitchFamily="2" charset="0"/>
              </a:rPr>
              <a:t>coloradomasterirrigator@gmail.com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883D498-6738-04DB-AD45-DF2C50E05BAF}"/>
              </a:ext>
            </a:extLst>
          </p:cNvPr>
          <p:cNvSpPr txBox="1"/>
          <p:nvPr/>
        </p:nvSpPr>
        <p:spPr>
          <a:xfrm>
            <a:off x="1177282" y="1027575"/>
            <a:ext cx="280717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0" dirty="0">
                <a:latin typeface="Fave Script Bold Pro" pitchFamily="2" charset="0"/>
              </a:rPr>
              <a:t>Questions?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B190EFF-BC68-8710-6EF4-24A6CEBABAFA}"/>
              </a:ext>
            </a:extLst>
          </p:cNvPr>
          <p:cNvSpPr txBox="1"/>
          <p:nvPr/>
        </p:nvSpPr>
        <p:spPr>
          <a:xfrm>
            <a:off x="1624519" y="2252215"/>
            <a:ext cx="19127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cap="small" dirty="0">
                <a:latin typeface="Plantagenet Cherokee" panose="02020602070100000000" pitchFamily="18" charset="0"/>
                <a:ea typeface="ADLaM Display" panose="02010000000000000000" pitchFamily="2" charset="0"/>
                <a:cs typeface="ADLaM Display" panose="02010000000000000000" pitchFamily="2" charset="0"/>
              </a:rPr>
              <a:t>Contact Us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AE8C0BC0-43FC-A91D-9B82-8B645D05F554}"/>
              </a:ext>
            </a:extLst>
          </p:cNvPr>
          <p:cNvSpPr>
            <a:spLocks noGrp="1"/>
          </p:cNvSpPr>
          <p:nvPr/>
        </p:nvSpPr>
        <p:spPr>
          <a:xfrm>
            <a:off x="1301588" y="334117"/>
            <a:ext cx="3335216" cy="633435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What is TAPS?</a:t>
            </a:r>
          </a:p>
        </p:txBody>
      </p:sp>
      <p:pic>
        <p:nvPicPr>
          <p:cNvPr id="13" name="Picture 12" descr="A close up of text on a white background&#10;&#10;Description automatically generated">
            <a:extLst>
              <a:ext uri="{FF2B5EF4-FFF2-40B4-BE49-F238E27FC236}">
                <a16:creationId xmlns:a16="http://schemas.microsoft.com/office/drawing/2014/main" id="{56CA25B8-8D33-A653-0B5B-C0AC662BACD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46" t="65" r="27987" b="-275"/>
          <a:stretch/>
        </p:blipFill>
        <p:spPr>
          <a:xfrm>
            <a:off x="6473244" y="-2772"/>
            <a:ext cx="5725842" cy="6877727"/>
          </a:xfrm>
          <a:custGeom>
            <a:avLst/>
            <a:gdLst/>
            <a:ahLst/>
            <a:cxnLst/>
            <a:rect l="l" t="t" r="r" b="b"/>
            <a:pathLst>
              <a:path w="6313150" h="6857997">
                <a:moveTo>
                  <a:pt x="65565" y="0"/>
                </a:moveTo>
                <a:lnTo>
                  <a:pt x="6313150" y="0"/>
                </a:lnTo>
                <a:lnTo>
                  <a:pt x="6313150" y="6857997"/>
                </a:lnTo>
                <a:lnTo>
                  <a:pt x="3293946" y="6857997"/>
                </a:lnTo>
                <a:lnTo>
                  <a:pt x="3235857" y="6823061"/>
                </a:lnTo>
                <a:cubicBezTo>
                  <a:pt x="1291240" y="5592803"/>
                  <a:pt x="0" y="3423096"/>
                  <a:pt x="0" y="951803"/>
                </a:cubicBezTo>
                <a:cubicBezTo>
                  <a:pt x="0" y="727140"/>
                  <a:pt x="10673" y="504970"/>
                  <a:pt x="31536" y="285771"/>
                </a:cubicBezTo>
                <a:close/>
              </a:path>
            </a:pathLst>
          </a:custGeom>
        </p:spPr>
      </p:pic>
      <p:sp>
        <p:nvSpPr>
          <p:cNvPr id="14" name="Content Placeholder 12">
            <a:extLst>
              <a:ext uri="{FF2B5EF4-FFF2-40B4-BE49-F238E27FC236}">
                <a16:creationId xmlns:a16="http://schemas.microsoft.com/office/drawing/2014/main" id="{FDEA13AA-9CFA-6F72-E4FF-E248D030198A}"/>
              </a:ext>
            </a:extLst>
          </p:cNvPr>
          <p:cNvSpPr txBox="1">
            <a:spLocks/>
          </p:cNvSpPr>
          <p:nvPr/>
        </p:nvSpPr>
        <p:spPr>
          <a:xfrm>
            <a:off x="136632" y="2280799"/>
            <a:ext cx="7189034" cy="418579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en-US" sz="2500">
                <a:latin typeface="Calibri"/>
                <a:ea typeface="Calibri"/>
                <a:cs typeface="Arial"/>
              </a:rPr>
              <a:t>Build confidence in data-based management</a:t>
            </a:r>
            <a:endParaRPr lang="en-US" sz="2500">
              <a:latin typeface="Calibri"/>
              <a:ea typeface="Calibri"/>
              <a:cs typeface="Calibri"/>
            </a:endParaRP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en-US" sz="2500">
                <a:ea typeface="Calibri"/>
                <a:cs typeface="Calibri"/>
              </a:rPr>
              <a:t>Risk-free testing of technology and strategies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en-US" sz="2500">
                <a:ea typeface="Calibri"/>
                <a:cs typeface="Calibri"/>
              </a:rPr>
              <a:t>Focus </a:t>
            </a:r>
            <a:r>
              <a:rPr lang="en-US" sz="2500"/>
              <a:t>on profitability &amp; input use efficiency</a:t>
            </a:r>
            <a:endParaRPr lang="en-US" sz="2500">
              <a:ea typeface="Calibri"/>
              <a:cs typeface="Calibri"/>
            </a:endParaRPr>
          </a:p>
          <a:p>
            <a:pPr marL="342900" indent="-342900">
              <a:lnSpc>
                <a:spcPct val="150000"/>
              </a:lnSpc>
              <a:spcAft>
                <a:spcPts val="600"/>
              </a:spcAft>
              <a:buFont typeface="Arial"/>
              <a:buChar char="•"/>
            </a:pPr>
            <a:r>
              <a:rPr lang="en-US" sz="2500">
                <a:ea typeface="Calibri"/>
                <a:cs typeface="Calibri"/>
              </a:rPr>
              <a:t>Support research and demonstration</a:t>
            </a:r>
          </a:p>
          <a:p>
            <a:pPr marL="342900" indent="-342900">
              <a:buFont typeface="Arial"/>
              <a:buChar char="•"/>
            </a:pPr>
            <a:r>
              <a:rPr lang="en-US" sz="2500">
                <a:ea typeface="Calibri"/>
                <a:cs typeface="Calibri"/>
              </a:rPr>
              <a:t>Encourage collaboration involving producers, researchers, industry and other ag sector partners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en-US" sz="2500">
                <a:ea typeface="Calibri"/>
                <a:cs typeface="Calibri"/>
              </a:rPr>
              <a:t>Recognize &amp; celebrate producer management skill</a:t>
            </a:r>
            <a:endParaRPr lang="en-US"/>
          </a:p>
          <a:p>
            <a:pPr>
              <a:lnSpc>
                <a:spcPct val="150000"/>
              </a:lnSpc>
            </a:pPr>
            <a:endParaRPr lang="en-US" sz="2500">
              <a:ea typeface="Calibri"/>
              <a:cs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2FF5F65-06C7-1619-86CC-3AAA550AF666}"/>
              </a:ext>
            </a:extLst>
          </p:cNvPr>
          <p:cNvSpPr txBox="1"/>
          <p:nvPr/>
        </p:nvSpPr>
        <p:spPr>
          <a:xfrm>
            <a:off x="389792" y="1003789"/>
            <a:ext cx="6082810" cy="10156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rtl="0"/>
            <a:r>
              <a:rPr lang="en-US" sz="3000" b="1" i="1" baseline="0">
                <a:latin typeface="Calibri"/>
                <a:ea typeface="Segoe UI"/>
                <a:cs typeface="Segoe UI"/>
              </a:rPr>
              <a:t>A farm management competition </a:t>
            </a:r>
            <a:r>
              <a:rPr lang="en-US" sz="3000">
                <a:latin typeface="Calibri"/>
                <a:ea typeface="Segoe UI"/>
                <a:cs typeface="Segoe UI"/>
              </a:rPr>
              <a:t>​</a:t>
            </a:r>
          </a:p>
          <a:p>
            <a:r>
              <a:rPr lang="en-US" sz="3000" b="1" i="1" baseline="0">
                <a:latin typeface="Calibri"/>
                <a:ea typeface="Segoe UI"/>
                <a:cs typeface="Segoe UI"/>
              </a:rPr>
              <a:t>designed to:</a:t>
            </a:r>
            <a:endParaRPr lang="en-US" sz="3000"/>
          </a:p>
        </p:txBody>
      </p:sp>
    </p:spTree>
    <p:extLst>
      <p:ext uri="{BB962C8B-B14F-4D97-AF65-F5344CB8AC3E}">
        <p14:creationId xmlns:p14="http://schemas.microsoft.com/office/powerpoint/2010/main" val="960964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5FD83E2-B41C-5566-71B7-6E8981F89B92}"/>
              </a:ext>
            </a:extLst>
          </p:cNvPr>
          <p:cNvSpPr/>
          <p:nvPr/>
        </p:nvSpPr>
        <p:spPr>
          <a:xfrm>
            <a:off x="185" y="363196"/>
            <a:ext cx="12191814" cy="1296113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DD7FA5A-012D-73A3-5384-901E2D141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3196"/>
            <a:ext cx="6966828" cy="1346926"/>
          </a:xfrm>
        </p:spPr>
        <p:txBody>
          <a:bodyPr/>
          <a:lstStyle/>
          <a:p>
            <a:r>
              <a:rPr lang="en-US" dirty="0">
                <a:latin typeface="Eurostile"/>
              </a:rPr>
              <a:t>Competition Overview at CSU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F1E446-5AC0-F31E-0512-56102DB8B9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3140" y="2048650"/>
            <a:ext cx="6492522" cy="4351338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en-US" sz="3600" dirty="0"/>
              <a:t>Hosted at CSU ARDEC-South</a:t>
            </a:r>
            <a:endParaRPr lang="en-US" sz="3600" dirty="0">
              <a:ea typeface="Calibri" panose="020F0502020204030204"/>
              <a:cs typeface="Calibri" panose="020F0502020204030204"/>
            </a:endParaRPr>
          </a:p>
          <a:p>
            <a:r>
              <a:rPr lang="en-US" sz="3600" dirty="0">
                <a:ea typeface="Calibri" panose="020F0502020204030204"/>
                <a:cs typeface="Calibri" panose="020F0502020204030204"/>
              </a:rPr>
              <a:t>18 teams + control and research</a:t>
            </a:r>
            <a:endParaRPr lang="en-US" sz="3600" dirty="0"/>
          </a:p>
          <a:p>
            <a:r>
              <a:rPr lang="en-US" sz="3600" dirty="0"/>
              <a:t>Simulated Farm Size: 1,000 ac</a:t>
            </a:r>
            <a:endParaRPr lang="en-US" sz="3600" dirty="0">
              <a:ea typeface="Calibri"/>
              <a:cs typeface="Calibri"/>
            </a:endParaRP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sz="3200" dirty="0">
                <a:ea typeface="Calibri" panose="020F0502020204030204"/>
                <a:cs typeface="Calibri" panose="020F0502020204030204"/>
              </a:rPr>
              <a:t>Three randomized plots </a:t>
            </a:r>
          </a:p>
          <a:p>
            <a:r>
              <a:rPr lang="en-US" sz="3600" dirty="0">
                <a:ea typeface="Calibri" panose="020F0502020204030204"/>
                <a:cs typeface="Calibri" panose="020F0502020204030204"/>
              </a:rPr>
              <a:t>6 management decision types</a:t>
            </a:r>
          </a:p>
          <a:p>
            <a:r>
              <a:rPr lang="en-US" sz="3600" dirty="0">
                <a:ea typeface="Calibri" panose="020F0502020204030204"/>
                <a:cs typeface="Calibri" panose="020F0502020204030204"/>
              </a:rPr>
              <a:t>3 award categories: </a:t>
            </a:r>
          </a:p>
          <a:p>
            <a:pPr lvl="1"/>
            <a:r>
              <a:rPr lang="en-US" sz="3200" dirty="0">
                <a:ea typeface="Calibri" panose="020F0502020204030204"/>
                <a:cs typeface="Calibri" panose="020F0502020204030204"/>
              </a:rPr>
              <a:t>Most profitable</a:t>
            </a:r>
          </a:p>
          <a:p>
            <a:pPr lvl="1"/>
            <a:r>
              <a:rPr lang="en-US" sz="3200" dirty="0">
                <a:ea typeface="Calibri" panose="020F0502020204030204"/>
                <a:cs typeface="Calibri" panose="020F0502020204030204"/>
              </a:rPr>
              <a:t>Most input-use efficient</a:t>
            </a:r>
          </a:p>
          <a:p>
            <a:pPr lvl="1"/>
            <a:r>
              <a:rPr lang="en-US" sz="3200" dirty="0">
                <a:ea typeface="Calibri" panose="020F0502020204030204"/>
                <a:cs typeface="Calibri" panose="020F0502020204030204"/>
              </a:rPr>
              <a:t>(Highest Yield)</a:t>
            </a:r>
          </a:p>
          <a:p>
            <a:endParaRPr lang="en-US" sz="3600" dirty="0">
              <a:ea typeface="Calibri" panose="020F0502020204030204"/>
              <a:cs typeface="Calibri" panose="020F0502020204030204"/>
            </a:endParaRPr>
          </a:p>
          <a:p>
            <a:endParaRPr lang="en-US" sz="3600" dirty="0">
              <a:ea typeface="Calibri" panose="020F0502020204030204"/>
              <a:cs typeface="Calibri" panose="020F0502020204030204"/>
            </a:endParaRPr>
          </a:p>
          <a:p>
            <a:endParaRPr lang="en-US" sz="3600" dirty="0">
              <a:ea typeface="Calibri" panose="020F0502020204030204"/>
              <a:cs typeface="Calibri" panose="020F0502020204030204"/>
            </a:endParaRPr>
          </a:p>
          <a:p>
            <a:endParaRPr lang="en-US" sz="3600" dirty="0">
              <a:ea typeface="Calibri" panose="020F0502020204030204"/>
              <a:cs typeface="Calibri" panose="020F0502020204030204"/>
            </a:endParaRPr>
          </a:p>
        </p:txBody>
      </p:sp>
      <p:pic>
        <p:nvPicPr>
          <p:cNvPr id="4" name="Picture 3" descr="A map of a field&#10;&#10;Description automatically generated">
            <a:extLst>
              <a:ext uri="{FF2B5EF4-FFF2-40B4-BE49-F238E27FC236}">
                <a16:creationId xmlns:a16="http://schemas.microsoft.com/office/drawing/2014/main" id="{81F3D008-B013-3661-ED6E-AC3D84B041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6828" y="8335"/>
            <a:ext cx="4731075" cy="6853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8358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94E452A-264D-DD46-8E4F-0039A1CA42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530" y="0"/>
            <a:ext cx="8582139" cy="541738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851B019-0E80-9846-88A7-4BCA21D47E64}"/>
              </a:ext>
            </a:extLst>
          </p:cNvPr>
          <p:cNvSpPr txBox="1"/>
          <p:nvPr/>
        </p:nvSpPr>
        <p:spPr>
          <a:xfrm>
            <a:off x="500744" y="537962"/>
            <a:ext cx="258615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000" b="1" dirty="0"/>
              <a:t>CSU-TAPS 2023</a:t>
            </a:r>
          </a:p>
          <a:p>
            <a:pPr algn="ctr"/>
            <a:r>
              <a:rPr lang="en-US" sz="3000" b="1" dirty="0"/>
              <a:t>Participants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216FE64-C61C-C94B-8698-34D137C103F4}"/>
              </a:ext>
            </a:extLst>
          </p:cNvPr>
          <p:cNvSpPr txBox="1"/>
          <p:nvPr/>
        </p:nvSpPr>
        <p:spPr>
          <a:xfrm>
            <a:off x="8399432" y="402088"/>
            <a:ext cx="372946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/>
              <a:t>20 teams involving ~45 participants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/>
              <a:t>Participating producers in 2023 split between Front Range, Eastern Plains</a:t>
            </a:r>
          </a:p>
          <a:p>
            <a:endParaRPr lang="en-US" sz="22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AA626BE-27BA-BE4A-99FE-7FA0A00CF430}"/>
              </a:ext>
            </a:extLst>
          </p:cNvPr>
          <p:cNvSpPr txBox="1"/>
          <p:nvPr/>
        </p:nvSpPr>
        <p:spPr>
          <a:xfrm>
            <a:off x="4862569" y="3121017"/>
            <a:ext cx="7073725" cy="3493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/>
              <a:t>Included 1 Nebraska-based UNL-TAPS veteran team, competing “open book”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5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/>
              <a:t>Some teams involve multiple family members or farm business associates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5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/>
              <a:t>Input providers and/or seed dealers involved for some producer-led teams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5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/>
              <a:t>Teams represent wide range of experience re: technology, precision irrigation strategies, grain marketing, etc.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A4F45E0-771D-644C-AAAA-B9063885501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7929" t="24127" r="29458" b="45623"/>
          <a:stretch/>
        </p:blipFill>
        <p:spPr>
          <a:xfrm>
            <a:off x="522515" y="3851997"/>
            <a:ext cx="3635828" cy="2762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47544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graph showing the growth of the season&#10;&#10;Description automatically generated">
            <a:extLst>
              <a:ext uri="{FF2B5EF4-FFF2-40B4-BE49-F238E27FC236}">
                <a16:creationId xmlns:a16="http://schemas.microsoft.com/office/drawing/2014/main" id="{43B754D5-E54C-6713-C66A-5B4D3AFF0E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8452" y="774575"/>
            <a:ext cx="7982328" cy="586761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4C013AD-636E-C662-42B9-7B334E944896}"/>
              </a:ext>
            </a:extLst>
          </p:cNvPr>
          <p:cNvSpPr txBox="1"/>
          <p:nvPr/>
        </p:nvSpPr>
        <p:spPr>
          <a:xfrm>
            <a:off x="8998689" y="387956"/>
            <a:ext cx="3025222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 dirty="0">
                <a:ea typeface="Calibri"/>
                <a:cs typeface="Calibri"/>
              </a:rPr>
              <a:t>CSU TAPS 2023 </a:t>
            </a:r>
          </a:p>
          <a:p>
            <a:pPr algn="ctr"/>
            <a:r>
              <a:rPr lang="en-US" sz="3600" dirty="0">
                <a:ea typeface="Calibri"/>
                <a:cs typeface="Calibri"/>
              </a:rPr>
              <a:t>Timeline</a:t>
            </a:r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0AB55785-15C0-CBCC-111C-A473D9BFEAF6}"/>
              </a:ext>
            </a:extLst>
          </p:cNvPr>
          <p:cNvGrpSpPr/>
          <p:nvPr/>
        </p:nvGrpSpPr>
        <p:grpSpPr>
          <a:xfrm>
            <a:off x="0" y="1857226"/>
            <a:ext cx="3868843" cy="3467439"/>
            <a:chOff x="31737" y="0"/>
            <a:chExt cx="1983105" cy="1873250"/>
          </a:xfrm>
        </p:grpSpPr>
        <p:pic>
          <p:nvPicPr>
            <p:cNvPr id="3" name="Image 6">
              <a:extLst>
                <a:ext uri="{FF2B5EF4-FFF2-40B4-BE49-F238E27FC236}">
                  <a16:creationId xmlns:a16="http://schemas.microsoft.com/office/drawing/2014/main" id="{0EDE9CB5-1B0D-BEA5-5D28-692402DE8F4C}"/>
                </a:ext>
              </a:extLst>
            </p:cNvPr>
            <p:cNvPicPr>
              <a:picLocks/>
            </p:cNvPicPr>
            <p:nvPr/>
          </p:nvPicPr>
          <p:blipFill rotWithShape="1">
            <a:blip r:embed="rId3" cstate="print"/>
            <a:srcRect l="32984" r="33678"/>
            <a:stretch/>
          </p:blipFill>
          <p:spPr bwMode="auto">
            <a:xfrm>
              <a:off x="31737" y="0"/>
              <a:ext cx="1983105" cy="1873250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4" name="Hexagon 3">
              <a:extLst>
                <a:ext uri="{FF2B5EF4-FFF2-40B4-BE49-F238E27FC236}">
                  <a16:creationId xmlns:a16="http://schemas.microsoft.com/office/drawing/2014/main" id="{4F6C143B-139A-FCC5-9B9F-C2E68C78B7B0}"/>
                </a:ext>
              </a:extLst>
            </p:cNvPr>
            <p:cNvSpPr/>
            <p:nvPr/>
          </p:nvSpPr>
          <p:spPr>
            <a:xfrm rot="1702518">
              <a:off x="744482" y="686288"/>
              <a:ext cx="532125" cy="475988"/>
            </a:xfrm>
            <a:prstGeom prst="hexagon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7A85B75E-BB33-F597-77C5-0D5803B220EB}"/>
              </a:ext>
            </a:extLst>
          </p:cNvPr>
          <p:cNvSpPr txBox="1"/>
          <p:nvPr/>
        </p:nvSpPr>
        <p:spPr>
          <a:xfrm>
            <a:off x="650864" y="1256336"/>
            <a:ext cx="2567113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/>
              <a:t>TAPS decisions:</a:t>
            </a:r>
          </a:p>
        </p:txBody>
      </p:sp>
    </p:spTree>
    <p:extLst>
      <p:ext uri="{BB962C8B-B14F-4D97-AF65-F5344CB8AC3E}">
        <p14:creationId xmlns:p14="http://schemas.microsoft.com/office/powerpoint/2010/main" val="34305691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>
            <a:extLst>
              <a:ext uri="{FF2B5EF4-FFF2-40B4-BE49-F238E27FC236}">
                <a16:creationId xmlns:a16="http://schemas.microsoft.com/office/drawing/2014/main" id="{B9A428AF-70D7-B442-B6D3-3E32709709DC}"/>
              </a:ext>
            </a:extLst>
          </p:cNvPr>
          <p:cNvSpPr txBox="1"/>
          <p:nvPr/>
        </p:nvSpPr>
        <p:spPr>
          <a:xfrm>
            <a:off x="3626691" y="279743"/>
            <a:ext cx="3043259" cy="1015663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000" b="1" dirty="0">
                <a:cs typeface="Segoe UI"/>
              </a:rPr>
              <a:t>Simulated Acres: </a:t>
            </a:r>
            <a:endParaRPr lang="en-US" dirty="0"/>
          </a:p>
          <a:p>
            <a:pPr algn="ctr"/>
            <a:r>
              <a:rPr lang="en-US" sz="3000" b="1" dirty="0">
                <a:cs typeface="Segoe UI"/>
              </a:rPr>
              <a:t>1,000​ </a:t>
            </a:r>
            <a:endParaRPr lang="en-US" dirty="0"/>
          </a:p>
        </p:txBody>
      </p:sp>
      <p:sp>
        <p:nvSpPr>
          <p:cNvPr id="4" name="TextBox 2">
            <a:extLst>
              <a:ext uri="{FF2B5EF4-FFF2-40B4-BE49-F238E27FC236}">
                <a16:creationId xmlns:a16="http://schemas.microsoft.com/office/drawing/2014/main" id="{15A23C07-3F3B-D541-B989-B411A5839F53}"/>
              </a:ext>
            </a:extLst>
          </p:cNvPr>
          <p:cNvSpPr txBox="1"/>
          <p:nvPr/>
        </p:nvSpPr>
        <p:spPr>
          <a:xfrm>
            <a:off x="6351773" y="310521"/>
            <a:ext cx="2797892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000" b="1" dirty="0">
                <a:latin typeface="Calibri"/>
                <a:cs typeface="Calibri"/>
              </a:rPr>
              <a:t>APH:</a:t>
            </a:r>
            <a:endParaRPr lang="en-US" b="1" dirty="0"/>
          </a:p>
          <a:p>
            <a:pPr algn="ctr"/>
            <a:r>
              <a:rPr lang="en-US" sz="3000" b="1" dirty="0">
                <a:cs typeface="Times New Roman"/>
              </a:rPr>
              <a:t>220 Bu/Ac</a:t>
            </a:r>
            <a:endParaRPr lang="en-US" sz="3000" dirty="0">
              <a:latin typeface="Eurostile LT Std" panose="020B0804020202050204" pitchFamily="34" charset="0"/>
              <a:cs typeface="Times New Roman"/>
            </a:endParaRPr>
          </a:p>
        </p:txBody>
      </p:sp>
      <p:pic>
        <p:nvPicPr>
          <p:cNvPr id="5" name="Picture 11">
            <a:extLst>
              <a:ext uri="{FF2B5EF4-FFF2-40B4-BE49-F238E27FC236}">
                <a16:creationId xmlns:a16="http://schemas.microsoft.com/office/drawing/2014/main" id="{9E8A7F4A-4087-7A44-903A-7C8814CAF26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26" r="23096" b="60310"/>
          <a:stretch/>
        </p:blipFill>
        <p:spPr>
          <a:xfrm>
            <a:off x="1753" y="1855062"/>
            <a:ext cx="5146568" cy="313577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DEE385C-7810-EA45-83D8-243DD9E0E98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1505" r="153" b="-130"/>
          <a:stretch/>
        </p:blipFill>
        <p:spPr>
          <a:xfrm>
            <a:off x="5067348" y="1851692"/>
            <a:ext cx="7093241" cy="494121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05B73B7-3AEC-5249-ABE2-32A9C14ED79F}"/>
              </a:ext>
            </a:extLst>
          </p:cNvPr>
          <p:cNvSpPr txBox="1"/>
          <p:nvPr/>
        </p:nvSpPr>
        <p:spPr>
          <a:xfrm>
            <a:off x="9149665" y="288750"/>
            <a:ext cx="2751753" cy="10156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b="1" dirty="0">
                <a:ea typeface="+mn-lt"/>
                <a:cs typeface="+mn-lt"/>
              </a:rPr>
              <a:t>    </a:t>
            </a:r>
            <a:r>
              <a:rPr lang="en-US" sz="3000" b="1" dirty="0">
                <a:ea typeface="+mn-lt"/>
                <a:cs typeface="+mn-lt"/>
              </a:rPr>
              <a:t>Bu to Market: </a:t>
            </a:r>
            <a:endParaRPr lang="en-US" sz="3000" dirty="0">
              <a:ea typeface="+mn-lt"/>
              <a:cs typeface="+mn-lt"/>
            </a:endParaRPr>
          </a:p>
          <a:p>
            <a:pPr algn="ctr"/>
            <a:r>
              <a:rPr lang="en-US" sz="3000" b="1" dirty="0">
                <a:ea typeface="+mn-lt"/>
                <a:cs typeface="+mn-lt"/>
              </a:rPr>
              <a:t>220,000</a:t>
            </a:r>
            <a:endParaRPr lang="en-US" sz="3000" dirty="0">
              <a:ea typeface="+mn-lt"/>
              <a:cs typeface="+mn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B9BC36F-1763-D544-BFFB-6A79C960C22E}"/>
              </a:ext>
            </a:extLst>
          </p:cNvPr>
          <p:cNvSpPr txBox="1"/>
          <p:nvPr/>
        </p:nvSpPr>
        <p:spPr>
          <a:xfrm>
            <a:off x="391886" y="248966"/>
            <a:ext cx="2840649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/>
              <a:t>CSU-TAPS 2023 </a:t>
            </a:r>
          </a:p>
          <a:p>
            <a:r>
              <a:rPr lang="en-US" sz="3200" b="1" dirty="0"/>
              <a:t>Farm Budgets</a:t>
            </a:r>
          </a:p>
        </p:txBody>
      </p:sp>
    </p:spTree>
    <p:extLst>
      <p:ext uri="{BB962C8B-B14F-4D97-AF65-F5344CB8AC3E}">
        <p14:creationId xmlns:p14="http://schemas.microsoft.com/office/powerpoint/2010/main" val="30150975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irrigation system in a field of corn&#10;&#10;Description automatically generated">
            <a:extLst>
              <a:ext uri="{FF2B5EF4-FFF2-40B4-BE49-F238E27FC236}">
                <a16:creationId xmlns:a16="http://schemas.microsoft.com/office/drawing/2014/main" id="{4653AFF0-E4FD-0669-233E-238478832B6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73" r="556"/>
          <a:stretch/>
        </p:blipFill>
        <p:spPr>
          <a:xfrm>
            <a:off x="3496694" y="10"/>
            <a:ext cx="8695308" cy="6857990"/>
          </a:xfrm>
          <a:custGeom>
            <a:avLst/>
            <a:gdLst/>
            <a:ahLst/>
            <a:cxnLst/>
            <a:rect l="l" t="t" r="r" b="b"/>
            <a:pathLst>
              <a:path w="8949307" h="6858000">
                <a:moveTo>
                  <a:pt x="0" y="0"/>
                </a:moveTo>
                <a:lnTo>
                  <a:pt x="8949307" y="0"/>
                </a:lnTo>
                <a:lnTo>
                  <a:pt x="8949307" y="6858000"/>
                </a:lnTo>
                <a:lnTo>
                  <a:pt x="0" y="6858000"/>
                </a:lnTo>
                <a:lnTo>
                  <a:pt x="62983" y="6788730"/>
                </a:lnTo>
                <a:cubicBezTo>
                  <a:pt x="773509" y="5928900"/>
                  <a:pt x="1212979" y="4741056"/>
                  <a:pt x="1212979" y="3429000"/>
                </a:cubicBezTo>
                <a:cubicBezTo>
                  <a:pt x="1212979" y="2116944"/>
                  <a:pt x="773509" y="929100"/>
                  <a:pt x="62983" y="69271"/>
                </a:cubicBezTo>
                <a:close/>
              </a:path>
            </a:pathLst>
          </a:cu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0C394245-2757-2ABE-D301-654B8474709F}"/>
              </a:ext>
            </a:extLst>
          </p:cNvPr>
          <p:cNvSpPr/>
          <p:nvPr/>
        </p:nvSpPr>
        <p:spPr>
          <a:xfrm>
            <a:off x="355599" y="678425"/>
            <a:ext cx="3245197" cy="18763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6">
            <a:extLst>
              <a:ext uri="{FF2B5EF4-FFF2-40B4-BE49-F238E27FC236}">
                <a16:creationId xmlns:a16="http://schemas.microsoft.com/office/drawing/2014/main" id="{23FC6011-85F7-3E0B-1A32-AE8FFEA981F8}"/>
              </a:ext>
            </a:extLst>
          </p:cNvPr>
          <p:cNvSpPr txBox="1">
            <a:spLocks/>
          </p:cNvSpPr>
          <p:nvPr/>
        </p:nvSpPr>
        <p:spPr>
          <a:xfrm>
            <a:off x="266419" y="-153271"/>
            <a:ext cx="3438144" cy="112572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600" b="1">
                <a:latin typeface="+mj-lt"/>
                <a:ea typeface="+mj-ea"/>
                <a:cs typeface="+mj-cs"/>
              </a:rPr>
              <a:t>2023 CSU-TAPS </a:t>
            </a:r>
            <a:endParaRPr lang="en-US" sz="2600" b="1">
              <a:latin typeface="+mj-lt"/>
              <a:ea typeface="Calibri Light"/>
              <a:cs typeface="Calibri Light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600" b="1">
                <a:latin typeface="+mj-lt"/>
                <a:ea typeface="+mj-ea"/>
                <a:cs typeface="+mj-cs"/>
              </a:rPr>
              <a:t>Management Decisions</a:t>
            </a:r>
            <a:endParaRPr lang="en-US" sz="2600" b="1">
              <a:latin typeface="+mj-lt"/>
              <a:ea typeface="Calibri Light"/>
              <a:cs typeface="Calibri Light"/>
            </a:endParaRPr>
          </a:p>
        </p:txBody>
      </p:sp>
      <p:sp>
        <p:nvSpPr>
          <p:cNvPr id="5" name="Content Placeholder 12">
            <a:extLst>
              <a:ext uri="{FF2B5EF4-FFF2-40B4-BE49-F238E27FC236}">
                <a16:creationId xmlns:a16="http://schemas.microsoft.com/office/drawing/2014/main" id="{1A050B74-799B-004D-0907-31021015E258}"/>
              </a:ext>
            </a:extLst>
          </p:cNvPr>
          <p:cNvSpPr txBox="1">
            <a:spLocks/>
          </p:cNvSpPr>
          <p:nvPr/>
        </p:nvSpPr>
        <p:spPr>
          <a:xfrm>
            <a:off x="204757" y="1122751"/>
            <a:ext cx="4438518" cy="505930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228600">
              <a:lnSpc>
                <a:spcPct val="150000"/>
              </a:lnSpc>
              <a:buClr>
                <a:srgbClr val="A9A57C"/>
              </a:buClr>
              <a:buFont typeface="Arial" panose="020B0604020202020204" pitchFamily="34" charset="0"/>
              <a:buChar char="•"/>
              <a:defRPr/>
            </a:pPr>
            <a:r>
              <a:rPr kumimoji="0" lang="en-US" sz="2000" b="1" i="0" u="none" strike="noStrike" cap="none" spc="0" normalizeH="0" baseline="0" noProof="0">
                <a:ln>
                  <a:noFill/>
                </a:ln>
                <a:effectLst/>
                <a:uLnTx/>
                <a:uFillTx/>
              </a:rPr>
              <a:t>Hybrids</a:t>
            </a:r>
            <a:r>
              <a:rPr kumimoji="0" lang="en-US" sz="2000" b="0" i="0" u="none" strike="noStrike" cap="none" spc="0" normalizeH="0" baseline="0" noProof="0">
                <a:ln>
                  <a:noFill/>
                </a:ln>
                <a:effectLst/>
                <a:uLnTx/>
                <a:uFillTx/>
              </a:rPr>
              <a:t>: </a:t>
            </a:r>
            <a:r>
              <a:rPr lang="en-US" sz="2000"/>
              <a:t>15</a:t>
            </a:r>
            <a:r>
              <a:rPr kumimoji="0" lang="en-US" sz="2000" b="0" i="0" u="none" strike="noStrike" cap="none" spc="0" normalizeH="0" baseline="0" noProof="0">
                <a:ln>
                  <a:noFill/>
                </a:ln>
                <a:effectLst/>
                <a:uLnTx/>
                <a:uFillTx/>
              </a:rPr>
              <a:t>, </a:t>
            </a:r>
            <a:r>
              <a:rPr lang="en-US" sz="2000"/>
              <a:t>CRM of 92-104 days</a:t>
            </a:r>
            <a:endParaRPr lang="en-US" sz="2000">
              <a:ea typeface="Calibri"/>
              <a:cs typeface="Calibri"/>
            </a:endParaRPr>
          </a:p>
          <a:p>
            <a:pPr indent="-228600">
              <a:lnSpc>
                <a:spcPct val="150000"/>
              </a:lnSpc>
              <a:buClr>
                <a:srgbClr val="A9A57C"/>
              </a:buClr>
              <a:buFont typeface="Arial" panose="020B0604020202020204" pitchFamily="34" charset="0"/>
              <a:buChar char="•"/>
              <a:defRPr/>
            </a:pPr>
            <a:r>
              <a:rPr kumimoji="0" lang="en-US" sz="2000" b="1" i="0" u="none" strike="noStrike" cap="none" spc="0" normalizeH="0" baseline="0" noProof="0">
                <a:ln>
                  <a:noFill/>
                </a:ln>
                <a:effectLst/>
                <a:uLnTx/>
                <a:uFillTx/>
              </a:rPr>
              <a:t>Hybrid Cost</a:t>
            </a:r>
            <a:r>
              <a:rPr kumimoji="0" lang="en-US" sz="2000" b="0" i="0" u="none" strike="noStrike" cap="none" spc="0" normalizeH="0" baseline="0" noProof="0">
                <a:ln>
                  <a:noFill/>
                </a:ln>
                <a:effectLst/>
                <a:uLnTx/>
                <a:uFillTx/>
              </a:rPr>
              <a:t>: $</a:t>
            </a:r>
            <a:r>
              <a:rPr lang="en-US" sz="2000"/>
              <a:t>94-</a:t>
            </a:r>
            <a:r>
              <a:rPr kumimoji="0" lang="en-US" sz="2000" b="0" i="0" u="none" strike="noStrike" cap="none" spc="0" normalizeH="0" baseline="0" noProof="0">
                <a:ln>
                  <a:noFill/>
                </a:ln>
                <a:effectLst/>
                <a:uLnTx/>
                <a:uFillTx/>
              </a:rPr>
              <a:t>$148</a:t>
            </a:r>
            <a:r>
              <a:rPr lang="en-US" sz="2000"/>
              <a:t> </a:t>
            </a:r>
            <a:endParaRPr lang="en-US" sz="2000" b="0" i="0" u="none" strike="noStrike" cap="none" spc="0" normalizeH="0" baseline="0" noProof="0">
              <a:ln>
                <a:noFill/>
              </a:ln>
              <a:effectLst/>
              <a:uLnTx/>
              <a:uFillTx/>
              <a:ea typeface="Calibri" panose="020F0502020204030204"/>
              <a:cs typeface="Calibri" panose="020F0502020204030204"/>
            </a:endParaRPr>
          </a:p>
          <a:p>
            <a:pPr indent="-228600">
              <a:lnSpc>
                <a:spcPct val="150000"/>
              </a:lnSpc>
              <a:buClr>
                <a:srgbClr val="A9A57C"/>
              </a:buClr>
              <a:buFont typeface="Arial" panose="020B0604020202020204" pitchFamily="34" charset="0"/>
              <a:buChar char="•"/>
              <a:defRPr/>
            </a:pPr>
            <a:r>
              <a:rPr kumimoji="0" lang="en-US" sz="2000" b="1" i="0" u="none" strike="noStrike" cap="none" spc="0" normalizeH="0" baseline="0" noProof="0">
                <a:ln>
                  <a:noFill/>
                </a:ln>
                <a:effectLst/>
                <a:uLnTx/>
                <a:uFillTx/>
              </a:rPr>
              <a:t>Planting Population</a:t>
            </a:r>
            <a:r>
              <a:rPr kumimoji="0" lang="en-US" sz="2000" b="0" i="0" u="none" strike="noStrike" cap="none" spc="0" normalizeH="0" baseline="0" noProof="0">
                <a:ln>
                  <a:noFill/>
                </a:ln>
                <a:effectLst/>
                <a:uLnTx/>
                <a:uFillTx/>
              </a:rPr>
              <a:t>: </a:t>
            </a:r>
            <a:r>
              <a:rPr lang="en-US" sz="2000"/>
              <a:t>28,000-36,000 </a:t>
            </a:r>
            <a:endParaRPr lang="en-US" sz="2000">
              <a:ea typeface="Calibri" panose="020F0502020204030204"/>
              <a:cs typeface="Calibri" panose="020F0502020204030204"/>
            </a:endParaRPr>
          </a:p>
          <a:p>
            <a:pPr marL="342900" marR="0" lvl="0" indent="-228600" fontAlgn="auto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>
                <a:srgbClr val="A9A57C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1" i="0" u="none" strike="noStrike" cap="none" spc="0" normalizeH="0" baseline="0" noProof="0">
                <a:ln>
                  <a:noFill/>
                </a:ln>
                <a:effectLst/>
                <a:uLnTx/>
                <a:uFillTx/>
              </a:rPr>
              <a:t>Irrigation</a:t>
            </a:r>
            <a:r>
              <a:rPr kumimoji="0" lang="en-US" sz="2000" b="0" i="0" u="none" strike="noStrike" cap="none" spc="0" normalizeH="0" baseline="0" noProof="0">
                <a:ln>
                  <a:noFill/>
                </a:ln>
                <a:effectLst/>
                <a:uLnTx/>
                <a:uFillTx/>
              </a:rPr>
              <a:t>: </a:t>
            </a:r>
            <a:r>
              <a:rPr lang="en-US" sz="2000"/>
              <a:t>4.6-14.20</a:t>
            </a:r>
            <a:r>
              <a:rPr kumimoji="0" lang="en-US" sz="2000" b="0" i="0" strike="noStrike" cap="none" spc="0" normalizeH="0" baseline="0" noProof="0">
                <a:ln>
                  <a:noFill/>
                </a:ln>
                <a:effectLst/>
                <a:uLnTx/>
                <a:uFillTx/>
              </a:rPr>
              <a:t> in.</a:t>
            </a:r>
            <a:endParaRPr lang="en-US" sz="2000" b="0" i="0" strike="noStrike" cap="none" spc="0" normalizeH="0" baseline="0" noProof="0">
              <a:ln>
                <a:noFill/>
              </a:ln>
              <a:effectLst/>
              <a:uLnTx/>
              <a:uFillTx/>
              <a:ea typeface="Calibri" panose="020F0502020204030204"/>
              <a:cs typeface="Calibri" panose="020F0502020204030204"/>
            </a:endParaRPr>
          </a:p>
          <a:p>
            <a:pPr marL="342900" marR="0" lvl="0" indent="-228600" fontAlgn="auto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>
                <a:srgbClr val="A9A57C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1" i="0" strike="noStrike" cap="none" spc="0" normalizeH="0" baseline="0" noProof="0">
                <a:ln>
                  <a:noFill/>
                </a:ln>
                <a:effectLst/>
                <a:uLnTx/>
                <a:uFillTx/>
              </a:rPr>
              <a:t>Total Nitrogen</a:t>
            </a:r>
            <a:r>
              <a:rPr kumimoji="0" lang="en-US" sz="2000" b="0" i="0" strike="noStrike" cap="none" spc="0" normalizeH="0" baseline="0" noProof="0">
                <a:ln>
                  <a:noFill/>
                </a:ln>
                <a:effectLst/>
                <a:uLnTx/>
                <a:uFillTx/>
              </a:rPr>
              <a:t>: </a:t>
            </a:r>
            <a:r>
              <a:rPr lang="en-US" sz="2000"/>
              <a:t>110-350</a:t>
            </a:r>
            <a:r>
              <a:rPr kumimoji="0" lang="en-US" sz="2000" b="0" i="0" strike="noStrike" cap="none" spc="0" normalizeH="0" baseline="0" noProof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en-US" sz="2000" b="0" i="0" strike="noStrike" cap="none" spc="0" normalizeH="0" baseline="0" noProof="0" err="1">
                <a:ln>
                  <a:noFill/>
                </a:ln>
                <a:effectLst/>
                <a:uLnTx/>
                <a:uFillTx/>
              </a:rPr>
              <a:t>lbs</a:t>
            </a:r>
            <a:endParaRPr lang="en-US" sz="2000" b="0" i="0" strike="noStrike" cap="none" spc="0" normalizeH="0" baseline="0" noProof="0">
              <a:ln>
                <a:noFill/>
              </a:ln>
              <a:effectLst/>
              <a:uLnTx/>
              <a:uFillTx/>
              <a:ea typeface="Calibri" panose="020F0502020204030204"/>
              <a:cs typeface="Calibri" panose="020F0502020204030204"/>
            </a:endParaRPr>
          </a:p>
          <a:p>
            <a:pPr lvl="1" indent="-228600">
              <a:lnSpc>
                <a:spcPct val="150000"/>
              </a:lnSpc>
              <a:buClr>
                <a:srgbClr val="A9A57C"/>
              </a:buClr>
              <a:buFont typeface="Arial" panose="020B0604020202020204" pitchFamily="34" charset="0"/>
              <a:buChar char="•"/>
              <a:defRPr/>
            </a:pPr>
            <a:r>
              <a:rPr kumimoji="0" lang="en-US" sz="2000" b="0" i="0" u="none" strike="noStrike" cap="none" spc="0" normalizeH="0" baseline="0" noProof="0">
                <a:ln>
                  <a:noFill/>
                </a:ln>
                <a:effectLst/>
                <a:uLnTx/>
                <a:uFillTx/>
              </a:rPr>
              <a:t>Pre-Plant: 60 </a:t>
            </a:r>
            <a:r>
              <a:rPr kumimoji="0" lang="en-US" sz="2000" b="0" i="0" u="none" strike="noStrike" cap="none" spc="0" normalizeH="0" baseline="0" noProof="0" err="1">
                <a:ln>
                  <a:noFill/>
                </a:ln>
                <a:effectLst/>
                <a:uLnTx/>
                <a:uFillTx/>
              </a:rPr>
              <a:t>lbs</a:t>
            </a:r>
            <a:r>
              <a:rPr kumimoji="0" lang="en-US" sz="2000" b="0" i="0" u="none" strike="noStrike" cap="none" spc="0" normalizeH="0" baseline="0" noProof="0">
                <a:ln>
                  <a:noFill/>
                </a:ln>
                <a:effectLst/>
                <a:uLnTx/>
                <a:uFillTx/>
              </a:rPr>
              <a:t>/acre</a:t>
            </a:r>
            <a:r>
              <a:rPr lang="en-US" sz="2000"/>
              <a:t> </a:t>
            </a:r>
            <a:endParaRPr lang="en-US" sz="2000">
              <a:ea typeface="Calibri" panose="020F0502020204030204"/>
              <a:cs typeface="Calibri" panose="020F0502020204030204"/>
            </a:endParaRPr>
          </a:p>
          <a:p>
            <a:pPr marL="640080" marR="0" lvl="1" indent="-228600" fontAlgn="auto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>
                <a:srgbClr val="9CBEBD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cap="none" spc="0" normalizeH="0" baseline="0" noProof="0" err="1">
                <a:ln>
                  <a:noFill/>
                </a:ln>
                <a:effectLst/>
                <a:uLnTx/>
                <a:uFillTx/>
              </a:rPr>
              <a:t>Sidedress</a:t>
            </a:r>
            <a:r>
              <a:rPr kumimoji="0" lang="en-US" sz="2000" b="0" i="0" u="none" strike="noStrike" cap="none" spc="0" normalizeH="0" baseline="0" noProof="0">
                <a:ln>
                  <a:noFill/>
                </a:ln>
                <a:effectLst/>
                <a:uLnTx/>
                <a:uFillTx/>
              </a:rPr>
              <a:t>: 0 to 100</a:t>
            </a:r>
            <a:endParaRPr lang="en-US" sz="2000" b="0" i="0" u="none" strike="noStrike" cap="none" spc="0" normalizeH="0" baseline="0" noProof="0">
              <a:ln>
                <a:noFill/>
              </a:ln>
              <a:effectLst/>
              <a:uLnTx/>
              <a:uFillTx/>
              <a:ea typeface="Calibri" panose="020F0502020204030204"/>
              <a:cs typeface="Calibri" panose="020F0502020204030204"/>
            </a:endParaRPr>
          </a:p>
          <a:p>
            <a:pPr marL="640080" marR="0" lvl="1" indent="-228600" fontAlgn="auto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>
                <a:srgbClr val="9CBEBD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cap="none" spc="0" normalizeH="0" baseline="0" noProof="0">
                <a:ln>
                  <a:noFill/>
                </a:ln>
                <a:effectLst/>
                <a:uLnTx/>
                <a:uFillTx/>
              </a:rPr>
              <a:t>Fertigation: </a:t>
            </a:r>
            <a:r>
              <a:rPr lang="en-US" sz="2000"/>
              <a:t>0 </a:t>
            </a:r>
            <a:r>
              <a:rPr kumimoji="0" lang="en-US" sz="2000" b="0" i="0" u="none" strike="noStrike" cap="none" spc="0" normalizeH="0" baseline="0" noProof="0">
                <a:ln>
                  <a:noFill/>
                </a:ln>
                <a:effectLst/>
                <a:uLnTx/>
                <a:uFillTx/>
              </a:rPr>
              <a:t>to 90</a:t>
            </a:r>
            <a:endParaRPr lang="en-US" sz="2000" b="0" i="0" u="none" strike="noStrike" cap="none" spc="0" normalizeH="0" baseline="0" noProof="0">
              <a:ln>
                <a:noFill/>
              </a:ln>
              <a:effectLst/>
              <a:uLnTx/>
              <a:uFillTx/>
              <a:ea typeface="Calibri" panose="020F0502020204030204"/>
              <a:cs typeface="Calibri" panose="020F0502020204030204"/>
            </a:endParaRPr>
          </a:p>
          <a:p>
            <a:pPr marL="342900" marR="0" lvl="0" indent="-228600" fontAlgn="auto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>
                <a:srgbClr val="A9A57C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1" i="0" u="none" strike="noStrike" cap="none" spc="0" normalizeH="0" baseline="0" noProof="0">
                <a:ln>
                  <a:noFill/>
                </a:ln>
                <a:effectLst/>
                <a:uLnTx/>
                <a:uFillTx/>
              </a:rPr>
              <a:t>Insurance</a:t>
            </a:r>
            <a:r>
              <a:rPr kumimoji="0" lang="en-US" sz="2000" b="0" i="0" u="none" strike="noStrike" cap="none" spc="0" normalizeH="0" baseline="0" noProof="0">
                <a:ln>
                  <a:noFill/>
                </a:ln>
                <a:effectLst/>
                <a:uLnTx/>
                <a:uFillTx/>
              </a:rPr>
              <a:t>: $</a:t>
            </a:r>
            <a:r>
              <a:rPr lang="en-US" sz="2000"/>
              <a:t>10-$50</a:t>
            </a:r>
            <a:endParaRPr lang="en-US" sz="2000" b="0" i="0" u="none" strike="noStrike" cap="none" spc="0" normalizeH="0" baseline="0" noProof="0">
              <a:ln>
                <a:noFill/>
              </a:ln>
              <a:effectLst/>
              <a:uLnTx/>
              <a:uFillTx/>
              <a:ea typeface="Calibri" panose="020F0502020204030204"/>
              <a:cs typeface="Calibri" panose="020F0502020204030204"/>
            </a:endParaRPr>
          </a:p>
          <a:p>
            <a:pPr indent="-228600">
              <a:lnSpc>
                <a:spcPct val="150000"/>
              </a:lnSpc>
              <a:buClr>
                <a:srgbClr val="A9A57C"/>
              </a:buClr>
              <a:buFont typeface="Arial" panose="020B0604020202020204" pitchFamily="34" charset="0"/>
              <a:buChar char="•"/>
              <a:defRPr/>
            </a:pPr>
            <a:r>
              <a:rPr kumimoji="0" lang="en-US" sz="2000" b="1" i="0" u="none" strike="noStrike" cap="none" spc="0" normalizeH="0" baseline="0" noProof="0">
                <a:ln>
                  <a:noFill/>
                </a:ln>
                <a:effectLst/>
                <a:uLnTx/>
                <a:uFillTx/>
              </a:rPr>
              <a:t>Marketing</a:t>
            </a:r>
            <a:r>
              <a:rPr kumimoji="0" lang="en-US" sz="2000" b="0" i="0" u="none" strike="noStrike" cap="none" spc="0" normalizeH="0" baseline="0" noProof="0">
                <a:ln>
                  <a:noFill/>
                </a:ln>
                <a:effectLst/>
                <a:uLnTx/>
                <a:uFillTx/>
              </a:rPr>
              <a:t>: </a:t>
            </a:r>
            <a:r>
              <a:rPr lang="en-US" sz="2000"/>
              <a:t>Closed December 12</a:t>
            </a:r>
            <a:endParaRPr lang="en-US" sz="2000" b="0" i="0" u="none" strike="noStrike" cap="none" spc="0" normalizeH="0" baseline="0" noProof="0">
              <a:ln>
                <a:noFill/>
              </a:ln>
              <a:effectLst/>
              <a:uLnTx/>
              <a:uFillTx/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3800232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47D5716-01FA-17F6-DAF4-B3E5A138C9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333" y="512263"/>
            <a:ext cx="11843925" cy="5814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98668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1063F4B-B3D4-5577-811F-BDA2E2A5802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281" b="-1"/>
          <a:stretch/>
        </p:blipFill>
        <p:spPr>
          <a:xfrm>
            <a:off x="457200" y="457200"/>
            <a:ext cx="11277600" cy="59436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9D0641F6-D40A-A826-ADD8-E18EB036C4A8}"/>
              </a:ext>
            </a:extLst>
          </p:cNvPr>
          <p:cNvSpPr/>
          <p:nvPr/>
        </p:nvSpPr>
        <p:spPr>
          <a:xfrm>
            <a:off x="1584959" y="5044440"/>
            <a:ext cx="9087555" cy="338666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58138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graph of a graph of a graph of a graph of a graph of a graph of a graph of a graph of a graph of a graph of a graph of a graph of a graph of&#10;&#10;Description automatically generated">
            <a:extLst>
              <a:ext uri="{FF2B5EF4-FFF2-40B4-BE49-F238E27FC236}">
                <a16:creationId xmlns:a16="http://schemas.microsoft.com/office/drawing/2014/main" id="{7061CB0B-7899-CE8C-2281-A5E50761DEF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596" t="-353" r="-1789" b="705"/>
          <a:stretch/>
        </p:blipFill>
        <p:spPr>
          <a:xfrm>
            <a:off x="29359" y="1183151"/>
            <a:ext cx="12084509" cy="5669062"/>
          </a:xfrm>
          <a:prstGeom prst="rect">
            <a:avLst/>
          </a:prstGeom>
        </p:spPr>
      </p:pic>
      <p:sp>
        <p:nvSpPr>
          <p:cNvPr id="7" name="TextBox 2">
            <a:extLst>
              <a:ext uri="{FF2B5EF4-FFF2-40B4-BE49-F238E27FC236}">
                <a16:creationId xmlns:a16="http://schemas.microsoft.com/office/drawing/2014/main" id="{66B23CF4-485D-30BB-795E-E717D0D91D31}"/>
              </a:ext>
            </a:extLst>
          </p:cNvPr>
          <p:cNvSpPr txBox="1"/>
          <p:nvPr/>
        </p:nvSpPr>
        <p:spPr>
          <a:xfrm>
            <a:off x="673260" y="55945"/>
            <a:ext cx="10797249" cy="1092607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500" b="1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ea typeface="Calibri"/>
                <a:cs typeface="Calibri"/>
              </a:rPr>
              <a:t>Corn grain yield response </a:t>
            </a:r>
            <a:endParaRPr lang="en-US" sz="3500">
              <a:solidFill>
                <a:schemeClr val="tx1">
                  <a:lumMod val="95000"/>
                  <a:lumOff val="5000"/>
                </a:schemeClr>
              </a:solidFill>
              <a:latin typeface="Calibri"/>
              <a:ea typeface="Calibri"/>
              <a:cs typeface="Calibri"/>
            </a:endParaRPr>
          </a:p>
          <a:p>
            <a:pPr algn="ctr"/>
            <a:r>
              <a:rPr lang="en-US" sz="3000" b="1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ea typeface="Calibri"/>
                <a:cs typeface="Calibri"/>
              </a:rPr>
              <a:t>to seasonal total irrigation (A, left) and nitrogen fertilizer (B, right)</a:t>
            </a:r>
            <a:endParaRPr lang="en-US">
              <a:solidFill>
                <a:schemeClr val="tx1">
                  <a:lumMod val="95000"/>
                  <a:lumOff val="5000"/>
                </a:schemeClr>
              </a:solidFill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6834620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C094F92-288B-7B31-2CAC-6230F53945D2}"/>
              </a:ext>
            </a:extLst>
          </p:cNvPr>
          <p:cNvSpPr/>
          <p:nvPr/>
        </p:nvSpPr>
        <p:spPr>
          <a:xfrm>
            <a:off x="0" y="0"/>
            <a:ext cx="12312502" cy="695369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8" name="Google Shape;148;p2"/>
          <p:cNvSpPr txBox="1">
            <a:spLocks noGrp="1"/>
          </p:cNvSpPr>
          <p:nvPr>
            <p:ph type="title"/>
          </p:nvPr>
        </p:nvSpPr>
        <p:spPr>
          <a:xfrm>
            <a:off x="428263" y="0"/>
            <a:ext cx="6645163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EDED"/>
              </a:buClr>
              <a:buSzPts val="5400"/>
              <a:buFont typeface="Corbel"/>
              <a:buNone/>
            </a:pPr>
            <a:r>
              <a:rPr lang="en-US" sz="6000" b="1" cap="small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lantagenet Cherokee" panose="02020602070100000000" pitchFamily="18" charset="0"/>
                <a:ea typeface="ADLaM Display" panose="02010000000000000000" pitchFamily="2" charset="0"/>
                <a:cs typeface="ADLaM Display" panose="02010000000000000000" pitchFamily="2" charset="0"/>
              </a:rPr>
              <a:t>What Is It?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00A6106-469C-3639-5584-12C967EF74B9}"/>
              </a:ext>
            </a:extLst>
          </p:cNvPr>
          <p:cNvSpPr/>
          <p:nvPr/>
        </p:nvSpPr>
        <p:spPr>
          <a:xfrm>
            <a:off x="428263" y="1134320"/>
            <a:ext cx="11273742" cy="5278056"/>
          </a:xfrm>
          <a:prstGeom prst="rect">
            <a:avLst/>
          </a:prstGeom>
          <a:solidFill>
            <a:schemeClr val="bg1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51" name="Google Shape;149;p2">
            <a:extLst>
              <a:ext uri="{FF2B5EF4-FFF2-40B4-BE49-F238E27FC236}">
                <a16:creationId xmlns:a16="http://schemas.microsoft.com/office/drawing/2014/main" id="{7091F53D-B894-30A6-6DBE-8DAE9F1D5F0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41100523"/>
              </p:ext>
            </p:extLst>
          </p:nvPr>
        </p:nvGraphicFramePr>
        <p:xfrm>
          <a:off x="489995" y="1286526"/>
          <a:ext cx="11273741" cy="49869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>
                                            <p:graphicEl>
                                              <a:dgm id="{53792B5E-6898-4DA0-AAD5-C6928586F4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>
                                            <p:graphicEl>
                                              <a:dgm id="{C9E60203-2774-4178-9973-23BD846127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>
                                            <p:graphicEl>
                                              <a:dgm id="{B38D111B-B084-42EA-AB7F-EBF62C64DF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>
                                            <p:graphicEl>
                                              <a:dgm id="{E24DFADF-13FD-4A6C-86B2-4077A25998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>
                                            <p:graphicEl>
                                              <a:dgm id="{4F07CC85-B20A-4E81-95BB-84F03FD5EF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>
                                            <p:graphicEl>
                                              <a:dgm id="{D73D28E9-F84C-425A-AA3B-5A322855BB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>
                                            <p:graphicEl>
                                              <a:dgm id="{92C85041-3742-40F4-AF98-FF9EF4B3EA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>
                                            <p:graphicEl>
                                              <a:dgm id="{4B07F610-A5B5-444C-BBC1-272F87A101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>
                                            <p:graphicEl>
                                              <a:dgm id="{0973F8B7-6D84-4631-9D04-61EF6390D5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>
                                            <p:graphicEl>
                                              <a:dgm id="{E88DE944-C053-41F0-99C0-82E8CFA376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>
                                            <p:graphicEl>
                                              <a:dgm id="{833BAD83-D105-4DD0-9EC9-241756498C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>
                                            <p:graphicEl>
                                              <a:dgm id="{08560120-66C3-4024-AFF6-313A20AAE3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51" grpId="0">
        <p:bldSub>
          <a:bldDgm bld="one"/>
        </p:bldSub>
      </p:bldGraphic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white card with text and images of plants&#10;&#10;Description automatically generated">
            <a:extLst>
              <a:ext uri="{FF2B5EF4-FFF2-40B4-BE49-F238E27FC236}">
                <a16:creationId xmlns:a16="http://schemas.microsoft.com/office/drawing/2014/main" id="{E203F6CA-B9FB-BFC3-A743-AC689DBCB5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3249" y="1930"/>
            <a:ext cx="9375147" cy="682520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50BC02C7-75CB-15AD-6384-58EAFBA97511}"/>
              </a:ext>
            </a:extLst>
          </p:cNvPr>
          <p:cNvSpPr/>
          <p:nvPr/>
        </p:nvSpPr>
        <p:spPr>
          <a:xfrm>
            <a:off x="-7718" y="34723"/>
            <a:ext cx="1080303" cy="6819417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2AE9D67-9F6F-97A4-3854-76EEE33F49E0}"/>
              </a:ext>
            </a:extLst>
          </p:cNvPr>
          <p:cNvSpPr/>
          <p:nvPr/>
        </p:nvSpPr>
        <p:spPr>
          <a:xfrm>
            <a:off x="11113623" y="34722"/>
            <a:ext cx="1080303" cy="6819417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87432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46E8E43-BB23-5F40-9B59-68FB39024C61}"/>
              </a:ext>
            </a:extLst>
          </p:cNvPr>
          <p:cNvSpPr/>
          <p:nvPr/>
        </p:nvSpPr>
        <p:spPr>
          <a:xfrm>
            <a:off x="1992605" y="0"/>
            <a:ext cx="8762474" cy="7194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  <a:spcBef>
                <a:spcPct val="0"/>
              </a:spcBef>
              <a:defRPr/>
            </a:pPr>
            <a:r>
              <a:rPr lang="en-US" sz="3100" b="1" i="1" dirty="0">
                <a:solidFill>
                  <a:prstClr val="black"/>
                </a:solidFill>
                <a:latin typeface="Arial" panose="020B0604020202020204"/>
              </a:rPr>
              <a:t>Common goals, complementary approaches: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AACD717-BBCF-624B-9777-463C930A807B}"/>
              </a:ext>
            </a:extLst>
          </p:cNvPr>
          <p:cNvSpPr txBox="1"/>
          <p:nvPr/>
        </p:nvSpPr>
        <p:spPr>
          <a:xfrm>
            <a:off x="508825" y="719492"/>
            <a:ext cx="11181394" cy="31415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lvl="0" indent="-342900" algn="ctr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sz="2700" dirty="0">
                <a:solidFill>
                  <a:prstClr val="black"/>
                </a:solidFill>
                <a:latin typeface="Arial" panose="020B0604020202020204"/>
              </a:rPr>
              <a:t>Supporting low risk, high value learning </a:t>
            </a:r>
          </a:p>
          <a:p>
            <a:pPr marL="342900" lvl="0" indent="-342900" algn="ctr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sz="2700" dirty="0">
                <a:solidFill>
                  <a:prstClr val="black"/>
                </a:solidFill>
                <a:latin typeface="Arial" panose="020B0604020202020204"/>
              </a:rPr>
              <a:t>Building trust and community experience</a:t>
            </a:r>
          </a:p>
          <a:p>
            <a:pPr marL="342900" lvl="0" indent="-342900" algn="ctr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sz="2700" dirty="0">
                <a:solidFill>
                  <a:prstClr val="black"/>
                </a:solidFill>
                <a:latin typeface="Arial" panose="020B0604020202020204"/>
              </a:rPr>
              <a:t>Increasing precision management skill and knowledge </a:t>
            </a:r>
          </a:p>
          <a:p>
            <a:pPr marL="342900" lvl="0" indent="-342900" algn="ctr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sz="2700" dirty="0">
                <a:solidFill>
                  <a:prstClr val="black"/>
                </a:solidFill>
                <a:latin typeface="Arial" panose="020B0604020202020204"/>
              </a:rPr>
              <a:t>Expanding access to incentives, funding for system upgrades/updates</a:t>
            </a:r>
          </a:p>
          <a:p>
            <a:pPr marL="342900" lvl="0" indent="-342900" algn="ctr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sz="2700" dirty="0">
                <a:solidFill>
                  <a:prstClr val="black"/>
                </a:solidFill>
                <a:latin typeface="Arial" panose="020B0604020202020204"/>
              </a:rPr>
              <a:t>Encouraging profitable and input-use efficient management strategies</a:t>
            </a:r>
            <a:endParaRPr lang="en-US" sz="2700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A8F671A7-6559-CE43-B490-A24A6BAF612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2" t="14930" r="3064" b="12524"/>
          <a:stretch/>
        </p:blipFill>
        <p:spPr>
          <a:xfrm>
            <a:off x="5894403" y="4145254"/>
            <a:ext cx="6297598" cy="241211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255DEE85-86DC-394C-8C87-922A1D2784F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328" t="32297" r="15085" b="24025"/>
          <a:stretch/>
        </p:blipFill>
        <p:spPr>
          <a:xfrm>
            <a:off x="0" y="4137936"/>
            <a:ext cx="5730240" cy="2419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9497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D495FA-8459-5B94-50E6-21EFE1E61D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192" y="330680"/>
            <a:ext cx="6609306" cy="807254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br>
              <a:rPr lang="en-US" sz="4000" b="1" dirty="0"/>
            </a:br>
            <a:r>
              <a:rPr lang="en-US" sz="4000" b="1" dirty="0"/>
              <a:t>CSU-TAPS 2023 </a:t>
            </a:r>
            <a:br>
              <a:rPr lang="en-US" sz="4000" b="1" dirty="0"/>
            </a:br>
            <a:r>
              <a:rPr lang="en-US" sz="4000" b="1" dirty="0"/>
              <a:t>"Most Profitable" Award Winner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E778965-EDCB-573F-0270-7CCA1CC1BF09}"/>
              </a:ext>
            </a:extLst>
          </p:cNvPr>
          <p:cNvSpPr txBox="1"/>
          <p:nvPr/>
        </p:nvSpPr>
        <p:spPr>
          <a:xfrm>
            <a:off x="5046819" y="3219170"/>
            <a:ext cx="7230532" cy="35394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457200" indent="-457200">
              <a:buFont typeface="Arial"/>
              <a:buChar char="•"/>
            </a:pPr>
            <a:r>
              <a:rPr lang="en-US" sz="3200" dirty="0">
                <a:cs typeface="Arial"/>
              </a:rPr>
              <a:t>Profit/acre of $431 </a:t>
            </a:r>
          </a:p>
          <a:p>
            <a:pPr marL="457200" indent="-457200">
              <a:buFont typeface="Arial"/>
              <a:buChar char="•"/>
            </a:pPr>
            <a:r>
              <a:rPr lang="en-US" sz="3200" dirty="0">
                <a:cs typeface="Arial"/>
              </a:rPr>
              <a:t>​Crop Ins: RP with EU at 65% coverage </a:t>
            </a:r>
            <a:endParaRPr lang="en-US" sz="3200" dirty="0">
              <a:ea typeface="Calibri"/>
              <a:cs typeface="Arial"/>
            </a:endParaRPr>
          </a:p>
          <a:p>
            <a:pPr marL="457200" indent="-457200">
              <a:buFont typeface="Arial"/>
              <a:buChar char="•"/>
            </a:pPr>
            <a:r>
              <a:rPr lang="en-US" sz="3200" dirty="0">
                <a:cs typeface="Arial"/>
              </a:rPr>
              <a:t>3rd place yield: 239 </a:t>
            </a:r>
            <a:r>
              <a:rPr lang="en-US" sz="3200" dirty="0" err="1">
                <a:cs typeface="Arial"/>
              </a:rPr>
              <a:t>bu</a:t>
            </a:r>
            <a:r>
              <a:rPr lang="en-US" sz="3200" dirty="0">
                <a:cs typeface="Arial"/>
              </a:rPr>
              <a:t>/acre​</a:t>
            </a:r>
            <a:endParaRPr lang="en-US" sz="3200" dirty="0">
              <a:ea typeface="Calibri"/>
              <a:cs typeface="Arial"/>
            </a:endParaRPr>
          </a:p>
          <a:p>
            <a:pPr marL="457200" indent="-457200">
              <a:buFont typeface="Arial"/>
              <a:buChar char="•"/>
            </a:pPr>
            <a:r>
              <a:rPr lang="en-US" sz="3200" dirty="0">
                <a:cs typeface="Arial"/>
              </a:rPr>
              <a:t>Hedge marketing strategy  ​</a:t>
            </a:r>
            <a:endParaRPr lang="en-US" sz="3200" dirty="0">
              <a:ea typeface="Calibri"/>
              <a:cs typeface="Arial"/>
            </a:endParaRPr>
          </a:p>
          <a:p>
            <a:pPr marL="457200" indent="-457200">
              <a:buFont typeface="Arial"/>
              <a:buChar char="•"/>
            </a:pPr>
            <a:r>
              <a:rPr lang="en-US" sz="3200" dirty="0">
                <a:cs typeface="Arial"/>
              </a:rPr>
              <a:t>Hybrid/rate Channel 199-60STXRIB</a:t>
            </a:r>
          </a:p>
          <a:p>
            <a:pPr marL="457200" indent="-457200">
              <a:buFont typeface="Arial"/>
              <a:buChar char="•"/>
            </a:pPr>
            <a:r>
              <a:rPr lang="en-US" sz="3200" dirty="0">
                <a:cs typeface="Arial"/>
              </a:rPr>
              <a:t>31,000 </a:t>
            </a:r>
            <a:r>
              <a:rPr lang="en-US" sz="3200" dirty="0" err="1">
                <a:cs typeface="Arial"/>
              </a:rPr>
              <a:t>sds</a:t>
            </a:r>
            <a:r>
              <a:rPr lang="en-US" sz="3200" dirty="0">
                <a:cs typeface="Arial"/>
              </a:rPr>
              <a:t>/ac​</a:t>
            </a:r>
            <a:endParaRPr lang="en-US" sz="3200" dirty="0">
              <a:ea typeface="Calibri"/>
              <a:cs typeface="Arial"/>
            </a:endParaRPr>
          </a:p>
          <a:p>
            <a:pPr marL="457200" indent="-457200">
              <a:buFont typeface="Arial"/>
              <a:buChar char="•"/>
            </a:pPr>
            <a:r>
              <a:rPr lang="en-US" sz="3200" dirty="0">
                <a:cs typeface="Arial"/>
              </a:rPr>
              <a:t>150 </a:t>
            </a:r>
            <a:r>
              <a:rPr lang="en-US" sz="3200" dirty="0" err="1">
                <a:cs typeface="Arial"/>
              </a:rPr>
              <a:t>lbs</a:t>
            </a:r>
            <a:r>
              <a:rPr lang="en-US" sz="3200" dirty="0">
                <a:cs typeface="Arial"/>
              </a:rPr>
              <a:t> N/ac &amp; 8.6 inches of water/ac ​</a:t>
            </a:r>
            <a:endParaRPr lang="en-US" sz="3200" dirty="0">
              <a:ea typeface="Calibri"/>
              <a:cs typeface="Arial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38FC7B2-8E43-EB5F-5385-5E0FEB1DCAFF}"/>
              </a:ext>
            </a:extLst>
          </p:cNvPr>
          <p:cNvSpPr/>
          <p:nvPr/>
        </p:nvSpPr>
        <p:spPr>
          <a:xfrm>
            <a:off x="457200" y="1574800"/>
            <a:ext cx="11128962" cy="37629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A long brown object with a white background&#10;&#10;Description automatically generated">
            <a:extLst>
              <a:ext uri="{FF2B5EF4-FFF2-40B4-BE49-F238E27FC236}">
                <a16:creationId xmlns:a16="http://schemas.microsoft.com/office/drawing/2014/main" id="{E6607140-1E11-5D49-E8FA-5950B37319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0370" y="2484161"/>
            <a:ext cx="6848592" cy="309233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4E3C2A8D-7C59-2410-FFD2-33617E9C6B19}"/>
              </a:ext>
            </a:extLst>
          </p:cNvPr>
          <p:cNvSpPr/>
          <p:nvPr/>
        </p:nvSpPr>
        <p:spPr>
          <a:xfrm>
            <a:off x="4152452" y="2280053"/>
            <a:ext cx="7078532" cy="5133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A person standing in a field with his arms crossed&#10;&#10;Description automatically generated">
            <a:extLst>
              <a:ext uri="{FF2B5EF4-FFF2-40B4-BE49-F238E27FC236}">
                <a16:creationId xmlns:a16="http://schemas.microsoft.com/office/drawing/2014/main" id="{14E3CDA0-69CF-663E-FFBE-0F423BCBF6B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833" t="12989" r="8679" b="14554"/>
          <a:stretch/>
        </p:blipFill>
        <p:spPr>
          <a:xfrm>
            <a:off x="-1043" y="1089381"/>
            <a:ext cx="4821961" cy="5768619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2719199-EEB8-8890-9DED-766A62A2DC6F}"/>
              </a:ext>
            </a:extLst>
          </p:cNvPr>
          <p:cNvSpPr/>
          <p:nvPr/>
        </p:nvSpPr>
        <p:spPr>
          <a:xfrm>
            <a:off x="-1043" y="5927464"/>
            <a:ext cx="4821961" cy="9268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929EDC3-560A-8AF7-49C6-B2D5398B4D7D}"/>
              </a:ext>
            </a:extLst>
          </p:cNvPr>
          <p:cNvSpPr txBox="1"/>
          <p:nvPr/>
        </p:nvSpPr>
        <p:spPr>
          <a:xfrm>
            <a:off x="-1043" y="5920511"/>
            <a:ext cx="4821961" cy="1292578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228600">
              <a:lnSpc>
                <a:spcPct val="90000"/>
              </a:lnSpc>
              <a:spcAft>
                <a:spcPts val="600"/>
              </a:spcAft>
            </a:pPr>
            <a:r>
              <a:rPr lang="en-US" sz="3000" b="1" dirty="0"/>
              <a:t>Awarded to Farm 8 </a:t>
            </a:r>
          </a:p>
          <a:p>
            <a:pPr marL="228600">
              <a:lnSpc>
                <a:spcPct val="90000"/>
              </a:lnSpc>
              <a:spcAft>
                <a:spcPts val="600"/>
              </a:spcAft>
            </a:pPr>
            <a:r>
              <a:rPr lang="en-US" sz="3000" b="1" dirty="0"/>
              <a:t>Brian Lengel, of Idalia, CO</a:t>
            </a:r>
            <a:endParaRPr lang="en-US" sz="3000" b="1" dirty="0">
              <a:ea typeface="Calibri"/>
              <a:cs typeface="Calibri"/>
            </a:endParaRPr>
          </a:p>
          <a:p>
            <a:pPr marL="685800" indent="-457200">
              <a:lnSpc>
                <a:spcPct val="90000"/>
              </a:lnSpc>
              <a:spcAft>
                <a:spcPts val="600"/>
              </a:spcAft>
              <a:buFont typeface="Arial"/>
              <a:buChar char="•"/>
            </a:pPr>
            <a:endParaRPr lang="en-US" sz="3300" dirty="0">
              <a:ea typeface="Calibri"/>
              <a:cs typeface="Calibri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641C4B2-ABBC-457B-DC44-5E928349514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1884" r="22963"/>
          <a:stretch/>
        </p:blipFill>
        <p:spPr>
          <a:xfrm rot="5400000">
            <a:off x="7831870" y="-924053"/>
            <a:ext cx="3096593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34488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green text on a black background&#10;&#10;Description automatically generated">
            <a:extLst>
              <a:ext uri="{FF2B5EF4-FFF2-40B4-BE49-F238E27FC236}">
                <a16:creationId xmlns:a16="http://schemas.microsoft.com/office/drawing/2014/main" id="{C16C3E30-8B9E-26EE-AB43-14627AB1A9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2415" y="3429000"/>
            <a:ext cx="4285110" cy="1644405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C9FB51B5-42CD-33C8-0CB6-0BE77B70485B}"/>
              </a:ext>
            </a:extLst>
          </p:cNvPr>
          <p:cNvGrpSpPr/>
          <p:nvPr/>
        </p:nvGrpSpPr>
        <p:grpSpPr>
          <a:xfrm>
            <a:off x="1920281" y="382123"/>
            <a:ext cx="8651265" cy="936516"/>
            <a:chOff x="2495427" y="601473"/>
            <a:chExt cx="8651265" cy="936516"/>
          </a:xfrm>
        </p:grpSpPr>
        <p:pic>
          <p:nvPicPr>
            <p:cNvPr id="3" name="Picture 2" descr="A blue and green logo&#10;&#10;Description automatically generated">
              <a:extLst>
                <a:ext uri="{FF2B5EF4-FFF2-40B4-BE49-F238E27FC236}">
                  <a16:creationId xmlns:a16="http://schemas.microsoft.com/office/drawing/2014/main" id="{537324D0-375B-E2E8-2F25-767797A253E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495427" y="636343"/>
              <a:ext cx="1261452" cy="857006"/>
            </a:xfrm>
            <a:prstGeom prst="rect">
              <a:avLst/>
            </a:prstGeom>
          </p:spPr>
        </p:pic>
        <p:pic>
          <p:nvPicPr>
            <p:cNvPr id="4" name="Picture 3" descr="A black text on a white background&#10;&#10;Description automatically generated">
              <a:extLst>
                <a:ext uri="{FF2B5EF4-FFF2-40B4-BE49-F238E27FC236}">
                  <a16:creationId xmlns:a16="http://schemas.microsoft.com/office/drawing/2014/main" id="{D7DD4967-5F31-D04F-EECE-07502DC109F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819769" y="601473"/>
              <a:ext cx="7326923" cy="936516"/>
            </a:xfrm>
            <a:prstGeom prst="rect">
              <a:avLst/>
            </a:prstGeom>
          </p:spPr>
        </p:pic>
      </p:grpSp>
      <p:pic>
        <p:nvPicPr>
          <p:cNvPr id="6" name="Picture 5" descr="A black letter with a white letter&#10;&#10;Description automatically generated">
            <a:extLst>
              <a:ext uri="{FF2B5EF4-FFF2-40B4-BE49-F238E27FC236}">
                <a16:creationId xmlns:a16="http://schemas.microsoft.com/office/drawing/2014/main" id="{98D7E5C1-EFB3-AF6B-535C-2EBB1DDF05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43868" y="5959760"/>
            <a:ext cx="4985889" cy="667075"/>
          </a:xfrm>
          <a:prstGeom prst="rect">
            <a:avLst/>
          </a:prstGeom>
        </p:spPr>
      </p:pic>
      <p:pic>
        <p:nvPicPr>
          <p:cNvPr id="8" name="Picture 7" descr="A blue and green logo&#10;&#10;Description automatically generated">
            <a:extLst>
              <a:ext uri="{FF2B5EF4-FFF2-40B4-BE49-F238E27FC236}">
                <a16:creationId xmlns:a16="http://schemas.microsoft.com/office/drawing/2014/main" id="{8E6FF5E1-3440-6BBF-DAB1-E6DF713FB11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27502"/>
          <a:stretch/>
        </p:blipFill>
        <p:spPr>
          <a:xfrm>
            <a:off x="1541950" y="5655490"/>
            <a:ext cx="3730136" cy="1094545"/>
          </a:xfrm>
          <a:prstGeom prst="rect">
            <a:avLst/>
          </a:prstGeom>
        </p:spPr>
      </p:pic>
      <p:pic>
        <p:nvPicPr>
          <p:cNvPr id="10" name="Picture 9" descr="A blue green and white text&#10;&#10;Description automatically generated">
            <a:extLst>
              <a:ext uri="{FF2B5EF4-FFF2-40B4-BE49-F238E27FC236}">
                <a16:creationId xmlns:a16="http://schemas.microsoft.com/office/drawing/2014/main" id="{23DD2CFB-E5EA-ADAF-1741-DDD5F565DA8D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35"/>
          <a:stretch/>
        </p:blipFill>
        <p:spPr>
          <a:xfrm>
            <a:off x="6473644" y="3544703"/>
            <a:ext cx="4097902" cy="1593389"/>
          </a:xfrm>
          <a:prstGeom prst="rect">
            <a:avLst/>
          </a:prstGeom>
          <a:effectLst/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80E212A-026F-253E-4711-949B14424D83}"/>
              </a:ext>
            </a:extLst>
          </p:cNvPr>
          <p:cNvSpPr txBox="1"/>
          <p:nvPr/>
        </p:nvSpPr>
        <p:spPr>
          <a:xfrm>
            <a:off x="1246555" y="1672049"/>
            <a:ext cx="9698890" cy="173893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 b="1" dirty="0"/>
              <a:t>“Climate Smart Advances in Ag Performance”</a:t>
            </a:r>
          </a:p>
          <a:p>
            <a:pPr algn="ctr"/>
            <a:r>
              <a:rPr lang="en-US" sz="3200" b="1" dirty="0">
                <a:ea typeface="Calibri"/>
                <a:cs typeface="Calibri"/>
              </a:rPr>
              <a:t>Technical Agreement </a:t>
            </a:r>
            <a:r>
              <a:rPr lang="en-US" sz="3200" b="1" dirty="0" err="1">
                <a:ea typeface="Calibri"/>
                <a:cs typeface="Calibri"/>
              </a:rPr>
              <a:t>est’d</a:t>
            </a:r>
            <a:r>
              <a:rPr lang="en-US" sz="3200" b="1" dirty="0">
                <a:ea typeface="Calibri"/>
                <a:cs typeface="Calibri"/>
              </a:rPr>
              <a:t> Sept 2023</a:t>
            </a:r>
          </a:p>
          <a:p>
            <a:pPr algn="ctr"/>
            <a:endParaRPr lang="en-US" sz="1100" b="1" dirty="0">
              <a:ea typeface="Calibri"/>
              <a:cs typeface="Calibri"/>
            </a:endParaRPr>
          </a:p>
          <a:p>
            <a:pPr algn="ctr"/>
            <a:r>
              <a:rPr lang="en-US" sz="3200" dirty="0">
                <a:ea typeface="Calibri"/>
                <a:cs typeface="Calibri"/>
              </a:rPr>
              <a:t> External Year 1 Match: </a:t>
            </a:r>
          </a:p>
        </p:txBody>
      </p:sp>
    </p:spTree>
    <p:extLst>
      <p:ext uri="{BB962C8B-B14F-4D97-AF65-F5344CB8AC3E}">
        <p14:creationId xmlns:p14="http://schemas.microsoft.com/office/powerpoint/2010/main" val="393661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3B58BC3-3B8A-4D42-99E3-428AFFE488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7998" y="378786"/>
            <a:ext cx="2944482" cy="1276943"/>
          </a:xfrm>
          <a:prstGeom prst="rect">
            <a:avLst/>
          </a:prstGeom>
        </p:spPr>
      </p:pic>
      <p:pic>
        <p:nvPicPr>
          <p:cNvPr id="3" name="Picture 2" descr="A picture containing font, text, logo, graphics&#10;&#10;Description automatically generated">
            <a:extLst>
              <a:ext uri="{FF2B5EF4-FFF2-40B4-BE49-F238E27FC236}">
                <a16:creationId xmlns:a16="http://schemas.microsoft.com/office/drawing/2014/main" id="{6225D8EE-2EDD-2A4F-8251-094ED72B41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8470" y="4417870"/>
            <a:ext cx="2868549" cy="1038050"/>
          </a:xfrm>
          <a:prstGeom prst="rect">
            <a:avLst/>
          </a:prstGeom>
        </p:spPr>
      </p:pic>
      <p:pic>
        <p:nvPicPr>
          <p:cNvPr id="4" name="Picture 2" descr="Colorado State Taps Logo.">
            <a:extLst>
              <a:ext uri="{FF2B5EF4-FFF2-40B4-BE49-F238E27FC236}">
                <a16:creationId xmlns:a16="http://schemas.microsoft.com/office/drawing/2014/main" id="{B40314A5-7B5E-EA41-BEC9-B8E6102891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7286" y="1753602"/>
            <a:ext cx="3021338" cy="1122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B666503-BEFD-F04D-B588-D610A0EC304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35"/>
          <a:stretch/>
        </p:blipFill>
        <p:spPr>
          <a:xfrm>
            <a:off x="8540325" y="520190"/>
            <a:ext cx="2936016" cy="1135539"/>
          </a:xfrm>
          <a:prstGeom prst="rect">
            <a:avLst/>
          </a:prstGeom>
          <a:effectLst/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EC76100-D8FB-2A4E-AF62-8688B4F6E10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2445"/>
          <a:stretch/>
        </p:blipFill>
        <p:spPr>
          <a:xfrm>
            <a:off x="8292480" y="3246888"/>
            <a:ext cx="3307518" cy="66631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1C80C0D-40BA-F14F-8514-E460966E0A3F}"/>
              </a:ext>
            </a:extLst>
          </p:cNvPr>
          <p:cNvSpPr txBox="1"/>
          <p:nvPr/>
        </p:nvSpPr>
        <p:spPr>
          <a:xfrm>
            <a:off x="8292480" y="1872258"/>
            <a:ext cx="321434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>
                <a:solidFill>
                  <a:srgbClr val="7030A0"/>
                </a:solidFill>
              </a:rPr>
              <a:t> Coming soon: 	   </a:t>
            </a:r>
            <a:br>
              <a:rPr lang="en-US" sz="3000" b="1">
                <a:solidFill>
                  <a:srgbClr val="7030A0"/>
                </a:solidFill>
              </a:rPr>
            </a:br>
            <a:r>
              <a:rPr lang="en-US" sz="3000" b="1">
                <a:solidFill>
                  <a:srgbClr val="7030A0"/>
                </a:solidFill>
              </a:rPr>
              <a:t>KS Master Irrigator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6804858-BD5A-304A-9954-093FF8E5821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6623" y="150335"/>
            <a:ext cx="4263243" cy="619310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13D80FE-CB23-8343-AF79-C5809C0F7F0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6217" y="4195133"/>
            <a:ext cx="2901943" cy="957641"/>
          </a:xfrm>
          <a:prstGeom prst="rect">
            <a:avLst/>
          </a:prstGeom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8F5EA62-B527-AF4C-B4FE-84A4D0663C8E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t="27104" b="12755"/>
          <a:stretch/>
        </p:blipFill>
        <p:spPr>
          <a:xfrm>
            <a:off x="2359898" y="3016559"/>
            <a:ext cx="3266153" cy="117857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0347186-0D69-1C4E-9757-6E06BDC42873}"/>
              </a:ext>
            </a:extLst>
          </p:cNvPr>
          <p:cNvSpPr txBox="1"/>
          <p:nvPr/>
        </p:nvSpPr>
        <p:spPr>
          <a:xfrm>
            <a:off x="304800" y="3382153"/>
            <a:ext cx="251184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>
                <a:solidFill>
                  <a:srgbClr val="7030A0"/>
                </a:solidFill>
              </a:rPr>
              <a:t>Coming soon:</a:t>
            </a:r>
            <a:endParaRPr lang="en-US" sz="300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86C0149-7F3F-8897-3A47-45C66939FF1B}"/>
              </a:ext>
            </a:extLst>
          </p:cNvPr>
          <p:cNvSpPr txBox="1"/>
          <p:nvPr/>
        </p:nvSpPr>
        <p:spPr>
          <a:xfrm>
            <a:off x="8761453" y="5430731"/>
            <a:ext cx="35365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+ work with </a:t>
            </a:r>
          </a:p>
          <a:p>
            <a:r>
              <a:rPr lang="en-US" sz="2400" dirty="0"/>
              <a:t>Master Irrigator programs </a:t>
            </a:r>
          </a:p>
          <a:p>
            <a:r>
              <a:rPr lang="en-US" sz="2400" dirty="0"/>
              <a:t>beyond the High Plains!</a:t>
            </a:r>
          </a:p>
        </p:txBody>
      </p:sp>
    </p:spTree>
    <p:extLst>
      <p:ext uri="{BB962C8B-B14F-4D97-AF65-F5344CB8AC3E}">
        <p14:creationId xmlns:p14="http://schemas.microsoft.com/office/powerpoint/2010/main" val="2744396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897BA0E-36B0-FEDA-F95F-CEBC0D9342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9624" y="324772"/>
            <a:ext cx="5201322" cy="679321"/>
          </a:xfrm>
        </p:spPr>
        <p:txBody>
          <a:bodyPr anchor="b">
            <a:normAutofit fontScale="90000"/>
          </a:bodyPr>
          <a:lstStyle/>
          <a:p>
            <a:r>
              <a:rPr lang="en-US" sz="5400" dirty="0">
                <a:ea typeface="Calibri Light"/>
                <a:cs typeface="Calibri Light"/>
              </a:rPr>
              <a:t>Multi-state efforts</a:t>
            </a:r>
            <a:endParaRPr lang="en-US" sz="5400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8D85DFD1-6FB4-2A05-7831-415ECEE56B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9624" y="1082964"/>
            <a:ext cx="5706932" cy="5696164"/>
          </a:xfrm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>
              <a:lnSpc>
                <a:spcPct val="170000"/>
              </a:lnSpc>
            </a:pPr>
            <a:r>
              <a:rPr lang="en-US" sz="2200" dirty="0">
                <a:ea typeface="Calibri"/>
                <a:cs typeface="Calibri"/>
              </a:rPr>
              <a:t>Strengthen and expand Master Irrigator and TAPS</a:t>
            </a:r>
          </a:p>
          <a:p>
            <a:pPr>
              <a:lnSpc>
                <a:spcPct val="170000"/>
              </a:lnSpc>
            </a:pPr>
            <a:r>
              <a:rPr lang="en-US" sz="2200" dirty="0">
                <a:ea typeface="Calibri"/>
                <a:cs typeface="Calibri"/>
              </a:rPr>
              <a:t>TAPS data portal</a:t>
            </a:r>
          </a:p>
          <a:p>
            <a:pPr>
              <a:lnSpc>
                <a:spcPct val="170000"/>
              </a:lnSpc>
            </a:pPr>
            <a:r>
              <a:rPr lang="en-US" sz="2200" dirty="0">
                <a:ea typeface="Calibri"/>
                <a:cs typeface="Calibri"/>
              </a:rPr>
              <a:t>Program communications</a:t>
            </a:r>
          </a:p>
          <a:p>
            <a:pPr>
              <a:lnSpc>
                <a:spcPct val="170000"/>
              </a:lnSpc>
            </a:pPr>
            <a:r>
              <a:rPr lang="en-US" sz="2200" dirty="0">
                <a:ea typeface="Calibri"/>
                <a:cs typeface="Calibri"/>
              </a:rPr>
              <a:t>GHG study &amp; analysis</a:t>
            </a:r>
          </a:p>
          <a:p>
            <a:pPr>
              <a:lnSpc>
                <a:spcPct val="170000"/>
              </a:lnSpc>
            </a:pPr>
            <a:r>
              <a:rPr lang="en-US" sz="2200" dirty="0">
                <a:ea typeface="Calibri"/>
                <a:cs typeface="Calibri"/>
              </a:rPr>
              <a:t>Strategic partnerships</a:t>
            </a:r>
          </a:p>
          <a:p>
            <a:pPr>
              <a:lnSpc>
                <a:spcPct val="170000"/>
              </a:lnSpc>
            </a:pPr>
            <a:r>
              <a:rPr lang="en-US" sz="2200" u="sng" dirty="0">
                <a:ea typeface="Calibri"/>
                <a:cs typeface="Calibri"/>
              </a:rPr>
              <a:t>Foundation for applied research</a:t>
            </a:r>
          </a:p>
          <a:p>
            <a:pPr>
              <a:lnSpc>
                <a:spcPct val="170000"/>
              </a:lnSpc>
            </a:pPr>
            <a:r>
              <a:rPr lang="en-US" sz="2200" dirty="0">
                <a:ea typeface="Calibri"/>
                <a:cs typeface="Calibri"/>
              </a:rPr>
              <a:t>Develop common templates</a:t>
            </a:r>
          </a:p>
          <a:p>
            <a:pPr>
              <a:lnSpc>
                <a:spcPct val="170000"/>
              </a:lnSpc>
            </a:pPr>
            <a:r>
              <a:rPr lang="en-US" sz="2200" dirty="0">
                <a:ea typeface="Calibri"/>
                <a:cs typeface="Calibri"/>
              </a:rPr>
              <a:t>Connect with beef/dairy sector </a:t>
            </a:r>
          </a:p>
          <a:p>
            <a:pPr>
              <a:lnSpc>
                <a:spcPct val="170000"/>
              </a:lnSpc>
            </a:pPr>
            <a:r>
              <a:rPr lang="en-US" sz="2200" dirty="0">
                <a:ea typeface="Calibri"/>
                <a:cs typeface="Calibri"/>
              </a:rPr>
              <a:t>Build strong communities of practice</a:t>
            </a:r>
          </a:p>
          <a:p>
            <a:pPr>
              <a:lnSpc>
                <a:spcPct val="170000"/>
              </a:lnSpc>
            </a:pPr>
            <a:r>
              <a:rPr lang="en-US" sz="2200" dirty="0">
                <a:ea typeface="Calibri"/>
                <a:cs typeface="Calibri"/>
              </a:rPr>
              <a:t>Improve access to support and incentives</a:t>
            </a:r>
          </a:p>
          <a:p>
            <a:endParaRPr lang="en-US" sz="2200" dirty="0">
              <a:ea typeface="Calibri"/>
              <a:cs typeface="Calibri"/>
            </a:endParaRPr>
          </a:p>
        </p:txBody>
      </p:sp>
      <p:pic>
        <p:nvPicPr>
          <p:cNvPr id="2" name="Picture 1" descr="A solar panel in a field of corn&#10;&#10;Description automatically generated">
            <a:extLst>
              <a:ext uri="{FF2B5EF4-FFF2-40B4-BE49-F238E27FC236}">
                <a16:creationId xmlns:a16="http://schemas.microsoft.com/office/drawing/2014/main" id="{A3536BBE-C0EB-06E4-5BBE-073EADFC36A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343" t="4284" r="114" b="20823"/>
          <a:stretch/>
        </p:blipFill>
        <p:spPr>
          <a:xfrm>
            <a:off x="5311703" y="10"/>
            <a:ext cx="6883550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09054322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BC5DDC-598D-D841-9681-58A7D68AEA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E7515B8-D2A1-A147-23E9-F58217A1EDB1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296561" y="3623215"/>
            <a:ext cx="20151017" cy="492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" name="Picture 1" descr="A group of logos on a white background&#10;&#10;Description automatically generated">
            <a:extLst>
              <a:ext uri="{FF2B5EF4-FFF2-40B4-BE49-F238E27FC236}">
                <a16:creationId xmlns:a16="http://schemas.microsoft.com/office/drawing/2014/main" id="{EDD33297-033E-2CF9-498A-ED45B59A10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098" y="403328"/>
            <a:ext cx="12183805" cy="6053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85219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7F182DF-A13C-3649-BFF2-D33D8FBA2C1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350" t="8008" r="3646" b="9626"/>
          <a:stretch/>
        </p:blipFill>
        <p:spPr>
          <a:xfrm>
            <a:off x="556273" y="4669241"/>
            <a:ext cx="4295333" cy="110732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1335834-1851-F74E-B94E-7538907021C1}"/>
              </a:ext>
            </a:extLst>
          </p:cNvPr>
          <p:cNvSpPr txBox="1"/>
          <p:nvPr/>
        </p:nvSpPr>
        <p:spPr>
          <a:xfrm>
            <a:off x="299980" y="5776561"/>
            <a:ext cx="480791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endParaRPr lang="en-US" sz="600" dirty="0"/>
          </a:p>
          <a:p>
            <a:pPr algn="ctr"/>
            <a:r>
              <a:rPr lang="en-US" sz="2500" i="1" dirty="0">
                <a:solidFill>
                  <a:schemeClr val="tx2">
                    <a:lumMod val="50000"/>
                  </a:schemeClr>
                </a:solidFill>
              </a:rPr>
              <a:t>Amy Kremen, IIC Associate Director </a:t>
            </a:r>
          </a:p>
          <a:p>
            <a:pPr algn="ctr"/>
            <a:r>
              <a:rPr lang="en-US" sz="2500" dirty="0">
                <a:hlinkClick r:id="rId3"/>
              </a:rPr>
              <a:t>amy.kremen@colostate.edu</a:t>
            </a:r>
            <a:endParaRPr lang="en-US" sz="2500" i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AC885AA-26F5-2244-932C-EF463F47E2E9}"/>
              </a:ext>
            </a:extLst>
          </p:cNvPr>
          <p:cNvSpPr txBox="1"/>
          <p:nvPr/>
        </p:nvSpPr>
        <p:spPr>
          <a:xfrm>
            <a:off x="1411929" y="2352814"/>
            <a:ext cx="9368142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000" b="1" dirty="0"/>
              <a:t>Colorado State Technical Advisory Committee</a:t>
            </a:r>
          </a:p>
          <a:p>
            <a:pPr algn="ctr"/>
            <a:r>
              <a:rPr lang="en-US" sz="3000" dirty="0"/>
              <a:t>Testing Ag Performance Solutions &amp; Master Irrigator</a:t>
            </a:r>
          </a:p>
          <a:p>
            <a:pPr algn="ctr"/>
            <a:r>
              <a:rPr lang="en-US" sz="3000" dirty="0"/>
              <a:t>“Climate Smart Advances in Ag Performance” 5-state effort</a:t>
            </a:r>
          </a:p>
          <a:p>
            <a:pPr algn="ctr"/>
            <a:r>
              <a:rPr lang="en-US" sz="3000" b="1" i="1" dirty="0"/>
              <a:t>March 13, 2024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CE857DE-141A-2B42-B5E3-5B60425885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217917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89B28F6-673D-7440-88D8-7620C17ADB8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24718" y="0"/>
            <a:ext cx="2167282" cy="216728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CC08956-45B8-DAC4-0C2E-2C4252ED2641}"/>
              </a:ext>
            </a:extLst>
          </p:cNvPr>
          <p:cNvSpPr txBox="1"/>
          <p:nvPr/>
        </p:nvSpPr>
        <p:spPr>
          <a:xfrm>
            <a:off x="2928963" y="108841"/>
            <a:ext cx="5423316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500" b="1" dirty="0"/>
              <a:t>Thank you! Questions? </a:t>
            </a:r>
          </a:p>
        </p:txBody>
      </p:sp>
      <p:pic>
        <p:nvPicPr>
          <p:cNvPr id="10" name="Picture 9" descr="A blue green and white text&#10;&#10;Description automatically generated">
            <a:extLst>
              <a:ext uri="{FF2B5EF4-FFF2-40B4-BE49-F238E27FC236}">
                <a16:creationId xmlns:a16="http://schemas.microsoft.com/office/drawing/2014/main" id="{41FF696C-7316-3C32-FD8F-629F5DD8209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35"/>
          <a:stretch/>
        </p:blipFill>
        <p:spPr>
          <a:xfrm>
            <a:off x="7566991" y="4567341"/>
            <a:ext cx="3212724" cy="1249205"/>
          </a:xfrm>
          <a:prstGeom prst="rect">
            <a:avLst/>
          </a:prstGeom>
          <a:effectLst/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47A2C39-D37F-1E83-BCF6-C247CB4D4770}"/>
              </a:ext>
            </a:extLst>
          </p:cNvPr>
          <p:cNvSpPr txBox="1"/>
          <p:nvPr/>
        </p:nvSpPr>
        <p:spPr>
          <a:xfrm>
            <a:off x="6024934" y="5795052"/>
            <a:ext cx="607025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endParaRPr lang="en-US" sz="600" dirty="0"/>
          </a:p>
          <a:p>
            <a:pPr algn="ctr"/>
            <a:r>
              <a:rPr lang="en-US" sz="2500" i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Brandi </a:t>
            </a:r>
            <a:r>
              <a:rPr lang="en-US" sz="2500" i="1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Baquera</a:t>
            </a:r>
            <a:r>
              <a:rPr lang="en-US" sz="2500" i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CO MI Program Coordinator </a:t>
            </a:r>
          </a:p>
          <a:p>
            <a:pPr algn="ctr"/>
            <a:r>
              <a:rPr lang="en-US" sz="2500" dirty="0">
                <a:latin typeface="Calibri" panose="020F0502020204030204" pitchFamily="34" charset="0"/>
                <a:ea typeface="ADLaM Display" panose="02010000000000000000" pitchFamily="2" charset="0"/>
                <a:cs typeface="Calibri" panose="020F0502020204030204" pitchFamily="34" charset="0"/>
                <a:hlinkClick r:id="rId7"/>
              </a:rPr>
              <a:t>coloradomasterirrigator@gmail.com</a:t>
            </a:r>
            <a:endParaRPr lang="en-US" sz="2500" dirty="0">
              <a:latin typeface="Calibri" panose="020F0502020204030204" pitchFamily="34" charset="0"/>
              <a:ea typeface="ADLaM Display" panose="02010000000000000000" pitchFamily="2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8991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1" name="Rectangle 190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4" name="Google Shape;154;p3"/>
          <p:cNvSpPr txBox="1">
            <a:spLocks noGrp="1"/>
          </p:cNvSpPr>
          <p:nvPr>
            <p:ph type="title"/>
          </p:nvPr>
        </p:nvSpPr>
        <p:spPr>
          <a:xfrm>
            <a:off x="313559" y="50599"/>
            <a:ext cx="4560584" cy="1128068"/>
          </a:xfrm>
          <a:prstGeom prst="rect">
            <a:avLst/>
          </a:prstGeom>
        </p:spPr>
        <p:txBody>
          <a:bodyPr spcFirstLastPara="1" lIns="91425" tIns="45700" rIns="91425" bIns="45700" anchor="ctr" anchorCtr="0">
            <a:normAutofit fontScale="90000"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rgbClr val="EDEDED"/>
              </a:buClr>
              <a:buSzPts val="5400"/>
              <a:buFont typeface="Corbel"/>
              <a:buNone/>
            </a:pPr>
            <a:r>
              <a:rPr lang="en-US" sz="4000" cap="small" dirty="0">
                <a:latin typeface="Plantagenet Cherokee" panose="02020602070100000000" pitchFamily="18" charset="0"/>
              </a:rPr>
              <a:t>How Does It Work?</a:t>
            </a:r>
          </a:p>
        </p:txBody>
      </p:sp>
      <p:grpSp>
        <p:nvGrpSpPr>
          <p:cNvPr id="193" name="Group 192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194" name="Rectangle 193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5" name="Rectangle 194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97" name="Rectangle 196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5" name="Google Shape;155;p3"/>
          <p:cNvSpPr txBox="1">
            <a:spLocks noGrp="1"/>
          </p:cNvSpPr>
          <p:nvPr>
            <p:ph idx="1"/>
          </p:nvPr>
        </p:nvSpPr>
        <p:spPr>
          <a:xfrm>
            <a:off x="313559" y="3115097"/>
            <a:ext cx="5372250" cy="2830366"/>
          </a:xfrm>
          <a:prstGeom prst="rect">
            <a:avLst/>
          </a:prstGeom>
        </p:spPr>
        <p:txBody>
          <a:bodyPr spcFirstLastPara="1" lIns="91425" tIns="45700" rIns="91425" bIns="45700" anchor="ctr" anchorCtr="0">
            <a:noAutofit/>
          </a:bodyPr>
          <a:lstStyle/>
          <a:p>
            <a:pPr marL="228600" lvl="0" indent="-228600" rtl="0">
              <a:spcBef>
                <a:spcPts val="1000"/>
              </a:spcBef>
              <a:spcAft>
                <a:spcPts val="0"/>
              </a:spcAft>
              <a:buClr>
                <a:srgbClr val="EDEDED"/>
              </a:buClr>
              <a:buSzPts val="3000"/>
              <a:buChar char="•"/>
            </a:pPr>
            <a:r>
              <a:rPr lang="en-US" sz="1800" dirty="0"/>
              <a:t>25 seats offered to interested producers, crop-advisers, or agriculture-related industry representatives </a:t>
            </a:r>
          </a:p>
          <a:p>
            <a:pPr marL="228600" lvl="0" indent="-228600" rtl="0">
              <a:spcBef>
                <a:spcPts val="1000"/>
              </a:spcBef>
              <a:spcAft>
                <a:spcPts val="0"/>
              </a:spcAft>
              <a:buClr>
                <a:srgbClr val="EDEDED"/>
              </a:buClr>
              <a:buSzPts val="3000"/>
              <a:buChar char="•"/>
            </a:pPr>
            <a:r>
              <a:rPr lang="en-US" sz="1800" dirty="0"/>
              <a:t>Classes are held once a week for 4 consecutive weeks</a:t>
            </a:r>
          </a:p>
          <a:p>
            <a:pPr marL="228600" lvl="0" indent="-228600" rtl="0">
              <a:spcBef>
                <a:spcPts val="1000"/>
              </a:spcBef>
              <a:spcAft>
                <a:spcPts val="0"/>
              </a:spcAft>
              <a:buClr>
                <a:srgbClr val="EDEDED"/>
              </a:buClr>
              <a:buSzPts val="3000"/>
              <a:buChar char="•"/>
            </a:pPr>
            <a:r>
              <a:rPr lang="en-US" sz="1800" dirty="0"/>
              <a:t>Republican River Basin program moves host locations across the basin each year</a:t>
            </a:r>
          </a:p>
          <a:p>
            <a:pPr marL="228600" lvl="0" indent="-228600" rtl="0">
              <a:spcBef>
                <a:spcPts val="1000"/>
              </a:spcBef>
              <a:spcAft>
                <a:spcPts val="0"/>
              </a:spcAft>
              <a:buClr>
                <a:srgbClr val="EDEDED"/>
              </a:buClr>
              <a:buSzPts val="3000"/>
              <a:buChar char="•"/>
            </a:pPr>
            <a:r>
              <a:rPr lang="en-US" sz="1800" dirty="0"/>
              <a:t>Each session designed around a theme 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Clr>
                <a:srgbClr val="EDEDED"/>
              </a:buClr>
              <a:buSzPts val="3000"/>
            </a:pPr>
            <a:r>
              <a:rPr lang="en-US" sz="1400" dirty="0"/>
              <a:t>Economics included in every session</a:t>
            </a:r>
          </a:p>
          <a:p>
            <a:pPr>
              <a:buClr>
                <a:srgbClr val="EDEDED"/>
              </a:buClr>
              <a:buSzPts val="3000"/>
            </a:pPr>
            <a:r>
              <a:rPr lang="en-US" sz="1800" dirty="0"/>
              <a:t>Presenters include representatives from state  and federal agencies and universities as well as local businesses and producers</a:t>
            </a:r>
          </a:p>
          <a:p>
            <a:pPr lvl="1">
              <a:buClr>
                <a:srgbClr val="EDEDED"/>
              </a:buClr>
              <a:buSzPts val="3000"/>
            </a:pPr>
            <a:r>
              <a:rPr lang="en-US" sz="1400" dirty="0"/>
              <a:t>Presentations limited to 30-45 minutes with emphasis on interactive discussions throughout</a:t>
            </a:r>
          </a:p>
          <a:p>
            <a:pPr>
              <a:buClr>
                <a:srgbClr val="EDEDED"/>
              </a:buClr>
              <a:buSzPts val="3000"/>
            </a:pPr>
            <a:endParaRPr lang="en-US" sz="1800" dirty="0"/>
          </a:p>
          <a:p>
            <a:pPr marL="228600" lvl="0" indent="-228600" rtl="0">
              <a:spcBef>
                <a:spcPts val="1000"/>
              </a:spcBef>
              <a:spcAft>
                <a:spcPts val="0"/>
              </a:spcAft>
              <a:buClr>
                <a:srgbClr val="EDEDED"/>
              </a:buClr>
              <a:buSzPts val="3000"/>
              <a:buChar char="•"/>
            </a:pPr>
            <a:endParaRPr lang="en-US" sz="1800" dirty="0"/>
          </a:p>
        </p:txBody>
      </p:sp>
      <p:sp>
        <p:nvSpPr>
          <p:cNvPr id="199" name="Rectangle 198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1" name="Rectangle 200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9" name="Graphic 158" descr="A group of people standing in a field&#10;&#10;Description automatically generated">
            <a:extLst>
              <a:ext uri="{FF2B5EF4-FFF2-40B4-BE49-F238E27FC236}">
                <a16:creationId xmlns:a16="http://schemas.microsoft.com/office/drawing/2014/main" id="{B035039D-A8D6-F3E1-A9CC-F5FEF982D11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479" r="12664" b="1"/>
          <a:stretch/>
        </p:blipFill>
        <p:spPr>
          <a:xfrm>
            <a:off x="5977788" y="799352"/>
            <a:ext cx="5425410" cy="5259296"/>
          </a:xfrm>
          <a:prstGeom prst="rect">
            <a:avLst/>
          </a:prstGeom>
        </p:spPr>
      </p:pic>
      <p:pic>
        <p:nvPicPr>
          <p:cNvPr id="5" name="Picture 4" descr="A blue and green text&#10;&#10;Description automatically generated">
            <a:extLst>
              <a:ext uri="{FF2B5EF4-FFF2-40B4-BE49-F238E27FC236}">
                <a16:creationId xmlns:a16="http://schemas.microsoft.com/office/drawing/2014/main" id="{70BC42DC-10DE-0B0A-FEBC-C30A4317AA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06691" y="5026833"/>
            <a:ext cx="3438144" cy="1091184"/>
          </a:xfrm>
          <a:prstGeom prst="rect">
            <a:avLst/>
          </a:prstGeom>
        </p:spPr>
      </p:pic>
      <p:pic>
        <p:nvPicPr>
          <p:cNvPr id="7" name="Picture 6" descr="A blue and white logo&#10;&#10;Description automatically generated">
            <a:extLst>
              <a:ext uri="{FF2B5EF4-FFF2-40B4-BE49-F238E27FC236}">
                <a16:creationId xmlns:a16="http://schemas.microsoft.com/office/drawing/2014/main" id="{46078918-EAC0-9391-468D-36889E9611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11530" y="972883"/>
            <a:ext cx="1028291" cy="1181944"/>
          </a:xfrm>
          <a:prstGeom prst="rect">
            <a:avLst/>
          </a:prstGeom>
        </p:spPr>
      </p:pic>
      <p:sp>
        <p:nvSpPr>
          <p:cNvPr id="9" name="Google Shape;155;p3">
            <a:extLst>
              <a:ext uri="{FF2B5EF4-FFF2-40B4-BE49-F238E27FC236}">
                <a16:creationId xmlns:a16="http://schemas.microsoft.com/office/drawing/2014/main" id="{791F340C-C0F9-422D-2D3F-8C28281367CC}"/>
              </a:ext>
            </a:extLst>
          </p:cNvPr>
          <p:cNvSpPr txBox="1">
            <a:spLocks/>
          </p:cNvSpPr>
          <p:nvPr/>
        </p:nvSpPr>
        <p:spPr>
          <a:xfrm>
            <a:off x="380925" y="1087387"/>
            <a:ext cx="4014608" cy="1339113"/>
          </a:xfrm>
          <a:prstGeom prst="rect">
            <a:avLst/>
          </a:prstGeom>
        </p:spPr>
        <p:txBody>
          <a:bodyPr spcFirstLastPara="1" vert="horz" lIns="91425" tIns="45700" rIns="91425" bIns="45700" rtlCol="0" anchor="ctr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buClr>
                <a:srgbClr val="EDEDED"/>
              </a:buClr>
              <a:buSzPts val="3000"/>
            </a:pPr>
            <a:r>
              <a:rPr lang="en-US" sz="1800" dirty="0"/>
              <a:t>Modeled after a successful Master Irrigator Program run by North Plains Groundwater Conservation District in North Texas since 2016</a:t>
            </a:r>
          </a:p>
          <a:p>
            <a:pPr>
              <a:buClr>
                <a:srgbClr val="EDEDED"/>
              </a:buClr>
              <a:buSzPts val="3000"/>
            </a:pPr>
            <a:endParaRPr lang="en-US" sz="1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0" name="Rectangle 179">
            <a:extLst>
              <a:ext uri="{FF2B5EF4-FFF2-40B4-BE49-F238E27FC236}">
                <a16:creationId xmlns:a16="http://schemas.microsoft.com/office/drawing/2014/main" id="{22F15A2D-2324-487D-A02A-BF46C5C580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1" name="Freeform: Shape 180">
            <a:extLst>
              <a:ext uri="{FF2B5EF4-FFF2-40B4-BE49-F238E27FC236}">
                <a16:creationId xmlns:a16="http://schemas.microsoft.com/office/drawing/2014/main" id="{17A7F34E-D418-47E2-9F86-2C45BBC312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732" y="321733"/>
            <a:ext cx="11546828" cy="6214534"/>
          </a:xfrm>
          <a:custGeom>
            <a:avLst/>
            <a:gdLst>
              <a:gd name="connsiteX0" fmla="*/ 0 w 11546828"/>
              <a:gd name="connsiteY0" fmla="*/ 0 h 6214534"/>
              <a:gd name="connsiteX1" fmla="*/ 7965430 w 11546828"/>
              <a:gd name="connsiteY1" fmla="*/ 0 h 6214534"/>
              <a:gd name="connsiteX2" fmla="*/ 7965430 w 11546828"/>
              <a:gd name="connsiteY2" fmla="*/ 1786 h 6214534"/>
              <a:gd name="connsiteX3" fmla="*/ 11546828 w 11546828"/>
              <a:gd name="connsiteY3" fmla="*/ 1786 h 6214534"/>
              <a:gd name="connsiteX4" fmla="*/ 11546828 w 11546828"/>
              <a:gd name="connsiteY4" fmla="*/ 2866740 h 6214534"/>
              <a:gd name="connsiteX5" fmla="*/ 11225095 w 11546828"/>
              <a:gd name="connsiteY5" fmla="*/ 3179536 h 6214534"/>
              <a:gd name="connsiteX6" fmla="*/ 11225095 w 11546828"/>
              <a:gd name="connsiteY6" fmla="*/ 301542 h 6214534"/>
              <a:gd name="connsiteX7" fmla="*/ 320042 w 11546828"/>
              <a:gd name="connsiteY7" fmla="*/ 301542 h 6214534"/>
              <a:gd name="connsiteX8" fmla="*/ 320042 w 11546828"/>
              <a:gd name="connsiteY8" fmla="*/ 5909424 h 6214534"/>
              <a:gd name="connsiteX9" fmla="*/ 8417210 w 11546828"/>
              <a:gd name="connsiteY9" fmla="*/ 5909424 h 6214534"/>
              <a:gd name="connsiteX10" fmla="*/ 8103383 w 11546828"/>
              <a:gd name="connsiteY10" fmla="*/ 6214534 h 6214534"/>
              <a:gd name="connsiteX11" fmla="*/ 7222929 w 11546828"/>
              <a:gd name="connsiteY11" fmla="*/ 6214534 h 6214534"/>
              <a:gd name="connsiteX12" fmla="*/ 7222929 w 11546828"/>
              <a:gd name="connsiteY12" fmla="*/ 6212748 h 6214534"/>
              <a:gd name="connsiteX13" fmla="*/ 0 w 11546828"/>
              <a:gd name="connsiteY13" fmla="*/ 6212748 h 6214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546828" h="6214534">
                <a:moveTo>
                  <a:pt x="0" y="0"/>
                </a:moveTo>
                <a:lnTo>
                  <a:pt x="7965430" y="0"/>
                </a:lnTo>
                <a:lnTo>
                  <a:pt x="7965430" y="1786"/>
                </a:lnTo>
                <a:lnTo>
                  <a:pt x="11546828" y="1786"/>
                </a:lnTo>
                <a:lnTo>
                  <a:pt x="11546828" y="2866740"/>
                </a:lnTo>
                <a:lnTo>
                  <a:pt x="11225095" y="3179536"/>
                </a:lnTo>
                <a:lnTo>
                  <a:pt x="11225095" y="301542"/>
                </a:lnTo>
                <a:lnTo>
                  <a:pt x="320042" y="301542"/>
                </a:lnTo>
                <a:lnTo>
                  <a:pt x="320042" y="5909424"/>
                </a:lnTo>
                <a:lnTo>
                  <a:pt x="8417210" y="5909424"/>
                </a:lnTo>
                <a:lnTo>
                  <a:pt x="8103383" y="6214534"/>
                </a:lnTo>
                <a:lnTo>
                  <a:pt x="7222929" y="6214534"/>
                </a:lnTo>
                <a:lnTo>
                  <a:pt x="7222929" y="6212748"/>
                </a:lnTo>
                <a:lnTo>
                  <a:pt x="0" y="6212748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9" name="Right Triangle 178">
            <a:extLst>
              <a:ext uri="{FF2B5EF4-FFF2-40B4-BE49-F238E27FC236}">
                <a16:creationId xmlns:a16="http://schemas.microsoft.com/office/drawing/2014/main" id="{2AEAFA59-923A-4F54-8B49-44C970BCC3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68" name="Google Shape;168;p5"/>
          <p:cNvPicPr preferRelativeResize="0">
            <a:picLocks/>
          </p:cNvPicPr>
          <p:nvPr/>
        </p:nvPicPr>
        <p:blipFill rotWithShape="1">
          <a:blip r:embed="rId3">
            <a:alphaModFix/>
          </a:blip>
          <a:srcRect t="19421" r="5731" b="19427"/>
          <a:stretch/>
        </p:blipFill>
        <p:spPr>
          <a:xfrm>
            <a:off x="6362524" y="548533"/>
            <a:ext cx="2755866" cy="22642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p5"/>
          <p:cNvPicPr preferRelativeResize="0"/>
          <p:nvPr/>
        </p:nvPicPr>
        <p:blipFill rotWithShape="1">
          <a:blip r:embed="rId4">
            <a:alphaModFix/>
          </a:blip>
          <a:srcRect t="32144" b="13828"/>
          <a:stretch/>
        </p:blipFill>
        <p:spPr>
          <a:xfrm>
            <a:off x="8819180" y="493185"/>
            <a:ext cx="2769782" cy="231955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p5"/>
          <p:cNvPicPr preferRelativeResize="0"/>
          <p:nvPr/>
        </p:nvPicPr>
        <p:blipFill>
          <a:blip r:embed="rId5"/>
          <a:srcRect/>
          <a:stretch/>
        </p:blipFill>
        <p:spPr>
          <a:xfrm>
            <a:off x="603039" y="523281"/>
            <a:ext cx="5765181" cy="581143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1F7DAC3-02DA-59B5-B35D-E9A43CE95881}"/>
              </a:ext>
            </a:extLst>
          </p:cNvPr>
          <p:cNvSpPr txBox="1"/>
          <p:nvPr/>
        </p:nvSpPr>
        <p:spPr>
          <a:xfrm>
            <a:off x="6295074" y="3039539"/>
            <a:ext cx="4893631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  <a:latin typeface="Plantagenet Cherokee" panose="02020602070100000000" pitchFamily="18" charset="0"/>
              </a:rPr>
              <a:t>A</a:t>
            </a:r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Plantagenet Cherokee" panose="02020602070100000000" pitchFamily="18" charset="0"/>
              </a:rPr>
              <a:t>gronomics, irrigation scheduling, tech, hydrology, incentives program, etc.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b="0" i="0" u="none" strike="noStrike" dirty="0">
              <a:solidFill>
                <a:srgbClr val="000000"/>
              </a:solidFill>
              <a:effectLst/>
              <a:latin typeface="Plantagenet Cherokee" panose="02020602070100000000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  <a:latin typeface="Plantagenet Cherokee" panose="02020602070100000000" pitchFamily="18" charset="0"/>
              </a:rPr>
              <a:t>Tried and True practices and technologies available today</a:t>
            </a:r>
            <a:endParaRPr lang="en-US" sz="2000" b="0" i="0" u="none" strike="noStrike" dirty="0">
              <a:solidFill>
                <a:srgbClr val="000000"/>
              </a:solidFill>
              <a:effectLst/>
              <a:latin typeface="Plantagenet Cherokee" panose="02020602070100000000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b="0" i="0" u="none" strike="noStrike" dirty="0">
              <a:solidFill>
                <a:srgbClr val="000000"/>
              </a:solidFill>
              <a:effectLst/>
              <a:latin typeface="Plantagenet Cherokee" panose="02020602070100000000" pitchFamily="18" charset="0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058A14AF-9FB5-4CC7-BA35-E8E85D3EDF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FC1E279-68FF-7C9D-78AB-18F83287A9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662" y="386930"/>
            <a:ext cx="10066122" cy="1298448"/>
          </a:xfrm>
        </p:spPr>
        <p:txBody>
          <a:bodyPr anchor="b">
            <a:normAutofit/>
          </a:bodyPr>
          <a:lstStyle/>
          <a:p>
            <a:r>
              <a:rPr lang="en-US" sz="4800" cap="small">
                <a:latin typeface="Plantagenet Cherokee" panose="02020602070100000000" pitchFamily="18" charset="0"/>
              </a:rPr>
              <a:t>Incentives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A9A4357-BD1D-4622-A4FE-766E6AB8DE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-2" y="1998845"/>
            <a:ext cx="11454595" cy="7816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2679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0EA03B-BE21-B47A-76B2-A9E852C070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3660" y="2072308"/>
            <a:ext cx="5029765" cy="4166651"/>
          </a:xfrm>
        </p:spPr>
        <p:txBody>
          <a:bodyPr anchor="ctr">
            <a:normAutofit/>
          </a:bodyPr>
          <a:lstStyle/>
          <a:p>
            <a:r>
              <a:rPr lang="en-US" sz="1900" dirty="0">
                <a:latin typeface="Plantagenet Cherokee" panose="02020602070100000000" pitchFamily="18" charset="0"/>
              </a:rPr>
              <a:t>$2000 Stipend</a:t>
            </a:r>
          </a:p>
          <a:p>
            <a:pPr lvl="1"/>
            <a:r>
              <a:rPr lang="en-US" sz="1900" dirty="0">
                <a:latin typeface="Plantagenet Cherokee" panose="02020602070100000000" pitchFamily="18" charset="0"/>
              </a:rPr>
              <a:t>$1250 paid upon graduation</a:t>
            </a:r>
          </a:p>
          <a:p>
            <a:pPr lvl="1" fontAlgn="base">
              <a:spcBef>
                <a:spcPts val="0"/>
              </a:spcBef>
            </a:pPr>
            <a:r>
              <a:rPr lang="en-US" sz="1900" dirty="0">
                <a:latin typeface="Plantagenet Cherokee" panose="02020602070100000000" pitchFamily="18" charset="0"/>
              </a:rPr>
              <a:t>$250 each year for three years upon receipt of EOY survey</a:t>
            </a:r>
          </a:p>
          <a:p>
            <a:pPr fontAlgn="base">
              <a:spcBef>
                <a:spcPts val="0"/>
              </a:spcBef>
            </a:pPr>
            <a:r>
              <a:rPr lang="en-US" sz="1900" dirty="0">
                <a:latin typeface="Plantagenet Cherokee" panose="02020602070100000000" pitchFamily="18" charset="0"/>
              </a:rPr>
              <a:t>Special EQIP priority ranking points through NRCS</a:t>
            </a:r>
          </a:p>
          <a:p>
            <a:pPr fontAlgn="base">
              <a:spcBef>
                <a:spcPts val="0"/>
              </a:spcBef>
            </a:pPr>
            <a:r>
              <a:rPr lang="en-US" sz="1900" dirty="0">
                <a:latin typeface="Plantagenet Cherokee" panose="02020602070100000000" pitchFamily="18" charset="0"/>
              </a:rPr>
              <a:t>Energy Audits</a:t>
            </a:r>
          </a:p>
          <a:p>
            <a:pPr fontAlgn="base">
              <a:spcBef>
                <a:spcPts val="0"/>
              </a:spcBef>
            </a:pPr>
            <a:r>
              <a:rPr lang="en-US" sz="1900" dirty="0">
                <a:latin typeface="Plantagenet Cherokee" panose="02020602070100000000" pitchFamily="18" charset="0"/>
              </a:rPr>
              <a:t>Master Master Competition Award</a:t>
            </a:r>
          </a:p>
          <a:p>
            <a:pPr lvl="1" fontAlgn="base">
              <a:spcBef>
                <a:spcPts val="0"/>
              </a:spcBef>
            </a:pPr>
            <a:r>
              <a:rPr lang="en-US" sz="1900" dirty="0">
                <a:latin typeface="Plantagenet Cherokee" panose="02020602070100000000" pitchFamily="18" charset="0"/>
              </a:rPr>
              <a:t>Up to $10,000 in reimbursements on conservation-oriented tools or practices </a:t>
            </a:r>
          </a:p>
          <a:p>
            <a:pPr fontAlgn="base">
              <a:spcBef>
                <a:spcPts val="0"/>
              </a:spcBef>
            </a:pPr>
            <a:r>
              <a:rPr lang="en-US" sz="1900" dirty="0">
                <a:latin typeface="Plantagenet Cherokee" panose="02020602070100000000" pitchFamily="18" charset="0"/>
              </a:rPr>
              <a:t>Partner discounts and products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8EC055F-EA43-879A-865C-E6983FB2C40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62"/>
          <a:stretch/>
        </p:blipFill>
        <p:spPr>
          <a:xfrm>
            <a:off x="5699050" y="2854007"/>
            <a:ext cx="5511615" cy="2946482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E6995CE5-F890-4ABA-82A2-26507CE8D2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228040" y="2313027"/>
            <a:ext cx="7817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10180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79" name="Rectangle 2078">
            <a:extLst>
              <a:ext uri="{FF2B5EF4-FFF2-40B4-BE49-F238E27FC236}">
                <a16:creationId xmlns:a16="http://schemas.microsoft.com/office/drawing/2014/main" id="{9A724DBA-D2D9-471E-8ED7-2015DDD950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0" name="Google Shape;160;p4"/>
          <p:cNvSpPr txBox="1">
            <a:spLocks noGrp="1"/>
          </p:cNvSpPr>
          <p:nvPr>
            <p:ph type="title"/>
          </p:nvPr>
        </p:nvSpPr>
        <p:spPr>
          <a:xfrm>
            <a:off x="7239014" y="525982"/>
            <a:ext cx="4282983" cy="1200361"/>
          </a:xfrm>
          <a:prstGeom prst="rect">
            <a:avLst/>
          </a:prstGeom>
        </p:spPr>
        <p:txBody>
          <a:bodyPr spcFirstLastPara="1" lIns="91425" tIns="45700" rIns="91425" bIns="45700" anchor="b" anchorCtr="0">
            <a:norm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rgbClr val="EDEDED"/>
              </a:buClr>
              <a:buSzPts val="5400"/>
              <a:buFont typeface="Corbel"/>
              <a:buNone/>
            </a:pPr>
            <a:r>
              <a:rPr lang="en-US" sz="3600" cap="small">
                <a:latin typeface="Plantagenet Cherokee" panose="02020602070100000000" pitchFamily="18" charset="0"/>
              </a:rPr>
              <a:t>Potential Results</a:t>
            </a:r>
          </a:p>
        </p:txBody>
      </p:sp>
      <p:sp>
        <p:nvSpPr>
          <p:cNvPr id="2081" name="Rectangle 2080">
            <a:extLst>
              <a:ext uri="{FF2B5EF4-FFF2-40B4-BE49-F238E27FC236}">
                <a16:creationId xmlns:a16="http://schemas.microsoft.com/office/drawing/2014/main" id="{08980754-6F4B-43C9-B9BE-127B6BED65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546413" y="215201"/>
            <a:ext cx="740664" cy="1183349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83" name="Rectangle 2082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0234" y="354959"/>
            <a:ext cx="6184973" cy="591521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85" name="Rectangle 2084">
            <a:extLst>
              <a:ext uri="{FF2B5EF4-FFF2-40B4-BE49-F238E27FC236}">
                <a16:creationId xmlns:a16="http://schemas.microsoft.com/office/drawing/2014/main" id="{169CC832-2974-4E8D-90ED-3E2941BA73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277786" y="1944913"/>
            <a:ext cx="402336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1" name="Google Shape;161;p4"/>
          <p:cNvSpPr txBox="1">
            <a:spLocks noGrp="1"/>
          </p:cNvSpPr>
          <p:nvPr>
            <p:ph idx="1"/>
          </p:nvPr>
        </p:nvSpPr>
        <p:spPr>
          <a:xfrm>
            <a:off x="7138883" y="1691760"/>
            <a:ext cx="4483243" cy="4001323"/>
          </a:xfrm>
          <a:prstGeom prst="rect">
            <a:avLst/>
          </a:prstGeom>
        </p:spPr>
        <p:txBody>
          <a:bodyPr spcFirstLastPara="1" lIns="91425" tIns="45700" rIns="91425" bIns="45700" anchor="ctr" anchorCtr="0">
            <a:normAutofit/>
          </a:bodyPr>
          <a:lstStyle/>
          <a:p>
            <a:pPr marL="228600" lvl="0" indent="-228600" rtl="0">
              <a:spcBef>
                <a:spcPts val="0"/>
              </a:spcBef>
              <a:spcAft>
                <a:spcPts val="0"/>
              </a:spcAft>
              <a:buClr>
                <a:srgbClr val="EDEDED"/>
              </a:buClr>
              <a:buSzPts val="3000"/>
              <a:buChar char="•"/>
            </a:pPr>
            <a:r>
              <a:rPr lang="en-US" sz="1800" dirty="0">
                <a:latin typeface="Plantagenet Cherokee" panose="02020602070100000000" pitchFamily="18" charset="0"/>
              </a:rPr>
              <a:t>Increased water &amp; energy use efficiency</a:t>
            </a:r>
          </a:p>
          <a:p>
            <a:pPr marL="228600" lvl="0" indent="-228600" rtl="0">
              <a:spcBef>
                <a:spcPts val="1000"/>
              </a:spcBef>
              <a:spcAft>
                <a:spcPts val="0"/>
              </a:spcAft>
              <a:buClr>
                <a:srgbClr val="EDEDED"/>
              </a:buClr>
              <a:buSzPts val="3000"/>
              <a:buChar char="•"/>
            </a:pPr>
            <a:r>
              <a:rPr lang="en-US" sz="1800" dirty="0">
                <a:latin typeface="Plantagenet Cherokee" panose="02020602070100000000" pitchFamily="18" charset="0"/>
              </a:rPr>
              <a:t>Potential pros, cons &amp; costs of many water management tools &amp; strategies</a:t>
            </a:r>
          </a:p>
          <a:p>
            <a:pPr marL="685800" lvl="1" indent="-228600" rtl="0"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3000"/>
              <a:buChar char="•"/>
            </a:pPr>
            <a:r>
              <a:rPr lang="en-US" sz="1800" dirty="0">
                <a:latin typeface="Plantagenet Cherokee" panose="02020602070100000000" pitchFamily="18" charset="0"/>
              </a:rPr>
              <a:t>Assist producers with finding ways to make conservation profitable</a:t>
            </a:r>
          </a:p>
          <a:p>
            <a:pPr marL="228600" lvl="0" indent="-228600" rtl="0">
              <a:spcBef>
                <a:spcPts val="1000"/>
              </a:spcBef>
              <a:spcAft>
                <a:spcPts val="0"/>
              </a:spcAft>
              <a:buClr>
                <a:srgbClr val="EDEDED"/>
              </a:buClr>
              <a:buSzPts val="3000"/>
              <a:buChar char="•"/>
            </a:pPr>
            <a:r>
              <a:rPr lang="en-US" sz="1800" dirty="0">
                <a:latin typeface="Plantagenet Cherokee" panose="02020602070100000000" pitchFamily="18" charset="0"/>
              </a:rPr>
              <a:t>Interstate Compact Discussions</a:t>
            </a:r>
          </a:p>
          <a:p>
            <a:pPr marL="228600" lvl="0" indent="-228600" rtl="0">
              <a:spcBef>
                <a:spcPts val="1000"/>
              </a:spcBef>
              <a:spcAft>
                <a:spcPts val="0"/>
              </a:spcAft>
              <a:buClr>
                <a:srgbClr val="EDEDED"/>
              </a:buClr>
              <a:buSzPts val="3000"/>
              <a:buChar char="•"/>
            </a:pPr>
            <a:r>
              <a:rPr lang="en-US" sz="1800" dirty="0">
                <a:latin typeface="Plantagenet Cherokee" panose="02020602070100000000" pitchFamily="18" charset="0"/>
              </a:rPr>
              <a:t>Provide incentives, discounts, and other opportunities to graduates</a:t>
            </a:r>
          </a:p>
          <a:p>
            <a:pPr marL="228600" lvl="0" indent="-228600" rtl="0">
              <a:spcBef>
                <a:spcPts val="1000"/>
              </a:spcBef>
              <a:spcAft>
                <a:spcPts val="0"/>
              </a:spcAft>
              <a:buClr>
                <a:srgbClr val="EDEDED"/>
              </a:buClr>
              <a:buSzPts val="3000"/>
              <a:buChar char="•"/>
            </a:pPr>
            <a:r>
              <a:rPr lang="en-US" sz="1800" dirty="0">
                <a:latin typeface="Plantagenet Cherokee" panose="02020602070100000000" pitchFamily="18" charset="0"/>
              </a:rPr>
              <a:t>Support a network of a younger generation (on average) of producers</a:t>
            </a:r>
          </a:p>
        </p:txBody>
      </p:sp>
      <p:sp>
        <p:nvSpPr>
          <p:cNvPr id="2087" name="Rectangle 2086">
            <a:extLst>
              <a:ext uri="{FF2B5EF4-FFF2-40B4-BE49-F238E27FC236}">
                <a16:creationId xmlns:a16="http://schemas.microsoft.com/office/drawing/2014/main" id="{55222F96-971A-4F90-B841-6BAB416C7A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677179" y="6053360"/>
            <a:ext cx="740664" cy="15412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6" name="Picture 8">
            <a:extLst>
              <a:ext uri="{FF2B5EF4-FFF2-40B4-BE49-F238E27FC236}">
                <a16:creationId xmlns:a16="http://schemas.microsoft.com/office/drawing/2014/main" id="{AFCC9DA3-B464-4472-0960-C2E6D3C3F05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31"/>
          <a:stretch/>
        </p:blipFill>
        <p:spPr bwMode="auto">
          <a:xfrm>
            <a:off x="358626" y="907285"/>
            <a:ext cx="6088187" cy="4121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15C7625-46FD-730B-8480-864684AB8615}"/>
              </a:ext>
            </a:extLst>
          </p:cNvPr>
          <p:cNvSpPr/>
          <p:nvPr/>
        </p:nvSpPr>
        <p:spPr>
          <a:xfrm>
            <a:off x="1658679" y="2147777"/>
            <a:ext cx="354419" cy="20201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248DFF-D3D8-071A-7F69-CBFDDC21A84F}"/>
              </a:ext>
            </a:extLst>
          </p:cNvPr>
          <p:cNvSpPr txBox="1"/>
          <p:nvPr/>
        </p:nvSpPr>
        <p:spPr>
          <a:xfrm>
            <a:off x="1558401" y="2089812"/>
            <a:ext cx="9268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(&gt;50 AF)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22E89F0-74DD-556F-BF32-FC3169812311}"/>
              </a:ext>
            </a:extLst>
          </p:cNvPr>
          <p:cNvSpPr/>
          <p:nvPr/>
        </p:nvSpPr>
        <p:spPr>
          <a:xfrm>
            <a:off x="1658679" y="2565990"/>
            <a:ext cx="354419" cy="12235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F1DBE19-5405-B0A4-73AD-015952CE2D5E}"/>
              </a:ext>
            </a:extLst>
          </p:cNvPr>
          <p:cNvSpPr txBox="1"/>
          <p:nvPr/>
        </p:nvSpPr>
        <p:spPr>
          <a:xfrm>
            <a:off x="1558401" y="2444898"/>
            <a:ext cx="9268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(&lt;50 AF)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6409261-35FD-FF96-9D8F-1F2401165537}"/>
              </a:ext>
            </a:extLst>
          </p:cNvPr>
          <p:cNvSpPr txBox="1"/>
          <p:nvPr/>
        </p:nvSpPr>
        <p:spPr>
          <a:xfrm>
            <a:off x="1079505" y="5207092"/>
            <a:ext cx="46464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lantagenet Cherokee" panose="02020602070100000000" pitchFamily="18" charset="0"/>
              </a:rPr>
              <a:t>Even in heavy drought, 50% of our 2020 graduates reported less water use than previous years.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>
          <a:extLst>
            <a:ext uri="{FF2B5EF4-FFF2-40B4-BE49-F238E27FC236}">
              <a16:creationId xmlns:a16="http://schemas.microsoft.com/office/drawing/2014/main" id="{2842B75F-4C9A-3E10-1537-4190D604C9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4">
            <a:extLst>
              <a:ext uri="{FF2B5EF4-FFF2-40B4-BE49-F238E27FC236}">
                <a16:creationId xmlns:a16="http://schemas.microsoft.com/office/drawing/2014/main" id="{AF71FF15-7293-C3CA-F5ED-7ADA292A6DB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42900" y="195262"/>
            <a:ext cx="115062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EDED"/>
              </a:buClr>
              <a:buSzPts val="5400"/>
              <a:buFont typeface="Corbel"/>
              <a:buNone/>
            </a:pPr>
            <a:r>
              <a:rPr lang="en-US" cap="small" dirty="0">
                <a:latin typeface="Plantagenet Cherokee" panose="02020602070100000000" pitchFamily="18" charset="0"/>
              </a:rPr>
              <a:t>Actual Results</a:t>
            </a:r>
            <a:endParaRPr cap="small" dirty="0">
              <a:latin typeface="Plantagenet Cherokee" panose="02020602070100000000" pitchFamily="18" charset="0"/>
            </a:endParaRPr>
          </a:p>
        </p:txBody>
      </p:sp>
      <p:graphicFrame>
        <p:nvGraphicFramePr>
          <p:cNvPr id="1028" name="Google Shape;161;p4">
            <a:extLst>
              <a:ext uri="{FF2B5EF4-FFF2-40B4-BE49-F238E27FC236}">
                <a16:creationId xmlns:a16="http://schemas.microsoft.com/office/drawing/2014/main" id="{A1446E10-4958-0ACC-3E21-C19F6E0976B1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42900" y="1339564"/>
          <a:ext cx="4965080" cy="48372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26" name="Picture 2" descr="A graph with numbers and a bar&#10;&#10;Description automatically generated">
            <a:extLst>
              <a:ext uri="{FF2B5EF4-FFF2-40B4-BE49-F238E27FC236}">
                <a16:creationId xmlns:a16="http://schemas.microsoft.com/office/drawing/2014/main" id="{D82C69A6-034A-8BF9-5931-968C7BF164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1271" y="2117299"/>
            <a:ext cx="6276371" cy="3880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5F7A75C-43D3-1CC5-DA83-AD5ABA94AA7E}"/>
              </a:ext>
            </a:extLst>
          </p:cNvPr>
          <p:cNvSpPr txBox="1"/>
          <p:nvPr/>
        </p:nvSpPr>
        <p:spPr>
          <a:xfrm>
            <a:off x="5954752" y="791736"/>
            <a:ext cx="59094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Did your perspective or approach to working on water conservation on your operation change in any way as a result of participating in Colorado Master Irrigator? 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E601D40-594A-39D5-1BD9-1A7B00FFFEEF}"/>
              </a:ext>
            </a:extLst>
          </p:cNvPr>
          <p:cNvSpPr txBox="1"/>
          <p:nvPr/>
        </p:nvSpPr>
        <p:spPr>
          <a:xfrm>
            <a:off x="7974152" y="2588539"/>
            <a:ext cx="3233853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600" spc="-150" dirty="0">
                <a:latin typeface="Fave Script Bold Pro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Yes!</a:t>
            </a:r>
          </a:p>
        </p:txBody>
      </p:sp>
    </p:spTree>
    <p:extLst>
      <p:ext uri="{BB962C8B-B14F-4D97-AF65-F5344CB8AC3E}">
        <p14:creationId xmlns:p14="http://schemas.microsoft.com/office/powerpoint/2010/main" val="1025201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4" name="Rectangle 183">
            <a:extLst>
              <a:ext uri="{FF2B5EF4-FFF2-40B4-BE49-F238E27FC236}">
                <a16:creationId xmlns:a16="http://schemas.microsoft.com/office/drawing/2014/main" id="{08953E74-D241-4DDF-8508-F0365EA13A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6" name="Freeform: Shape 185">
            <a:extLst>
              <a:ext uri="{FF2B5EF4-FFF2-40B4-BE49-F238E27FC236}">
                <a16:creationId xmlns:a16="http://schemas.microsoft.com/office/drawing/2014/main" id="{5C3C901A-B2F4-4A3C-BCDD-7C8D587ECA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0"/>
            <a:ext cx="12192000" cy="2371134"/>
          </a:xfrm>
          <a:custGeom>
            <a:avLst/>
            <a:gdLst>
              <a:gd name="connsiteX0" fmla="*/ 0 w 12192000"/>
              <a:gd name="connsiteY0" fmla="*/ 0 h 2515690"/>
              <a:gd name="connsiteX1" fmla="*/ 170442 w 12192000"/>
              <a:gd name="connsiteY1" fmla="*/ 96074 h 2515690"/>
              <a:gd name="connsiteX2" fmla="*/ 424739 w 12192000"/>
              <a:gd name="connsiteY2" fmla="*/ 224865 h 2515690"/>
              <a:gd name="connsiteX3" fmla="*/ 748273 w 12192000"/>
              <a:gd name="connsiteY3" fmla="*/ 373939 h 2515690"/>
              <a:gd name="connsiteX4" fmla="*/ 1037058 w 12192000"/>
              <a:gd name="connsiteY4" fmla="*/ 499994 h 2515690"/>
              <a:gd name="connsiteX5" fmla="*/ 1101312 w 12192000"/>
              <a:gd name="connsiteY5" fmla="*/ 428540 h 2515690"/>
              <a:gd name="connsiteX6" fmla="*/ 1367071 w 12192000"/>
              <a:gd name="connsiteY6" fmla="*/ 516118 h 2515690"/>
              <a:gd name="connsiteX7" fmla="*/ 2189943 w 12192000"/>
              <a:gd name="connsiteY7" fmla="*/ 794533 h 2515690"/>
              <a:gd name="connsiteX8" fmla="*/ 2390329 w 12192000"/>
              <a:gd name="connsiteY8" fmla="*/ 920897 h 2515690"/>
              <a:gd name="connsiteX9" fmla="*/ 2459570 w 12192000"/>
              <a:gd name="connsiteY9" fmla="*/ 983740 h 2515690"/>
              <a:gd name="connsiteX10" fmla="*/ 2503252 w 12192000"/>
              <a:gd name="connsiteY10" fmla="*/ 1000151 h 2515690"/>
              <a:gd name="connsiteX11" fmla="*/ 2503252 w 12192000"/>
              <a:gd name="connsiteY11" fmla="*/ 1008273 h 2515690"/>
              <a:gd name="connsiteX12" fmla="*/ 2511191 w 12192000"/>
              <a:gd name="connsiteY12" fmla="*/ 1009499 h 2515690"/>
              <a:gd name="connsiteX13" fmla="*/ 2565029 w 12192000"/>
              <a:gd name="connsiteY13" fmla="*/ 1015977 h 2515690"/>
              <a:gd name="connsiteX14" fmla="*/ 2593745 w 12192000"/>
              <a:gd name="connsiteY14" fmla="*/ 1019963 h 2515690"/>
              <a:gd name="connsiteX15" fmla="*/ 2591015 w 12192000"/>
              <a:gd name="connsiteY15" fmla="*/ 1019651 h 2515690"/>
              <a:gd name="connsiteX16" fmla="*/ 2590137 w 12192000"/>
              <a:gd name="connsiteY16" fmla="*/ 1019549 h 2515690"/>
              <a:gd name="connsiteX17" fmla="*/ 2589021 w 12192000"/>
              <a:gd name="connsiteY17" fmla="*/ 1019424 h 2515690"/>
              <a:gd name="connsiteX18" fmla="*/ 2591015 w 12192000"/>
              <a:gd name="connsiteY18" fmla="*/ 1019651 h 2515690"/>
              <a:gd name="connsiteX19" fmla="*/ 2602385 w 12192000"/>
              <a:gd name="connsiteY19" fmla="*/ 1020975 h 2515690"/>
              <a:gd name="connsiteX20" fmla="*/ 2614445 w 12192000"/>
              <a:gd name="connsiteY20" fmla="*/ 1022389 h 2515690"/>
              <a:gd name="connsiteX21" fmla="*/ 2614445 w 12192000"/>
              <a:gd name="connsiteY21" fmla="*/ 1020966 h 2515690"/>
              <a:gd name="connsiteX22" fmla="*/ 2676661 w 12192000"/>
              <a:gd name="connsiteY22" fmla="*/ 1029355 h 2515690"/>
              <a:gd name="connsiteX23" fmla="*/ 2788597 w 12192000"/>
              <a:gd name="connsiteY23" fmla="*/ 1048926 h 2515690"/>
              <a:gd name="connsiteX24" fmla="*/ 2812742 w 12192000"/>
              <a:gd name="connsiteY24" fmla="*/ 1057667 h 2515690"/>
              <a:gd name="connsiteX25" fmla="*/ 2970201 w 12192000"/>
              <a:gd name="connsiteY25" fmla="*/ 949091 h 2515690"/>
              <a:gd name="connsiteX26" fmla="*/ 3030610 w 12192000"/>
              <a:gd name="connsiteY26" fmla="*/ 1049340 h 2515690"/>
              <a:gd name="connsiteX27" fmla="*/ 3058913 w 12192000"/>
              <a:gd name="connsiteY27" fmla="*/ 1048085 h 2515690"/>
              <a:gd name="connsiteX28" fmla="*/ 3072697 w 12192000"/>
              <a:gd name="connsiteY28" fmla="*/ 1045316 h 2515690"/>
              <a:gd name="connsiteX29" fmla="*/ 3083305 w 12192000"/>
              <a:gd name="connsiteY29" fmla="*/ 1040550 h 2515690"/>
              <a:gd name="connsiteX30" fmla="*/ 3125603 w 12192000"/>
              <a:gd name="connsiteY30" fmla="*/ 1004583 h 2515690"/>
              <a:gd name="connsiteX31" fmla="*/ 3385106 w 12192000"/>
              <a:gd name="connsiteY31" fmla="*/ 1042233 h 2515690"/>
              <a:gd name="connsiteX32" fmla="*/ 3424945 w 12192000"/>
              <a:gd name="connsiteY32" fmla="*/ 1065268 h 2515690"/>
              <a:gd name="connsiteX33" fmla="*/ 3436948 w 12192000"/>
              <a:gd name="connsiteY33" fmla="*/ 1068018 h 2515690"/>
              <a:gd name="connsiteX34" fmla="*/ 3466714 w 12192000"/>
              <a:gd name="connsiteY34" fmla="*/ 1063419 h 2515690"/>
              <a:gd name="connsiteX35" fmla="*/ 3550909 w 12192000"/>
              <a:gd name="connsiteY35" fmla="*/ 1044511 h 2515690"/>
              <a:gd name="connsiteX36" fmla="*/ 3555900 w 12192000"/>
              <a:gd name="connsiteY36" fmla="*/ 1041996 h 2515690"/>
              <a:gd name="connsiteX37" fmla="*/ 3625978 w 12192000"/>
              <a:gd name="connsiteY37" fmla="*/ 1023459 h 2515690"/>
              <a:gd name="connsiteX38" fmla="*/ 3632465 w 12192000"/>
              <a:gd name="connsiteY38" fmla="*/ 1023522 h 2515690"/>
              <a:gd name="connsiteX39" fmla="*/ 3649063 w 12192000"/>
              <a:gd name="connsiteY39" fmla="*/ 1018726 h 2515690"/>
              <a:gd name="connsiteX40" fmla="*/ 3805954 w 12192000"/>
              <a:gd name="connsiteY40" fmla="*/ 917517 h 2515690"/>
              <a:gd name="connsiteX41" fmla="*/ 4020506 w 12192000"/>
              <a:gd name="connsiteY41" fmla="*/ 816231 h 2515690"/>
              <a:gd name="connsiteX42" fmla="*/ 4233682 w 12192000"/>
              <a:gd name="connsiteY42" fmla="*/ 799511 h 2515690"/>
              <a:gd name="connsiteX43" fmla="*/ 4306552 w 12192000"/>
              <a:gd name="connsiteY43" fmla="*/ 610207 h 2515690"/>
              <a:gd name="connsiteX44" fmla="*/ 4816604 w 12192000"/>
              <a:gd name="connsiteY44" fmla="*/ 773163 h 2515690"/>
              <a:gd name="connsiteX45" fmla="*/ 4916502 w 12192000"/>
              <a:gd name="connsiteY45" fmla="*/ 788104 h 2515690"/>
              <a:gd name="connsiteX46" fmla="*/ 5224415 w 12192000"/>
              <a:gd name="connsiteY46" fmla="*/ 674418 h 2515690"/>
              <a:gd name="connsiteX47" fmla="*/ 5274077 w 12192000"/>
              <a:gd name="connsiteY47" fmla="*/ 655978 h 2515690"/>
              <a:gd name="connsiteX48" fmla="*/ 5371217 w 12192000"/>
              <a:gd name="connsiteY48" fmla="*/ 614372 h 2515690"/>
              <a:gd name="connsiteX49" fmla="*/ 5364523 w 12192000"/>
              <a:gd name="connsiteY49" fmla="*/ 502501 h 2515690"/>
              <a:gd name="connsiteX50" fmla="*/ 5457871 w 12192000"/>
              <a:gd name="connsiteY50" fmla="*/ 558285 h 2515690"/>
              <a:gd name="connsiteX51" fmla="*/ 5750580 w 12192000"/>
              <a:gd name="connsiteY51" fmla="*/ 663503 h 2515690"/>
              <a:gd name="connsiteX52" fmla="*/ 5976618 w 12192000"/>
              <a:gd name="connsiteY52" fmla="*/ 582652 h 2515690"/>
              <a:gd name="connsiteX53" fmla="*/ 6009346 w 12192000"/>
              <a:gd name="connsiteY53" fmla="*/ 559470 h 2515690"/>
              <a:gd name="connsiteX54" fmla="*/ 6069735 w 12192000"/>
              <a:gd name="connsiteY54" fmla="*/ 587803 h 2515690"/>
              <a:gd name="connsiteX55" fmla="*/ 6270319 w 12192000"/>
              <a:gd name="connsiteY55" fmla="*/ 643982 h 2515690"/>
              <a:gd name="connsiteX56" fmla="*/ 6406781 w 12192000"/>
              <a:gd name="connsiteY56" fmla="*/ 672327 h 2515690"/>
              <a:gd name="connsiteX57" fmla="*/ 6469508 w 12192000"/>
              <a:gd name="connsiteY57" fmla="*/ 708574 h 2515690"/>
              <a:gd name="connsiteX58" fmla="*/ 6515869 w 12192000"/>
              <a:gd name="connsiteY58" fmla="*/ 715738 h 2515690"/>
              <a:gd name="connsiteX59" fmla="*/ 6725938 w 12192000"/>
              <a:gd name="connsiteY59" fmla="*/ 691128 h 2515690"/>
              <a:gd name="connsiteX60" fmla="*/ 6778240 w 12192000"/>
              <a:gd name="connsiteY60" fmla="*/ 678998 h 2515690"/>
              <a:gd name="connsiteX61" fmla="*/ 6806944 w 12192000"/>
              <a:gd name="connsiteY61" fmla="*/ 646178 h 2515690"/>
              <a:gd name="connsiteX62" fmla="*/ 6830632 w 12192000"/>
              <a:gd name="connsiteY62" fmla="*/ 633915 h 2515690"/>
              <a:gd name="connsiteX63" fmla="*/ 6858072 w 12192000"/>
              <a:gd name="connsiteY63" fmla="*/ 646178 h 2515690"/>
              <a:gd name="connsiteX64" fmla="*/ 6891322 w 12192000"/>
              <a:gd name="connsiteY64" fmla="*/ 678998 h 2515690"/>
              <a:gd name="connsiteX65" fmla="*/ 6951905 w 12192000"/>
              <a:gd name="connsiteY65" fmla="*/ 691128 h 2515690"/>
              <a:gd name="connsiteX66" fmla="*/ 7195246 w 12192000"/>
              <a:gd name="connsiteY66" fmla="*/ 715738 h 2515690"/>
              <a:gd name="connsiteX67" fmla="*/ 7248949 w 12192000"/>
              <a:gd name="connsiteY67" fmla="*/ 708574 h 2515690"/>
              <a:gd name="connsiteX68" fmla="*/ 7321609 w 12192000"/>
              <a:gd name="connsiteY68" fmla="*/ 672327 h 2515690"/>
              <a:gd name="connsiteX69" fmla="*/ 7479684 w 12192000"/>
              <a:gd name="connsiteY69" fmla="*/ 643982 h 2515690"/>
              <a:gd name="connsiteX70" fmla="*/ 7712035 w 12192000"/>
              <a:gd name="connsiteY70" fmla="*/ 587803 h 2515690"/>
              <a:gd name="connsiteX71" fmla="*/ 7781987 w 12192000"/>
              <a:gd name="connsiteY71" fmla="*/ 559470 h 2515690"/>
              <a:gd name="connsiteX72" fmla="*/ 7819900 w 12192000"/>
              <a:gd name="connsiteY72" fmla="*/ 582652 h 2515690"/>
              <a:gd name="connsiteX73" fmla="*/ 8081736 w 12192000"/>
              <a:gd name="connsiteY73" fmla="*/ 663503 h 2515690"/>
              <a:gd name="connsiteX74" fmla="*/ 8420801 w 12192000"/>
              <a:gd name="connsiteY74" fmla="*/ 558285 h 2515690"/>
              <a:gd name="connsiteX75" fmla="*/ 8528933 w 12192000"/>
              <a:gd name="connsiteY75" fmla="*/ 502501 h 2515690"/>
              <a:gd name="connsiteX76" fmla="*/ 8521178 w 12192000"/>
              <a:gd name="connsiteY76" fmla="*/ 614372 h 2515690"/>
              <a:gd name="connsiteX77" fmla="*/ 8633702 w 12192000"/>
              <a:gd name="connsiteY77" fmla="*/ 655978 h 2515690"/>
              <a:gd name="connsiteX78" fmla="*/ 8691231 w 12192000"/>
              <a:gd name="connsiteY78" fmla="*/ 674418 h 2515690"/>
              <a:gd name="connsiteX79" fmla="*/ 9047908 w 12192000"/>
              <a:gd name="connsiteY79" fmla="*/ 788104 h 2515690"/>
              <a:gd name="connsiteX80" fmla="*/ 9163628 w 12192000"/>
              <a:gd name="connsiteY80" fmla="*/ 773163 h 2515690"/>
              <a:gd name="connsiteX81" fmla="*/ 9754459 w 12192000"/>
              <a:gd name="connsiteY81" fmla="*/ 610207 h 2515690"/>
              <a:gd name="connsiteX82" fmla="*/ 9838868 w 12192000"/>
              <a:gd name="connsiteY82" fmla="*/ 799511 h 2515690"/>
              <a:gd name="connsiteX83" fmla="*/ 10085808 w 12192000"/>
              <a:gd name="connsiteY83" fmla="*/ 816231 h 2515690"/>
              <a:gd name="connsiteX84" fmla="*/ 10334338 w 12192000"/>
              <a:gd name="connsiteY84" fmla="*/ 917517 h 2515690"/>
              <a:gd name="connsiteX85" fmla="*/ 10516076 w 12192000"/>
              <a:gd name="connsiteY85" fmla="*/ 1018726 h 2515690"/>
              <a:gd name="connsiteX86" fmla="*/ 10535302 w 12192000"/>
              <a:gd name="connsiteY86" fmla="*/ 1023522 h 2515690"/>
              <a:gd name="connsiteX87" fmla="*/ 10542819 w 12192000"/>
              <a:gd name="connsiteY87" fmla="*/ 1023458 h 2515690"/>
              <a:gd name="connsiteX88" fmla="*/ 10623994 w 12192000"/>
              <a:gd name="connsiteY88" fmla="*/ 1041996 h 2515690"/>
              <a:gd name="connsiteX89" fmla="*/ 10629774 w 12192000"/>
              <a:gd name="connsiteY89" fmla="*/ 1044511 h 2515690"/>
              <a:gd name="connsiteX90" fmla="*/ 10727305 w 12192000"/>
              <a:gd name="connsiteY90" fmla="*/ 1063419 h 2515690"/>
              <a:gd name="connsiteX91" fmla="*/ 10761785 w 12192000"/>
              <a:gd name="connsiteY91" fmla="*/ 1068017 h 2515690"/>
              <a:gd name="connsiteX92" fmla="*/ 10775688 w 12192000"/>
              <a:gd name="connsiteY92" fmla="*/ 1065268 h 2515690"/>
              <a:gd name="connsiteX93" fmla="*/ 10821837 w 12192000"/>
              <a:gd name="connsiteY93" fmla="*/ 1042232 h 2515690"/>
              <a:gd name="connsiteX94" fmla="*/ 11122438 w 12192000"/>
              <a:gd name="connsiteY94" fmla="*/ 1004583 h 2515690"/>
              <a:gd name="connsiteX95" fmla="*/ 11171433 w 12192000"/>
              <a:gd name="connsiteY95" fmla="*/ 1040550 h 2515690"/>
              <a:gd name="connsiteX96" fmla="*/ 11183724 w 12192000"/>
              <a:gd name="connsiteY96" fmla="*/ 1045316 h 2515690"/>
              <a:gd name="connsiteX97" fmla="*/ 11199690 w 12192000"/>
              <a:gd name="connsiteY97" fmla="*/ 1048085 h 2515690"/>
              <a:gd name="connsiteX98" fmla="*/ 11232475 w 12192000"/>
              <a:gd name="connsiteY98" fmla="*/ 1049340 h 2515690"/>
              <a:gd name="connsiteX99" fmla="*/ 11302451 w 12192000"/>
              <a:gd name="connsiteY99" fmla="*/ 949091 h 2515690"/>
              <a:gd name="connsiteX100" fmla="*/ 11484849 w 12192000"/>
              <a:gd name="connsiteY100" fmla="*/ 1057667 h 2515690"/>
              <a:gd name="connsiteX101" fmla="*/ 11512818 w 12192000"/>
              <a:gd name="connsiteY101" fmla="*/ 1048926 h 2515690"/>
              <a:gd name="connsiteX102" fmla="*/ 11642481 w 12192000"/>
              <a:gd name="connsiteY102" fmla="*/ 1029355 h 2515690"/>
              <a:gd name="connsiteX103" fmla="*/ 11714551 w 12192000"/>
              <a:gd name="connsiteY103" fmla="*/ 1020966 h 2515690"/>
              <a:gd name="connsiteX104" fmla="*/ 11714551 w 12192000"/>
              <a:gd name="connsiteY104" fmla="*/ 1022389 h 2515690"/>
              <a:gd name="connsiteX105" fmla="*/ 11728519 w 12192000"/>
              <a:gd name="connsiteY105" fmla="*/ 1020975 h 2515690"/>
              <a:gd name="connsiteX106" fmla="*/ 11741691 w 12192000"/>
              <a:gd name="connsiteY106" fmla="*/ 1019651 h 2515690"/>
              <a:gd name="connsiteX107" fmla="*/ 11743999 w 12192000"/>
              <a:gd name="connsiteY107" fmla="*/ 1019424 h 2515690"/>
              <a:gd name="connsiteX108" fmla="*/ 11742709 w 12192000"/>
              <a:gd name="connsiteY108" fmla="*/ 1019549 h 2515690"/>
              <a:gd name="connsiteX109" fmla="*/ 11741691 w 12192000"/>
              <a:gd name="connsiteY109" fmla="*/ 1019651 h 2515690"/>
              <a:gd name="connsiteX110" fmla="*/ 11738529 w 12192000"/>
              <a:gd name="connsiteY110" fmla="*/ 1019963 h 2515690"/>
              <a:gd name="connsiteX111" fmla="*/ 11771791 w 12192000"/>
              <a:gd name="connsiteY111" fmla="*/ 1015977 h 2515690"/>
              <a:gd name="connsiteX112" fmla="*/ 11834157 w 12192000"/>
              <a:gd name="connsiteY112" fmla="*/ 1009499 h 2515690"/>
              <a:gd name="connsiteX113" fmla="*/ 11843354 w 12192000"/>
              <a:gd name="connsiteY113" fmla="*/ 1008273 h 2515690"/>
              <a:gd name="connsiteX114" fmla="*/ 11843354 w 12192000"/>
              <a:gd name="connsiteY114" fmla="*/ 1000151 h 2515690"/>
              <a:gd name="connsiteX115" fmla="*/ 11893955 w 12192000"/>
              <a:gd name="connsiteY115" fmla="*/ 983740 h 2515690"/>
              <a:gd name="connsiteX116" fmla="*/ 11974160 w 12192000"/>
              <a:gd name="connsiteY116" fmla="*/ 920897 h 2515690"/>
              <a:gd name="connsiteX117" fmla="*/ 12143531 w 12192000"/>
              <a:gd name="connsiteY117" fmla="*/ 823664 h 2515690"/>
              <a:gd name="connsiteX118" fmla="*/ 12192000 w 12192000"/>
              <a:gd name="connsiteY118" fmla="*/ 801163 h 2515690"/>
              <a:gd name="connsiteX119" fmla="*/ 12192000 w 12192000"/>
              <a:gd name="connsiteY119" fmla="*/ 2515690 h 2515690"/>
              <a:gd name="connsiteX120" fmla="*/ 0 w 12192000"/>
              <a:gd name="connsiteY120" fmla="*/ 2515690 h 25156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</a:cxnLst>
            <a:rect l="l" t="t" r="r" b="b"/>
            <a:pathLst>
              <a:path w="12192000" h="2515690">
                <a:moveTo>
                  <a:pt x="0" y="0"/>
                </a:moveTo>
                <a:lnTo>
                  <a:pt x="170442" y="96074"/>
                </a:lnTo>
                <a:cubicBezTo>
                  <a:pt x="323315" y="179510"/>
                  <a:pt x="418777" y="223899"/>
                  <a:pt x="424739" y="224865"/>
                </a:cubicBezTo>
                <a:cubicBezTo>
                  <a:pt x="573781" y="248496"/>
                  <a:pt x="654649" y="314572"/>
                  <a:pt x="748273" y="373939"/>
                </a:cubicBezTo>
                <a:cubicBezTo>
                  <a:pt x="830321" y="425631"/>
                  <a:pt x="917271" y="480784"/>
                  <a:pt x="1037058" y="499994"/>
                </a:cubicBezTo>
                <a:cubicBezTo>
                  <a:pt x="1195925" y="525362"/>
                  <a:pt x="1048105" y="445478"/>
                  <a:pt x="1101312" y="428540"/>
                </a:cubicBezTo>
                <a:cubicBezTo>
                  <a:pt x="1188473" y="458169"/>
                  <a:pt x="1274625" y="505369"/>
                  <a:pt x="1367071" y="516118"/>
                </a:cubicBezTo>
                <a:cubicBezTo>
                  <a:pt x="1701323" y="554463"/>
                  <a:pt x="1964451" y="648887"/>
                  <a:pt x="2189943" y="794533"/>
                </a:cubicBezTo>
                <a:cubicBezTo>
                  <a:pt x="2255082" y="836300"/>
                  <a:pt x="2357481" y="862342"/>
                  <a:pt x="2390329" y="920897"/>
                </a:cubicBezTo>
                <a:cubicBezTo>
                  <a:pt x="2406050" y="949359"/>
                  <a:pt x="2430126" y="969285"/>
                  <a:pt x="2459570" y="983740"/>
                </a:cubicBezTo>
                <a:lnTo>
                  <a:pt x="2503252" y="1000151"/>
                </a:lnTo>
                <a:lnTo>
                  <a:pt x="2503252" y="1008273"/>
                </a:lnTo>
                <a:lnTo>
                  <a:pt x="2511191" y="1009499"/>
                </a:lnTo>
                <a:cubicBezTo>
                  <a:pt x="2529847" y="1011974"/>
                  <a:pt x="2562849" y="1015701"/>
                  <a:pt x="2565029" y="1015977"/>
                </a:cubicBezTo>
                <a:cubicBezTo>
                  <a:pt x="2610845" y="1021778"/>
                  <a:pt x="2601577" y="1020837"/>
                  <a:pt x="2593745" y="1019963"/>
                </a:cubicBezTo>
                <a:lnTo>
                  <a:pt x="2591015" y="1019651"/>
                </a:lnTo>
                <a:lnTo>
                  <a:pt x="2590137" y="1019549"/>
                </a:lnTo>
                <a:cubicBezTo>
                  <a:pt x="2588203" y="1019326"/>
                  <a:pt x="2588125" y="1019321"/>
                  <a:pt x="2589021" y="1019424"/>
                </a:cubicBezTo>
                <a:lnTo>
                  <a:pt x="2591015" y="1019651"/>
                </a:lnTo>
                <a:lnTo>
                  <a:pt x="2602385" y="1020975"/>
                </a:lnTo>
                <a:lnTo>
                  <a:pt x="2614445" y="1022389"/>
                </a:lnTo>
                <a:lnTo>
                  <a:pt x="2614445" y="1020966"/>
                </a:lnTo>
                <a:lnTo>
                  <a:pt x="2676661" y="1029355"/>
                </a:lnTo>
                <a:cubicBezTo>
                  <a:pt x="2715592" y="1034194"/>
                  <a:pt x="2753901" y="1039695"/>
                  <a:pt x="2788597" y="1048926"/>
                </a:cubicBezTo>
                <a:lnTo>
                  <a:pt x="2812742" y="1057667"/>
                </a:lnTo>
                <a:lnTo>
                  <a:pt x="2970201" y="949091"/>
                </a:lnTo>
                <a:cubicBezTo>
                  <a:pt x="3052785" y="982961"/>
                  <a:pt x="2996105" y="1020057"/>
                  <a:pt x="3030610" y="1049340"/>
                </a:cubicBezTo>
                <a:cubicBezTo>
                  <a:pt x="3039005" y="1048442"/>
                  <a:pt x="3049621" y="1048500"/>
                  <a:pt x="3058913" y="1048085"/>
                </a:cubicBezTo>
                <a:lnTo>
                  <a:pt x="3072697" y="1045316"/>
                </a:lnTo>
                <a:lnTo>
                  <a:pt x="3083305" y="1040550"/>
                </a:lnTo>
                <a:lnTo>
                  <a:pt x="3125603" y="1004583"/>
                </a:lnTo>
                <a:cubicBezTo>
                  <a:pt x="3221669" y="925596"/>
                  <a:pt x="3242489" y="937564"/>
                  <a:pt x="3385106" y="1042233"/>
                </a:cubicBezTo>
                <a:cubicBezTo>
                  <a:pt x="3399403" y="1052670"/>
                  <a:pt x="3412529" y="1060209"/>
                  <a:pt x="3424945" y="1065268"/>
                </a:cubicBezTo>
                <a:lnTo>
                  <a:pt x="3436948" y="1068018"/>
                </a:lnTo>
                <a:lnTo>
                  <a:pt x="3466714" y="1063419"/>
                </a:lnTo>
                <a:lnTo>
                  <a:pt x="3550909" y="1044511"/>
                </a:lnTo>
                <a:lnTo>
                  <a:pt x="3555900" y="1041996"/>
                </a:lnTo>
                <a:cubicBezTo>
                  <a:pt x="3573827" y="1033454"/>
                  <a:pt x="3594382" y="1025941"/>
                  <a:pt x="3625978" y="1023459"/>
                </a:cubicBezTo>
                <a:lnTo>
                  <a:pt x="3632465" y="1023522"/>
                </a:lnTo>
                <a:lnTo>
                  <a:pt x="3649063" y="1018726"/>
                </a:lnTo>
                <a:cubicBezTo>
                  <a:pt x="3741849" y="989371"/>
                  <a:pt x="3810578" y="953657"/>
                  <a:pt x="3805954" y="917517"/>
                </a:cubicBezTo>
                <a:cubicBezTo>
                  <a:pt x="4031729" y="953901"/>
                  <a:pt x="4031729" y="953901"/>
                  <a:pt x="4020506" y="816231"/>
                </a:cubicBezTo>
                <a:cubicBezTo>
                  <a:pt x="4171643" y="865324"/>
                  <a:pt x="4206308" y="864422"/>
                  <a:pt x="4233682" y="799511"/>
                </a:cubicBezTo>
                <a:cubicBezTo>
                  <a:pt x="4260226" y="737017"/>
                  <a:pt x="4254728" y="668575"/>
                  <a:pt x="4306552" y="610207"/>
                </a:cubicBezTo>
                <a:cubicBezTo>
                  <a:pt x="4495313" y="657923"/>
                  <a:pt x="4699922" y="667347"/>
                  <a:pt x="4816604" y="773163"/>
                </a:cubicBezTo>
                <a:cubicBezTo>
                  <a:pt x="4834734" y="789836"/>
                  <a:pt x="4890507" y="799946"/>
                  <a:pt x="4916502" y="788104"/>
                </a:cubicBezTo>
                <a:cubicBezTo>
                  <a:pt x="5013526" y="746101"/>
                  <a:pt x="5238129" y="796871"/>
                  <a:pt x="5224415" y="674418"/>
                </a:cubicBezTo>
                <a:cubicBezTo>
                  <a:pt x="5223051" y="659300"/>
                  <a:pt x="5240524" y="644890"/>
                  <a:pt x="5274077" y="655978"/>
                </a:cubicBezTo>
                <a:cubicBezTo>
                  <a:pt x="5388582" y="694066"/>
                  <a:pt x="5367022" y="644784"/>
                  <a:pt x="5371217" y="614372"/>
                </a:cubicBezTo>
                <a:cubicBezTo>
                  <a:pt x="5375856" y="577567"/>
                  <a:pt x="5319010" y="537578"/>
                  <a:pt x="5364523" y="502501"/>
                </a:cubicBezTo>
                <a:cubicBezTo>
                  <a:pt x="5425408" y="508891"/>
                  <a:pt x="5433299" y="538191"/>
                  <a:pt x="5457871" y="558285"/>
                </a:cubicBezTo>
                <a:cubicBezTo>
                  <a:pt x="5530352" y="617005"/>
                  <a:pt x="5609566" y="664386"/>
                  <a:pt x="5750580" y="663503"/>
                </a:cubicBezTo>
                <a:cubicBezTo>
                  <a:pt x="5864519" y="662926"/>
                  <a:pt x="5966527" y="666650"/>
                  <a:pt x="5976618" y="582652"/>
                </a:cubicBezTo>
                <a:cubicBezTo>
                  <a:pt x="5978145" y="569455"/>
                  <a:pt x="5990792" y="562346"/>
                  <a:pt x="6009346" y="559470"/>
                </a:cubicBezTo>
                <a:cubicBezTo>
                  <a:pt x="6030639" y="568485"/>
                  <a:pt x="6052592" y="577083"/>
                  <a:pt x="6069735" y="587803"/>
                </a:cubicBezTo>
                <a:cubicBezTo>
                  <a:pt x="6126182" y="623812"/>
                  <a:pt x="6196945" y="634730"/>
                  <a:pt x="6270319" y="643982"/>
                </a:cubicBezTo>
                <a:cubicBezTo>
                  <a:pt x="6317101" y="649940"/>
                  <a:pt x="6363466" y="657107"/>
                  <a:pt x="6406781" y="672327"/>
                </a:cubicBezTo>
                <a:cubicBezTo>
                  <a:pt x="6433586" y="681598"/>
                  <a:pt x="6454928" y="693402"/>
                  <a:pt x="6469508" y="708574"/>
                </a:cubicBezTo>
                <a:cubicBezTo>
                  <a:pt x="6482729" y="721786"/>
                  <a:pt x="6496225" y="725422"/>
                  <a:pt x="6515869" y="715738"/>
                </a:cubicBezTo>
                <a:cubicBezTo>
                  <a:pt x="6572200" y="688353"/>
                  <a:pt x="6639257" y="676241"/>
                  <a:pt x="6725938" y="691128"/>
                </a:cubicBezTo>
                <a:cubicBezTo>
                  <a:pt x="6752109" y="695629"/>
                  <a:pt x="6772625" y="691505"/>
                  <a:pt x="6778240" y="678998"/>
                </a:cubicBezTo>
                <a:cubicBezTo>
                  <a:pt x="6784286" y="665981"/>
                  <a:pt x="6794269" y="655280"/>
                  <a:pt x="6806944" y="646178"/>
                </a:cubicBezTo>
                <a:lnTo>
                  <a:pt x="6830632" y="633915"/>
                </a:lnTo>
                <a:lnTo>
                  <a:pt x="6858072" y="646178"/>
                </a:lnTo>
                <a:cubicBezTo>
                  <a:pt x="6872754" y="655280"/>
                  <a:pt x="6884317" y="665981"/>
                  <a:pt x="6891322" y="678998"/>
                </a:cubicBezTo>
                <a:cubicBezTo>
                  <a:pt x="6897826" y="691505"/>
                  <a:pt x="6921592" y="695629"/>
                  <a:pt x="6951905" y="691128"/>
                </a:cubicBezTo>
                <a:cubicBezTo>
                  <a:pt x="7052317" y="676241"/>
                  <a:pt x="7129994" y="688353"/>
                  <a:pt x="7195246" y="715738"/>
                </a:cubicBezTo>
                <a:cubicBezTo>
                  <a:pt x="7217999" y="725422"/>
                  <a:pt x="7233634" y="721786"/>
                  <a:pt x="7248949" y="708574"/>
                </a:cubicBezTo>
                <a:cubicBezTo>
                  <a:pt x="7265838" y="693402"/>
                  <a:pt x="7290560" y="681598"/>
                  <a:pt x="7321609" y="672327"/>
                </a:cubicBezTo>
                <a:cubicBezTo>
                  <a:pt x="7371785" y="657107"/>
                  <a:pt x="7425493" y="649940"/>
                  <a:pt x="7479684" y="643982"/>
                </a:cubicBezTo>
                <a:cubicBezTo>
                  <a:pt x="7564679" y="634730"/>
                  <a:pt x="7646649" y="623812"/>
                  <a:pt x="7712035" y="587803"/>
                </a:cubicBezTo>
                <a:cubicBezTo>
                  <a:pt x="7731892" y="577083"/>
                  <a:pt x="7757322" y="568485"/>
                  <a:pt x="7781987" y="559470"/>
                </a:cubicBezTo>
                <a:cubicBezTo>
                  <a:pt x="7803481" y="562346"/>
                  <a:pt x="7818130" y="569455"/>
                  <a:pt x="7819900" y="582652"/>
                </a:cubicBezTo>
                <a:cubicBezTo>
                  <a:pt x="7831588" y="666650"/>
                  <a:pt x="7949751" y="662926"/>
                  <a:pt x="8081736" y="663503"/>
                </a:cubicBezTo>
                <a:cubicBezTo>
                  <a:pt x="8245081" y="664386"/>
                  <a:pt x="8336842" y="617005"/>
                  <a:pt x="8420801" y="558285"/>
                </a:cubicBezTo>
                <a:cubicBezTo>
                  <a:pt x="8449265" y="538191"/>
                  <a:pt x="8458404" y="508890"/>
                  <a:pt x="8528933" y="502501"/>
                </a:cubicBezTo>
                <a:cubicBezTo>
                  <a:pt x="8581654" y="537578"/>
                  <a:pt x="8515805" y="577567"/>
                  <a:pt x="8521178" y="614372"/>
                </a:cubicBezTo>
                <a:cubicBezTo>
                  <a:pt x="8526038" y="644784"/>
                  <a:pt x="8501063" y="694066"/>
                  <a:pt x="8633702" y="655978"/>
                </a:cubicBezTo>
                <a:cubicBezTo>
                  <a:pt x="8672570" y="644890"/>
                  <a:pt x="8692811" y="659300"/>
                  <a:pt x="8691231" y="674418"/>
                </a:cubicBezTo>
                <a:cubicBezTo>
                  <a:pt x="8675345" y="796871"/>
                  <a:pt x="8935518" y="746101"/>
                  <a:pt x="9047908" y="788104"/>
                </a:cubicBezTo>
                <a:cubicBezTo>
                  <a:pt x="9078021" y="799946"/>
                  <a:pt x="9142627" y="789836"/>
                  <a:pt x="9163628" y="773163"/>
                </a:cubicBezTo>
                <a:cubicBezTo>
                  <a:pt x="9298789" y="667347"/>
                  <a:pt x="9535801" y="657923"/>
                  <a:pt x="9754459" y="610207"/>
                </a:cubicBezTo>
                <a:cubicBezTo>
                  <a:pt x="9814490" y="668575"/>
                  <a:pt x="9808123" y="737017"/>
                  <a:pt x="9838868" y="799511"/>
                </a:cubicBezTo>
                <a:cubicBezTo>
                  <a:pt x="9870579" y="864422"/>
                  <a:pt x="9910733" y="865324"/>
                  <a:pt x="10085808" y="816231"/>
                </a:cubicBezTo>
                <a:cubicBezTo>
                  <a:pt x="10072804" y="953901"/>
                  <a:pt x="10072804" y="953901"/>
                  <a:pt x="10334338" y="917517"/>
                </a:cubicBezTo>
                <a:cubicBezTo>
                  <a:pt x="10328982" y="953657"/>
                  <a:pt x="10408594" y="989371"/>
                  <a:pt x="10516076" y="1018726"/>
                </a:cubicBezTo>
                <a:lnTo>
                  <a:pt x="10535302" y="1023522"/>
                </a:lnTo>
                <a:lnTo>
                  <a:pt x="10542819" y="1023458"/>
                </a:lnTo>
                <a:cubicBezTo>
                  <a:pt x="10579419" y="1025941"/>
                  <a:pt x="10603227" y="1033454"/>
                  <a:pt x="10623994" y="1041996"/>
                </a:cubicBezTo>
                <a:lnTo>
                  <a:pt x="10629774" y="1044511"/>
                </a:lnTo>
                <a:lnTo>
                  <a:pt x="10727305" y="1063419"/>
                </a:lnTo>
                <a:lnTo>
                  <a:pt x="10761785" y="1068017"/>
                </a:lnTo>
                <a:lnTo>
                  <a:pt x="10775688" y="1065268"/>
                </a:lnTo>
                <a:cubicBezTo>
                  <a:pt x="10790070" y="1060209"/>
                  <a:pt x="10805275" y="1052670"/>
                  <a:pt x="10821837" y="1042232"/>
                </a:cubicBezTo>
                <a:cubicBezTo>
                  <a:pt x="10987041" y="937564"/>
                  <a:pt x="11011156" y="925596"/>
                  <a:pt x="11122438" y="1004583"/>
                </a:cubicBezTo>
                <a:lnTo>
                  <a:pt x="11171433" y="1040550"/>
                </a:lnTo>
                <a:lnTo>
                  <a:pt x="11183724" y="1045316"/>
                </a:lnTo>
                <a:lnTo>
                  <a:pt x="11199690" y="1048085"/>
                </a:lnTo>
                <a:cubicBezTo>
                  <a:pt x="11210452" y="1048499"/>
                  <a:pt x="11222752" y="1048442"/>
                  <a:pt x="11232475" y="1049340"/>
                </a:cubicBezTo>
                <a:cubicBezTo>
                  <a:pt x="11272445" y="1020057"/>
                  <a:pt x="11206789" y="982961"/>
                  <a:pt x="11302451" y="949091"/>
                </a:cubicBezTo>
                <a:lnTo>
                  <a:pt x="11484849" y="1057667"/>
                </a:lnTo>
                <a:lnTo>
                  <a:pt x="11512818" y="1048926"/>
                </a:lnTo>
                <a:cubicBezTo>
                  <a:pt x="11553007" y="1039695"/>
                  <a:pt x="11597385" y="1034194"/>
                  <a:pt x="11642481" y="1029355"/>
                </a:cubicBezTo>
                <a:lnTo>
                  <a:pt x="11714551" y="1020966"/>
                </a:lnTo>
                <a:lnTo>
                  <a:pt x="11714551" y="1022389"/>
                </a:lnTo>
                <a:lnTo>
                  <a:pt x="11728519" y="1020975"/>
                </a:lnTo>
                <a:lnTo>
                  <a:pt x="11741691" y="1019651"/>
                </a:lnTo>
                <a:lnTo>
                  <a:pt x="11743999" y="1019424"/>
                </a:lnTo>
                <a:cubicBezTo>
                  <a:pt x="11745037" y="1019320"/>
                  <a:pt x="11744948" y="1019326"/>
                  <a:pt x="11742709" y="1019549"/>
                </a:cubicBezTo>
                <a:lnTo>
                  <a:pt x="11741691" y="1019651"/>
                </a:lnTo>
                <a:lnTo>
                  <a:pt x="11738529" y="1019963"/>
                </a:lnTo>
                <a:cubicBezTo>
                  <a:pt x="11729455" y="1020837"/>
                  <a:pt x="11718720" y="1021778"/>
                  <a:pt x="11771791" y="1015977"/>
                </a:cubicBezTo>
                <a:cubicBezTo>
                  <a:pt x="11774317" y="1015701"/>
                  <a:pt x="11812546" y="1011974"/>
                  <a:pt x="11834157" y="1009499"/>
                </a:cubicBezTo>
                <a:lnTo>
                  <a:pt x="11843354" y="1008273"/>
                </a:lnTo>
                <a:lnTo>
                  <a:pt x="11843354" y="1000151"/>
                </a:lnTo>
                <a:lnTo>
                  <a:pt x="11893955" y="983740"/>
                </a:lnTo>
                <a:cubicBezTo>
                  <a:pt x="11928061" y="969285"/>
                  <a:pt x="11955951" y="949359"/>
                  <a:pt x="11974160" y="920897"/>
                </a:cubicBezTo>
                <a:cubicBezTo>
                  <a:pt x="12002698" y="876981"/>
                  <a:pt x="12076554" y="851353"/>
                  <a:pt x="12143531" y="823664"/>
                </a:cubicBezTo>
                <a:lnTo>
                  <a:pt x="12192000" y="801163"/>
                </a:lnTo>
                <a:lnTo>
                  <a:pt x="12192000" y="2515690"/>
                </a:lnTo>
                <a:lnTo>
                  <a:pt x="0" y="2515690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75" name="Google Shape;175;p6"/>
          <p:cNvSpPr txBox="1"/>
          <p:nvPr/>
        </p:nvSpPr>
        <p:spPr>
          <a:xfrm>
            <a:off x="838200" y="365125"/>
            <a:ext cx="10515600" cy="930275"/>
          </a:xfrm>
          <a:prstGeom prst="rect">
            <a:avLst/>
          </a:prstGeom>
        </p:spPr>
        <p:txBody>
          <a:bodyPr spcFirstLastPara="1" vert="horz" lIns="91440" tIns="45720" rIns="91440" bIns="45720" rtlCol="0" anchor="ctr" anchorCtr="0">
            <a:normAutofit/>
          </a:bodyPr>
          <a:lstStyle/>
          <a:p>
            <a:pPr marL="0" marR="0" lvl="0" indent="0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rgbClr val="EDEDED"/>
              </a:buClr>
              <a:buSzPts val="5400"/>
            </a:pPr>
            <a:r>
              <a:rPr lang="en-US" sz="4400" kern="1200" cap="small" dirty="0">
                <a:solidFill>
                  <a:schemeClr val="tx1"/>
                </a:solidFill>
                <a:latin typeface="Plantagenet Cherokee" panose="02020602070100000000" pitchFamily="18" charset="0"/>
                <a:ea typeface="+mj-ea"/>
                <a:cs typeface="+mj-cs"/>
                <a:sym typeface="Corbel"/>
              </a:rPr>
              <a:t>Graduate Feedback</a:t>
            </a:r>
            <a:endParaRPr lang="en-US" sz="4400" b="0" i="0" u="none" strike="noStrike" kern="1200" cap="small" dirty="0">
              <a:solidFill>
                <a:schemeClr val="tx1"/>
              </a:solidFill>
              <a:latin typeface="Plantagenet Cherokee" panose="02020602070100000000" pitchFamily="18" charset="0"/>
              <a:ea typeface="+mj-ea"/>
              <a:cs typeface="+mj-cs"/>
              <a:sym typeface="Corbel"/>
            </a:endParaRPr>
          </a:p>
        </p:txBody>
      </p:sp>
      <p:sp>
        <p:nvSpPr>
          <p:cNvPr id="176" name="Google Shape;176;p6"/>
          <p:cNvSpPr txBox="1"/>
          <p:nvPr/>
        </p:nvSpPr>
        <p:spPr>
          <a:xfrm>
            <a:off x="6311638" y="3198815"/>
            <a:ext cx="4123897" cy="2831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defTabSz="338328">
              <a:spcAft>
                <a:spcPts val="600"/>
              </a:spcAft>
            </a:pPr>
            <a:r>
              <a:rPr lang="en-US" sz="2800" kern="1200" dirty="0">
                <a:solidFill>
                  <a:srgbClr val="545556"/>
                </a:solidFill>
                <a:latin typeface="Amatic SC"/>
                <a:ea typeface="+mn-ea"/>
                <a:cs typeface="Amatic SC"/>
                <a:sym typeface="Amatic SC"/>
              </a:rPr>
              <a:t>“I enjoy the variety that is presented. The speakers are detailed and specific, but they are not presenting on such a narrow band of information that ideas are constantly repeated.”</a:t>
            </a:r>
          </a:p>
          <a:p>
            <a:pPr algn="r" defTabSz="338328">
              <a:spcAft>
                <a:spcPts val="600"/>
              </a:spcAft>
            </a:pPr>
            <a:r>
              <a:rPr lang="en-US" sz="2800" kern="1200" dirty="0">
                <a:solidFill>
                  <a:srgbClr val="545556"/>
                </a:solidFill>
                <a:latin typeface="Amatic SC"/>
                <a:ea typeface="+mn-ea"/>
                <a:cs typeface="Amatic SC"/>
                <a:sym typeface="Amatic SC"/>
              </a:rPr>
              <a:t>             ~2023 CO MI Graduate</a:t>
            </a:r>
            <a:endParaRPr lang="en-US" sz="3600" dirty="0">
              <a:solidFill>
                <a:srgbClr val="F8F9FA"/>
              </a:solidFill>
              <a:latin typeface="Amatic SC"/>
              <a:ea typeface="Amatic SC"/>
              <a:cs typeface="Amatic SC"/>
              <a:sym typeface="Amatic SC"/>
            </a:endParaRPr>
          </a:p>
        </p:txBody>
      </p:sp>
      <p:sp>
        <p:nvSpPr>
          <p:cNvPr id="177" name="Google Shape;177;p6"/>
          <p:cNvSpPr txBox="1"/>
          <p:nvPr/>
        </p:nvSpPr>
        <p:spPr>
          <a:xfrm>
            <a:off x="6278544" y="1013632"/>
            <a:ext cx="4059354" cy="2185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defTabSz="338328">
              <a:spcAft>
                <a:spcPts val="600"/>
              </a:spcAft>
            </a:pPr>
            <a:r>
              <a:rPr lang="en-US" sz="2000" b="1" kern="1200" dirty="0">
                <a:solidFill>
                  <a:srgbClr val="545556"/>
                </a:solidFill>
                <a:latin typeface="Playfair Display"/>
                <a:ea typeface="+mn-ea"/>
                <a:cs typeface="+mn-cs"/>
                <a:sym typeface="Playfair Display"/>
              </a:rPr>
              <a:t>“I really enjoyed the Producer Panels because you could see how the things we had talked about got applied in real life and the results.”</a:t>
            </a:r>
          </a:p>
          <a:p>
            <a:pPr algn="r" defTabSz="338328">
              <a:spcAft>
                <a:spcPts val="600"/>
              </a:spcAft>
            </a:pPr>
            <a:r>
              <a:rPr lang="en-US" sz="2000" b="1" kern="1200" dirty="0">
                <a:solidFill>
                  <a:srgbClr val="545556"/>
                </a:solidFill>
                <a:latin typeface="Playfair Display"/>
                <a:ea typeface="+mn-ea"/>
                <a:cs typeface="+mn-cs"/>
                <a:sym typeface="Playfair Display"/>
              </a:rPr>
              <a:t>~2023 CO MI Graduate</a:t>
            </a:r>
            <a:endParaRPr lang="en-US" sz="3200" b="1" dirty="0">
              <a:solidFill>
                <a:srgbClr val="F8F9FA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178" name="Google Shape;178;p6"/>
          <p:cNvSpPr txBox="1"/>
          <p:nvPr/>
        </p:nvSpPr>
        <p:spPr>
          <a:xfrm>
            <a:off x="922191" y="3921546"/>
            <a:ext cx="4608813" cy="22775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defTabSz="338328">
              <a:spcAft>
                <a:spcPts val="600"/>
              </a:spcAft>
            </a:pPr>
            <a:r>
              <a:rPr lang="en-US" kern="1200" dirty="0">
                <a:solidFill>
                  <a:srgbClr val="555555"/>
                </a:solidFill>
                <a:latin typeface="Times New Roman"/>
                <a:ea typeface="+mn-ea"/>
                <a:cs typeface="Times New Roman"/>
                <a:sym typeface="Times New Roman"/>
              </a:rPr>
              <a:t>“The interaction &amp; discussion between in-person students and presenters is my favorite thing about the class.  One question typically turns into a very nice discussion about something that wasn't talked about or even a more in-depth answer than what was wanted.”</a:t>
            </a:r>
          </a:p>
          <a:p>
            <a:pPr algn="r" defTabSz="338328">
              <a:spcAft>
                <a:spcPts val="600"/>
              </a:spcAft>
            </a:pPr>
            <a:r>
              <a:rPr lang="en-US" kern="1200" dirty="0">
                <a:solidFill>
                  <a:srgbClr val="555555"/>
                </a:solidFill>
                <a:latin typeface="Times New Roman"/>
                <a:ea typeface="+mn-ea"/>
                <a:cs typeface="Times New Roman"/>
                <a:sym typeface="Times New Roman"/>
              </a:rPr>
              <a:t>~2022 Graduate</a:t>
            </a:r>
            <a:r>
              <a:rPr lang="en-US" kern="1200" dirty="0">
                <a:solidFill>
                  <a:schemeClr val="dk1"/>
                </a:solidFill>
                <a:latin typeface="Times New Roman"/>
                <a:ea typeface="+mn-ea"/>
                <a:cs typeface="Times New Roman"/>
                <a:sym typeface="Times New Roman"/>
              </a:rPr>
              <a:t> </a:t>
            </a:r>
            <a:endParaRPr lang="en-US" sz="2800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79" name="Google Shape;179;p6" descr="A group of men sitting at a table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t="26433" b="19409"/>
          <a:stretch/>
        </p:blipFill>
        <p:spPr>
          <a:xfrm>
            <a:off x="1048216" y="1193180"/>
            <a:ext cx="4059354" cy="27381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" name="Google Shape;184;p7"/>
          <p:cNvPicPr preferRelativeResize="0"/>
          <p:nvPr/>
        </p:nvPicPr>
        <p:blipFill rotWithShape="1">
          <a:blip r:embed="rId3"/>
          <a:srcRect t="9348" b="12255"/>
          <a:stretch/>
        </p:blipFill>
        <p:spPr>
          <a:xfrm>
            <a:off x="20" y="10"/>
            <a:ext cx="12191980" cy="6857990"/>
          </a:xfrm>
          <a:prstGeom prst="rect">
            <a:avLst/>
          </a:prstGeom>
          <a:noFill/>
        </p:spPr>
      </p:pic>
      <p:sp>
        <p:nvSpPr>
          <p:cNvPr id="190" name="Rectangle 189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5" name="Google Shape;185;p7"/>
          <p:cNvSpPr txBox="1">
            <a:spLocks noGrp="1"/>
          </p:cNvSpPr>
          <p:nvPr>
            <p:ph type="title"/>
          </p:nvPr>
        </p:nvSpPr>
        <p:spPr>
          <a:xfrm>
            <a:off x="234175" y="5324588"/>
            <a:ext cx="11534194" cy="744836"/>
          </a:xfrm>
          <a:prstGeom prst="rect">
            <a:avLst/>
          </a:prstGeom>
        </p:spPr>
        <p:txBody>
          <a:bodyPr spcFirstLastPara="1" vert="horz" lIns="91440" tIns="45720" rIns="91440" bIns="45720" rtlCol="0" anchor="ctr" anchorCtr="0">
            <a:noAutofit/>
          </a:bodyPr>
          <a:lstStyle/>
          <a:p>
            <a:pPr marL="0" lvl="0" indent="0" algn="ctr">
              <a:spcAft>
                <a:spcPts val="0"/>
              </a:spcAft>
              <a:buClr>
                <a:srgbClr val="EDEDED"/>
              </a:buClr>
              <a:buSzPts val="3000"/>
            </a:pPr>
            <a:r>
              <a:rPr lang="en-US" sz="2500" b="1" dirty="0">
                <a:solidFill>
                  <a:schemeClr val="tx1">
                    <a:lumMod val="85000"/>
                    <a:lumOff val="15000"/>
                  </a:schemeClr>
                </a:solidFill>
                <a:sym typeface="Radley"/>
              </a:rPr>
              <a:t>”I love the open discussion with the speakers and attendees. We can really discuss different ideas and see how they work in different environments.”  ~2020 CO MI Graduate</a:t>
            </a:r>
            <a:endParaRPr lang="en-US" sz="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cxnSp>
        <p:nvCxnSpPr>
          <p:cNvPr id="192" name="Straight Connector 191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4" name="Straight Connector 193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1451</TotalTime>
  <Words>1085</Words>
  <Application>Microsoft Macintosh PowerPoint</Application>
  <PresentationFormat>Widescreen</PresentationFormat>
  <Paragraphs>167</Paragraphs>
  <Slides>27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42" baseType="lpstr">
      <vt:lpstr>Eurostile</vt:lpstr>
      <vt:lpstr>Times New Roman</vt:lpstr>
      <vt:lpstr>Courier New</vt:lpstr>
      <vt:lpstr>Arial</vt:lpstr>
      <vt:lpstr>Segoe UI</vt:lpstr>
      <vt:lpstr>Fave Script Bold Pro</vt:lpstr>
      <vt:lpstr>Radley</vt:lpstr>
      <vt:lpstr>Amatic SC</vt:lpstr>
      <vt:lpstr>Eurostile LT Std</vt:lpstr>
      <vt:lpstr>Calibri Light</vt:lpstr>
      <vt:lpstr>Plantagenet Cherokee</vt:lpstr>
      <vt:lpstr>Corbel</vt:lpstr>
      <vt:lpstr>Calibri</vt:lpstr>
      <vt:lpstr>Playfair Display</vt:lpstr>
      <vt:lpstr>Office Theme</vt:lpstr>
      <vt:lpstr>PowerPoint Presentation</vt:lpstr>
      <vt:lpstr>What Is It?</vt:lpstr>
      <vt:lpstr>How Does It Work?</vt:lpstr>
      <vt:lpstr>PowerPoint Presentation</vt:lpstr>
      <vt:lpstr>Incentives</vt:lpstr>
      <vt:lpstr>Potential Results</vt:lpstr>
      <vt:lpstr>Actual Results</vt:lpstr>
      <vt:lpstr>PowerPoint Presentation</vt:lpstr>
      <vt:lpstr>”I love the open discussion with the speakers and attendees. We can really discuss different ideas and see how they work in different environments.”  ~2020 CO MI Graduate</vt:lpstr>
      <vt:lpstr>PowerPoint Presentation</vt:lpstr>
      <vt:lpstr>PowerPoint Presentation</vt:lpstr>
      <vt:lpstr>Competition Overview at CSU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CSU-TAPS 2023  "Most Profitable" Award Winner</vt:lpstr>
      <vt:lpstr>PowerPoint Presentation</vt:lpstr>
      <vt:lpstr>PowerPoint Presentation</vt:lpstr>
      <vt:lpstr>Multi-state efforts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Brandi Baquera</dc:creator>
  <cp:lastModifiedBy>Kremen,Amy</cp:lastModifiedBy>
  <cp:revision>6</cp:revision>
  <dcterms:created xsi:type="dcterms:W3CDTF">2020-08-25T22:38:43Z</dcterms:created>
  <dcterms:modified xsi:type="dcterms:W3CDTF">2024-03-13T04:14:47Z</dcterms:modified>
</cp:coreProperties>
</file>