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1266" r:id="rId5"/>
    <p:sldId id="1267" r:id="rId6"/>
    <p:sldId id="1268" r:id="rId7"/>
    <p:sldId id="1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34E38A-DF2C-403F-B842-5738CB8237E6}" v="5" dt="2024-03-12T16:19:37.9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132" autoAdjust="0"/>
  </p:normalViewPr>
  <p:slideViewPr>
    <p:cSldViewPr snapToGrid="0">
      <p:cViewPr varScale="1">
        <p:scale>
          <a:sx n="100" d="100"/>
          <a:sy n="100" d="100"/>
        </p:scale>
        <p:origin x="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mboli, Laura - FPAC-NRCS, CO" userId="1fe42bca-7f8b-4ff4-828d-17a9132f8179" providerId="ADAL" clId="{8A34E38A-DF2C-403F-B842-5738CB8237E6}"/>
    <pc:docChg chg="custSel addSld modSld">
      <pc:chgData name="Trimboli, Laura - FPAC-NRCS, CO" userId="1fe42bca-7f8b-4ff4-828d-17a9132f8179" providerId="ADAL" clId="{8A34E38A-DF2C-403F-B842-5738CB8237E6}" dt="2024-03-12T16:21:44.845" v="147" actId="20577"/>
      <pc:docMkLst>
        <pc:docMk/>
      </pc:docMkLst>
      <pc:sldChg chg="addSp delSp modSp new mod setBg">
        <pc:chgData name="Trimboli, Laura - FPAC-NRCS, CO" userId="1fe42bca-7f8b-4ff4-828d-17a9132f8179" providerId="ADAL" clId="{8A34E38A-DF2C-403F-B842-5738CB8237E6}" dt="2024-03-12T16:21:44.845" v="147" actId="20577"/>
        <pc:sldMkLst>
          <pc:docMk/>
          <pc:sldMk cId="1655382182" sldId="1269"/>
        </pc:sldMkLst>
        <pc:spChg chg="mod ord">
          <ac:chgData name="Trimboli, Laura - FPAC-NRCS, CO" userId="1fe42bca-7f8b-4ff4-828d-17a9132f8179" providerId="ADAL" clId="{8A34E38A-DF2C-403F-B842-5738CB8237E6}" dt="2024-03-12T16:20:58.259" v="120" actId="26606"/>
          <ac:spMkLst>
            <pc:docMk/>
            <pc:sldMk cId="1655382182" sldId="1269"/>
            <ac:spMk id="2" creationId="{F7B5FE7D-F246-2B2D-0C65-0CB07FF77327}"/>
          </ac:spMkLst>
        </pc:spChg>
        <pc:spChg chg="add del mod">
          <ac:chgData name="Trimboli, Laura - FPAC-NRCS, CO" userId="1fe42bca-7f8b-4ff4-828d-17a9132f8179" providerId="ADAL" clId="{8A34E38A-DF2C-403F-B842-5738CB8237E6}" dt="2024-03-12T16:19:27.513" v="3"/>
          <ac:spMkLst>
            <pc:docMk/>
            <pc:sldMk cId="1655382182" sldId="1269"/>
            <ac:spMk id="3" creationId="{06CBA04E-D9C2-75C8-B5EC-73BFBC4105C2}"/>
          </ac:spMkLst>
        </pc:spChg>
        <pc:spChg chg="add mod">
          <ac:chgData name="Trimboli, Laura - FPAC-NRCS, CO" userId="1fe42bca-7f8b-4ff4-828d-17a9132f8179" providerId="ADAL" clId="{8A34E38A-DF2C-403F-B842-5738CB8237E6}" dt="2024-03-12T16:21:44.845" v="147" actId="20577"/>
          <ac:spMkLst>
            <pc:docMk/>
            <pc:sldMk cId="1655382182" sldId="1269"/>
            <ac:spMk id="4" creationId="{5A53A60A-4842-EA79-D552-7094BFAA65D6}"/>
          </ac:spMkLst>
        </pc:spChg>
        <pc:spChg chg="add">
          <ac:chgData name="Trimboli, Laura - FPAC-NRCS, CO" userId="1fe42bca-7f8b-4ff4-828d-17a9132f8179" providerId="ADAL" clId="{8A34E38A-DF2C-403F-B842-5738CB8237E6}" dt="2024-03-12T16:20:58.259" v="120" actId="26606"/>
          <ac:spMkLst>
            <pc:docMk/>
            <pc:sldMk cId="1655382182" sldId="1269"/>
            <ac:spMk id="9" creationId="{52C0B2E1-0268-42EC-ABD3-94F81A05BCBD}"/>
          </ac:spMkLst>
        </pc:spChg>
        <pc:spChg chg="add">
          <ac:chgData name="Trimboli, Laura - FPAC-NRCS, CO" userId="1fe42bca-7f8b-4ff4-828d-17a9132f8179" providerId="ADAL" clId="{8A34E38A-DF2C-403F-B842-5738CB8237E6}" dt="2024-03-12T16:20:58.259" v="120" actId="26606"/>
          <ac:spMkLst>
            <pc:docMk/>
            <pc:sldMk cId="1655382182" sldId="1269"/>
            <ac:spMk id="11" creationId="{7D2256B4-48EA-40FC-BBC0-AA1EE6E0080C}"/>
          </ac:spMkLst>
        </pc:spChg>
        <pc:spChg chg="add">
          <ac:chgData name="Trimboli, Laura - FPAC-NRCS, CO" userId="1fe42bca-7f8b-4ff4-828d-17a9132f8179" providerId="ADAL" clId="{8A34E38A-DF2C-403F-B842-5738CB8237E6}" dt="2024-03-12T16:20:58.259" v="120" actId="26606"/>
          <ac:spMkLst>
            <pc:docMk/>
            <pc:sldMk cId="1655382182" sldId="1269"/>
            <ac:spMk id="15" creationId="{FBDCECDC-EEE3-4128-AA5E-82A8C08796E8}"/>
          </ac:spMkLst>
        </pc:spChg>
        <pc:spChg chg="add">
          <ac:chgData name="Trimboli, Laura - FPAC-NRCS, CO" userId="1fe42bca-7f8b-4ff4-828d-17a9132f8179" providerId="ADAL" clId="{8A34E38A-DF2C-403F-B842-5738CB8237E6}" dt="2024-03-12T16:20:58.259" v="120" actId="26606"/>
          <ac:spMkLst>
            <pc:docMk/>
            <pc:sldMk cId="1655382182" sldId="1269"/>
            <ac:spMk id="17" creationId="{4260EDE0-989C-4E16-AF94-F652294D828E}"/>
          </ac:spMkLst>
        </pc:spChg>
        <pc:spChg chg="add">
          <ac:chgData name="Trimboli, Laura - FPAC-NRCS, CO" userId="1fe42bca-7f8b-4ff4-828d-17a9132f8179" providerId="ADAL" clId="{8A34E38A-DF2C-403F-B842-5738CB8237E6}" dt="2024-03-12T16:20:58.259" v="120" actId="26606"/>
          <ac:spMkLst>
            <pc:docMk/>
            <pc:sldMk cId="1655382182" sldId="1269"/>
            <ac:spMk id="19" creationId="{1F3985C0-E548-44D2-B30E-F3E42DADE133}"/>
          </ac:spMkLst>
        </pc:spChg>
        <pc:cxnChg chg="add">
          <ac:chgData name="Trimboli, Laura - FPAC-NRCS, CO" userId="1fe42bca-7f8b-4ff4-828d-17a9132f8179" providerId="ADAL" clId="{8A34E38A-DF2C-403F-B842-5738CB8237E6}" dt="2024-03-12T16:20:58.259" v="120" actId="26606"/>
          <ac:cxnSpMkLst>
            <pc:docMk/>
            <pc:sldMk cId="1655382182" sldId="1269"/>
            <ac:cxnSpMk id="13" creationId="{3D44BCCA-102D-4A9D-B1E4-2450CAF0B05E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3AA054-5437-4421-AB09-B15005D21B7C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549A2-A193-4046-9254-3E587128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199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274" indent="-178274">
              <a:buFont typeface="Arial" panose="020B0604020202020204" pitchFamily="34" charset="0"/>
              <a:buChar char="•"/>
            </a:pPr>
            <a:r>
              <a:rPr lang="en-US" dirty="0"/>
              <a:t>Individual appraisals since 2014 due to low enrollment, wide variability of land uses and values across the state, and high cost of completing an Area-Wide Market Analysis (AWMA).</a:t>
            </a:r>
          </a:p>
          <a:p>
            <a:pPr marL="178274" indent="-178274">
              <a:buFont typeface="Arial" panose="020B0604020202020204" pitchFamily="34" charset="0"/>
              <a:buChar char="•"/>
            </a:pPr>
            <a:r>
              <a:rPr lang="en-US" dirty="0"/>
              <a:t>Colorado has only had one eligible WRE enrollment since 2013.</a:t>
            </a:r>
          </a:p>
          <a:p>
            <a:pPr marL="178274" indent="-178274">
              <a:buFont typeface="Arial" panose="020B0604020202020204" pitchFamily="34" charset="0"/>
              <a:buChar char="•"/>
            </a:pPr>
            <a:r>
              <a:rPr lang="en-US" dirty="0"/>
              <a:t>Colorado would like to continue this method.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85DA62-B0F2-444D-9A72-22EC883695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774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EFMV – Estimated Fair Market Value</a:t>
            </a:r>
          </a:p>
          <a:p>
            <a:r>
              <a:rPr lang="en-US" dirty="0"/>
              <a:t>AWMA – Area Wide Market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18E9CB-3D69-4117-8117-7F4002B6F4C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769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EFMV – Estimated Fair Market Value</a:t>
            </a:r>
          </a:p>
          <a:p>
            <a:r>
              <a:rPr lang="en-US" dirty="0"/>
              <a:t>AWMA – Area Wide Market Analysis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18E9CB-3D69-4117-8117-7F4002B6F4C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676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471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82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573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102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395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9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98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24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94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F648-FF97-4C4A-B9E5-F209E4844DC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F8749-B31D-4A2C-89FD-C12FDFBC0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43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E4DAE6-6322-4DE1-8D47-01F097AE43D7}" type="datetime8">
              <a:rPr lang="en-U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3/12/2024 10:19 AM</a:t>
            </a:fld>
            <a:endParaRPr lang="en-US" dirty="0"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E2CB6D-53E3-47F3-89C0-4E80BBFB40C9}" type="slidenum">
              <a:rPr lang="en-U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latin typeface="Arial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02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2E4E7-EF47-B2FA-1F4E-6353F57F0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FY2024 GARC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2A72B-B047-24C0-B3E5-6F223F95A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Arial Nova" panose="020F0502020204030204" pitchFamily="34" charset="0"/>
              </a:rPr>
              <a:t>Recommendation from the prior STAC meeting, was just generally, to increase the GARC rate.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Arial Nova" panose="020F0502020204030204" pitchFamily="34" charset="0"/>
              </a:rPr>
              <a:t>FY23 GARC – 80% EFMV of Individual appraisals, Not to Exceed $5,000/acre.</a:t>
            </a:r>
          </a:p>
          <a:p>
            <a:pPr marL="0" indent="0">
              <a:buNone/>
            </a:pPr>
            <a:endParaRPr lang="en-US" sz="2800" dirty="0">
              <a:latin typeface="Arial Nova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 Black" panose="020B0A04020102020204" pitchFamily="34" charset="0"/>
              </a:rPr>
              <a:t>Recommendation from ACEP Subcommittee - FY24 propose rate of 95% EFMV of Individual appraisals, Not to Exceed $5000/acres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BE283-89E8-55D8-FC6E-4FA469EA6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5F8749-B31D-4A2C-89FD-C12FDFBC080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73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1BE453D-61D7-4F47-9945-D66A325499BF}"/>
              </a:ext>
            </a:extLst>
          </p:cNvPr>
          <p:cNvGrpSpPr/>
          <p:nvPr/>
        </p:nvGrpSpPr>
        <p:grpSpPr>
          <a:xfrm>
            <a:off x="2060432" y="752928"/>
            <a:ext cx="8218282" cy="5543857"/>
            <a:chOff x="1477265" y="185041"/>
            <a:chExt cx="9017147" cy="67137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D4D2B78-576E-43E2-ACC6-9539E8B3C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77265" y="185041"/>
              <a:ext cx="8988227" cy="6672959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AC29B7-CF74-473A-8A3D-E5E353C483FE}"/>
                </a:ext>
              </a:extLst>
            </p:cNvPr>
            <p:cNvSpPr txBox="1"/>
            <p:nvPr/>
          </p:nvSpPr>
          <p:spPr>
            <a:xfrm>
              <a:off x="1523602" y="2937975"/>
              <a:ext cx="2089836" cy="12300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Utah: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85% EFMV of individual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appraisals statewide,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NTE $5,000/ac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D4316C4-B46B-413B-B592-7A536E93D258}"/>
                </a:ext>
              </a:extLst>
            </p:cNvPr>
            <p:cNvSpPr txBox="1"/>
            <p:nvPr/>
          </p:nvSpPr>
          <p:spPr>
            <a:xfrm>
              <a:off x="2442911" y="374637"/>
              <a:ext cx="3048513" cy="1230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Wyoming: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85% EFMV of individual appraisals for all land uses statewide, NTE $5,000/ac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0D4ABFF-CEF4-4D21-9845-A73965ADC0A1}"/>
                </a:ext>
              </a:extLst>
            </p:cNvPr>
            <p:cNvSpPr txBox="1"/>
            <p:nvPr/>
          </p:nvSpPr>
          <p:spPr>
            <a:xfrm>
              <a:off x="7397708" y="231462"/>
              <a:ext cx="3048512" cy="2012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Nebraska: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90% EFMV of individual appraisals statewide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NTE $9,535/ac for irrigated cropland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NTE $5,000/ac for all other land uses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8D10C1-BC5D-4337-890D-7CC2E737B961}"/>
                </a:ext>
              </a:extLst>
            </p:cNvPr>
            <p:cNvSpPr txBox="1"/>
            <p:nvPr/>
          </p:nvSpPr>
          <p:spPr>
            <a:xfrm>
              <a:off x="4533470" y="5407922"/>
              <a:ext cx="2028870" cy="1490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Mexico: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+mn-cs"/>
                </a:rPr>
                <a:t>90% EFMV of individual appraisals statewide, NTE $5,000/ac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23189E-E276-4B5F-99EC-5667B454D723}"/>
                </a:ext>
              </a:extLst>
            </p:cNvPr>
            <p:cNvSpPr txBox="1"/>
            <p:nvPr/>
          </p:nvSpPr>
          <p:spPr>
            <a:xfrm>
              <a:off x="8528067" y="2350156"/>
              <a:ext cx="1815265" cy="279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Kansas: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AWMA Region 1 $2,312/Ac (Min Ac 0 - Max Ac 400) &gt;60% cropland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 other land use combos or &gt;400 ac use individual appraisals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9BAE3C-F9F7-4D57-B48C-F1DE4E1483BA}"/>
                </a:ext>
              </a:extLst>
            </p:cNvPr>
            <p:cNvSpPr txBox="1"/>
            <p:nvPr/>
          </p:nvSpPr>
          <p:spPr>
            <a:xfrm>
              <a:off x="8244950" y="5503480"/>
              <a:ext cx="2249462" cy="1230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Oklahoma: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80% EFMV of individual appraisals statewide, NTE $2,000/ac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1730DA-1D18-4536-AB8F-CC872BCEA9DF}"/>
                </a:ext>
              </a:extLst>
            </p:cNvPr>
            <p:cNvSpPr txBox="1"/>
            <p:nvPr/>
          </p:nvSpPr>
          <p:spPr>
            <a:xfrm>
              <a:off x="1506184" y="5498479"/>
              <a:ext cx="11909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Arizona: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provided.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FFF19B-D4F0-4832-8B87-D4CB2B6C8149}"/>
                </a:ext>
              </a:extLst>
            </p:cNvPr>
            <p:cNvSpPr txBox="1"/>
            <p:nvPr/>
          </p:nvSpPr>
          <p:spPr>
            <a:xfrm>
              <a:off x="4042882" y="2478499"/>
              <a:ext cx="3354825" cy="2441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ritannic Bold" panose="020B0903060703020204" pitchFamily="34" charset="0"/>
                  <a:ea typeface="+mn-ea"/>
                  <a:cs typeface="+mn-cs"/>
                </a:rPr>
                <a:t>FY23 COLORADO: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00FF00"/>
                  </a:highlight>
                  <a:uLnTx/>
                  <a:uFillTx/>
                  <a:latin typeface="Britannic Bold" panose="020B0903060703020204" pitchFamily="34" charset="0"/>
                  <a:ea typeface="+mn-ea"/>
                  <a:cs typeface="+mn-cs"/>
                </a:rPr>
                <a:t>80%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ritannic Bold" panose="020B0903060703020204" pitchFamily="34" charset="0"/>
                  <a:ea typeface="+mn-ea"/>
                  <a:cs typeface="+mn-cs"/>
                </a:rPr>
                <a:t> EFMV of individual appraisal NTE $5,000/ac statewide and all land uses, no min/max acres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Title 14">
            <a:extLst>
              <a:ext uri="{FF2B5EF4-FFF2-40B4-BE49-F238E27FC236}">
                <a16:creationId xmlns:a16="http://schemas.microsoft.com/office/drawing/2014/main" id="{CC8C0304-68F9-4564-8AE0-4C0EF46A60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36538"/>
            <a:ext cx="11955463" cy="51593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000" b="1" dirty="0"/>
              <a:t>FY23 Geographic Area Rate Cap (GARC) -WRE</a:t>
            </a:r>
          </a:p>
        </p:txBody>
      </p:sp>
    </p:spTree>
    <p:extLst>
      <p:ext uri="{BB962C8B-B14F-4D97-AF65-F5344CB8AC3E}">
        <p14:creationId xmlns:p14="http://schemas.microsoft.com/office/powerpoint/2010/main" val="39251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1BE453D-61D7-4F47-9945-D66A325499BF}"/>
              </a:ext>
            </a:extLst>
          </p:cNvPr>
          <p:cNvGrpSpPr/>
          <p:nvPr/>
        </p:nvGrpSpPr>
        <p:grpSpPr>
          <a:xfrm>
            <a:off x="2197637" y="725873"/>
            <a:ext cx="8449580" cy="5510141"/>
            <a:chOff x="1419788" y="-21825"/>
            <a:chExt cx="9270929" cy="667295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D4D2B78-576E-43E2-ACC6-9539E8B3C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9788" y="-21825"/>
              <a:ext cx="8988227" cy="6672959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AC29B7-CF74-473A-8A3D-E5E353C483FE}"/>
                </a:ext>
              </a:extLst>
            </p:cNvPr>
            <p:cNvSpPr txBox="1"/>
            <p:nvPr/>
          </p:nvSpPr>
          <p:spPr>
            <a:xfrm>
              <a:off x="1701978" y="3065440"/>
              <a:ext cx="1257419" cy="708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Utah: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provided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D4316C4-B46B-413B-B592-7A536E93D258}"/>
                </a:ext>
              </a:extLst>
            </p:cNvPr>
            <p:cNvSpPr txBox="1"/>
            <p:nvPr/>
          </p:nvSpPr>
          <p:spPr>
            <a:xfrm>
              <a:off x="2152310" y="296839"/>
              <a:ext cx="3761591" cy="969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Wyoming: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85% EFMV of individual appraisals for all land uses statewide, NTE $5,000/ac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0D4ABFF-CEF4-4D21-9845-A73965ADC0A1}"/>
                </a:ext>
              </a:extLst>
            </p:cNvPr>
            <p:cNvSpPr txBox="1"/>
            <p:nvPr/>
          </p:nvSpPr>
          <p:spPr>
            <a:xfrm>
              <a:off x="7140319" y="166930"/>
              <a:ext cx="3428149" cy="1490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Nebraska: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90% EFMV of individual appraisals statewide,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NTE $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12,970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/ac for irrigated cropland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NTE $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9,320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/ac for all other land uses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8D10C1-BC5D-4337-890D-7CC2E737B961}"/>
                </a:ext>
              </a:extLst>
            </p:cNvPr>
            <p:cNvSpPr txBox="1"/>
            <p:nvPr/>
          </p:nvSpPr>
          <p:spPr>
            <a:xfrm>
              <a:off x="4533470" y="5407922"/>
              <a:ext cx="2143846" cy="1230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Mexico: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+mn-cs"/>
                </a:rPr>
                <a:t>90% EFMV of individual appraisals statewide, NTE $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+mn-cs"/>
                </a:rPr>
                <a:t>13,000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+mn-cs"/>
                </a:rPr>
                <a:t>/ac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23189E-E276-4B5F-99EC-5667B454D723}"/>
                </a:ext>
              </a:extLst>
            </p:cNvPr>
            <p:cNvSpPr txBox="1"/>
            <p:nvPr/>
          </p:nvSpPr>
          <p:spPr>
            <a:xfrm>
              <a:off x="8507140" y="2621662"/>
              <a:ext cx="2004689" cy="2273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Kansas: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Region 1 – AWMA GARC 95% NTE $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3,744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/Ac (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Min Ac 75 - Max Ac 940)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 other variables use individual appraisals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9BAE3C-F9F7-4D57-B48C-F1DE4E1483BA}"/>
                </a:ext>
              </a:extLst>
            </p:cNvPr>
            <p:cNvSpPr txBox="1"/>
            <p:nvPr/>
          </p:nvSpPr>
          <p:spPr>
            <a:xfrm>
              <a:off x="8441255" y="5279970"/>
              <a:ext cx="2249462" cy="1230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Oklahoma: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80% EFMV of individual appraisals statewide,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NTE $2,000/ac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1730DA-1D18-4536-AB8F-CC872BCEA9DF}"/>
                </a:ext>
              </a:extLst>
            </p:cNvPr>
            <p:cNvSpPr txBox="1"/>
            <p:nvPr/>
          </p:nvSpPr>
          <p:spPr>
            <a:xfrm>
              <a:off x="1506184" y="5498479"/>
              <a:ext cx="1257419" cy="7081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Arizona: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provided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FFF19B-D4F0-4832-8B87-D4CB2B6C8149}"/>
                </a:ext>
              </a:extLst>
            </p:cNvPr>
            <p:cNvSpPr txBox="1"/>
            <p:nvPr/>
          </p:nvSpPr>
          <p:spPr>
            <a:xfrm>
              <a:off x="4113331" y="2486003"/>
              <a:ext cx="3428149" cy="2441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ritannic Bold" panose="020B0903060703020204" pitchFamily="34" charset="0"/>
                  <a:ea typeface="+mn-ea"/>
                  <a:cs typeface="+mn-cs"/>
                </a:rPr>
                <a:t>FY24 COLORADO: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0000"/>
                  </a:highlight>
                  <a:uLnTx/>
                  <a:uFillTx/>
                  <a:latin typeface="Britannic Bold" panose="020B0903060703020204" pitchFamily="34" charset="0"/>
                  <a:ea typeface="+mn-ea"/>
                  <a:cs typeface="+mn-cs"/>
                </a:rPr>
                <a:t>95%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ritannic Bold" panose="020B0903060703020204" pitchFamily="34" charset="0"/>
                  <a:ea typeface="+mn-ea"/>
                  <a:cs typeface="+mn-cs"/>
                </a:rPr>
                <a:t> EFMV of individual appraisal NTE $5,000/ac statewide and all land uses, no min/max acres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Browallia New" panose="020B0502040204020203" pitchFamily="34" charset="-34"/>
                </a:rPr>
                <a:t>(Proposed)</a:t>
              </a:r>
            </a:p>
          </p:txBody>
        </p:sp>
      </p:grpSp>
      <p:sp>
        <p:nvSpPr>
          <p:cNvPr id="15" name="Title 14">
            <a:extLst>
              <a:ext uri="{FF2B5EF4-FFF2-40B4-BE49-F238E27FC236}">
                <a16:creationId xmlns:a16="http://schemas.microsoft.com/office/drawing/2014/main" id="{CC8C0304-68F9-4564-8AE0-4C0EF46A60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1938"/>
            <a:ext cx="11987213" cy="52387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000" b="1" dirty="0"/>
              <a:t>FY24 GARCs - WRE</a:t>
            </a:r>
          </a:p>
        </p:txBody>
      </p:sp>
    </p:spTree>
    <p:extLst>
      <p:ext uri="{BB962C8B-B14F-4D97-AF65-F5344CB8AC3E}">
        <p14:creationId xmlns:p14="http://schemas.microsoft.com/office/powerpoint/2010/main" val="145832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53A60A-4842-EA79-D552-7094BFAA65D6}"/>
              </a:ext>
            </a:extLst>
          </p:cNvPr>
          <p:cNvSpPr txBox="1"/>
          <p:nvPr/>
        </p:nvSpPr>
        <p:spPr>
          <a:xfrm>
            <a:off x="1097280" y="758952"/>
            <a:ext cx="10058400" cy="389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u="sng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Vote: </a:t>
            </a:r>
            <a:r>
              <a:rPr lang="en-US" sz="5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Y/N</a:t>
            </a:r>
            <a:endParaRPr lang="en-US" sz="5600" u="sng" spc="-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endParaRPr lang="en-US" sz="5600" spc="-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Recommend the proposed rate of 95% EFMV of Individual appraisals, Not to Exceed $5,000/ac.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B5FE7D-F246-2B2D-0C65-0CB07FF77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75F8749-B31D-4A2C-89FD-C12FDFBC0809}" type="slidenum">
              <a:rPr lang="en-US" smtClean="0"/>
              <a:pPr defTabSz="457200"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821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EABF47CD1113448A96A17F6C8D13F9" ma:contentTypeVersion="18" ma:contentTypeDescription="Create a new document." ma:contentTypeScope="" ma:versionID="f0e103a98b690358e5a02cd96774259c">
  <xsd:schema xmlns:xsd="http://www.w3.org/2001/XMLSchema" xmlns:xs="http://www.w3.org/2001/XMLSchema" xmlns:p="http://schemas.microsoft.com/office/2006/metadata/properties" xmlns:ns1="http://schemas.microsoft.com/sharepoint/v3" xmlns:ns2="a5f42ec3-4ee2-45fc-8d77-288bf2f0f986" xmlns:ns3="442dd8d0-93bc-4a15-a2cd-49423a906912" xmlns:ns4="73fb875a-8af9-4255-b008-0995492d31cd" targetNamespace="http://schemas.microsoft.com/office/2006/metadata/properties" ma:root="true" ma:fieldsID="cad51a36bd87778b24fee24859a84002" ns1:_="" ns2:_="" ns3:_="" ns4:_="">
    <xsd:import namespace="http://schemas.microsoft.com/sharepoint/v3"/>
    <xsd:import namespace="a5f42ec3-4ee2-45fc-8d77-288bf2f0f986"/>
    <xsd:import namespace="442dd8d0-93bc-4a15-a2cd-49423a906912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f42ec3-4ee2-45fc-8d77-288bf2f0f9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2dd8d0-93bc-4a15-a2cd-49423a90691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0ea076c-113f-4130-ad83-d66f55f89bc5}" ma:internalName="TaxCatchAll" ma:showField="CatchAllData" ma:web="442dd8d0-93bc-4a15-a2cd-49423a9069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a5f42ec3-4ee2-45fc-8d77-288bf2f0f986">
      <Terms xmlns="http://schemas.microsoft.com/office/infopath/2007/PartnerControls"/>
    </lcf76f155ced4ddcb4097134ff3c332f>
    <TaxCatchAll xmlns="73fb875a-8af9-4255-b008-0995492d31cd" xsi:nil="true"/>
  </documentManagement>
</p:properties>
</file>

<file path=customXml/itemProps1.xml><?xml version="1.0" encoding="utf-8"?>
<ds:datastoreItem xmlns:ds="http://schemas.openxmlformats.org/officeDocument/2006/customXml" ds:itemID="{E2A2933C-B8BC-4085-BF28-A94F744D8E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5f42ec3-4ee2-45fc-8d77-288bf2f0f986"/>
    <ds:schemaRef ds:uri="442dd8d0-93bc-4a15-a2cd-49423a906912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264509-5C83-4791-A32C-10122C8D18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188CA1-7CCC-4E36-A1EE-00CDE0C960E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5f42ec3-4ee2-45fc-8d77-288bf2f0f986"/>
    <ds:schemaRef ds:uri="73fb875a-8af9-4255-b008-0995492d31c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478</Words>
  <Application>Microsoft Office PowerPoint</Application>
  <PresentationFormat>Widescreen</PresentationFormat>
  <Paragraphs>63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Arial Black</vt:lpstr>
      <vt:lpstr>Arial Nova</vt:lpstr>
      <vt:lpstr>Britannic Bold</vt:lpstr>
      <vt:lpstr>Calibri</vt:lpstr>
      <vt:lpstr>Calibri Light</vt:lpstr>
      <vt:lpstr>Impact</vt:lpstr>
      <vt:lpstr>Wingdings</vt:lpstr>
      <vt:lpstr>Retrospect</vt:lpstr>
      <vt:lpstr>FY2024 GARC</vt:lpstr>
      <vt:lpstr>FY23 Geographic Area Rate Cap (GARC) -WRE</vt:lpstr>
      <vt:lpstr>FY24 GARCs - WRE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FY2024 GARC</dc:title>
  <dc:creator>Trimboli, Laura - FPAC-NRCS, CO</dc:creator>
  <cp:lastModifiedBy>Trimboli, Laura - FPAC-NRCS, CO</cp:lastModifiedBy>
  <cp:revision>1</cp:revision>
  <dcterms:created xsi:type="dcterms:W3CDTF">2024-03-12T16:04:48Z</dcterms:created>
  <dcterms:modified xsi:type="dcterms:W3CDTF">2024-03-12T16:21:53Z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0x01010086EABF47CD1113448A96A17F6C8D13F9</vt:lpwstr>
  </property>
</Properties>
</file>