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9" r:id="rId2"/>
    <p:sldId id="261" r:id="rId3"/>
    <p:sldId id="263" r:id="rId4"/>
    <p:sldId id="262" r:id="rId5"/>
    <p:sldId id="274" r:id="rId6"/>
    <p:sldId id="272" r:id="rId7"/>
    <p:sldId id="264" r:id="rId8"/>
    <p:sldId id="275" r:id="rId9"/>
    <p:sldId id="265" r:id="rId10"/>
    <p:sldId id="26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C1E"/>
    <a:srgbClr val="00ABC0"/>
    <a:srgbClr val="C4CD21"/>
    <a:srgbClr val="559BA2"/>
    <a:srgbClr val="0079C1"/>
    <a:srgbClr val="FFCB0B"/>
    <a:srgbClr val="9A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71C753-E84F-4F41-B17D-EBC4738E8369}" v="10" dt="2024-02-22T15:43:33.1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0E98C-55C2-4EEF-BCA9-6D223E259D8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4007F-D7D6-43B6-AC4A-B78D4D035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3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5791200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rcs.usda.gov/conservation-basics/conservation-by-state/washington/news/nrcs-wa-announces-2nd-signup-for-fy24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laura.williams@usda.gov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727780"/>
            <a:ext cx="9386911" cy="541346"/>
          </a:xfrm>
        </p:spPr>
        <p:txBody>
          <a:bodyPr/>
          <a:lstStyle/>
          <a:p>
            <a:r>
              <a:rPr lang="en-US" dirty="0"/>
              <a:t>STAC presentation 2.28.2024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4034-0FED-4752-8B74-DF7966D5B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en-US" dirty="0"/>
              <a:t>Keith Griswold, Assistant State Conservationist for Programs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561196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20"/>
            <a:ext cx="8969062" cy="806938"/>
          </a:xfrm>
        </p:spPr>
        <p:txBody>
          <a:bodyPr/>
          <a:lstStyle/>
          <a:p>
            <a:r>
              <a:rPr lang="en-US" dirty="0"/>
              <a:t>ACEP-ALE  2</a:t>
            </a:r>
            <a:r>
              <a:rPr lang="en-US" baseline="30000" dirty="0"/>
              <a:t>nd</a:t>
            </a:r>
            <a:r>
              <a:rPr lang="en-US" dirty="0"/>
              <a:t> Signup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Agricultural Conservation Easement Program (ACEP) –Agricultural Lands Easements (ALE)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Allocated $2,624,546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NRCS received 2 ACEP-ALE applications in first signup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signup was announced 2/9/2024  </a:t>
            </a:r>
            <a:r>
              <a:rPr lang="en-US" dirty="0">
                <a:hlinkClick r:id="rId2"/>
              </a:rPr>
              <a:t>2nd-signup-for-fy24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Applications batching deadline is March 11, 2024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31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20"/>
            <a:ext cx="8969062" cy="806938"/>
          </a:xfrm>
        </p:spPr>
        <p:txBody>
          <a:bodyPr/>
          <a:lstStyle/>
          <a:p>
            <a:r>
              <a:rPr lang="en-US" dirty="0"/>
              <a:t>Riparian Buffer fund pool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Allocated $750,000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Received 9 eligible applications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Funded 6 applications @ $721,608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If additional funds become available, we will award more contracts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Counties where applicants are located</a:t>
            </a:r>
          </a:p>
          <a:p>
            <a:pPr marL="1143000" lvl="1" indent="-457200"/>
            <a:r>
              <a:rPr lang="en-US" dirty="0"/>
              <a:t>Grays Harbor</a:t>
            </a:r>
          </a:p>
          <a:p>
            <a:pPr marL="1143000" lvl="1" indent="-457200"/>
            <a:r>
              <a:rPr lang="en-US" dirty="0"/>
              <a:t>Spokane</a:t>
            </a:r>
          </a:p>
          <a:p>
            <a:pPr marL="1143000" lvl="1" indent="-457200"/>
            <a:r>
              <a:rPr lang="en-US"/>
              <a:t>Whitman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210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20"/>
            <a:ext cx="8969062" cy="806938"/>
          </a:xfrm>
        </p:spPr>
        <p:txBody>
          <a:bodyPr/>
          <a:lstStyle/>
          <a:p>
            <a:r>
              <a:rPr lang="en-US" dirty="0"/>
              <a:t>Act Now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13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14D64-ECCD-9EDE-B6D7-14AD09296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871" y="965920"/>
            <a:ext cx="8969062" cy="806938"/>
          </a:xfrm>
        </p:spPr>
        <p:txBody>
          <a:bodyPr/>
          <a:lstStyle/>
          <a:p>
            <a:r>
              <a:rPr lang="en-US" sz="3600" dirty="0"/>
              <a:t>Act Now Best Management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C50CC-3BFC-5C7C-C29E-52056458A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93321"/>
            <a:ext cx="9495408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Limit number of Resource Concerns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Limit number of conservation practices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Limit length of contract (shorter contracts)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Limit practices that require Engineering surveys &amp; designs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Use practices likely to get clean Environmental Evaluation e.g. Categorical Exclusion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Timely implementation (seasonal, agronomic, etc.)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Management Practices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ACFC43C-1115-1ACA-6BAB-945312E3B6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766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072" y="900710"/>
            <a:ext cx="8969062" cy="806938"/>
          </a:xfrm>
        </p:spPr>
        <p:txBody>
          <a:bodyPr/>
          <a:lstStyle/>
          <a:p>
            <a:r>
              <a:rPr lang="en-US" sz="3400" dirty="0"/>
              <a:t>Act Now fund pools select for WA FY24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262" y="1431327"/>
            <a:ext cx="9379166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/>
              <a:t>Covered Cropping Systems  (high or low tunnels).</a:t>
            </a:r>
          </a:p>
          <a:p>
            <a:pPr marL="1143000" lvl="1" indent="-457200"/>
            <a:r>
              <a:rPr lang="en-US" sz="2200" dirty="0"/>
              <a:t>122 applications, funded 32 @ $628,000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/>
              <a:t>CPA, DIA, CEMA (</a:t>
            </a:r>
            <a:r>
              <a:rPr lang="en-US" sz="1600" dirty="0"/>
              <a:t>conservation evaluation monitoring activities</a:t>
            </a:r>
            <a:r>
              <a:rPr lang="en-US" sz="2600" dirty="0"/>
              <a:t>)</a:t>
            </a:r>
          </a:p>
          <a:p>
            <a:pPr marL="1143000" lvl="1" indent="-457200"/>
            <a:r>
              <a:rPr lang="en-US" sz="2200" dirty="0"/>
              <a:t>57 applications, funded 40 @ $200,000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/>
              <a:t>IRA LWG Snake River Team Forestry</a:t>
            </a:r>
          </a:p>
          <a:p>
            <a:pPr marL="1143000" lvl="1" indent="-457200"/>
            <a:r>
              <a:rPr lang="en-US" sz="2200" dirty="0"/>
              <a:t>8 applications, funded 5 @ $602,178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/>
              <a:t>IRA LWG North Central Team Forestry</a:t>
            </a:r>
          </a:p>
          <a:p>
            <a:pPr marL="1143000" lvl="1" indent="-457200"/>
            <a:r>
              <a:rPr lang="en-US" sz="2200" dirty="0"/>
              <a:t>6 applications, funded 2@ $129,586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/>
              <a:t>IRA LWG Snake River Team Nutrient</a:t>
            </a:r>
          </a:p>
          <a:p>
            <a:pPr marL="1143000" lvl="1" indent="-457200"/>
            <a:r>
              <a:rPr lang="en-US" sz="2200" dirty="0"/>
              <a:t>40 application, funded 3 @ $528,894</a:t>
            </a:r>
          </a:p>
          <a:p>
            <a:r>
              <a:rPr lang="en-US" sz="2600" dirty="0"/>
              <a:t>NRCS requested addition funds to contract additional Act Now applications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968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848" y="908020"/>
            <a:ext cx="8969062" cy="806938"/>
          </a:xfrm>
        </p:spPr>
        <p:txBody>
          <a:bodyPr/>
          <a:lstStyle/>
          <a:p>
            <a:r>
              <a:rPr lang="en-US" dirty="0"/>
              <a:t>RCPP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848" y="1482571"/>
            <a:ext cx="9683876" cy="503327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Regional Conservation Partnership Program (RCPP)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76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21" y="908020"/>
            <a:ext cx="2881543" cy="806938"/>
          </a:xfrm>
        </p:spPr>
        <p:txBody>
          <a:bodyPr/>
          <a:lstStyle/>
          <a:p>
            <a:r>
              <a:rPr lang="en-US" dirty="0"/>
              <a:t>RCPP</a:t>
            </a:r>
            <a:br>
              <a:rPr lang="en-US" dirty="0"/>
            </a:br>
            <a:r>
              <a:rPr lang="en-US" dirty="0"/>
              <a:t>FB2018 projects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22A163B-1655-773A-3009-8AE391F50C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867759"/>
              </p:ext>
            </p:extLst>
          </p:nvPr>
        </p:nvGraphicFramePr>
        <p:xfrm>
          <a:off x="3781888" y="908020"/>
          <a:ext cx="6045850" cy="5899560"/>
        </p:xfrm>
        <a:graphic>
          <a:graphicData uri="http://schemas.openxmlformats.org/drawingml/2006/table">
            <a:tbl>
              <a:tblPr/>
              <a:tblGrid>
                <a:gridCol w="643103">
                  <a:extLst>
                    <a:ext uri="{9D8B030D-6E8A-4147-A177-3AD203B41FA5}">
                      <a16:colId xmlns:a16="http://schemas.microsoft.com/office/drawing/2014/main" val="35249926"/>
                    </a:ext>
                  </a:extLst>
                </a:gridCol>
                <a:gridCol w="2481981">
                  <a:extLst>
                    <a:ext uri="{9D8B030D-6E8A-4147-A177-3AD203B41FA5}">
                      <a16:colId xmlns:a16="http://schemas.microsoft.com/office/drawing/2014/main" val="868783985"/>
                    </a:ext>
                  </a:extLst>
                </a:gridCol>
                <a:gridCol w="937860">
                  <a:extLst>
                    <a:ext uri="{9D8B030D-6E8A-4147-A177-3AD203B41FA5}">
                      <a16:colId xmlns:a16="http://schemas.microsoft.com/office/drawing/2014/main" val="1952339298"/>
                    </a:ext>
                  </a:extLst>
                </a:gridCol>
                <a:gridCol w="991453">
                  <a:extLst>
                    <a:ext uri="{9D8B030D-6E8A-4147-A177-3AD203B41FA5}">
                      <a16:colId xmlns:a16="http://schemas.microsoft.com/office/drawing/2014/main" val="2340782473"/>
                    </a:ext>
                  </a:extLst>
                </a:gridCol>
                <a:gridCol w="991453">
                  <a:extLst>
                    <a:ext uri="{9D8B030D-6E8A-4147-A177-3AD203B41FA5}">
                      <a16:colId xmlns:a16="http://schemas.microsoft.com/office/drawing/2014/main" val="1932572221"/>
                    </a:ext>
                  </a:extLst>
                </a:gridCol>
              </a:tblGrid>
              <a:tr h="31907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RCPP ID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Name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NRCS Contribution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Partner Contribution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Contracts*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367965"/>
                  </a:ext>
                </a:extLst>
              </a:tr>
              <a:tr h="3988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1680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Whatcom County Working Lands Conserving Watersheds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$1,310,000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$1,912,500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5979270"/>
                  </a:ext>
                </a:extLst>
              </a:tr>
              <a:tr h="3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1877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Poop Smart Clark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$1,400,000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$1,420,052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0373170"/>
                  </a:ext>
                </a:extLst>
              </a:tr>
              <a:tr h="3901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2243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WRIA 1 Salmon Recovery and Water Quality 2.0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$1,400,000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$1,375,000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4252047"/>
                  </a:ext>
                </a:extLst>
              </a:tr>
              <a:tr h="3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2382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Nooksack Watershed Restoration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$4,827,100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>
                          <a:solidFill>
                            <a:srgbClr val="181818"/>
                          </a:solidFill>
                          <a:effectLst/>
                          <a:latin typeface="Calibri" panose="020F0502020204030204" pitchFamily="34" charset="0"/>
                        </a:rPr>
                        <a:t>$4,980,129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83392"/>
                  </a:ext>
                </a:extLst>
              </a:tr>
              <a:tr h="4161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2344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Fuel Break &amp; Forest Resilience Partnership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181818"/>
                          </a:solidFill>
                          <a:effectLst/>
                          <a:latin typeface="Calibri" panose="020F0502020204030204" pitchFamily="34" charset="0"/>
                        </a:rPr>
                        <a:t>$2,795,992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>
                          <a:solidFill>
                            <a:srgbClr val="181818"/>
                          </a:solidFill>
                          <a:effectLst/>
                          <a:latin typeface="Calibri" panose="020F0502020204030204" pitchFamily="34" charset="0"/>
                        </a:rPr>
                        <a:t>$2,795,992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981367"/>
                  </a:ext>
                </a:extLst>
              </a:tr>
              <a:tr h="3815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2128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Palouse River Watershed (WRIA 34) Implementation Partnership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$5,500,000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$8,087,453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975154"/>
                  </a:ext>
                </a:extLst>
              </a:tr>
              <a:tr h="3554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2326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Middle Columbia Steelhead Partnership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181818"/>
                          </a:solidFill>
                          <a:effectLst/>
                          <a:latin typeface="Calibri" panose="020F0502020204030204" pitchFamily="34" charset="0"/>
                        </a:rPr>
                        <a:t>$6,781,670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>
                          <a:solidFill>
                            <a:srgbClr val="181818"/>
                          </a:solidFill>
                          <a:effectLst/>
                          <a:latin typeface="Calibri" panose="020F0502020204030204" pitchFamily="34" charset="0"/>
                        </a:rPr>
                        <a:t>$9,312,050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0213186"/>
                  </a:ext>
                </a:extLst>
              </a:tr>
              <a:tr h="4664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2843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Odessa Groundwater Replacement Program Lateral 80.6 and 84.7 On-Farm Project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$6,000,000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181818"/>
                          </a:solidFill>
                          <a:effectLst/>
                          <a:latin typeface="Calibri" panose="020F0502020204030204" pitchFamily="34" charset="0"/>
                        </a:rPr>
                        <a:t>$8,323,227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0128069"/>
                  </a:ext>
                </a:extLst>
              </a:tr>
              <a:tr h="3988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2725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Whatcom County Conservation Easement Program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$1,175,325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$1,217,200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5863495"/>
                  </a:ext>
                </a:extLst>
              </a:tr>
              <a:tr h="3815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3149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Upper Yakima River Water Supply and Fish Habitat Improvements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$17,805,000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$4,062,500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0677528"/>
                  </a:ext>
                </a:extLst>
              </a:tr>
              <a:tr h="3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2952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Odessa Groundwater Replacement Program EL 86.4 On-Farm Project</a:t>
                      </a:r>
                    </a:p>
                  </a:txBody>
                  <a:tcPr marL="6433" marR="6433" marT="64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$13,448,816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$13,448,816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9376379"/>
                  </a:ext>
                </a:extLst>
              </a:tr>
              <a:tr h="4664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3084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Odessa Groundwater Replacement Program EL 80.6 Landowner Extension Mainline</a:t>
                      </a:r>
                    </a:p>
                  </a:txBody>
                  <a:tcPr marL="6433" marR="6433" marT="64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$12,709,016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$12,709,016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1153935"/>
                  </a:ext>
                </a:extLst>
              </a:tr>
              <a:tr h="4664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3136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181818"/>
                          </a:solidFill>
                          <a:effectLst/>
                          <a:latin typeface="Calibri" panose="020F0502020204030204" pitchFamily="34" charset="0"/>
                        </a:rPr>
                        <a:t>Odessa Groundwater Replacement Program EL 84.7 Landowner Extension Mainline</a:t>
                      </a:r>
                    </a:p>
                  </a:txBody>
                  <a:tcPr marL="6433" marR="6433" marT="64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$15,828,616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$15,828,616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919092"/>
                  </a:ext>
                </a:extLst>
              </a:tr>
              <a:tr h="4664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3048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solidFill>
                            <a:srgbClr val="181818"/>
                          </a:solidFill>
                          <a:effectLst/>
                          <a:latin typeface="Calibri" panose="020F0502020204030204" pitchFamily="34" charset="0"/>
                        </a:rPr>
                        <a:t>Absolute Enteric Methane Reductions in Washington State Dairies: A New Frontier on the Journey to Net Zero</a:t>
                      </a:r>
                    </a:p>
                  </a:txBody>
                  <a:tcPr marL="6433" marR="6433" marT="64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$6,022,500</a:t>
                      </a:r>
                    </a:p>
                  </a:txBody>
                  <a:tcPr marL="6433" marR="6433" marT="6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$6,022,500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433" marR="6433" marT="643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7265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950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20"/>
            <a:ext cx="8969062" cy="806938"/>
          </a:xfrm>
        </p:spPr>
        <p:txBody>
          <a:bodyPr/>
          <a:lstStyle/>
          <a:p>
            <a:r>
              <a:rPr lang="en-US" dirty="0"/>
              <a:t>FY2024 RCPP announcement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3523"/>
            <a:ext cx="8969062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Request for proposal announcement will come out soon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Increased funding opportunities with both Farm Bill and IRA funding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Estimated total funds available nationwide is $1.8 Billion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If you have an idea for a proposal and interested in discussing it with NRCS , contact Laura Williams, RCPP Coordinator</a:t>
            </a:r>
          </a:p>
          <a:p>
            <a:r>
              <a:rPr lang="en-US" dirty="0"/>
              <a:t>	</a:t>
            </a:r>
            <a:r>
              <a:rPr lang="en-US" dirty="0">
                <a:hlinkClick r:id="rId2"/>
              </a:rPr>
              <a:t>laura.williams@usda.gov</a:t>
            </a:r>
            <a:r>
              <a:rPr lang="en-US" dirty="0"/>
              <a:t>   509-688-3170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382221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522</Words>
  <Application>Microsoft Office PowerPoint</Application>
  <PresentationFormat>Widescreen</PresentationFormat>
  <Paragraphs>124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Gotham Bold</vt:lpstr>
      <vt:lpstr>Gotham Book</vt:lpstr>
      <vt:lpstr>Gotham Medium</vt:lpstr>
      <vt:lpstr>Master Layout</vt:lpstr>
      <vt:lpstr>STAC presentation 2.28.2024</vt:lpstr>
      <vt:lpstr>ACEP-ALE  2nd Signup</vt:lpstr>
      <vt:lpstr>Riparian Buffer fund pool</vt:lpstr>
      <vt:lpstr>Act Now update</vt:lpstr>
      <vt:lpstr>Act Now Best Management Strategies</vt:lpstr>
      <vt:lpstr>Act Now fund pools select for WA FY24</vt:lpstr>
      <vt:lpstr>RCPP information</vt:lpstr>
      <vt:lpstr>RCPP FB2018 projects</vt:lpstr>
      <vt:lpstr>FY2024 RCPP announcement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Leyden, Macayla (CTR) - FPAC-NRCS, WA</cp:lastModifiedBy>
  <cp:revision>10</cp:revision>
  <dcterms:created xsi:type="dcterms:W3CDTF">2020-11-24T17:27:00Z</dcterms:created>
  <dcterms:modified xsi:type="dcterms:W3CDTF">2024-03-05T22:14:16Z</dcterms:modified>
</cp:coreProperties>
</file>