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9" r:id="rId2"/>
    <p:sldId id="261" r:id="rId3"/>
    <p:sldId id="264" r:id="rId4"/>
    <p:sldId id="266" r:id="rId5"/>
    <p:sldId id="280" r:id="rId6"/>
    <p:sldId id="282" r:id="rId7"/>
    <p:sldId id="265" r:id="rId8"/>
    <p:sldId id="279" r:id="rId9"/>
    <p:sldId id="268" r:id="rId10"/>
    <p:sldId id="283" r:id="rId11"/>
    <p:sldId id="284" r:id="rId12"/>
    <p:sldId id="285" r:id="rId13"/>
    <p:sldId id="27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1C1E"/>
    <a:srgbClr val="00ABC0"/>
    <a:srgbClr val="C4CD21"/>
    <a:srgbClr val="559BA2"/>
    <a:srgbClr val="0079C1"/>
    <a:srgbClr val="FFCB0B"/>
    <a:srgbClr val="9AC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2" d="100"/>
          <a:sy n="122" d="100"/>
        </p:scale>
        <p:origin x="4076" y="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ra, Nick - FPAC-NRCS, WA" userId="e399b578-22e8-4080-adca-0433302c9482" providerId="ADAL" clId="{7B03EF61-7BBC-4F84-BAB0-BAF60586ADAC}"/>
    <pc:docChg chg="delSld modSld">
      <pc:chgData name="Vira, Nick - FPAC-NRCS, WA" userId="e399b578-22e8-4080-adca-0433302c9482" providerId="ADAL" clId="{7B03EF61-7BBC-4F84-BAB0-BAF60586ADAC}" dt="2023-11-16T23:10:59.657" v="19" actId="2696"/>
      <pc:docMkLst>
        <pc:docMk/>
      </pc:docMkLst>
      <pc:sldChg chg="del">
        <pc:chgData name="Vira, Nick - FPAC-NRCS, WA" userId="e399b578-22e8-4080-adca-0433302c9482" providerId="ADAL" clId="{7B03EF61-7BBC-4F84-BAB0-BAF60586ADAC}" dt="2023-11-16T23:10:36.276" v="14" actId="2696"/>
        <pc:sldMkLst>
          <pc:docMk/>
          <pc:sldMk cId="1357072811" sldId="262"/>
        </pc:sldMkLst>
      </pc:sldChg>
      <pc:sldChg chg="del">
        <pc:chgData name="Vira, Nick - FPAC-NRCS, WA" userId="e399b578-22e8-4080-adca-0433302c9482" providerId="ADAL" clId="{7B03EF61-7BBC-4F84-BAB0-BAF60586ADAC}" dt="2023-11-16T23:10:28.412" v="12" actId="2696"/>
        <pc:sldMkLst>
          <pc:docMk/>
          <pc:sldMk cId="3347893576" sldId="263"/>
        </pc:sldMkLst>
      </pc:sldChg>
      <pc:sldChg chg="modSp mod">
        <pc:chgData name="Vira, Nick - FPAC-NRCS, WA" userId="e399b578-22e8-4080-adca-0433302c9482" providerId="ADAL" clId="{7B03EF61-7BBC-4F84-BAB0-BAF60586ADAC}" dt="2023-11-16T23:10:22.375" v="11" actId="20577"/>
        <pc:sldMkLst>
          <pc:docMk/>
          <pc:sldMk cId="1511437623" sldId="265"/>
        </pc:sldMkLst>
        <pc:spChg chg="mod">
          <ac:chgData name="Vira, Nick - FPAC-NRCS, WA" userId="e399b578-22e8-4080-adca-0433302c9482" providerId="ADAL" clId="{7B03EF61-7BBC-4F84-BAB0-BAF60586ADAC}" dt="2023-11-16T23:10:18.603" v="10" actId="20577"/>
          <ac:spMkLst>
            <pc:docMk/>
            <pc:sldMk cId="1511437623" sldId="265"/>
            <ac:spMk id="2" creationId="{CED8DD1D-0F9F-4BC8-AF13-E68FA86C0052}"/>
          </ac:spMkLst>
        </pc:spChg>
        <pc:spChg chg="mod">
          <ac:chgData name="Vira, Nick - FPAC-NRCS, WA" userId="e399b578-22e8-4080-adca-0433302c9482" providerId="ADAL" clId="{7B03EF61-7BBC-4F84-BAB0-BAF60586ADAC}" dt="2023-11-16T23:10:22.375" v="11" actId="20577"/>
          <ac:spMkLst>
            <pc:docMk/>
            <pc:sldMk cId="1511437623" sldId="265"/>
            <ac:spMk id="3" creationId="{CE2CDD23-EA38-49EE-BEFD-AFAA78315FCC}"/>
          </ac:spMkLst>
        </pc:spChg>
      </pc:sldChg>
      <pc:sldChg chg="del">
        <pc:chgData name="Vira, Nick - FPAC-NRCS, WA" userId="e399b578-22e8-4080-adca-0433302c9482" providerId="ADAL" clId="{7B03EF61-7BBC-4F84-BAB0-BAF60586ADAC}" dt="2023-11-16T23:10:32.042" v="13" actId="2696"/>
        <pc:sldMkLst>
          <pc:docMk/>
          <pc:sldMk cId="3688944658" sldId="267"/>
        </pc:sldMkLst>
      </pc:sldChg>
      <pc:sldChg chg="del">
        <pc:chgData name="Vira, Nick - FPAC-NRCS, WA" userId="e399b578-22e8-4080-adca-0433302c9482" providerId="ADAL" clId="{7B03EF61-7BBC-4F84-BAB0-BAF60586ADAC}" dt="2023-11-16T23:10:46.485" v="16" actId="2696"/>
        <pc:sldMkLst>
          <pc:docMk/>
          <pc:sldMk cId="1984333937" sldId="271"/>
        </pc:sldMkLst>
      </pc:sldChg>
      <pc:sldChg chg="del">
        <pc:chgData name="Vira, Nick - FPAC-NRCS, WA" userId="e399b578-22e8-4080-adca-0433302c9482" providerId="ADAL" clId="{7B03EF61-7BBC-4F84-BAB0-BAF60586ADAC}" dt="2023-11-16T23:10:49.516" v="17" actId="2696"/>
        <pc:sldMkLst>
          <pc:docMk/>
          <pc:sldMk cId="2646612575" sldId="272"/>
        </pc:sldMkLst>
      </pc:sldChg>
      <pc:sldChg chg="del">
        <pc:chgData name="Vira, Nick - FPAC-NRCS, WA" userId="e399b578-22e8-4080-adca-0433302c9482" providerId="ADAL" clId="{7B03EF61-7BBC-4F84-BAB0-BAF60586ADAC}" dt="2023-11-16T23:10:52.701" v="18" actId="2696"/>
        <pc:sldMkLst>
          <pc:docMk/>
          <pc:sldMk cId="1529374741" sldId="273"/>
        </pc:sldMkLst>
      </pc:sldChg>
      <pc:sldChg chg="del">
        <pc:chgData name="Vira, Nick - FPAC-NRCS, WA" userId="e399b578-22e8-4080-adca-0433302c9482" providerId="ADAL" clId="{7B03EF61-7BBC-4F84-BAB0-BAF60586ADAC}" dt="2023-11-16T23:10:59.657" v="19" actId="2696"/>
        <pc:sldMkLst>
          <pc:docMk/>
          <pc:sldMk cId="3991530810" sldId="274"/>
        </pc:sldMkLst>
      </pc:sldChg>
      <pc:sldChg chg="del">
        <pc:chgData name="Vira, Nick - FPAC-NRCS, WA" userId="e399b578-22e8-4080-adca-0433302c9482" providerId="ADAL" clId="{7B03EF61-7BBC-4F84-BAB0-BAF60586ADAC}" dt="2023-11-16T23:09:52.188" v="0" actId="2696"/>
        <pc:sldMkLst>
          <pc:docMk/>
          <pc:sldMk cId="2060268972" sldId="277"/>
        </pc:sldMkLst>
      </pc:sldChg>
      <pc:sldChg chg="del">
        <pc:chgData name="Vira, Nick - FPAC-NRCS, WA" userId="e399b578-22e8-4080-adca-0433302c9482" providerId="ADAL" clId="{7B03EF61-7BBC-4F84-BAB0-BAF60586ADAC}" dt="2023-11-16T23:10:04.065" v="1" actId="2696"/>
        <pc:sldMkLst>
          <pc:docMk/>
          <pc:sldMk cId="1399974597" sldId="278"/>
        </pc:sldMkLst>
      </pc:sldChg>
      <pc:sldChg chg="del">
        <pc:chgData name="Vira, Nick - FPAC-NRCS, WA" userId="e399b578-22e8-4080-adca-0433302c9482" providerId="ADAL" clId="{7B03EF61-7BBC-4F84-BAB0-BAF60586ADAC}" dt="2023-11-16T23:10:43.231" v="15" actId="2696"/>
        <pc:sldMkLst>
          <pc:docMk/>
          <pc:sldMk cId="1305058360" sldId="281"/>
        </pc:sldMkLst>
      </pc:sldChg>
    </pc:docChg>
  </pc:docChgLst>
  <pc:docChgLst>
    <pc:chgData name="Vira, Nick - FPAC-NRCS, WA" userId="e399b578-22e8-4080-adca-0433302c9482" providerId="ADAL" clId="{46F74C5C-EA8D-45BE-9CD5-3896E50CC729}"/>
    <pc:docChg chg="undo custSel addSld modSld">
      <pc:chgData name="Vira, Nick - FPAC-NRCS, WA" userId="e399b578-22e8-4080-adca-0433302c9482" providerId="ADAL" clId="{46F74C5C-EA8D-45BE-9CD5-3896E50CC729}" dt="2023-10-17T21:21:06.354" v="586" actId="20577"/>
      <pc:docMkLst>
        <pc:docMk/>
      </pc:docMkLst>
      <pc:sldChg chg="modNotesTx">
        <pc:chgData name="Vira, Nick - FPAC-NRCS, WA" userId="e399b578-22e8-4080-adca-0433302c9482" providerId="ADAL" clId="{46F74C5C-EA8D-45BE-9CD5-3896E50CC729}" dt="2023-10-05T13:40:06.070" v="567" actId="313"/>
        <pc:sldMkLst>
          <pc:docMk/>
          <pc:sldMk cId="1357072811" sldId="262"/>
        </pc:sldMkLst>
      </pc:sldChg>
      <pc:sldChg chg="modSp mod">
        <pc:chgData name="Vira, Nick - FPAC-NRCS, WA" userId="e399b578-22e8-4080-adca-0433302c9482" providerId="ADAL" clId="{46F74C5C-EA8D-45BE-9CD5-3896E50CC729}" dt="2023-10-17T18:11:50.881" v="582" actId="113"/>
        <pc:sldMkLst>
          <pc:docMk/>
          <pc:sldMk cId="1565616817" sldId="266"/>
        </pc:sldMkLst>
        <pc:spChg chg="mod">
          <ac:chgData name="Vira, Nick - FPAC-NRCS, WA" userId="e399b578-22e8-4080-adca-0433302c9482" providerId="ADAL" clId="{46F74C5C-EA8D-45BE-9CD5-3896E50CC729}" dt="2023-10-17T18:11:50.881" v="582" actId="113"/>
          <ac:spMkLst>
            <pc:docMk/>
            <pc:sldMk cId="1565616817" sldId="266"/>
            <ac:spMk id="3" creationId="{CE2CDD23-EA38-49EE-BEFD-AFAA78315FCC}"/>
          </ac:spMkLst>
        </pc:spChg>
      </pc:sldChg>
      <pc:sldChg chg="modSp mod">
        <pc:chgData name="Vira, Nick - FPAC-NRCS, WA" userId="e399b578-22e8-4080-adca-0433302c9482" providerId="ADAL" clId="{46F74C5C-EA8D-45BE-9CD5-3896E50CC729}" dt="2023-10-17T21:21:06.354" v="586" actId="20577"/>
        <pc:sldMkLst>
          <pc:docMk/>
          <pc:sldMk cId="1231838846" sldId="279"/>
        </pc:sldMkLst>
        <pc:spChg chg="mod">
          <ac:chgData name="Vira, Nick - FPAC-NRCS, WA" userId="e399b578-22e8-4080-adca-0433302c9482" providerId="ADAL" clId="{46F74C5C-EA8D-45BE-9CD5-3896E50CC729}" dt="2023-10-17T21:21:06.354" v="586" actId="20577"/>
          <ac:spMkLst>
            <pc:docMk/>
            <pc:sldMk cId="1231838846" sldId="279"/>
            <ac:spMk id="2" creationId="{108833A2-D952-803F-F99A-10EB3C9E3CF2}"/>
          </ac:spMkLst>
        </pc:spChg>
      </pc:sldChg>
      <pc:sldChg chg="modSp mod">
        <pc:chgData name="Vira, Nick - FPAC-NRCS, WA" userId="e399b578-22e8-4080-adca-0433302c9482" providerId="ADAL" clId="{46F74C5C-EA8D-45BE-9CD5-3896E50CC729}" dt="2023-10-04T14:27:17.695" v="431" actId="115"/>
        <pc:sldMkLst>
          <pc:docMk/>
          <pc:sldMk cId="4048827835" sldId="284"/>
        </pc:sldMkLst>
        <pc:spChg chg="mod">
          <ac:chgData name="Vira, Nick - FPAC-NRCS, WA" userId="e399b578-22e8-4080-adca-0433302c9482" providerId="ADAL" clId="{46F74C5C-EA8D-45BE-9CD5-3896E50CC729}" dt="2023-10-04T14:27:17.695" v="431" actId="115"/>
          <ac:spMkLst>
            <pc:docMk/>
            <pc:sldMk cId="4048827835" sldId="284"/>
            <ac:spMk id="3" creationId="{ED1E2FC4-E892-4DA1-C0D1-6B52B29C7861}"/>
          </ac:spMkLst>
        </pc:spChg>
      </pc:sldChg>
      <pc:sldChg chg="delSp modSp new mod">
        <pc:chgData name="Vira, Nick - FPAC-NRCS, WA" userId="e399b578-22e8-4080-adca-0433302c9482" providerId="ADAL" clId="{46F74C5C-EA8D-45BE-9CD5-3896E50CC729}" dt="2023-10-05T14:20:34.475" v="581" actId="20577"/>
        <pc:sldMkLst>
          <pc:docMk/>
          <pc:sldMk cId="3330230530" sldId="285"/>
        </pc:sldMkLst>
        <pc:spChg chg="mod">
          <ac:chgData name="Vira, Nick - FPAC-NRCS, WA" userId="e399b578-22e8-4080-adca-0433302c9482" providerId="ADAL" clId="{46F74C5C-EA8D-45BE-9CD5-3896E50CC729}" dt="2023-10-02T17:45:05.612" v="430" actId="20577"/>
          <ac:spMkLst>
            <pc:docMk/>
            <pc:sldMk cId="3330230530" sldId="285"/>
            <ac:spMk id="2" creationId="{78D8B388-84DF-690E-C22D-9610E9D96AD7}"/>
          </ac:spMkLst>
        </pc:spChg>
        <pc:spChg chg="mod">
          <ac:chgData name="Vira, Nick - FPAC-NRCS, WA" userId="e399b578-22e8-4080-adca-0433302c9482" providerId="ADAL" clId="{46F74C5C-EA8D-45BE-9CD5-3896E50CC729}" dt="2023-10-05T14:20:34.475" v="581" actId="20577"/>
          <ac:spMkLst>
            <pc:docMk/>
            <pc:sldMk cId="3330230530" sldId="285"/>
            <ac:spMk id="3" creationId="{9D32D56F-A558-2F21-10D5-160E95FD2D31}"/>
          </ac:spMkLst>
        </pc:spChg>
        <pc:spChg chg="del">
          <ac:chgData name="Vira, Nick - FPAC-NRCS, WA" userId="e399b578-22e8-4080-adca-0433302c9482" providerId="ADAL" clId="{46F74C5C-EA8D-45BE-9CD5-3896E50CC729}" dt="2023-10-02T17:44:55.471" v="407" actId="21"/>
          <ac:spMkLst>
            <pc:docMk/>
            <pc:sldMk cId="3330230530" sldId="285"/>
            <ac:spMk id="4" creationId="{52A443A9-DD54-A8E2-ADD4-5B3F62A3D38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71EE67-B6CA-4DCA-9A15-7A19257F9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3840DC-8420-4685-9BE2-E079ED4F1D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7AD3D-89A3-4E69-B3FA-6476C7F76489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FEC4D2-0D58-4478-8082-BC6D86FA4F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930C3-F4AB-469B-9108-0B550E1B0D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695F9-8FFE-44FC-AC32-314C2417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89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E01EF3-68B0-4ACD-B1BB-57061DA39BC8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56062A-77DA-4A37-B8A7-8587FD393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447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6E8B8A2C-AF38-4ED5-8091-56627CB993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71600"/>
            <a:ext cx="5791200" cy="41148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1C4CE4D-CBF8-4CC7-996E-ECA710D595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1371600"/>
            <a:ext cx="6172200" cy="186842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5EC0B35-2F8F-43FE-853C-D5E4C5F41C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3468624"/>
            <a:ext cx="6172200" cy="2017776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8B98DE3E-F469-4FE0-A5CE-F016A7B23D5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3392" cy="6858783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3C187A6-47C4-416C-84A9-8F0105CED2BD}"/>
              </a:ext>
            </a:extLst>
          </p:cNvPr>
          <p:cNvSpPr txBox="1"/>
          <p:nvPr userDrawn="1"/>
        </p:nvSpPr>
        <p:spPr>
          <a:xfrm>
            <a:off x="6019800" y="1371600"/>
            <a:ext cx="4680626" cy="1865376"/>
          </a:xfrm>
          <a:prstGeom prst="rect">
            <a:avLst/>
          </a:prstGeom>
          <a:noFill/>
        </p:spPr>
        <p:txBody>
          <a:bodyPr wrap="square" lIns="274320" rtlCol="0" anchor="ctr" anchorCtr="0">
            <a:spAutoFit/>
          </a:bodyPr>
          <a:lstStyle/>
          <a:p>
            <a:r>
              <a:rPr lang="en-US" sz="2800" dirty="0">
                <a:solidFill>
                  <a:srgbClr val="FFCB0B"/>
                </a:solidFill>
                <a:latin typeface="Gotham Bold" pitchFamily="50" charset="0"/>
              </a:rPr>
              <a:t>Washington State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Natural Resources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Conservation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Service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3D41058D-B1E6-48CB-BE60-AD8003637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843189"/>
            <a:ext cx="9386911" cy="541346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EEC6C39A-5F0F-4018-B33D-B4F91C95B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42" y="6384535"/>
            <a:ext cx="9386910" cy="473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Gotham Medium" panose="02000604030000020004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68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0AEBC-4265-4533-9054-85592F8FC7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15000"/>
            <a:ext cx="12192000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55493C-C153-4D6D-BC61-D9B900A515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3467910"/>
            <a:ext cx="5029200" cy="20177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A195F7-0E7C-4170-8336-2EBFCAF3FD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1370172"/>
            <a:ext cx="5029200" cy="1868424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14D2C0A-92FE-475F-A9EE-C189A0AC33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Title 3">
            <a:extLst>
              <a:ext uri="{FF2B5EF4-FFF2-40B4-BE49-F238E27FC236}">
                <a16:creationId xmlns:a16="http://schemas.microsoft.com/office/drawing/2014/main" id="{5CCC8254-3F86-420F-898D-4CD6B75D6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2433516"/>
            <a:ext cx="4367456" cy="24022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72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3CB6B6C-102E-4464-A0E3-B1969041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5"/>
            <a:ext cx="8969062" cy="8069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271C35-C408-467F-BF88-6C142C3D2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1795"/>
            <a:ext cx="8969062" cy="4525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D53029C-AAD5-4100-91AC-87B4195439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17427" y="1156596"/>
            <a:ext cx="1600200" cy="4114800"/>
          </a:xfrm>
          <a:prstGeom prst="rect">
            <a:avLst/>
          </a:prstGeom>
        </p:spPr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AC2852A-C005-4CEB-9AC9-2FC4CF60D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2199" y="5250872"/>
            <a:ext cx="2209801" cy="16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3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8AA222D8-326B-46DE-999B-E0C9DF148A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-4549"/>
            <a:ext cx="12192000" cy="9144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9201C873-E423-4698-AB58-E1B941C457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000" b="4510"/>
          <a:stretch/>
        </p:blipFill>
        <p:spPr>
          <a:xfrm>
            <a:off x="0" y="5112225"/>
            <a:ext cx="914115" cy="17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2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mailto:NICK.VIRA@usda.gov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3DE2-3640-446A-9BA5-A904CD845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Work Groups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84034-0FED-4752-8B74-DF7966D5B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Nick Vira </a:t>
            </a:r>
          </a:p>
        </p:txBody>
      </p:sp>
    </p:spTree>
    <p:extLst>
      <p:ext uri="{BB962C8B-B14F-4D97-AF65-F5344CB8AC3E}">
        <p14:creationId xmlns:p14="http://schemas.microsoft.com/office/powerpoint/2010/main" val="3777417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BA0FC-2B66-07EA-473A-D2EAD6FC7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Eligible Practices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0238ED8-4F39-93D9-621F-3AD84E1005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2467" y="2122488"/>
            <a:ext cx="8220840" cy="4525962"/>
          </a:xfrm>
        </p:spPr>
      </p:pic>
    </p:spTree>
    <p:extLst>
      <p:ext uri="{BB962C8B-B14F-4D97-AF65-F5344CB8AC3E}">
        <p14:creationId xmlns:p14="http://schemas.microsoft.com/office/powerpoint/2010/main" val="313387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A7EF7-BA9C-D318-6AF0-0A6B68AEC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LWG Project Proposals (IRA $)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E2FC4-E892-4DA1-C0D1-6B52B29C7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139551"/>
            <a:ext cx="8969062" cy="45259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Proposals Due: </a:t>
            </a:r>
            <a:r>
              <a:rPr lang="en-US" b="1" u="sng" dirty="0">
                <a:solidFill>
                  <a:srgbClr val="FF0000"/>
                </a:solidFill>
              </a:rPr>
              <a:t>May 24</a:t>
            </a:r>
            <a:r>
              <a:rPr lang="en-US" b="1" u="sng" baseline="30000" dirty="0">
                <a:solidFill>
                  <a:srgbClr val="FF0000"/>
                </a:solidFill>
              </a:rPr>
              <a:t>th</a:t>
            </a:r>
            <a:r>
              <a:rPr lang="en-US" b="1" u="sng" dirty="0">
                <a:solidFill>
                  <a:srgbClr val="FF0000"/>
                </a:solidFill>
              </a:rPr>
              <a:t>, 2024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LWG </a:t>
            </a:r>
            <a:r>
              <a:rPr lang="en-US" u="sng" dirty="0">
                <a:solidFill>
                  <a:schemeClr val="tx1"/>
                </a:solidFill>
              </a:rPr>
              <a:t>Chairs</a:t>
            </a:r>
            <a:r>
              <a:rPr lang="en-US" dirty="0">
                <a:solidFill>
                  <a:schemeClr val="tx1"/>
                </a:solidFill>
              </a:rPr>
              <a:t> submit to </a:t>
            </a:r>
            <a:r>
              <a:rPr lang="en-US" dirty="0">
                <a:solidFill>
                  <a:schemeClr val="tx1"/>
                </a:solidFill>
                <a:hlinkClick r:id="rId2"/>
              </a:rPr>
              <a:t>NICK.VIRA@usda.gov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Proposals </a:t>
            </a:r>
            <a:r>
              <a:rPr lang="en-US" b="1" u="sng" dirty="0">
                <a:solidFill>
                  <a:schemeClr val="tx1"/>
                </a:solidFill>
              </a:rPr>
              <a:t>MUST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provide adequate background information to justify any financial request.  Proposals lacking this info will not be considered.</a:t>
            </a:r>
            <a:endParaRPr lang="en-US" b="1" u="sng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b="1" u="sng" dirty="0">
              <a:solidFill>
                <a:srgbClr val="FF0000"/>
              </a:solidFill>
            </a:endParaRPr>
          </a:p>
          <a:p>
            <a:endParaRPr lang="en-US" b="1" u="sng" dirty="0">
              <a:solidFill>
                <a:srgbClr val="FF0000"/>
              </a:solidFill>
            </a:endParaRPr>
          </a:p>
          <a:p>
            <a:endParaRPr lang="en-US" b="1" u="sng" dirty="0">
              <a:solidFill>
                <a:srgbClr val="FF0000"/>
              </a:solidFill>
            </a:endParaRPr>
          </a:p>
        </p:txBody>
      </p:sp>
      <p:pic>
        <p:nvPicPr>
          <p:cNvPr id="5" name="Picture Placeholder 4" descr="A close up of a bee&#10;&#10;Description automatically generated with low confidence">
            <a:extLst>
              <a:ext uri="{FF2B5EF4-FFF2-40B4-BE49-F238E27FC236}">
                <a16:creationId xmlns:a16="http://schemas.microsoft.com/office/drawing/2014/main" id="{A7657F7A-5461-D682-0EFD-3BED6DDB6D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44125" y="1076325"/>
            <a:ext cx="1600200" cy="4114800"/>
          </a:xfrm>
        </p:spPr>
      </p:pic>
    </p:spTree>
    <p:extLst>
      <p:ext uri="{BB962C8B-B14F-4D97-AF65-F5344CB8AC3E}">
        <p14:creationId xmlns:p14="http://schemas.microsoft.com/office/powerpoint/2010/main" val="4048827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8B388-84DF-690E-C22D-9610E9D96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2023 LWG IRA Proposals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2D56F-A558-2F21-10D5-160E95FD2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11 proposals received for over $11.3 million (FY24 Only)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Awarded 10 proposals:  $4,012,500</a:t>
            </a:r>
          </a:p>
          <a:p>
            <a:pPr marL="1143000" lvl="1" indent="-457200"/>
            <a:r>
              <a:rPr lang="en-US" sz="2000" dirty="0"/>
              <a:t>SRT Forestry: $1,000,000</a:t>
            </a:r>
          </a:p>
          <a:p>
            <a:pPr marL="1143000" lvl="1" indent="-457200"/>
            <a:r>
              <a:rPr lang="en-US" sz="2000" dirty="0"/>
              <a:t>SRT Nutrient: $500,000</a:t>
            </a:r>
          </a:p>
          <a:p>
            <a:pPr marL="1143000" lvl="1" indent="-457200"/>
            <a:r>
              <a:rPr lang="en-US" sz="2000" dirty="0"/>
              <a:t>PST Forestry: $100,000</a:t>
            </a:r>
          </a:p>
          <a:p>
            <a:pPr marL="1143000" lvl="1" indent="-457200"/>
            <a:r>
              <a:rPr lang="en-US" sz="2000" dirty="0"/>
              <a:t>SWT Forestry: $500,000</a:t>
            </a:r>
          </a:p>
          <a:p>
            <a:pPr marL="1143000" lvl="1" indent="-457200"/>
            <a:r>
              <a:rPr lang="en-US" sz="2000" dirty="0"/>
              <a:t>NCT Soil: $500,000</a:t>
            </a:r>
          </a:p>
          <a:p>
            <a:pPr marL="1143000" lvl="1" indent="-457200"/>
            <a:r>
              <a:rPr lang="en-US" sz="2000" dirty="0"/>
              <a:t>NCT Forestry: $150,000</a:t>
            </a:r>
          </a:p>
          <a:p>
            <a:pPr marL="1143000" lvl="1" indent="-457200"/>
            <a:r>
              <a:rPr lang="en-US" sz="2000" dirty="0"/>
              <a:t>NCT Range: $75,000</a:t>
            </a:r>
          </a:p>
          <a:p>
            <a:pPr marL="1143000" lvl="1" indent="-457200"/>
            <a:r>
              <a:rPr lang="en-US" sz="2000" dirty="0"/>
              <a:t>NCT Non Conventional: $37,500</a:t>
            </a:r>
          </a:p>
          <a:p>
            <a:pPr marL="1143000" lvl="1" indent="-457200"/>
            <a:r>
              <a:rPr lang="en-US" sz="2000" dirty="0"/>
              <a:t>NCT Wildlife:  $500,000</a:t>
            </a:r>
          </a:p>
          <a:p>
            <a:pPr marL="1143000" lvl="1" indent="-457200"/>
            <a:r>
              <a:rPr lang="en-US" sz="2000" dirty="0"/>
              <a:t>Colville Tribal: $650,000</a:t>
            </a:r>
          </a:p>
          <a:p>
            <a:pPr marL="1143000" lvl="1" indent="-457200"/>
            <a:endParaRPr lang="en-US" dirty="0"/>
          </a:p>
          <a:p>
            <a:pPr marL="1143000" lvl="1" indent="-457200"/>
            <a:endParaRPr lang="en-US" dirty="0"/>
          </a:p>
          <a:p>
            <a:pPr marL="1143000" lvl="1" indent="-457200"/>
            <a:endParaRPr lang="en-US" dirty="0"/>
          </a:p>
          <a:p>
            <a:pPr marL="1143000" lvl="1" indent="-457200"/>
            <a:endParaRPr lang="en-US" dirty="0"/>
          </a:p>
          <a:p>
            <a:pPr marL="1143000" lvl="1" indent="-45720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230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1367204"/>
            <a:ext cx="6295900" cy="4114800"/>
          </a:xfrm>
        </p:spPr>
        <p:txBody>
          <a:bodyPr anchor="ctr"/>
          <a:lstStyle/>
          <a:p>
            <a:r>
              <a:rPr lang="en-US" sz="6600" dirty="0"/>
              <a:t>QUESTIONS? </a:t>
            </a:r>
          </a:p>
        </p:txBody>
      </p:sp>
    </p:spTree>
    <p:extLst>
      <p:ext uri="{BB962C8B-B14F-4D97-AF65-F5344CB8AC3E}">
        <p14:creationId xmlns:p14="http://schemas.microsoft.com/office/powerpoint/2010/main" val="3720462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LWG Basics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Chaired Conservation District</a:t>
            </a:r>
          </a:p>
          <a:p>
            <a:pPr marL="1143000" lvl="1" indent="-457200"/>
            <a:r>
              <a:rPr lang="en-US" dirty="0"/>
              <a:t>Assisted by NRCS District Conservationist</a:t>
            </a:r>
          </a:p>
          <a:p>
            <a:pPr marL="1143000" lvl="1" indent="-457200"/>
            <a:r>
              <a:rPr lang="en-US" dirty="0"/>
              <a:t>Facilitation Services Available</a:t>
            </a:r>
          </a:p>
          <a:p>
            <a:pPr marL="1143000" lvl="1" indent="-457200"/>
            <a:r>
              <a:rPr lang="en-US" dirty="0"/>
              <a:t>Note Keepers are Helpful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Advisory Group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lvl="1" indent="0">
              <a:buNone/>
            </a:pPr>
            <a:endParaRPr lang="en-US" dirty="0"/>
          </a:p>
        </p:txBody>
      </p:sp>
      <p:pic>
        <p:nvPicPr>
          <p:cNvPr id="6" name="Picture Placeholder 5" descr="A picture containing indoor&#10;&#10;Description automatically generated">
            <a:extLst>
              <a:ext uri="{FF2B5EF4-FFF2-40B4-BE49-F238E27FC236}">
                <a16:creationId xmlns:a16="http://schemas.microsoft.com/office/drawing/2014/main" id="{B3F392FE-395C-2F8F-5D72-27B8478EF2B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" b="9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54931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LWG Membership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Producers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Agriculture or Environmental Groups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Tribes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Units of Government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Conservation District Board Members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FSA County Committee and CED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Cooperative Extension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Local Elected Officials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Others with interest in conservation </a:t>
            </a:r>
          </a:p>
        </p:txBody>
      </p:sp>
      <p:pic>
        <p:nvPicPr>
          <p:cNvPr id="6" name="Picture Placeholder 5" descr="A cow grazing in a field&#10;&#10;Description automatically generated with low confidence">
            <a:extLst>
              <a:ext uri="{FF2B5EF4-FFF2-40B4-BE49-F238E27FC236}">
                <a16:creationId xmlns:a16="http://schemas.microsoft.com/office/drawing/2014/main" id="{8F02DAED-B979-118C-08F6-9F4E6379B93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77126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Set Meeting Date – by </a:t>
            </a:r>
            <a:r>
              <a:rPr lang="en-US" b="1" u="sng" dirty="0"/>
              <a:t>December 8th, 2023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Notify NRCS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Meeting Outreach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Conduct Meeting by </a:t>
            </a:r>
            <a:r>
              <a:rPr lang="en-US" b="1" u="sng" dirty="0"/>
              <a:t>May 10, 2024</a:t>
            </a:r>
          </a:p>
          <a:p>
            <a:pPr marL="1143000" lvl="1" indent="-457200"/>
            <a:r>
              <a:rPr lang="en-US" dirty="0"/>
              <a:t>Submit EQIP Fund Pool and Meeting Attendance</a:t>
            </a:r>
          </a:p>
          <a:p>
            <a:pPr marL="1143000" lvl="1" indent="-457200"/>
            <a:r>
              <a:rPr lang="en-US" dirty="0"/>
              <a:t>Determine if your LWG will submit:</a:t>
            </a:r>
          </a:p>
          <a:p>
            <a:pPr marL="1600200" lvl="2" indent="-457200"/>
            <a:r>
              <a:rPr lang="en-US" dirty="0"/>
              <a:t>IRA Project Proposal</a:t>
            </a:r>
          </a:p>
          <a:p>
            <a:pPr marL="1600200" lvl="2" indent="-457200"/>
            <a:r>
              <a:rPr lang="en-US" dirty="0"/>
              <a:t>NWQI Watersheds</a:t>
            </a:r>
          </a:p>
          <a:p>
            <a:pPr marL="1600200" lvl="2" indent="-457200"/>
            <a:r>
              <a:rPr lang="en-US" dirty="0"/>
              <a:t>Conservation Practices</a:t>
            </a:r>
          </a:p>
          <a:p>
            <a:pPr marL="1600200" lvl="2" indent="-457200"/>
            <a:r>
              <a:rPr lang="en-US" dirty="0"/>
              <a:t>State Initiatives </a:t>
            </a:r>
          </a:p>
          <a:p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Placeholder 5" descr="A tractor in a field&#10;&#10;Description automatically generated with medium confidence">
            <a:extLst>
              <a:ext uri="{FF2B5EF4-FFF2-40B4-BE49-F238E27FC236}">
                <a16:creationId xmlns:a16="http://schemas.microsoft.com/office/drawing/2014/main" id="{9E115041-5447-57ED-95DD-FCC9D022999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65616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0DB2D-CB1B-DC7B-54CD-0DE609F19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6596"/>
            <a:ext cx="8969062" cy="806938"/>
          </a:xfrm>
        </p:spPr>
        <p:txBody>
          <a:bodyPr/>
          <a:lstStyle/>
          <a:p>
            <a:r>
              <a:rPr lang="en-US" sz="3600" dirty="0"/>
              <a:t>National Water Quality Initiative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CDB9B-4C18-5C35-75F0-5887DFFF7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Purpose:  Sediment, Nutrient, and Pathogen Reduction w/in 12 digit HUC </a:t>
            </a:r>
          </a:p>
          <a:p>
            <a:endParaRPr lang="en-US" dirty="0"/>
          </a:p>
          <a:p>
            <a:r>
              <a:rPr lang="en-US" dirty="0"/>
              <a:t>Process:</a:t>
            </a:r>
          </a:p>
          <a:p>
            <a:pPr marL="514350" indent="-514350">
              <a:buAutoNum type="arabicPeriod"/>
            </a:pPr>
            <a:r>
              <a:rPr lang="en-US" dirty="0"/>
              <a:t>Watersheds selected</a:t>
            </a:r>
          </a:p>
          <a:p>
            <a:pPr marL="514350" indent="-514350">
              <a:buAutoNum type="arabicPeriod"/>
            </a:pPr>
            <a:r>
              <a:rPr lang="en-US" dirty="0"/>
              <a:t>Plan developed and approved</a:t>
            </a:r>
          </a:p>
          <a:p>
            <a:pPr marL="514350" indent="-514350">
              <a:buAutoNum type="arabicPeriod"/>
            </a:pPr>
            <a:r>
              <a:rPr lang="en-US" dirty="0"/>
              <a:t>Watershed receives dedicated EQIP Funds</a:t>
            </a:r>
          </a:p>
        </p:txBody>
      </p:sp>
      <p:pic>
        <p:nvPicPr>
          <p:cNvPr id="5" name="Picture Placeholder 4" descr="A close-up of a plant&#10;&#10;Description automatically generated with low confidence">
            <a:extLst>
              <a:ext uri="{FF2B5EF4-FFF2-40B4-BE49-F238E27FC236}">
                <a16:creationId xmlns:a16="http://schemas.microsoft.com/office/drawing/2014/main" id="{FA13511F-A17C-740B-99D2-E7C40BBFDBE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" b="58"/>
          <a:stretch>
            <a:fillRect/>
          </a:stretch>
        </p:blipFill>
        <p:spPr>
          <a:xfrm>
            <a:off x="10117138" y="1157288"/>
            <a:ext cx="1600200" cy="4114800"/>
          </a:xfrm>
        </p:spPr>
      </p:pic>
    </p:spTree>
    <p:extLst>
      <p:ext uri="{BB962C8B-B14F-4D97-AF65-F5344CB8AC3E}">
        <p14:creationId xmlns:p14="http://schemas.microsoft.com/office/powerpoint/2010/main" val="2919442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3A774-F0AD-820C-7C18-D19E71430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Current &amp; Past NWQI Watersheds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EC6CEB0-D4C4-9777-CC74-561ED3D7A9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2364" y="2113610"/>
            <a:ext cx="5980735" cy="4525962"/>
          </a:xfrm>
        </p:spPr>
      </p:pic>
    </p:spTree>
    <p:extLst>
      <p:ext uri="{BB962C8B-B14F-4D97-AF65-F5344CB8AC3E}">
        <p14:creationId xmlns:p14="http://schemas.microsoft.com/office/powerpoint/2010/main" val="2988643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u="sng" dirty="0"/>
              <a:t>Sign In (required)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u="sng" dirty="0"/>
              <a:t>EQIP Fund Pools (required)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NWQI Planning Phase (optional)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State Initiatives (optional)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Conservation Practices (optional)</a:t>
            </a:r>
          </a:p>
        </p:txBody>
      </p:sp>
      <p:pic>
        <p:nvPicPr>
          <p:cNvPr id="6" name="Picture Placeholder 5" descr="A picture containing outdoor, grass, nature, land&#10;&#10;Description automatically generated">
            <a:extLst>
              <a:ext uri="{FF2B5EF4-FFF2-40B4-BE49-F238E27FC236}">
                <a16:creationId xmlns:a16="http://schemas.microsoft.com/office/drawing/2014/main" id="{96076EDD-6784-7878-8DEF-FA667EEAF94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11437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833A2-D952-803F-F99A-10EB3C9E3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IRA Project Proposals</a:t>
            </a:r>
          </a:p>
        </p:txBody>
      </p:sp>
    </p:spTree>
    <p:extLst>
      <p:ext uri="{BB962C8B-B14F-4D97-AF65-F5344CB8AC3E}">
        <p14:creationId xmlns:p14="http://schemas.microsoft.com/office/powerpoint/2010/main" val="1231838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LWG Project Proposals (IRA $)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Gotham Black" panose="02000604040000020004" pitchFamily="50" charset="0"/>
              </a:rPr>
              <a:t>Only 5 eligible categories</a:t>
            </a:r>
            <a:r>
              <a:rPr lang="en-US" dirty="0"/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Soil Health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Nitrogen Management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Livestock, Grazing, &amp; Pasture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Energy, Combustion, &amp; Electricity Efficiency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Agroforestry, Forestry, &amp; Upland Wildlife Habitat</a:t>
            </a:r>
          </a:p>
        </p:txBody>
      </p:sp>
      <p:pic>
        <p:nvPicPr>
          <p:cNvPr id="6" name="Picture Placeholder 5" descr="A picture containing indoor&#10;&#10;Description automatically generated">
            <a:extLst>
              <a:ext uri="{FF2B5EF4-FFF2-40B4-BE49-F238E27FC236}">
                <a16:creationId xmlns:a16="http://schemas.microsoft.com/office/drawing/2014/main" id="{2F406219-8784-2F48-6B01-874AADD10F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" b="9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74034648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1205</TotalTime>
  <Words>327</Words>
  <Application>Microsoft Office PowerPoint</Application>
  <PresentationFormat>Widescreen</PresentationFormat>
  <Paragraphs>75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Gotham Black</vt:lpstr>
      <vt:lpstr>Gotham Bold</vt:lpstr>
      <vt:lpstr>Gotham Book</vt:lpstr>
      <vt:lpstr>Gotham Medium</vt:lpstr>
      <vt:lpstr>Master Layout</vt:lpstr>
      <vt:lpstr>Local Work Groups </vt:lpstr>
      <vt:lpstr>LWG Basics </vt:lpstr>
      <vt:lpstr>LWG Membership </vt:lpstr>
      <vt:lpstr>To Do</vt:lpstr>
      <vt:lpstr>National Water Quality Initiative </vt:lpstr>
      <vt:lpstr>Current &amp; Past NWQI Watersheds </vt:lpstr>
      <vt:lpstr>TO DO</vt:lpstr>
      <vt:lpstr>IRA Project Proposals</vt:lpstr>
      <vt:lpstr>LWG Project Proposals (IRA $) </vt:lpstr>
      <vt:lpstr>Eligible Practices </vt:lpstr>
      <vt:lpstr>LWG Project Proposals (IRA $) </vt:lpstr>
      <vt:lpstr>2023 LWG IRA Proposals </vt:lpstr>
      <vt:lpstr>QUESTIONS?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 Gallahan</dc:creator>
  <cp:lastModifiedBy>Vira, Nick - FPAC-NRCS, WA</cp:lastModifiedBy>
  <cp:revision>8</cp:revision>
  <dcterms:created xsi:type="dcterms:W3CDTF">2020-11-24T17:27:00Z</dcterms:created>
  <dcterms:modified xsi:type="dcterms:W3CDTF">2023-11-16T23:11:03Z</dcterms:modified>
</cp:coreProperties>
</file>