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7.xml" ContentType="application/vnd.openxmlformats-officedocument.theme+xml"/>
  <Override PartName="/ppt/slideLayouts/slideLayout14.xml" ContentType="application/vnd.openxmlformats-officedocument.presentationml.slideLayout+xml"/>
  <Override PartName="/ppt/theme/theme8.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664" r:id="rId5"/>
    <p:sldMasterId id="2147483666" r:id="rId6"/>
    <p:sldMasterId id="2147483668" r:id="rId7"/>
    <p:sldMasterId id="2147483670" r:id="rId8"/>
    <p:sldMasterId id="2147483672" r:id="rId9"/>
    <p:sldMasterId id="2147483674" r:id="rId10"/>
    <p:sldMasterId id="2147483678" r:id="rId11"/>
    <p:sldMasterId id="2147483692" r:id="rId12"/>
    <p:sldMasterId id="2147483696" r:id="rId13"/>
  </p:sldMasterIdLst>
  <p:notesMasterIdLst>
    <p:notesMasterId r:id="rId33"/>
  </p:notesMasterIdLst>
  <p:sldIdLst>
    <p:sldId id="1167" r:id="rId14"/>
    <p:sldId id="1292" r:id="rId15"/>
    <p:sldId id="1301" r:id="rId16"/>
    <p:sldId id="1300" r:id="rId17"/>
    <p:sldId id="2320" r:id="rId18"/>
    <p:sldId id="2307" r:id="rId19"/>
    <p:sldId id="1302" r:id="rId20"/>
    <p:sldId id="2309" r:id="rId21"/>
    <p:sldId id="2312" r:id="rId22"/>
    <p:sldId id="2404" r:id="rId23"/>
    <p:sldId id="1296" r:id="rId24"/>
    <p:sldId id="2405" r:id="rId25"/>
    <p:sldId id="2410" r:id="rId26"/>
    <p:sldId id="2412" r:id="rId27"/>
    <p:sldId id="2407" r:id="rId28"/>
    <p:sldId id="2409" r:id="rId29"/>
    <p:sldId id="2408" r:id="rId30"/>
    <p:sldId id="2406" r:id="rId31"/>
    <p:sldId id="339" r:id="rId3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E34589-6920-437A-BF10-D5A06A1F0E7E}">
          <p14:sldIdLst>
            <p14:sldId id="1167"/>
            <p14:sldId id="1292"/>
            <p14:sldId id="1301"/>
            <p14:sldId id="1300"/>
            <p14:sldId id="2320"/>
            <p14:sldId id="2307"/>
            <p14:sldId id="1302"/>
            <p14:sldId id="2309"/>
            <p14:sldId id="2312"/>
            <p14:sldId id="2404"/>
            <p14:sldId id="1296"/>
            <p14:sldId id="2405"/>
            <p14:sldId id="2410"/>
            <p14:sldId id="2412"/>
            <p14:sldId id="2407"/>
            <p14:sldId id="2409"/>
            <p14:sldId id="2408"/>
            <p14:sldId id="2406"/>
            <p14:sldId id="33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nandez, Irma - NRCS, Washington, DC" initials="HI-NWD" lastIdx="6" clrIdx="0">
    <p:extLst>
      <p:ext uri="{19B8F6BF-5375-455C-9EA6-DF929625EA0E}">
        <p15:presenceInfo xmlns:p15="http://schemas.microsoft.com/office/powerpoint/2012/main" userId="S-1-5-21-2443529608-3098792306-3041422421-83111" providerId="AD"/>
      </p:ext>
    </p:extLst>
  </p:cmAuthor>
  <p:cmAuthor id="2" name="McClelland, Kelli - NRCS, Alexandria, LA" initials="MKNAL" lastIdx="1" clrIdx="1">
    <p:extLst>
      <p:ext uri="{19B8F6BF-5375-455C-9EA6-DF929625EA0E}">
        <p15:presenceInfo xmlns:p15="http://schemas.microsoft.com/office/powerpoint/2012/main" userId="S::kelli.mcclelland@usda.gov::667cf83c-7d77-43fd-a1f5-1e46bbed14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EC9C"/>
    <a:srgbClr val="F8998C"/>
    <a:srgbClr val="0C6C55"/>
    <a:srgbClr val="336600"/>
    <a:srgbClr val="0741A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69" autoAdjust="0"/>
    <p:restoredTop sz="76005" autoAdjust="0"/>
  </p:normalViewPr>
  <p:slideViewPr>
    <p:cSldViewPr snapToGrid="0" snapToObjects="1">
      <p:cViewPr varScale="1">
        <p:scale>
          <a:sx n="114" d="100"/>
          <a:sy n="114" d="100"/>
        </p:scale>
        <p:origin x="11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slide" Target="slides/slide8.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1-25T11:03:31.732" idx="1">
    <p:pos x="10" y="10"/>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6B9555-E92A-48CB-8402-B8F6F91A9C3E}"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US"/>
        </a:p>
      </dgm:t>
    </dgm:pt>
    <dgm:pt modelId="{5524F5D8-40B7-497C-B934-55F9FAB70A81}">
      <dgm:prSet phldrT="[Text]"/>
      <dgm:spPr/>
      <dgm:t>
        <a:bodyPr/>
        <a:lstStyle/>
        <a:p>
          <a:r>
            <a:rPr lang="en-US" dirty="0"/>
            <a:t>Locally Led Meetings</a:t>
          </a:r>
        </a:p>
      </dgm:t>
    </dgm:pt>
    <dgm:pt modelId="{AB93A5F2-E2F5-4784-9FF7-B0C9F303AFB1}" type="parTrans" cxnId="{8C8E5D19-568F-4B3A-A974-148D6DC29B79}">
      <dgm:prSet/>
      <dgm:spPr/>
      <dgm:t>
        <a:bodyPr/>
        <a:lstStyle/>
        <a:p>
          <a:endParaRPr lang="en-US"/>
        </a:p>
      </dgm:t>
    </dgm:pt>
    <dgm:pt modelId="{967F29EB-D843-4B50-9F36-8B3F557D2F95}" type="sibTrans" cxnId="{8C8E5D19-568F-4B3A-A974-148D6DC29B79}">
      <dgm:prSet/>
      <dgm:spPr/>
      <dgm:t>
        <a:bodyPr/>
        <a:lstStyle/>
        <a:p>
          <a:endParaRPr lang="en-US"/>
        </a:p>
      </dgm:t>
    </dgm:pt>
    <dgm:pt modelId="{3A7B5856-94DE-4DAC-9ADF-74915C5F0B1D}">
      <dgm:prSet phldrT="[Text]"/>
      <dgm:spPr/>
      <dgm:t>
        <a:bodyPr/>
        <a:lstStyle/>
        <a:p>
          <a:r>
            <a:rPr lang="en-US" dirty="0"/>
            <a:t>Producers provide resource concern information to NRCS and SWCD</a:t>
          </a:r>
        </a:p>
      </dgm:t>
    </dgm:pt>
    <dgm:pt modelId="{21511253-3F0E-44DA-87A2-68167BA80337}" type="parTrans" cxnId="{9822A555-7E7A-480C-8BA3-77F8E31372AB}">
      <dgm:prSet/>
      <dgm:spPr/>
      <dgm:t>
        <a:bodyPr/>
        <a:lstStyle/>
        <a:p>
          <a:endParaRPr lang="en-US"/>
        </a:p>
      </dgm:t>
    </dgm:pt>
    <dgm:pt modelId="{D488AE09-DF58-4761-912D-47EF2F6D4018}" type="sibTrans" cxnId="{9822A555-7E7A-480C-8BA3-77F8E31372AB}">
      <dgm:prSet/>
      <dgm:spPr/>
      <dgm:t>
        <a:bodyPr/>
        <a:lstStyle/>
        <a:p>
          <a:endParaRPr lang="en-US"/>
        </a:p>
      </dgm:t>
    </dgm:pt>
    <dgm:pt modelId="{157EDC36-2DAF-4EA3-A259-0BAC1D09BD05}">
      <dgm:prSet phldrT="[Text]"/>
      <dgm:spPr/>
      <dgm:t>
        <a:bodyPr/>
        <a:lstStyle/>
        <a:p>
          <a:r>
            <a:rPr lang="en-US" dirty="0"/>
            <a:t>Local Work Groups</a:t>
          </a:r>
        </a:p>
      </dgm:t>
    </dgm:pt>
    <dgm:pt modelId="{1AACB2CF-26D8-4985-AF14-A85C64BD1500}" type="parTrans" cxnId="{C65D7F81-F12F-4B95-8132-9A099F2A5AB7}">
      <dgm:prSet/>
      <dgm:spPr/>
      <dgm:t>
        <a:bodyPr/>
        <a:lstStyle/>
        <a:p>
          <a:endParaRPr lang="en-US"/>
        </a:p>
      </dgm:t>
    </dgm:pt>
    <dgm:pt modelId="{7E6F3371-C9E9-404A-8E9A-17C7BEC9D026}" type="sibTrans" cxnId="{C65D7F81-F12F-4B95-8132-9A099F2A5AB7}">
      <dgm:prSet/>
      <dgm:spPr/>
      <dgm:t>
        <a:bodyPr/>
        <a:lstStyle/>
        <a:p>
          <a:endParaRPr lang="en-US"/>
        </a:p>
      </dgm:t>
    </dgm:pt>
    <dgm:pt modelId="{A7417A49-38F7-4961-90B6-88DF89680440}">
      <dgm:prSet phldrT="[Text]"/>
      <dgm:spPr/>
      <dgm:t>
        <a:bodyPr/>
        <a:lstStyle/>
        <a:p>
          <a:r>
            <a:rPr lang="en-US" dirty="0"/>
            <a:t>NRCS and SWCDs prioritize the collected resource concern data and submit for local EQIP subaccount</a:t>
          </a:r>
        </a:p>
      </dgm:t>
    </dgm:pt>
    <dgm:pt modelId="{85017225-E1BD-4544-A921-9ACCAF953B19}" type="parTrans" cxnId="{FDA5876B-18BF-4120-825A-B4E68C2D1510}">
      <dgm:prSet/>
      <dgm:spPr/>
      <dgm:t>
        <a:bodyPr/>
        <a:lstStyle/>
        <a:p>
          <a:endParaRPr lang="en-US"/>
        </a:p>
      </dgm:t>
    </dgm:pt>
    <dgm:pt modelId="{414DE1BF-AF38-4117-B8EF-715305A1E23D}" type="sibTrans" cxnId="{FDA5876B-18BF-4120-825A-B4E68C2D1510}">
      <dgm:prSet/>
      <dgm:spPr/>
      <dgm:t>
        <a:bodyPr/>
        <a:lstStyle/>
        <a:p>
          <a:endParaRPr lang="en-US"/>
        </a:p>
      </dgm:t>
    </dgm:pt>
    <dgm:pt modelId="{DEF182DA-6303-4465-92FF-C234214D8557}">
      <dgm:prSet phldrT="[Text]"/>
      <dgm:spPr/>
      <dgm:t>
        <a:bodyPr/>
        <a:lstStyle/>
        <a:p>
          <a:r>
            <a:rPr lang="en-US" dirty="0"/>
            <a:t>Prioritized Local Funding</a:t>
          </a:r>
        </a:p>
      </dgm:t>
    </dgm:pt>
    <dgm:pt modelId="{A4C0B20F-39B4-4855-B5D9-E8CC7F629D22}" type="parTrans" cxnId="{E82F8939-0F18-4C83-94CB-E4D4C75F9F96}">
      <dgm:prSet/>
      <dgm:spPr/>
      <dgm:t>
        <a:bodyPr/>
        <a:lstStyle/>
        <a:p>
          <a:endParaRPr lang="en-US"/>
        </a:p>
      </dgm:t>
    </dgm:pt>
    <dgm:pt modelId="{E269F62C-55A3-44F9-8E2F-DB0AA6B7F99C}" type="sibTrans" cxnId="{E82F8939-0F18-4C83-94CB-E4D4C75F9F96}">
      <dgm:prSet/>
      <dgm:spPr/>
      <dgm:t>
        <a:bodyPr/>
        <a:lstStyle/>
        <a:p>
          <a:endParaRPr lang="en-US"/>
        </a:p>
      </dgm:t>
    </dgm:pt>
    <dgm:pt modelId="{C0D8BF05-E3C6-4386-80E4-E39BDB1C9CC0}">
      <dgm:prSet phldrT="[Text]"/>
      <dgm:spPr/>
      <dgm:t>
        <a:bodyPr/>
        <a:lstStyle/>
        <a:p>
          <a:r>
            <a:rPr lang="en-US" dirty="0"/>
            <a:t>Top Resource Concerns are used to build local EQIP subaccounts, specific to the parish top priorities.</a:t>
          </a:r>
        </a:p>
      </dgm:t>
    </dgm:pt>
    <dgm:pt modelId="{E877B319-F322-49CE-B6E3-1E08F2FF99BB}" type="parTrans" cxnId="{F3667863-8BB8-464C-9F6F-B6E99DE928B0}">
      <dgm:prSet/>
      <dgm:spPr/>
      <dgm:t>
        <a:bodyPr/>
        <a:lstStyle/>
        <a:p>
          <a:endParaRPr lang="en-US"/>
        </a:p>
      </dgm:t>
    </dgm:pt>
    <dgm:pt modelId="{9AD16563-989D-4D56-9A2D-1DEAC2D13438}" type="sibTrans" cxnId="{F3667863-8BB8-464C-9F6F-B6E99DE928B0}">
      <dgm:prSet/>
      <dgm:spPr/>
      <dgm:t>
        <a:bodyPr/>
        <a:lstStyle/>
        <a:p>
          <a:endParaRPr lang="en-US"/>
        </a:p>
      </dgm:t>
    </dgm:pt>
    <dgm:pt modelId="{50044C8E-D6CE-4449-863E-822B6CB4711B}" type="pres">
      <dgm:prSet presAssocID="{8C6B9555-E92A-48CB-8402-B8F6F91A9C3E}" presName="theList" presStyleCnt="0">
        <dgm:presLayoutVars>
          <dgm:dir/>
          <dgm:animLvl val="lvl"/>
          <dgm:resizeHandles val="exact"/>
        </dgm:presLayoutVars>
      </dgm:prSet>
      <dgm:spPr/>
    </dgm:pt>
    <dgm:pt modelId="{792C8D5A-C053-4BA9-839B-1D74F74E05FD}" type="pres">
      <dgm:prSet presAssocID="{5524F5D8-40B7-497C-B934-55F9FAB70A81}" presName="compNode" presStyleCnt="0"/>
      <dgm:spPr/>
    </dgm:pt>
    <dgm:pt modelId="{467F5072-65E2-497C-AFF1-4790AF5517D6}" type="pres">
      <dgm:prSet presAssocID="{5524F5D8-40B7-497C-B934-55F9FAB70A81}" presName="noGeometry" presStyleCnt="0"/>
      <dgm:spPr/>
    </dgm:pt>
    <dgm:pt modelId="{10746D76-4903-497D-9912-13BB2F5E4941}" type="pres">
      <dgm:prSet presAssocID="{5524F5D8-40B7-497C-B934-55F9FAB70A81}" presName="childTextVisible" presStyleLbl="bgAccFollowNode1" presStyleIdx="0" presStyleCnt="3" custLinFactNeighborX="4421" custLinFactNeighborY="183">
        <dgm:presLayoutVars>
          <dgm:bulletEnabled val="1"/>
        </dgm:presLayoutVars>
      </dgm:prSet>
      <dgm:spPr/>
    </dgm:pt>
    <dgm:pt modelId="{55FDA044-424F-46CB-87C6-9DD613BCBA0B}" type="pres">
      <dgm:prSet presAssocID="{5524F5D8-40B7-497C-B934-55F9FAB70A81}" presName="childTextHidden" presStyleLbl="bgAccFollowNode1" presStyleIdx="0" presStyleCnt="3"/>
      <dgm:spPr/>
    </dgm:pt>
    <dgm:pt modelId="{EDEFE064-D528-459E-B6E8-DFC900B6F874}" type="pres">
      <dgm:prSet presAssocID="{5524F5D8-40B7-497C-B934-55F9FAB70A81}" presName="parentText" presStyleLbl="node1" presStyleIdx="0" presStyleCnt="3" custScaleX="121984" custScaleY="114959" custLinFactNeighborX="-13852" custLinFactNeighborY="-804">
        <dgm:presLayoutVars>
          <dgm:chMax val="1"/>
          <dgm:bulletEnabled val="1"/>
        </dgm:presLayoutVars>
      </dgm:prSet>
      <dgm:spPr/>
    </dgm:pt>
    <dgm:pt modelId="{38571B92-0803-4073-822D-5FFF858D5B21}" type="pres">
      <dgm:prSet presAssocID="{5524F5D8-40B7-497C-B934-55F9FAB70A81}" presName="aSpace" presStyleCnt="0"/>
      <dgm:spPr/>
    </dgm:pt>
    <dgm:pt modelId="{0307CDC8-C76B-4CD2-A2B8-C72940B9DFCE}" type="pres">
      <dgm:prSet presAssocID="{157EDC36-2DAF-4EA3-A259-0BAC1D09BD05}" presName="compNode" presStyleCnt="0"/>
      <dgm:spPr/>
    </dgm:pt>
    <dgm:pt modelId="{895CC70F-F52D-484D-B1CE-B2697EB2882D}" type="pres">
      <dgm:prSet presAssocID="{157EDC36-2DAF-4EA3-A259-0BAC1D09BD05}" presName="noGeometry" presStyleCnt="0"/>
      <dgm:spPr/>
    </dgm:pt>
    <dgm:pt modelId="{B103033B-85C2-419E-93A0-E06966BF538B}" type="pres">
      <dgm:prSet presAssocID="{157EDC36-2DAF-4EA3-A259-0BAC1D09BD05}" presName="childTextVisible" presStyleLbl="bgAccFollowNode1" presStyleIdx="1" presStyleCnt="3" custLinFactNeighborX="2569" custLinFactNeighborY="-2230">
        <dgm:presLayoutVars>
          <dgm:bulletEnabled val="1"/>
        </dgm:presLayoutVars>
      </dgm:prSet>
      <dgm:spPr/>
    </dgm:pt>
    <dgm:pt modelId="{FEFBC144-90D6-49A0-BFF8-9CF1BDAF883A}" type="pres">
      <dgm:prSet presAssocID="{157EDC36-2DAF-4EA3-A259-0BAC1D09BD05}" presName="childTextHidden" presStyleLbl="bgAccFollowNode1" presStyleIdx="1" presStyleCnt="3"/>
      <dgm:spPr/>
    </dgm:pt>
    <dgm:pt modelId="{6D61E8EC-6CA3-48BF-925B-EAA76391B98C}" type="pres">
      <dgm:prSet presAssocID="{157EDC36-2DAF-4EA3-A259-0BAC1D09BD05}" presName="parentText" presStyleLbl="node1" presStyleIdx="1" presStyleCnt="3" custScaleX="117434" custScaleY="111092">
        <dgm:presLayoutVars>
          <dgm:chMax val="1"/>
          <dgm:bulletEnabled val="1"/>
        </dgm:presLayoutVars>
      </dgm:prSet>
      <dgm:spPr/>
    </dgm:pt>
    <dgm:pt modelId="{8325DB5B-84FC-4648-8712-C7341FC45AC9}" type="pres">
      <dgm:prSet presAssocID="{157EDC36-2DAF-4EA3-A259-0BAC1D09BD05}" presName="aSpace" presStyleCnt="0"/>
      <dgm:spPr/>
    </dgm:pt>
    <dgm:pt modelId="{99991D57-AA42-4A8D-A44F-47555A06FA46}" type="pres">
      <dgm:prSet presAssocID="{DEF182DA-6303-4465-92FF-C234214D8557}" presName="compNode" presStyleCnt="0"/>
      <dgm:spPr/>
    </dgm:pt>
    <dgm:pt modelId="{150B67C9-30E1-45A5-8BF9-D03DD92FCCA4}" type="pres">
      <dgm:prSet presAssocID="{DEF182DA-6303-4465-92FF-C234214D8557}" presName="noGeometry" presStyleCnt="0"/>
      <dgm:spPr/>
    </dgm:pt>
    <dgm:pt modelId="{5552C2DD-C250-4829-83AD-93144A3EBB66}" type="pres">
      <dgm:prSet presAssocID="{DEF182DA-6303-4465-92FF-C234214D8557}" presName="childTextVisible" presStyleLbl="bgAccFollowNode1" presStyleIdx="2" presStyleCnt="3">
        <dgm:presLayoutVars>
          <dgm:bulletEnabled val="1"/>
        </dgm:presLayoutVars>
      </dgm:prSet>
      <dgm:spPr/>
    </dgm:pt>
    <dgm:pt modelId="{6953F885-FDEE-46D8-A339-E010BA5A4FF7}" type="pres">
      <dgm:prSet presAssocID="{DEF182DA-6303-4465-92FF-C234214D8557}" presName="childTextHidden" presStyleLbl="bgAccFollowNode1" presStyleIdx="2" presStyleCnt="3"/>
      <dgm:spPr/>
    </dgm:pt>
    <dgm:pt modelId="{8FE61932-914D-4EA1-B1AD-99D85AEAE7BE}" type="pres">
      <dgm:prSet presAssocID="{DEF182DA-6303-4465-92FF-C234214D8557}" presName="parentText" presStyleLbl="node1" presStyleIdx="2" presStyleCnt="3" custScaleX="117365" custScaleY="110038">
        <dgm:presLayoutVars>
          <dgm:chMax val="1"/>
          <dgm:bulletEnabled val="1"/>
        </dgm:presLayoutVars>
      </dgm:prSet>
      <dgm:spPr/>
    </dgm:pt>
  </dgm:ptLst>
  <dgm:cxnLst>
    <dgm:cxn modelId="{8C8E5D19-568F-4B3A-A974-148D6DC29B79}" srcId="{8C6B9555-E92A-48CB-8402-B8F6F91A9C3E}" destId="{5524F5D8-40B7-497C-B934-55F9FAB70A81}" srcOrd="0" destOrd="0" parTransId="{AB93A5F2-E2F5-4784-9FF7-B0C9F303AFB1}" sibTransId="{967F29EB-D843-4B50-9F36-8B3F557D2F95}"/>
    <dgm:cxn modelId="{5C86C11D-53E9-4A6B-AC24-29C232BF5C07}" type="presOf" srcId="{C0D8BF05-E3C6-4386-80E4-E39BDB1C9CC0}" destId="{5552C2DD-C250-4829-83AD-93144A3EBB66}" srcOrd="0" destOrd="0" presId="urn:microsoft.com/office/officeart/2005/8/layout/hProcess6"/>
    <dgm:cxn modelId="{6A235D23-476D-4493-AF25-97B8257AA2F8}" type="presOf" srcId="{DEF182DA-6303-4465-92FF-C234214D8557}" destId="{8FE61932-914D-4EA1-B1AD-99D85AEAE7BE}" srcOrd="0" destOrd="0" presId="urn:microsoft.com/office/officeart/2005/8/layout/hProcess6"/>
    <dgm:cxn modelId="{E82F8939-0F18-4C83-94CB-E4D4C75F9F96}" srcId="{8C6B9555-E92A-48CB-8402-B8F6F91A9C3E}" destId="{DEF182DA-6303-4465-92FF-C234214D8557}" srcOrd="2" destOrd="0" parTransId="{A4C0B20F-39B4-4855-B5D9-E8CC7F629D22}" sibTransId="{E269F62C-55A3-44F9-8E2F-DB0AA6B7F99C}"/>
    <dgm:cxn modelId="{3F819641-6269-4D0E-BE08-FC0695CD75ED}" type="presOf" srcId="{3A7B5856-94DE-4DAC-9ADF-74915C5F0B1D}" destId="{10746D76-4903-497D-9912-13BB2F5E4941}" srcOrd="0" destOrd="0" presId="urn:microsoft.com/office/officeart/2005/8/layout/hProcess6"/>
    <dgm:cxn modelId="{F3667863-8BB8-464C-9F6F-B6E99DE928B0}" srcId="{DEF182DA-6303-4465-92FF-C234214D8557}" destId="{C0D8BF05-E3C6-4386-80E4-E39BDB1C9CC0}" srcOrd="0" destOrd="0" parTransId="{E877B319-F322-49CE-B6E3-1E08F2FF99BB}" sibTransId="{9AD16563-989D-4D56-9A2D-1DEAC2D13438}"/>
    <dgm:cxn modelId="{FDA5876B-18BF-4120-825A-B4E68C2D1510}" srcId="{157EDC36-2DAF-4EA3-A259-0BAC1D09BD05}" destId="{A7417A49-38F7-4961-90B6-88DF89680440}" srcOrd="0" destOrd="0" parTransId="{85017225-E1BD-4544-A921-9ACCAF953B19}" sibTransId="{414DE1BF-AF38-4117-B8EF-715305A1E23D}"/>
    <dgm:cxn modelId="{C0CA496E-4C75-4BA9-8DEF-6ADF19222177}" type="presOf" srcId="{A7417A49-38F7-4961-90B6-88DF89680440}" destId="{B103033B-85C2-419E-93A0-E06966BF538B}" srcOrd="0" destOrd="0" presId="urn:microsoft.com/office/officeart/2005/8/layout/hProcess6"/>
    <dgm:cxn modelId="{A42DFA74-582A-4B27-ADC5-41F5DAFA2ADC}" type="presOf" srcId="{157EDC36-2DAF-4EA3-A259-0BAC1D09BD05}" destId="{6D61E8EC-6CA3-48BF-925B-EAA76391B98C}" srcOrd="0" destOrd="0" presId="urn:microsoft.com/office/officeart/2005/8/layout/hProcess6"/>
    <dgm:cxn modelId="{9822A555-7E7A-480C-8BA3-77F8E31372AB}" srcId="{5524F5D8-40B7-497C-B934-55F9FAB70A81}" destId="{3A7B5856-94DE-4DAC-9ADF-74915C5F0B1D}" srcOrd="0" destOrd="0" parTransId="{21511253-3F0E-44DA-87A2-68167BA80337}" sibTransId="{D488AE09-DF58-4761-912D-47EF2F6D4018}"/>
    <dgm:cxn modelId="{C65D7F81-F12F-4B95-8132-9A099F2A5AB7}" srcId="{8C6B9555-E92A-48CB-8402-B8F6F91A9C3E}" destId="{157EDC36-2DAF-4EA3-A259-0BAC1D09BD05}" srcOrd="1" destOrd="0" parTransId="{1AACB2CF-26D8-4985-AF14-A85C64BD1500}" sibTransId="{7E6F3371-C9E9-404A-8E9A-17C7BEC9D026}"/>
    <dgm:cxn modelId="{77F118B4-43EF-4524-845D-1602C339B2F3}" type="presOf" srcId="{A7417A49-38F7-4961-90B6-88DF89680440}" destId="{FEFBC144-90D6-49A0-BFF8-9CF1BDAF883A}" srcOrd="1" destOrd="0" presId="urn:microsoft.com/office/officeart/2005/8/layout/hProcess6"/>
    <dgm:cxn modelId="{22A518B8-565F-42D6-9C4B-51956FCF4D1F}" type="presOf" srcId="{5524F5D8-40B7-497C-B934-55F9FAB70A81}" destId="{EDEFE064-D528-459E-B6E8-DFC900B6F874}" srcOrd="0" destOrd="0" presId="urn:microsoft.com/office/officeart/2005/8/layout/hProcess6"/>
    <dgm:cxn modelId="{67B3C1E1-C9E2-49FB-94EC-95A0873BA679}" type="presOf" srcId="{C0D8BF05-E3C6-4386-80E4-E39BDB1C9CC0}" destId="{6953F885-FDEE-46D8-A339-E010BA5A4FF7}" srcOrd="1" destOrd="0" presId="urn:microsoft.com/office/officeart/2005/8/layout/hProcess6"/>
    <dgm:cxn modelId="{06DAC0E3-1719-4B03-99C0-8354356A97B7}" type="presOf" srcId="{3A7B5856-94DE-4DAC-9ADF-74915C5F0B1D}" destId="{55FDA044-424F-46CB-87C6-9DD613BCBA0B}" srcOrd="1" destOrd="0" presId="urn:microsoft.com/office/officeart/2005/8/layout/hProcess6"/>
    <dgm:cxn modelId="{E314EFF1-9412-4155-9867-9A8271551E08}" type="presOf" srcId="{8C6B9555-E92A-48CB-8402-B8F6F91A9C3E}" destId="{50044C8E-D6CE-4449-863E-822B6CB4711B}" srcOrd="0" destOrd="0" presId="urn:microsoft.com/office/officeart/2005/8/layout/hProcess6"/>
    <dgm:cxn modelId="{B8E7173C-4ABB-46D9-85FE-AB504DB770ED}" type="presParOf" srcId="{50044C8E-D6CE-4449-863E-822B6CB4711B}" destId="{792C8D5A-C053-4BA9-839B-1D74F74E05FD}" srcOrd="0" destOrd="0" presId="urn:microsoft.com/office/officeart/2005/8/layout/hProcess6"/>
    <dgm:cxn modelId="{4B6E1C03-321C-4FEB-9646-73619B8F3DF5}" type="presParOf" srcId="{792C8D5A-C053-4BA9-839B-1D74F74E05FD}" destId="{467F5072-65E2-497C-AFF1-4790AF5517D6}" srcOrd="0" destOrd="0" presId="urn:microsoft.com/office/officeart/2005/8/layout/hProcess6"/>
    <dgm:cxn modelId="{B16D93D1-F1C1-4965-AB59-29C9ED1A57F4}" type="presParOf" srcId="{792C8D5A-C053-4BA9-839B-1D74F74E05FD}" destId="{10746D76-4903-497D-9912-13BB2F5E4941}" srcOrd="1" destOrd="0" presId="urn:microsoft.com/office/officeart/2005/8/layout/hProcess6"/>
    <dgm:cxn modelId="{C112D435-4043-458D-974C-E0D95E298226}" type="presParOf" srcId="{792C8D5A-C053-4BA9-839B-1D74F74E05FD}" destId="{55FDA044-424F-46CB-87C6-9DD613BCBA0B}" srcOrd="2" destOrd="0" presId="urn:microsoft.com/office/officeart/2005/8/layout/hProcess6"/>
    <dgm:cxn modelId="{43F52D08-78E4-4089-8038-53F5401FF5DA}" type="presParOf" srcId="{792C8D5A-C053-4BA9-839B-1D74F74E05FD}" destId="{EDEFE064-D528-459E-B6E8-DFC900B6F874}" srcOrd="3" destOrd="0" presId="urn:microsoft.com/office/officeart/2005/8/layout/hProcess6"/>
    <dgm:cxn modelId="{8B1756DE-B654-4DF3-A5ED-727B839024AA}" type="presParOf" srcId="{50044C8E-D6CE-4449-863E-822B6CB4711B}" destId="{38571B92-0803-4073-822D-5FFF858D5B21}" srcOrd="1" destOrd="0" presId="urn:microsoft.com/office/officeart/2005/8/layout/hProcess6"/>
    <dgm:cxn modelId="{5814D1BD-680E-4AC0-892B-BD26906B8543}" type="presParOf" srcId="{50044C8E-D6CE-4449-863E-822B6CB4711B}" destId="{0307CDC8-C76B-4CD2-A2B8-C72940B9DFCE}" srcOrd="2" destOrd="0" presId="urn:microsoft.com/office/officeart/2005/8/layout/hProcess6"/>
    <dgm:cxn modelId="{AE753FA1-B725-480C-A208-DD95D2565BCA}" type="presParOf" srcId="{0307CDC8-C76B-4CD2-A2B8-C72940B9DFCE}" destId="{895CC70F-F52D-484D-B1CE-B2697EB2882D}" srcOrd="0" destOrd="0" presId="urn:microsoft.com/office/officeart/2005/8/layout/hProcess6"/>
    <dgm:cxn modelId="{F5714AEF-38FB-405F-88C1-F9045F13EFE9}" type="presParOf" srcId="{0307CDC8-C76B-4CD2-A2B8-C72940B9DFCE}" destId="{B103033B-85C2-419E-93A0-E06966BF538B}" srcOrd="1" destOrd="0" presId="urn:microsoft.com/office/officeart/2005/8/layout/hProcess6"/>
    <dgm:cxn modelId="{D8188C0D-08CA-47E5-947C-12854767A95B}" type="presParOf" srcId="{0307CDC8-C76B-4CD2-A2B8-C72940B9DFCE}" destId="{FEFBC144-90D6-49A0-BFF8-9CF1BDAF883A}" srcOrd="2" destOrd="0" presId="urn:microsoft.com/office/officeart/2005/8/layout/hProcess6"/>
    <dgm:cxn modelId="{E7F1E009-4AA3-4C29-9E12-5F03CA266ABB}" type="presParOf" srcId="{0307CDC8-C76B-4CD2-A2B8-C72940B9DFCE}" destId="{6D61E8EC-6CA3-48BF-925B-EAA76391B98C}" srcOrd="3" destOrd="0" presId="urn:microsoft.com/office/officeart/2005/8/layout/hProcess6"/>
    <dgm:cxn modelId="{D8A3CF04-BDA5-49D8-AA7D-C7745E6EBD32}" type="presParOf" srcId="{50044C8E-D6CE-4449-863E-822B6CB4711B}" destId="{8325DB5B-84FC-4648-8712-C7341FC45AC9}" srcOrd="3" destOrd="0" presId="urn:microsoft.com/office/officeart/2005/8/layout/hProcess6"/>
    <dgm:cxn modelId="{D4C2F1B8-C11C-4F58-BE90-57BA7A8A1CF9}" type="presParOf" srcId="{50044C8E-D6CE-4449-863E-822B6CB4711B}" destId="{99991D57-AA42-4A8D-A44F-47555A06FA46}" srcOrd="4" destOrd="0" presId="urn:microsoft.com/office/officeart/2005/8/layout/hProcess6"/>
    <dgm:cxn modelId="{D43CFC0A-9A28-470E-8CC7-D87850AFEE34}" type="presParOf" srcId="{99991D57-AA42-4A8D-A44F-47555A06FA46}" destId="{150B67C9-30E1-45A5-8BF9-D03DD92FCCA4}" srcOrd="0" destOrd="0" presId="urn:microsoft.com/office/officeart/2005/8/layout/hProcess6"/>
    <dgm:cxn modelId="{43E0348B-1E94-4B18-AF58-F460078604D3}" type="presParOf" srcId="{99991D57-AA42-4A8D-A44F-47555A06FA46}" destId="{5552C2DD-C250-4829-83AD-93144A3EBB66}" srcOrd="1" destOrd="0" presId="urn:microsoft.com/office/officeart/2005/8/layout/hProcess6"/>
    <dgm:cxn modelId="{9174461C-D864-4A17-ACC0-F1AC337E4864}" type="presParOf" srcId="{99991D57-AA42-4A8D-A44F-47555A06FA46}" destId="{6953F885-FDEE-46D8-A339-E010BA5A4FF7}" srcOrd="2" destOrd="0" presId="urn:microsoft.com/office/officeart/2005/8/layout/hProcess6"/>
    <dgm:cxn modelId="{F9814FA3-12CA-421A-96C5-5644F9520F14}" type="presParOf" srcId="{99991D57-AA42-4A8D-A44F-47555A06FA46}" destId="{8FE61932-914D-4EA1-B1AD-99D85AEAE7BE}"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22A28C-94AB-4051-BB5B-FEB0447DCE9A}" type="doc">
      <dgm:prSet loTypeId="urn:microsoft.com/office/officeart/2005/8/layout/hProcess6" loCatId="process" qsTypeId="urn:microsoft.com/office/officeart/2005/8/quickstyle/simple1" qsCatId="simple" csTypeId="urn:microsoft.com/office/officeart/2005/8/colors/accent2_2" csCatId="accent2" phldr="1"/>
      <dgm:spPr/>
      <dgm:t>
        <a:bodyPr/>
        <a:lstStyle/>
        <a:p>
          <a:endParaRPr lang="en-US"/>
        </a:p>
      </dgm:t>
    </dgm:pt>
    <dgm:pt modelId="{5E77C8E1-FB60-4A70-AEF1-0D32B28D8EC5}">
      <dgm:prSet phldrT="[Text]"/>
      <dgm:spPr/>
      <dgm:t>
        <a:bodyPr/>
        <a:lstStyle/>
        <a:p>
          <a:r>
            <a:rPr lang="en-US" dirty="0"/>
            <a:t>State Technical Committee</a:t>
          </a:r>
        </a:p>
      </dgm:t>
    </dgm:pt>
    <dgm:pt modelId="{78462595-972D-480C-9097-60B7B5C4B8A2}" type="parTrans" cxnId="{8C507CFB-44B5-46DD-B209-2585F3064592}">
      <dgm:prSet/>
      <dgm:spPr/>
      <dgm:t>
        <a:bodyPr/>
        <a:lstStyle/>
        <a:p>
          <a:endParaRPr lang="en-US"/>
        </a:p>
      </dgm:t>
    </dgm:pt>
    <dgm:pt modelId="{5311222B-A1BF-49DA-808B-A1654694AA92}" type="sibTrans" cxnId="{8C507CFB-44B5-46DD-B209-2585F3064592}">
      <dgm:prSet/>
      <dgm:spPr/>
      <dgm:t>
        <a:bodyPr/>
        <a:lstStyle/>
        <a:p>
          <a:endParaRPr lang="en-US"/>
        </a:p>
      </dgm:t>
    </dgm:pt>
    <dgm:pt modelId="{2B722D7B-675D-4AD6-A678-FE178EC82D66}">
      <dgm:prSet phldrT="[Text]"/>
      <dgm:spPr/>
      <dgm:t>
        <a:bodyPr/>
        <a:lstStyle/>
        <a:p>
          <a:r>
            <a:rPr lang="en-US" dirty="0"/>
            <a:t>Locally Led Data is compiled across the state and is reviewed by the STC. </a:t>
          </a:r>
        </a:p>
      </dgm:t>
    </dgm:pt>
    <dgm:pt modelId="{A3564CCB-4CBD-4DEA-B7D7-FD653185DB0D}" type="parTrans" cxnId="{CAA90800-C5EE-4046-9565-4044881C58E1}">
      <dgm:prSet/>
      <dgm:spPr/>
      <dgm:t>
        <a:bodyPr/>
        <a:lstStyle/>
        <a:p>
          <a:endParaRPr lang="en-US"/>
        </a:p>
      </dgm:t>
    </dgm:pt>
    <dgm:pt modelId="{A0E8771F-7AE6-4075-8D91-2C429A6796DE}" type="sibTrans" cxnId="{CAA90800-C5EE-4046-9565-4044881C58E1}">
      <dgm:prSet/>
      <dgm:spPr/>
      <dgm:t>
        <a:bodyPr/>
        <a:lstStyle/>
        <a:p>
          <a:endParaRPr lang="en-US"/>
        </a:p>
      </dgm:t>
    </dgm:pt>
    <dgm:pt modelId="{5C060D4A-9946-48A9-B3F2-D0D369A9DCF4}">
      <dgm:prSet phldrT="[Text]"/>
      <dgm:spPr/>
      <dgm:t>
        <a:bodyPr/>
        <a:lstStyle/>
        <a:p>
          <a:r>
            <a:rPr lang="en-US" dirty="0"/>
            <a:t>State Prioritized Funding </a:t>
          </a:r>
        </a:p>
      </dgm:t>
    </dgm:pt>
    <dgm:pt modelId="{B79B5C1C-9C74-4271-A6E4-4E6722DD9FBF}" type="parTrans" cxnId="{4831A825-FC73-4075-BE02-C27F272BE350}">
      <dgm:prSet/>
      <dgm:spPr/>
      <dgm:t>
        <a:bodyPr/>
        <a:lstStyle/>
        <a:p>
          <a:endParaRPr lang="en-US"/>
        </a:p>
      </dgm:t>
    </dgm:pt>
    <dgm:pt modelId="{5DA18DCE-B392-473F-A395-D85A3B8C302F}" type="sibTrans" cxnId="{4831A825-FC73-4075-BE02-C27F272BE350}">
      <dgm:prSet/>
      <dgm:spPr/>
      <dgm:t>
        <a:bodyPr/>
        <a:lstStyle/>
        <a:p>
          <a:endParaRPr lang="en-US"/>
        </a:p>
      </dgm:t>
    </dgm:pt>
    <dgm:pt modelId="{302434FB-6C78-449C-B42A-FBE97935E754}">
      <dgm:prSet phldrT="[Text]"/>
      <dgm:spPr/>
      <dgm:t>
        <a:bodyPr/>
        <a:lstStyle/>
        <a:p>
          <a:r>
            <a:rPr lang="en-US" dirty="0"/>
            <a:t>State Priority Resource Concerns are determined to use in State EQIP Subaccounts and to prioritize state funding. </a:t>
          </a:r>
        </a:p>
      </dgm:t>
    </dgm:pt>
    <dgm:pt modelId="{D25B0CEE-945F-4ABA-9763-F46DD22065EA}" type="parTrans" cxnId="{FAB1E22D-8FBF-43D5-926D-E9CA03F703ED}">
      <dgm:prSet/>
      <dgm:spPr/>
      <dgm:t>
        <a:bodyPr/>
        <a:lstStyle/>
        <a:p>
          <a:endParaRPr lang="en-US"/>
        </a:p>
      </dgm:t>
    </dgm:pt>
    <dgm:pt modelId="{EA01B20B-FBA6-42EF-B76A-B3761AB67601}" type="sibTrans" cxnId="{FAB1E22D-8FBF-43D5-926D-E9CA03F703ED}">
      <dgm:prSet/>
      <dgm:spPr/>
      <dgm:t>
        <a:bodyPr/>
        <a:lstStyle/>
        <a:p>
          <a:endParaRPr lang="en-US"/>
        </a:p>
      </dgm:t>
    </dgm:pt>
    <dgm:pt modelId="{453E4B82-5A58-4A34-BD67-67B52852CE3A}" type="pres">
      <dgm:prSet presAssocID="{1822A28C-94AB-4051-BB5B-FEB0447DCE9A}" presName="theList" presStyleCnt="0">
        <dgm:presLayoutVars>
          <dgm:dir/>
          <dgm:animLvl val="lvl"/>
          <dgm:resizeHandles val="exact"/>
        </dgm:presLayoutVars>
      </dgm:prSet>
      <dgm:spPr/>
    </dgm:pt>
    <dgm:pt modelId="{9A41E0C2-7ABA-4456-A6B6-4F1C98A0F170}" type="pres">
      <dgm:prSet presAssocID="{5E77C8E1-FB60-4A70-AEF1-0D32B28D8EC5}" presName="compNode" presStyleCnt="0"/>
      <dgm:spPr/>
    </dgm:pt>
    <dgm:pt modelId="{2092A7BC-5EBC-4A80-B496-0D9E2490B76B}" type="pres">
      <dgm:prSet presAssocID="{5E77C8E1-FB60-4A70-AEF1-0D32B28D8EC5}" presName="noGeometry" presStyleCnt="0"/>
      <dgm:spPr/>
    </dgm:pt>
    <dgm:pt modelId="{95F3134B-1586-4B95-AC17-A18CD399452C}" type="pres">
      <dgm:prSet presAssocID="{5E77C8E1-FB60-4A70-AEF1-0D32B28D8EC5}" presName="childTextVisible" presStyleLbl="bgAccFollowNode1" presStyleIdx="0" presStyleCnt="2" custScaleY="80484">
        <dgm:presLayoutVars>
          <dgm:bulletEnabled val="1"/>
        </dgm:presLayoutVars>
      </dgm:prSet>
      <dgm:spPr/>
    </dgm:pt>
    <dgm:pt modelId="{FCA7EF27-11C3-40F1-AA3B-0F9127785120}" type="pres">
      <dgm:prSet presAssocID="{5E77C8E1-FB60-4A70-AEF1-0D32B28D8EC5}" presName="childTextHidden" presStyleLbl="bgAccFollowNode1" presStyleIdx="0" presStyleCnt="2"/>
      <dgm:spPr/>
    </dgm:pt>
    <dgm:pt modelId="{F913F0F9-83B2-433C-A7C3-C47431E5EA67}" type="pres">
      <dgm:prSet presAssocID="{5E77C8E1-FB60-4A70-AEF1-0D32B28D8EC5}" presName="parentText" presStyleLbl="node1" presStyleIdx="0" presStyleCnt="2" custScaleX="111260" custScaleY="106745" custLinFactNeighborX="-379" custLinFactNeighborY="-5624">
        <dgm:presLayoutVars>
          <dgm:chMax val="1"/>
          <dgm:bulletEnabled val="1"/>
        </dgm:presLayoutVars>
      </dgm:prSet>
      <dgm:spPr/>
    </dgm:pt>
    <dgm:pt modelId="{61CACDBD-598F-4989-8C2C-8A5A1167B396}" type="pres">
      <dgm:prSet presAssocID="{5E77C8E1-FB60-4A70-AEF1-0D32B28D8EC5}" presName="aSpace" presStyleCnt="0"/>
      <dgm:spPr/>
    </dgm:pt>
    <dgm:pt modelId="{875AA049-26B5-4336-85C5-931C6652E28E}" type="pres">
      <dgm:prSet presAssocID="{5C060D4A-9946-48A9-B3F2-D0D369A9DCF4}" presName="compNode" presStyleCnt="0"/>
      <dgm:spPr/>
    </dgm:pt>
    <dgm:pt modelId="{AB1D870B-4D10-4E14-A29C-99B5194AEE21}" type="pres">
      <dgm:prSet presAssocID="{5C060D4A-9946-48A9-B3F2-D0D369A9DCF4}" presName="noGeometry" presStyleCnt="0"/>
      <dgm:spPr/>
    </dgm:pt>
    <dgm:pt modelId="{F6DF88DF-C506-4998-8A5E-E999996DA17A}" type="pres">
      <dgm:prSet presAssocID="{5C060D4A-9946-48A9-B3F2-D0D369A9DCF4}" presName="childTextVisible" presStyleLbl="bgAccFollowNode1" presStyleIdx="1" presStyleCnt="2" custScaleY="72415">
        <dgm:presLayoutVars>
          <dgm:bulletEnabled val="1"/>
        </dgm:presLayoutVars>
      </dgm:prSet>
      <dgm:spPr/>
    </dgm:pt>
    <dgm:pt modelId="{ADE97895-4E3C-4F1C-9DF1-35147D7B8FE6}" type="pres">
      <dgm:prSet presAssocID="{5C060D4A-9946-48A9-B3F2-D0D369A9DCF4}" presName="childTextHidden" presStyleLbl="bgAccFollowNode1" presStyleIdx="1" presStyleCnt="2"/>
      <dgm:spPr/>
    </dgm:pt>
    <dgm:pt modelId="{5DFFD16E-7DCF-4C8D-A383-BAA5925BA9D4}" type="pres">
      <dgm:prSet presAssocID="{5C060D4A-9946-48A9-B3F2-D0D369A9DCF4}" presName="parentText" presStyleLbl="node1" presStyleIdx="1" presStyleCnt="2">
        <dgm:presLayoutVars>
          <dgm:chMax val="1"/>
          <dgm:bulletEnabled val="1"/>
        </dgm:presLayoutVars>
      </dgm:prSet>
      <dgm:spPr/>
    </dgm:pt>
  </dgm:ptLst>
  <dgm:cxnLst>
    <dgm:cxn modelId="{CAA90800-C5EE-4046-9565-4044881C58E1}" srcId="{5E77C8E1-FB60-4A70-AEF1-0D32B28D8EC5}" destId="{2B722D7B-675D-4AD6-A678-FE178EC82D66}" srcOrd="0" destOrd="0" parTransId="{A3564CCB-4CBD-4DEA-B7D7-FD653185DB0D}" sibTransId="{A0E8771F-7AE6-4075-8D91-2C429A6796DE}"/>
    <dgm:cxn modelId="{35493420-1B0C-41C6-A8C7-E7516F15BD8C}" type="presOf" srcId="{302434FB-6C78-449C-B42A-FBE97935E754}" destId="{F6DF88DF-C506-4998-8A5E-E999996DA17A}" srcOrd="0" destOrd="0" presId="urn:microsoft.com/office/officeart/2005/8/layout/hProcess6"/>
    <dgm:cxn modelId="{4831A825-FC73-4075-BE02-C27F272BE350}" srcId="{1822A28C-94AB-4051-BB5B-FEB0447DCE9A}" destId="{5C060D4A-9946-48A9-B3F2-D0D369A9DCF4}" srcOrd="1" destOrd="0" parTransId="{B79B5C1C-9C74-4271-A6E4-4E6722DD9FBF}" sibTransId="{5DA18DCE-B392-473F-A395-D85A3B8C302F}"/>
    <dgm:cxn modelId="{F308332C-3D15-4B0F-B25B-9FFCD84B0CF3}" type="presOf" srcId="{2B722D7B-675D-4AD6-A678-FE178EC82D66}" destId="{95F3134B-1586-4B95-AC17-A18CD399452C}" srcOrd="0" destOrd="0" presId="urn:microsoft.com/office/officeart/2005/8/layout/hProcess6"/>
    <dgm:cxn modelId="{FAB1E22D-8FBF-43D5-926D-E9CA03F703ED}" srcId="{5C060D4A-9946-48A9-B3F2-D0D369A9DCF4}" destId="{302434FB-6C78-449C-B42A-FBE97935E754}" srcOrd="0" destOrd="0" parTransId="{D25B0CEE-945F-4ABA-9763-F46DD22065EA}" sibTransId="{EA01B20B-FBA6-42EF-B76A-B3761AB67601}"/>
    <dgm:cxn modelId="{94D26B31-B4F9-43C6-BC48-BAD8D2D9E720}" type="presOf" srcId="{2B722D7B-675D-4AD6-A678-FE178EC82D66}" destId="{FCA7EF27-11C3-40F1-AA3B-0F9127785120}" srcOrd="1" destOrd="0" presId="urn:microsoft.com/office/officeart/2005/8/layout/hProcess6"/>
    <dgm:cxn modelId="{25BDA28E-C903-4BAA-8FE9-06E80B30B313}" type="presOf" srcId="{1822A28C-94AB-4051-BB5B-FEB0447DCE9A}" destId="{453E4B82-5A58-4A34-BD67-67B52852CE3A}" srcOrd="0" destOrd="0" presId="urn:microsoft.com/office/officeart/2005/8/layout/hProcess6"/>
    <dgm:cxn modelId="{E100CE92-6400-44CD-BDA7-FF05049113DD}" type="presOf" srcId="{5E77C8E1-FB60-4A70-AEF1-0D32B28D8EC5}" destId="{F913F0F9-83B2-433C-A7C3-C47431E5EA67}" srcOrd="0" destOrd="0" presId="urn:microsoft.com/office/officeart/2005/8/layout/hProcess6"/>
    <dgm:cxn modelId="{AA9E2CBA-36F0-4BA1-8339-78052C884FED}" type="presOf" srcId="{302434FB-6C78-449C-B42A-FBE97935E754}" destId="{ADE97895-4E3C-4F1C-9DF1-35147D7B8FE6}" srcOrd="1" destOrd="0" presId="urn:microsoft.com/office/officeart/2005/8/layout/hProcess6"/>
    <dgm:cxn modelId="{997497D0-20C7-4731-9FCB-728DD57EA03E}" type="presOf" srcId="{5C060D4A-9946-48A9-B3F2-D0D369A9DCF4}" destId="{5DFFD16E-7DCF-4C8D-A383-BAA5925BA9D4}" srcOrd="0" destOrd="0" presId="urn:microsoft.com/office/officeart/2005/8/layout/hProcess6"/>
    <dgm:cxn modelId="{8C507CFB-44B5-46DD-B209-2585F3064592}" srcId="{1822A28C-94AB-4051-BB5B-FEB0447DCE9A}" destId="{5E77C8E1-FB60-4A70-AEF1-0D32B28D8EC5}" srcOrd="0" destOrd="0" parTransId="{78462595-972D-480C-9097-60B7B5C4B8A2}" sibTransId="{5311222B-A1BF-49DA-808B-A1654694AA92}"/>
    <dgm:cxn modelId="{ADA580B1-F78E-4FAD-92C9-7E15119235C3}" type="presParOf" srcId="{453E4B82-5A58-4A34-BD67-67B52852CE3A}" destId="{9A41E0C2-7ABA-4456-A6B6-4F1C98A0F170}" srcOrd="0" destOrd="0" presId="urn:microsoft.com/office/officeart/2005/8/layout/hProcess6"/>
    <dgm:cxn modelId="{591EB791-5938-4EDA-8FA2-2257E69484CE}" type="presParOf" srcId="{9A41E0C2-7ABA-4456-A6B6-4F1C98A0F170}" destId="{2092A7BC-5EBC-4A80-B496-0D9E2490B76B}" srcOrd="0" destOrd="0" presId="urn:microsoft.com/office/officeart/2005/8/layout/hProcess6"/>
    <dgm:cxn modelId="{F43C42C5-FC77-4DD4-8C5F-3FAB7459E19A}" type="presParOf" srcId="{9A41E0C2-7ABA-4456-A6B6-4F1C98A0F170}" destId="{95F3134B-1586-4B95-AC17-A18CD399452C}" srcOrd="1" destOrd="0" presId="urn:microsoft.com/office/officeart/2005/8/layout/hProcess6"/>
    <dgm:cxn modelId="{6AD42206-0045-4892-8BED-1916CC690B94}" type="presParOf" srcId="{9A41E0C2-7ABA-4456-A6B6-4F1C98A0F170}" destId="{FCA7EF27-11C3-40F1-AA3B-0F9127785120}" srcOrd="2" destOrd="0" presId="urn:microsoft.com/office/officeart/2005/8/layout/hProcess6"/>
    <dgm:cxn modelId="{F36DEDAE-B946-4095-8027-0ACEFF0D8A0F}" type="presParOf" srcId="{9A41E0C2-7ABA-4456-A6B6-4F1C98A0F170}" destId="{F913F0F9-83B2-433C-A7C3-C47431E5EA67}" srcOrd="3" destOrd="0" presId="urn:microsoft.com/office/officeart/2005/8/layout/hProcess6"/>
    <dgm:cxn modelId="{34BBB324-8D5F-4D79-A9DF-607ED54E35A7}" type="presParOf" srcId="{453E4B82-5A58-4A34-BD67-67B52852CE3A}" destId="{61CACDBD-598F-4989-8C2C-8A5A1167B396}" srcOrd="1" destOrd="0" presId="urn:microsoft.com/office/officeart/2005/8/layout/hProcess6"/>
    <dgm:cxn modelId="{2C2D6FA6-A4BB-474C-BD74-C2A02FDB15B9}" type="presParOf" srcId="{453E4B82-5A58-4A34-BD67-67B52852CE3A}" destId="{875AA049-26B5-4336-85C5-931C6652E28E}" srcOrd="2" destOrd="0" presId="urn:microsoft.com/office/officeart/2005/8/layout/hProcess6"/>
    <dgm:cxn modelId="{BBE63EE2-733C-4E4A-825E-B797D6993DDB}" type="presParOf" srcId="{875AA049-26B5-4336-85C5-931C6652E28E}" destId="{AB1D870B-4D10-4E14-A29C-99B5194AEE21}" srcOrd="0" destOrd="0" presId="urn:microsoft.com/office/officeart/2005/8/layout/hProcess6"/>
    <dgm:cxn modelId="{6CC5A71D-92AC-4481-A2FE-C8FEA6BDD3A6}" type="presParOf" srcId="{875AA049-26B5-4336-85C5-931C6652E28E}" destId="{F6DF88DF-C506-4998-8A5E-E999996DA17A}" srcOrd="1" destOrd="0" presId="urn:microsoft.com/office/officeart/2005/8/layout/hProcess6"/>
    <dgm:cxn modelId="{207467AD-218F-4660-9F1B-8C5065EB8C8C}" type="presParOf" srcId="{875AA049-26B5-4336-85C5-931C6652E28E}" destId="{ADE97895-4E3C-4F1C-9DF1-35147D7B8FE6}" srcOrd="2" destOrd="0" presId="urn:microsoft.com/office/officeart/2005/8/layout/hProcess6"/>
    <dgm:cxn modelId="{6C2E0EF3-931A-4B1B-A81D-D47D78C1BBB1}" type="presParOf" srcId="{875AA049-26B5-4336-85C5-931C6652E28E}" destId="{5DFFD16E-7DCF-4C8D-A383-BAA5925BA9D4}" srcOrd="3" destOrd="0" presId="urn:microsoft.com/office/officeart/2005/8/layout/hProcess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46D76-4903-497D-9912-13BB2F5E4941}">
      <dsp:nvSpPr>
        <dsp:cNvPr id="0" name=""/>
        <dsp:cNvSpPr/>
      </dsp:nvSpPr>
      <dsp:spPr>
        <a:xfrm>
          <a:off x="730826" y="1266675"/>
          <a:ext cx="2087416" cy="1824664"/>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en-US" sz="1100" kern="1200" dirty="0"/>
            <a:t>Producers provide resource concern information to NRCS and SWCD</a:t>
          </a:r>
        </a:p>
      </dsp:txBody>
      <dsp:txXfrm>
        <a:off x="1252680" y="1540375"/>
        <a:ext cx="1017615" cy="1277264"/>
      </dsp:txXfrm>
    </dsp:sp>
    <dsp:sp modelId="{EDEFE064-D528-459E-B6E8-DFC900B6F874}">
      <dsp:nvSpPr>
        <dsp:cNvPr id="0" name=""/>
        <dsp:cNvSpPr/>
      </dsp:nvSpPr>
      <dsp:spPr>
        <a:xfrm>
          <a:off x="0" y="1567359"/>
          <a:ext cx="1273157" cy="11998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Locally Led Meetings</a:t>
          </a:r>
        </a:p>
      </dsp:txBody>
      <dsp:txXfrm>
        <a:off x="186450" y="1743071"/>
        <a:ext cx="900257" cy="848412"/>
      </dsp:txXfrm>
    </dsp:sp>
    <dsp:sp modelId="{B103033B-85C2-419E-93A0-E06966BF538B}">
      <dsp:nvSpPr>
        <dsp:cNvPr id="0" name=""/>
        <dsp:cNvSpPr/>
      </dsp:nvSpPr>
      <dsp:spPr>
        <a:xfrm>
          <a:off x="3522881" y="1222646"/>
          <a:ext cx="2087416" cy="1824664"/>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en-US" sz="1100" kern="1200" dirty="0"/>
            <a:t>NRCS and SWCDs prioritize the collected resource concern data and submit for local EQIP subaccount</a:t>
          </a:r>
        </a:p>
      </dsp:txBody>
      <dsp:txXfrm>
        <a:off x="4044735" y="1496346"/>
        <a:ext cx="1017615" cy="1277264"/>
      </dsp:txXfrm>
    </dsp:sp>
    <dsp:sp modelId="{6D61E8EC-6CA3-48BF-925B-EAA76391B98C}">
      <dsp:nvSpPr>
        <dsp:cNvPr id="0" name=""/>
        <dsp:cNvSpPr/>
      </dsp:nvSpPr>
      <dsp:spPr>
        <a:xfrm>
          <a:off x="2856421" y="1595930"/>
          <a:ext cx="1225668" cy="115947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Local Work Groups</a:t>
          </a:r>
        </a:p>
      </dsp:txBody>
      <dsp:txXfrm>
        <a:off x="3035916" y="1765731"/>
        <a:ext cx="866678" cy="819874"/>
      </dsp:txXfrm>
    </dsp:sp>
    <dsp:sp modelId="{5552C2DD-C250-4829-83AD-93144A3EBB66}">
      <dsp:nvSpPr>
        <dsp:cNvPr id="0" name=""/>
        <dsp:cNvSpPr/>
      </dsp:nvSpPr>
      <dsp:spPr>
        <a:xfrm>
          <a:off x="6299610" y="1263336"/>
          <a:ext cx="2087416" cy="1824664"/>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en-US" sz="1100" kern="1200" dirty="0"/>
            <a:t>Top Resource Concerns are used to build local EQIP subaccounts, specific to the parish top priorities.</a:t>
          </a:r>
        </a:p>
      </dsp:txBody>
      <dsp:txXfrm>
        <a:off x="6821464" y="1537036"/>
        <a:ext cx="1017615" cy="1277264"/>
      </dsp:txXfrm>
    </dsp:sp>
    <dsp:sp modelId="{8FE61932-914D-4EA1-B1AD-99D85AEAE7BE}">
      <dsp:nvSpPr>
        <dsp:cNvPr id="0" name=""/>
        <dsp:cNvSpPr/>
      </dsp:nvSpPr>
      <dsp:spPr>
        <a:xfrm>
          <a:off x="5687136" y="1601431"/>
          <a:ext cx="1224948" cy="11484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Prioritized Local Funding</a:t>
          </a:r>
        </a:p>
      </dsp:txBody>
      <dsp:txXfrm>
        <a:off x="5866525" y="1769621"/>
        <a:ext cx="866170" cy="812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3134B-1586-4B95-AC17-A18CD399452C}">
      <dsp:nvSpPr>
        <dsp:cNvPr id="0" name=""/>
        <dsp:cNvSpPr/>
      </dsp:nvSpPr>
      <dsp:spPr>
        <a:xfrm>
          <a:off x="644403" y="1024622"/>
          <a:ext cx="2314902" cy="1628606"/>
        </a:xfrm>
        <a:prstGeom prst="rightArrow">
          <a:avLst>
            <a:gd name="adj1" fmla="val 70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None/>
          </a:pPr>
          <a:r>
            <a:rPr lang="en-US" sz="1000" kern="1200" dirty="0"/>
            <a:t>Locally Led Data is compiled across the state and is reviewed by the STC. </a:t>
          </a:r>
        </a:p>
      </dsp:txBody>
      <dsp:txXfrm>
        <a:off x="1223128" y="1268913"/>
        <a:ext cx="1166164" cy="1140024"/>
      </dsp:txXfrm>
    </dsp:sp>
    <dsp:sp modelId="{F913F0F9-83B2-433C-A7C3-C47431E5EA67}">
      <dsp:nvSpPr>
        <dsp:cNvPr id="0" name=""/>
        <dsp:cNvSpPr/>
      </dsp:nvSpPr>
      <dsp:spPr>
        <a:xfrm>
          <a:off x="0" y="1156069"/>
          <a:ext cx="1287780" cy="123552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State Technical Committee</a:t>
          </a:r>
        </a:p>
      </dsp:txBody>
      <dsp:txXfrm>
        <a:off x="188591" y="1337007"/>
        <a:ext cx="910598" cy="873645"/>
      </dsp:txXfrm>
    </dsp:sp>
    <dsp:sp modelId="{F6DF88DF-C506-4998-8A5E-E999996DA17A}">
      <dsp:nvSpPr>
        <dsp:cNvPr id="0" name=""/>
        <dsp:cNvSpPr/>
      </dsp:nvSpPr>
      <dsp:spPr>
        <a:xfrm>
          <a:off x="3682712" y="1106260"/>
          <a:ext cx="2314902" cy="1465329"/>
        </a:xfrm>
        <a:prstGeom prst="rightArrow">
          <a:avLst>
            <a:gd name="adj1" fmla="val 70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0" lvl="0" indent="0" algn="ctr" defTabSz="444500">
            <a:lnSpc>
              <a:spcPct val="90000"/>
            </a:lnSpc>
            <a:spcBef>
              <a:spcPct val="0"/>
            </a:spcBef>
            <a:spcAft>
              <a:spcPct val="35000"/>
            </a:spcAft>
            <a:buNone/>
          </a:pPr>
          <a:r>
            <a:rPr lang="en-US" sz="1000" kern="1200" dirty="0"/>
            <a:t>State Priority Resource Concerns are determined to use in State EQIP Subaccounts and to prioritize state funding. </a:t>
          </a:r>
        </a:p>
      </dsp:txBody>
      <dsp:txXfrm>
        <a:off x="4261438" y="1326059"/>
        <a:ext cx="1223311" cy="1025731"/>
      </dsp:txXfrm>
    </dsp:sp>
    <dsp:sp modelId="{5DFFD16E-7DCF-4C8D-A383-BAA5925BA9D4}">
      <dsp:nvSpPr>
        <dsp:cNvPr id="0" name=""/>
        <dsp:cNvSpPr/>
      </dsp:nvSpPr>
      <dsp:spPr>
        <a:xfrm>
          <a:off x="3103986" y="1260199"/>
          <a:ext cx="1157451" cy="115745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State Prioritized Funding </a:t>
          </a:r>
        </a:p>
      </dsp:txBody>
      <dsp:txXfrm>
        <a:off x="3273491" y="1429704"/>
        <a:ext cx="818441" cy="81844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1"/>
          </a:xfrm>
          <a:prstGeom prst="rect">
            <a:avLst/>
          </a:prstGeom>
        </p:spPr>
        <p:txBody>
          <a:bodyPr vert="horz" lIns="93317" tIns="46659" rIns="93317" bIns="46659"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1"/>
          </a:xfrm>
          <a:prstGeom prst="rect">
            <a:avLst/>
          </a:prstGeom>
        </p:spPr>
        <p:txBody>
          <a:bodyPr vert="horz" lIns="93317" tIns="46659" rIns="93317" bIns="46659" rtlCol="0"/>
          <a:lstStyle>
            <a:lvl1pPr algn="r">
              <a:defRPr sz="1200"/>
            </a:lvl1pPr>
          </a:lstStyle>
          <a:p>
            <a:fld id="{7F31BF9D-B25B-498C-B842-87568FFE8105}" type="datetimeFigureOut">
              <a:rPr lang="en-US" smtClean="0"/>
              <a:t>4/17/2023</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7" tIns="46659" rIns="93317" bIns="46659" rtlCol="0" anchor="ctr"/>
          <a:lstStyle/>
          <a:p>
            <a:endParaRPr lang="en-US" dirty="0"/>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17" tIns="46659" rIns="93317" bIns="4665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0"/>
          </a:xfrm>
          <a:prstGeom prst="rect">
            <a:avLst/>
          </a:prstGeom>
        </p:spPr>
        <p:txBody>
          <a:bodyPr vert="horz" lIns="93317" tIns="46659" rIns="93317" bIns="46659" rtlCol="0" anchor="b"/>
          <a:lstStyle>
            <a:lvl1pPr algn="r">
              <a:defRPr sz="1200"/>
            </a:lvl1pPr>
          </a:lstStyle>
          <a:p>
            <a:fld id="{C073264F-EC0C-4003-BF51-773058DC71E9}" type="slidenum">
              <a:rPr lang="en-US" smtClean="0"/>
              <a:t>‹#›</a:t>
            </a:fld>
            <a:endParaRPr lang="en-US" dirty="0"/>
          </a:p>
        </p:txBody>
      </p:sp>
    </p:spTree>
    <p:extLst>
      <p:ext uri="{BB962C8B-B14F-4D97-AF65-F5344CB8AC3E}">
        <p14:creationId xmlns:p14="http://schemas.microsoft.com/office/powerpoint/2010/main" val="1789394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support is threefold:</a:t>
            </a:r>
          </a:p>
          <a:p>
            <a:pPr lvl="0"/>
            <a:r>
              <a:rPr lang="en-US" dirty="0"/>
              <a:t>NRCS provides </a:t>
            </a:r>
            <a:r>
              <a:rPr lang="en-US" b="1" dirty="0"/>
              <a:t>one-on-one, personalized advice</a:t>
            </a:r>
            <a:r>
              <a:rPr lang="en-US" b="1" i="1" dirty="0"/>
              <a:t> </a:t>
            </a:r>
            <a:r>
              <a:rPr lang="en-US" dirty="0"/>
              <a:t>on the best solutions to meet the unique conservation and business goals of those who grow our nation’s food and fiber.</a:t>
            </a:r>
          </a:p>
          <a:p>
            <a:pPr lvl="0"/>
            <a:r>
              <a:rPr lang="en-US" dirty="0"/>
              <a:t>NRCS helps people make </a:t>
            </a:r>
            <a:r>
              <a:rPr lang="en-US" b="1" dirty="0"/>
              <a:t>investments in their operations and local communities</a:t>
            </a:r>
            <a:r>
              <a:rPr lang="en-US" dirty="0"/>
              <a:t> to keep working lands working, boost rural economies, increase the competitiveness of American agriculture, and improve the health of our air, water, soil, and habitat. </a:t>
            </a:r>
          </a:p>
          <a:p>
            <a:pPr lvl="0"/>
            <a:r>
              <a:rPr lang="en-US" dirty="0"/>
              <a:t>NRCS </a:t>
            </a:r>
            <a:r>
              <a:rPr lang="en-US" b="1" dirty="0"/>
              <a:t>generates, manages and shares the data, technology and standards </a:t>
            </a:r>
            <a:r>
              <a:rPr lang="en-US" dirty="0"/>
              <a:t>that enable partners and policymakers to make decisions informed by objective, reliable science.</a:t>
            </a:r>
          </a:p>
          <a:p>
            <a:endParaRPr lang="en-US" dirty="0"/>
          </a:p>
        </p:txBody>
      </p:sp>
      <p:sp>
        <p:nvSpPr>
          <p:cNvPr id="4" name="Slide Number Placeholder 3"/>
          <p:cNvSpPr>
            <a:spLocks noGrp="1"/>
          </p:cNvSpPr>
          <p:nvPr>
            <p:ph type="sldNum" sz="quarter" idx="10"/>
          </p:nvPr>
        </p:nvSpPr>
        <p:spPr/>
        <p:txBody>
          <a:bodyPr/>
          <a:lstStyle/>
          <a:p>
            <a:pPr defTabSz="466618">
              <a:defRPr/>
            </a:pPr>
            <a:fld id="{57DC1755-625D-A742-ACDB-726AD4CDF29D}" type="slidenum">
              <a:rPr lang="en-US">
                <a:solidFill>
                  <a:prstClr val="black"/>
                </a:solidFill>
                <a:latin typeface="Calibri"/>
              </a:rPr>
              <a:pPr defTabSz="466618">
                <a:defRPr/>
              </a:pPr>
              <a:t>19</a:t>
            </a:fld>
            <a:endParaRPr lang="en-US">
              <a:solidFill>
                <a:prstClr val="black"/>
              </a:solidFill>
              <a:latin typeface="Calibri"/>
            </a:endParaRPr>
          </a:p>
        </p:txBody>
      </p:sp>
    </p:spTree>
    <p:extLst>
      <p:ext uri="{BB962C8B-B14F-4D97-AF65-F5344CB8AC3E}">
        <p14:creationId xmlns:p14="http://schemas.microsoft.com/office/powerpoint/2010/main" val="3746701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956994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294356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5017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8513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532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317137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4686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4488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4940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6225577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097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1982780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215" y="779402"/>
            <a:ext cx="888218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20661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3632924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021482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723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8" y="808040"/>
            <a:ext cx="7543801" cy="770731"/>
          </a:xfrm>
          <a:prstGeom prst="rect">
            <a:avLst/>
          </a:prstGeom>
        </p:spPr>
        <p:txBody>
          <a:bodyPr/>
          <a:lstStyle>
            <a:lvl1pPr>
              <a:defRPr sz="3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1917811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4" name="Date Placeholder 3"/>
          <p:cNvSpPr>
            <a:spLocks noGrp="1"/>
          </p:cNvSpPr>
          <p:nvPr>
            <p:ph type="dt" sz="half" idx="10"/>
          </p:nvPr>
        </p:nvSpPr>
        <p:spPr/>
        <p:txBody>
          <a:bodyPr/>
          <a:lstStyle/>
          <a:p>
            <a:fld id="{4C8854C3-7518-4AB2-99B6-330819B8692D}" type="datetime1">
              <a:rPr lang="en-US" smtClean="0">
                <a:solidFill>
                  <a:prstClr val="white">
                    <a:tint val="75000"/>
                  </a:prstClr>
                </a:solidFill>
              </a:rPr>
              <a:t>4/17/2023</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C637C728-5218-8E41-BD52-95328715D22E}"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52283107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4668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8" y="808040"/>
            <a:ext cx="7543801" cy="770731"/>
          </a:xfrm>
          <a:prstGeom prst="rect">
            <a:avLst/>
          </a:prstGeom>
        </p:spPr>
        <p:txBody>
          <a:bodyPr/>
          <a:lstStyle>
            <a:lvl1pPr>
              <a:defRPr sz="3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799452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433587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9.xml"/><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14.xml"/><Relationship Id="rId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theme" Target="../theme/theme9.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4"/>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5"/>
          <a:stretch>
            <a:fillRect/>
          </a:stretch>
        </p:blipFill>
        <p:spPr>
          <a:xfrm>
            <a:off x="5572760" y="6355080"/>
            <a:ext cx="3454400" cy="381000"/>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663" r:id="rId1"/>
    <p:sldLayoutId id="214748370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654405196"/>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918117706"/>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F53D2ED-7B18-F24E-9594-69354461AB72}"/>
              </a:ext>
            </a:extLst>
          </p:cNvPr>
          <p:cNvPicPr>
            <a:picLocks noChangeAspect="1"/>
          </p:cNvPicPr>
          <p:nvPr userDrawn="1"/>
        </p:nvPicPr>
        <p:blipFill>
          <a:blip r:embed="rId6"/>
          <a:stretch>
            <a:fillRect/>
          </a:stretch>
        </p:blipFill>
        <p:spPr>
          <a:xfrm>
            <a:off x="0" y="0"/>
            <a:ext cx="9144000" cy="6858000"/>
          </a:xfrm>
          <a:prstGeom prst="rect">
            <a:avLst/>
          </a:prstGeom>
        </p:spPr>
      </p:pic>
    </p:spTree>
    <p:extLst>
      <p:ext uri="{BB962C8B-B14F-4D97-AF65-F5344CB8AC3E}">
        <p14:creationId xmlns:p14="http://schemas.microsoft.com/office/powerpoint/2010/main" val="325127066"/>
      </p:ext>
    </p:extLst>
  </p:cSld>
  <p:clrMap bg1="lt1" tx1="dk1" bg2="lt2" tx2="dk2" accent1="accent1" accent2="accent2" accent3="accent3" accent4="accent4" accent5="accent5" accent6="accent6" hlink="hlink" folHlink="folHlink"/>
  <p:sldLayoutIdLst>
    <p:sldLayoutId id="2147483667" r:id="rId1"/>
    <p:sldLayoutId id="2147483701" r:id="rId2"/>
    <p:sldLayoutId id="2147483702" r:id="rId3"/>
    <p:sldLayoutId id="214748370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77090709"/>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0" y="6355080"/>
            <a:ext cx="3454400" cy="381000"/>
          </a:xfrm>
          <a:prstGeom prst="rect">
            <a:avLst/>
          </a:prstGeom>
        </p:spPr>
      </p:pic>
    </p:spTree>
    <p:extLst>
      <p:ext uri="{BB962C8B-B14F-4D97-AF65-F5344CB8AC3E}">
        <p14:creationId xmlns:p14="http://schemas.microsoft.com/office/powerpoint/2010/main" val="1260735928"/>
      </p:ext>
    </p:extLst>
  </p:cSld>
  <p:clrMap bg1="lt1" tx1="dk1" bg2="lt2" tx2="dk2" accent1="accent1" accent2="accent2" accent3="accent3" accent4="accent4" accent5="accent5" accent6="accent6" hlink="hlink" folHlink="folHlink"/>
  <p:sldLayoutIdLst>
    <p:sldLayoutId id="214748367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001494171"/>
      </p:ext>
    </p:extLst>
  </p:cSld>
  <p:clrMap bg1="lt1" tx1="dk1" bg2="lt2" tx2="dk2" accent1="accent1" accent2="accent2" accent3="accent3" accent4="accent4" accent5="accent5" accent6="accent6" hlink="hlink" folHlink="folHlink"/>
  <p:sldLayoutIdLst>
    <p:sldLayoutId id="214748367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a:srcRect r="15048" b="5502"/>
          <a:stretch/>
        </p:blipFill>
        <p:spPr>
          <a:xfrm>
            <a:off x="0" y="0"/>
            <a:ext cx="9144000" cy="7628709"/>
          </a:xfrm>
          <a:prstGeom prst="rect">
            <a:avLst/>
          </a:prstGeom>
        </p:spPr>
      </p:pic>
    </p:spTree>
    <p:extLst>
      <p:ext uri="{BB962C8B-B14F-4D97-AF65-F5344CB8AC3E}">
        <p14:creationId xmlns:p14="http://schemas.microsoft.com/office/powerpoint/2010/main" val="393977000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0" y="6355080"/>
            <a:ext cx="3454400" cy="381000"/>
          </a:xfrm>
          <a:prstGeom prst="rect">
            <a:avLst/>
          </a:prstGeom>
        </p:spPr>
      </p:pic>
    </p:spTree>
    <p:extLst>
      <p:ext uri="{BB962C8B-B14F-4D97-AF65-F5344CB8AC3E}">
        <p14:creationId xmlns:p14="http://schemas.microsoft.com/office/powerpoint/2010/main" val="530361797"/>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8"/>
          <a:srcRect r="15048" b="5502"/>
          <a:stretch/>
        </p:blipFill>
        <p:spPr>
          <a:xfrm>
            <a:off x="0" y="0"/>
            <a:ext cx="9144000" cy="7628709"/>
          </a:xfrm>
          <a:prstGeom prst="rect">
            <a:avLst/>
          </a:prstGeom>
        </p:spPr>
      </p:pic>
    </p:spTree>
    <p:extLst>
      <p:ext uri="{BB962C8B-B14F-4D97-AF65-F5344CB8AC3E}">
        <p14:creationId xmlns:p14="http://schemas.microsoft.com/office/powerpoint/2010/main" val="84575806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8" r:id="rId4"/>
    <p:sldLayoutId id="2147483704" r:id="rId5"/>
    <p:sldLayoutId id="214748370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 Id="rId4" Type="http://schemas.openxmlformats.org/officeDocument/2006/relationships/comments" Target="../comments/commen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5B6A3-DFEB-2D45-A5BB-C36E006E2636}"/>
              </a:ext>
            </a:extLst>
          </p:cNvPr>
          <p:cNvSpPr>
            <a:spLocks noGrp="1"/>
          </p:cNvSpPr>
          <p:nvPr>
            <p:ph type="ctrTitle" idx="4294967295"/>
          </p:nvPr>
        </p:nvSpPr>
        <p:spPr>
          <a:xfrm>
            <a:off x="0" y="5598950"/>
            <a:ext cx="8907780" cy="675957"/>
          </a:xfrm>
          <a:prstGeom prst="rect">
            <a:avLst/>
          </a:prstGeom>
        </p:spPr>
        <p:txBody>
          <a:bodyPr/>
          <a:lstStyle/>
          <a:p>
            <a:r>
              <a:rPr lang="en-US" sz="2400" b="1" dirty="0">
                <a:solidFill>
                  <a:schemeClr val="bg1"/>
                </a:solidFill>
                <a:latin typeface="+mn-lt"/>
                <a:ea typeface="Open Sans Extrabold" panose="020B0606030504020204" pitchFamily="34" charset="0"/>
                <a:cs typeface="Open Sans Extrabold" panose="020B0606030504020204" pitchFamily="34" charset="0"/>
              </a:rPr>
              <a:t>Darren Boudreaux</a:t>
            </a:r>
            <a:br>
              <a:rPr lang="en-US" sz="2400" b="1" dirty="0">
                <a:solidFill>
                  <a:schemeClr val="bg1"/>
                </a:solidFill>
                <a:latin typeface="+mn-lt"/>
                <a:ea typeface="Open Sans Extrabold" panose="020B0606030504020204" pitchFamily="34" charset="0"/>
                <a:cs typeface="Open Sans Extrabold" panose="020B0606030504020204" pitchFamily="34" charset="0"/>
              </a:rPr>
            </a:br>
            <a:r>
              <a:rPr lang="en-US" sz="2400" b="1" dirty="0">
                <a:solidFill>
                  <a:schemeClr val="bg1"/>
                </a:solidFill>
                <a:latin typeface="+mn-lt"/>
                <a:ea typeface="Open Sans Extrabold" panose="020B0606030504020204" pitchFamily="34" charset="0"/>
                <a:cs typeface="Open Sans Extrabold" panose="020B0606030504020204" pitchFamily="34" charset="0"/>
              </a:rPr>
              <a:t>Program Liaison, Area 2</a:t>
            </a:r>
          </a:p>
        </p:txBody>
      </p:sp>
      <p:pic>
        <p:nvPicPr>
          <p:cNvPr id="5" name="Picture 4">
            <a:extLst>
              <a:ext uri="{FF2B5EF4-FFF2-40B4-BE49-F238E27FC236}">
                <a16:creationId xmlns:a16="http://schemas.microsoft.com/office/drawing/2014/main" id="{0ADB4971-7F1E-4F6B-AA4A-45E63C9F25CF}"/>
              </a:ext>
            </a:extLst>
          </p:cNvPr>
          <p:cNvPicPr>
            <a:picLocks noChangeAspect="1"/>
          </p:cNvPicPr>
          <p:nvPr/>
        </p:nvPicPr>
        <p:blipFill>
          <a:blip r:embed="rId2"/>
          <a:stretch>
            <a:fillRect/>
          </a:stretch>
        </p:blipFill>
        <p:spPr>
          <a:xfrm>
            <a:off x="5571434" y="3200276"/>
            <a:ext cx="3572566" cy="2219136"/>
          </a:xfrm>
          <a:prstGeom prst="rect">
            <a:avLst/>
          </a:prstGeom>
        </p:spPr>
      </p:pic>
      <p:pic>
        <p:nvPicPr>
          <p:cNvPr id="6" name="Picture 5">
            <a:extLst>
              <a:ext uri="{FF2B5EF4-FFF2-40B4-BE49-F238E27FC236}">
                <a16:creationId xmlns:a16="http://schemas.microsoft.com/office/drawing/2014/main" id="{70ECA345-D075-4F17-8C9B-0B5574E5AFF7}"/>
              </a:ext>
            </a:extLst>
          </p:cNvPr>
          <p:cNvPicPr>
            <a:picLocks noChangeAspect="1"/>
          </p:cNvPicPr>
          <p:nvPr/>
        </p:nvPicPr>
        <p:blipFill>
          <a:blip r:embed="rId3"/>
          <a:stretch>
            <a:fillRect/>
          </a:stretch>
        </p:blipFill>
        <p:spPr>
          <a:xfrm>
            <a:off x="5592016" y="1263538"/>
            <a:ext cx="3560373" cy="1835055"/>
          </a:xfrm>
          <a:prstGeom prst="rect">
            <a:avLst/>
          </a:prstGeom>
        </p:spPr>
      </p:pic>
      <p:pic>
        <p:nvPicPr>
          <p:cNvPr id="7" name="Picture 6">
            <a:extLst>
              <a:ext uri="{FF2B5EF4-FFF2-40B4-BE49-F238E27FC236}">
                <a16:creationId xmlns:a16="http://schemas.microsoft.com/office/drawing/2014/main" id="{EF3C9EA6-66DE-4AEE-88CB-D1DEF3E09D8C}"/>
              </a:ext>
            </a:extLst>
          </p:cNvPr>
          <p:cNvPicPr>
            <a:picLocks noChangeAspect="1"/>
          </p:cNvPicPr>
          <p:nvPr/>
        </p:nvPicPr>
        <p:blipFill>
          <a:blip r:embed="rId4"/>
          <a:stretch>
            <a:fillRect/>
          </a:stretch>
        </p:blipFill>
        <p:spPr>
          <a:xfrm>
            <a:off x="0" y="1331998"/>
            <a:ext cx="5486876" cy="4163929"/>
          </a:xfrm>
          <a:prstGeom prst="rect">
            <a:avLst/>
          </a:prstGeom>
        </p:spPr>
      </p:pic>
    </p:spTree>
    <p:extLst>
      <p:ext uri="{BB962C8B-B14F-4D97-AF65-F5344CB8AC3E}">
        <p14:creationId xmlns:p14="http://schemas.microsoft.com/office/powerpoint/2010/main" val="1794846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921F-B73B-4149-82A0-1675DD1812D5}"/>
              </a:ext>
            </a:extLst>
          </p:cNvPr>
          <p:cNvSpPr>
            <a:spLocks noGrp="1"/>
          </p:cNvSpPr>
          <p:nvPr>
            <p:ph type="title"/>
          </p:nvPr>
        </p:nvSpPr>
        <p:spPr/>
        <p:txBody>
          <a:bodyPr/>
          <a:lstStyle/>
          <a:p>
            <a:r>
              <a:rPr lang="en-US" dirty="0"/>
              <a:t>EQIP Source Water Protection</a:t>
            </a:r>
          </a:p>
        </p:txBody>
      </p:sp>
      <p:pic>
        <p:nvPicPr>
          <p:cNvPr id="6" name="Content Placeholder 5">
            <a:extLst>
              <a:ext uri="{FF2B5EF4-FFF2-40B4-BE49-F238E27FC236}">
                <a16:creationId xmlns:a16="http://schemas.microsoft.com/office/drawing/2014/main" id="{378AD596-4E6B-4EF8-B0D3-AB84EA25FF0C}"/>
              </a:ext>
            </a:extLst>
          </p:cNvPr>
          <p:cNvPicPr>
            <a:picLocks noGrp="1" noChangeAspect="1"/>
          </p:cNvPicPr>
          <p:nvPr>
            <p:ph idx="1"/>
          </p:nvPr>
        </p:nvPicPr>
        <p:blipFill rotWithShape="1">
          <a:blip r:embed="rId2"/>
          <a:srcRect l="2413" r="5009"/>
          <a:stretch/>
        </p:blipFill>
        <p:spPr>
          <a:xfrm>
            <a:off x="5943599" y="1519697"/>
            <a:ext cx="1885357" cy="2438400"/>
          </a:xfrm>
        </p:spPr>
      </p:pic>
      <p:sp>
        <p:nvSpPr>
          <p:cNvPr id="4" name="Slide Number Placeholder 3">
            <a:extLst>
              <a:ext uri="{FF2B5EF4-FFF2-40B4-BE49-F238E27FC236}">
                <a16:creationId xmlns:a16="http://schemas.microsoft.com/office/drawing/2014/main" id="{3FD98495-46EC-4295-B142-252C3EAA4BAD}"/>
              </a:ext>
            </a:extLst>
          </p:cNvPr>
          <p:cNvSpPr>
            <a:spLocks noGrp="1"/>
          </p:cNvSpPr>
          <p:nvPr>
            <p:ph type="sldNum" sz="quarter" idx="12"/>
          </p:nvPr>
        </p:nvSpPr>
        <p:spPr>
          <a:xfrm>
            <a:off x="691661" y="6285524"/>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219272A-714B-4394-91B3-C883D28F4F8C}" type="slidenum">
              <a:rPr lang="en-US" smtClean="0"/>
              <a:pPr/>
              <a:t>10</a:t>
            </a:fld>
            <a:endParaRPr lang="en-US" dirty="0"/>
          </a:p>
        </p:txBody>
      </p:sp>
      <p:pic>
        <p:nvPicPr>
          <p:cNvPr id="8" name="Picture 7">
            <a:extLst>
              <a:ext uri="{FF2B5EF4-FFF2-40B4-BE49-F238E27FC236}">
                <a16:creationId xmlns:a16="http://schemas.microsoft.com/office/drawing/2014/main" id="{D4C51DAA-6857-4368-84F5-F0002907B4C5}"/>
              </a:ext>
            </a:extLst>
          </p:cNvPr>
          <p:cNvPicPr>
            <a:picLocks noChangeAspect="1"/>
          </p:cNvPicPr>
          <p:nvPr/>
        </p:nvPicPr>
        <p:blipFill>
          <a:blip r:embed="rId3"/>
          <a:stretch>
            <a:fillRect/>
          </a:stretch>
        </p:blipFill>
        <p:spPr>
          <a:xfrm>
            <a:off x="5943599" y="3967471"/>
            <a:ext cx="1934511" cy="2531546"/>
          </a:xfrm>
          <a:prstGeom prst="rect">
            <a:avLst/>
          </a:prstGeom>
        </p:spPr>
      </p:pic>
      <p:sp>
        <p:nvSpPr>
          <p:cNvPr id="10" name="TextBox 9">
            <a:extLst>
              <a:ext uri="{FF2B5EF4-FFF2-40B4-BE49-F238E27FC236}">
                <a16:creationId xmlns:a16="http://schemas.microsoft.com/office/drawing/2014/main" id="{E9068043-D92B-4C07-B47E-12B94C52EA8C}"/>
              </a:ext>
            </a:extLst>
          </p:cNvPr>
          <p:cNvSpPr txBox="1"/>
          <p:nvPr/>
        </p:nvSpPr>
        <p:spPr>
          <a:xfrm>
            <a:off x="261814" y="1510323"/>
            <a:ext cx="5072186" cy="4216539"/>
          </a:xfrm>
          <a:prstGeom prst="rect">
            <a:avLst/>
          </a:prstGeom>
          <a:noFill/>
        </p:spPr>
        <p:txBody>
          <a:bodyPr wrap="square" rtlCol="0">
            <a:spAutoFit/>
          </a:bodyPr>
          <a:lstStyle/>
          <a:p>
            <a:r>
              <a:rPr lang="en-US" dirty="0"/>
              <a:t>Source Water Protection are identified areas for the protection of drinking water by implementing practices where source waters can be protected or improved.  </a:t>
            </a:r>
          </a:p>
          <a:p>
            <a:endParaRPr lang="en-US" dirty="0"/>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329 Residue and Tillage Management, No Till</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345 Residue and Tillage Management, Reduced Till</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351 Well Decommissioning</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386 Field Border</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393 Filter Strip</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430 Irrigation Pipeline*</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436 Irrigation Reservoir*</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447 Irrigation and Drainage Tailwater Recovery*</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533 Pumping Plant*</a:t>
            </a:r>
          </a:p>
          <a:p>
            <a:pPr marL="285750" indent="-285750">
              <a:buFont typeface="Wingdings" panose="05000000000000000000" pitchFamily="2" charset="2"/>
              <a:buChar char="§"/>
            </a:pPr>
            <a:r>
              <a:rPr lang="en-US" sz="1600" b="0" i="0" u="none" strike="noStrike" baseline="0" dirty="0">
                <a:solidFill>
                  <a:srgbClr val="404040"/>
                </a:solidFill>
                <a:latin typeface="Calibri" panose="020F0502020204030204" pitchFamily="34" charset="0"/>
              </a:rPr>
              <a:t>590 Nutrient Management</a:t>
            </a:r>
          </a:p>
          <a:p>
            <a:endParaRPr lang="en-US" dirty="0"/>
          </a:p>
        </p:txBody>
      </p:sp>
    </p:spTree>
    <p:extLst>
      <p:ext uri="{BB962C8B-B14F-4D97-AF65-F5344CB8AC3E}">
        <p14:creationId xmlns:p14="http://schemas.microsoft.com/office/powerpoint/2010/main" val="1553168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EF27-38D2-4580-A194-AD954443A728}"/>
              </a:ext>
            </a:extLst>
          </p:cNvPr>
          <p:cNvSpPr>
            <a:spLocks noGrp="1"/>
          </p:cNvSpPr>
          <p:nvPr>
            <p:ph type="title"/>
          </p:nvPr>
        </p:nvSpPr>
        <p:spPr>
          <a:xfrm>
            <a:off x="628650" y="983772"/>
            <a:ext cx="7886700" cy="838432"/>
          </a:xfrm>
        </p:spPr>
        <p:txBody>
          <a:bodyPr/>
          <a:lstStyle/>
          <a:p>
            <a:pPr algn="ctr"/>
            <a:r>
              <a:rPr lang="en-US" sz="4000" b="1" u="sng" dirty="0"/>
              <a:t>LA FY2023 EQIP Funding</a:t>
            </a:r>
          </a:p>
        </p:txBody>
      </p:sp>
      <p:sp>
        <p:nvSpPr>
          <p:cNvPr id="3" name="Content Placeholder 2">
            <a:extLst>
              <a:ext uri="{FF2B5EF4-FFF2-40B4-BE49-F238E27FC236}">
                <a16:creationId xmlns:a16="http://schemas.microsoft.com/office/drawing/2014/main" id="{C1A93D55-7861-48C5-BAAC-D42380B9F785}"/>
              </a:ext>
            </a:extLst>
          </p:cNvPr>
          <p:cNvSpPr>
            <a:spLocks noGrp="1"/>
          </p:cNvSpPr>
          <p:nvPr>
            <p:ph idx="1"/>
          </p:nvPr>
        </p:nvSpPr>
        <p:spPr/>
        <p:txBody>
          <a:bodyPr/>
          <a:lstStyle/>
          <a:p>
            <a:pPr>
              <a:lnSpc>
                <a:spcPct val="150000"/>
              </a:lnSpc>
            </a:pPr>
            <a:r>
              <a:rPr lang="en-US" b="1" dirty="0"/>
              <a:t>Allocation Received: $21,169,342.00</a:t>
            </a:r>
          </a:p>
          <a:p>
            <a:pPr>
              <a:lnSpc>
                <a:spcPct val="150000"/>
              </a:lnSpc>
            </a:pPr>
            <a:endParaRPr lang="en-US" sz="1600" b="1" dirty="0"/>
          </a:p>
          <a:p>
            <a:pPr>
              <a:lnSpc>
                <a:spcPct val="150000"/>
              </a:lnSpc>
            </a:pPr>
            <a:endParaRPr lang="en-US" sz="1600" b="1" dirty="0"/>
          </a:p>
          <a:p>
            <a:pPr>
              <a:lnSpc>
                <a:spcPct val="150000"/>
              </a:lnSpc>
            </a:pPr>
            <a:endParaRPr lang="en-US" b="1" dirty="0"/>
          </a:p>
          <a:p>
            <a:pPr>
              <a:lnSpc>
                <a:spcPct val="150000"/>
              </a:lnSpc>
            </a:pPr>
            <a:endParaRPr lang="en-US" sz="100" b="1" dirty="0"/>
          </a:p>
          <a:p>
            <a:pPr>
              <a:lnSpc>
                <a:spcPct val="150000"/>
              </a:lnSpc>
            </a:pPr>
            <a:r>
              <a:rPr lang="en-US" sz="2400" b="1" dirty="0"/>
              <a:t>Total FY23 Applications Received to date:  2,381</a:t>
            </a:r>
          </a:p>
          <a:p>
            <a:r>
              <a:rPr lang="en-US" sz="2400" b="1" dirty="0"/>
              <a:t>Expected to fund approximately 30% of applications received in FY23. </a:t>
            </a:r>
          </a:p>
        </p:txBody>
      </p:sp>
      <p:graphicFrame>
        <p:nvGraphicFramePr>
          <p:cNvPr id="4" name="Table 3">
            <a:extLst>
              <a:ext uri="{FF2B5EF4-FFF2-40B4-BE49-F238E27FC236}">
                <a16:creationId xmlns:a16="http://schemas.microsoft.com/office/drawing/2014/main" id="{4E95495F-B5FE-482D-AC68-10B5A169782F}"/>
              </a:ext>
            </a:extLst>
          </p:cNvPr>
          <p:cNvGraphicFramePr>
            <a:graphicFrameLocks noGrp="1"/>
          </p:cNvGraphicFramePr>
          <p:nvPr>
            <p:extLst>
              <p:ext uri="{D42A27DB-BD31-4B8C-83A1-F6EECF244321}">
                <p14:modId xmlns:p14="http://schemas.microsoft.com/office/powerpoint/2010/main" val="3720244288"/>
              </p:ext>
            </p:extLst>
          </p:nvPr>
        </p:nvGraphicFramePr>
        <p:xfrm>
          <a:off x="1358283" y="2665037"/>
          <a:ext cx="5335480" cy="1706880"/>
        </p:xfrm>
        <a:graphic>
          <a:graphicData uri="http://schemas.openxmlformats.org/drawingml/2006/table">
            <a:tbl>
              <a:tblPr>
                <a:tableStyleId>{F5AB1C69-6EDB-4FF4-983F-18BD219EF322}</a:tableStyleId>
              </a:tblPr>
              <a:tblGrid>
                <a:gridCol w="3710867">
                  <a:extLst>
                    <a:ext uri="{9D8B030D-6E8A-4147-A177-3AD203B41FA5}">
                      <a16:colId xmlns:a16="http://schemas.microsoft.com/office/drawing/2014/main" val="2292932779"/>
                    </a:ext>
                  </a:extLst>
                </a:gridCol>
                <a:gridCol w="1624613">
                  <a:extLst>
                    <a:ext uri="{9D8B030D-6E8A-4147-A177-3AD203B41FA5}">
                      <a16:colId xmlns:a16="http://schemas.microsoft.com/office/drawing/2014/main" val="3454536814"/>
                    </a:ext>
                  </a:extLst>
                </a:gridCol>
              </a:tblGrid>
              <a:tr h="233494">
                <a:tc>
                  <a:txBody>
                    <a:bodyPr/>
                    <a:lstStyle/>
                    <a:p>
                      <a:pPr algn="l" fontAlgn="t"/>
                      <a:r>
                        <a:rPr lang="en-US" sz="1600" b="0" u="none" strike="noStrike" dirty="0">
                          <a:effectLst/>
                        </a:rPr>
                        <a:t>State and Local Funds</a:t>
                      </a:r>
                      <a:endParaRPr lang="en-US" sz="1600" b="0" i="0" u="none" strike="noStrike" dirty="0">
                        <a:solidFill>
                          <a:srgbClr val="3F3F3F"/>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600" b="0" u="none" strike="noStrike" dirty="0">
                          <a:effectLst/>
                        </a:rPr>
                        <a:t>$17,769,000</a:t>
                      </a:r>
                      <a:endParaRPr lang="en-US" sz="1600" b="0" i="0" u="none" strike="noStrike" dirty="0">
                        <a:solidFill>
                          <a:srgbClr val="3F3F3F"/>
                        </a:solidFill>
                        <a:effectLst/>
                        <a:latin typeface="Calibri" panose="020F0502020204030204" pitchFamily="34" charset="0"/>
                      </a:endParaRP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6725162"/>
                  </a:ext>
                </a:extLst>
              </a:tr>
              <a:tr h="233494">
                <a:tc>
                  <a:txBody>
                    <a:bodyPr/>
                    <a:lstStyle/>
                    <a:p>
                      <a:pPr algn="l" fontAlgn="t"/>
                      <a:r>
                        <a:rPr lang="en-US" sz="1600" b="0" u="none" strike="noStrike" dirty="0">
                          <a:effectLst/>
                        </a:rPr>
                        <a:t>Gopher Tortoise Initiative</a:t>
                      </a:r>
                      <a:endParaRPr lang="en-US" sz="1600" b="0" i="0" u="none" strike="noStrike" dirty="0">
                        <a:solidFill>
                          <a:srgbClr val="3F3F3F"/>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600" b="0" u="none" strike="noStrike" dirty="0">
                          <a:effectLst/>
                        </a:rPr>
                        <a:t>$723,185</a:t>
                      </a:r>
                      <a:endParaRPr lang="en-US" sz="1600" b="0" i="0" u="none" strike="noStrike" dirty="0">
                        <a:solidFill>
                          <a:srgbClr val="3F3F3F"/>
                        </a:solidFill>
                        <a:effectLst/>
                        <a:latin typeface="Calibri" panose="020F0502020204030204" pitchFamily="34" charset="0"/>
                      </a:endParaRP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0609388"/>
                  </a:ext>
                </a:extLst>
              </a:tr>
              <a:tr h="233494">
                <a:tc>
                  <a:txBody>
                    <a:bodyPr/>
                    <a:lstStyle/>
                    <a:p>
                      <a:pPr algn="l" fontAlgn="t"/>
                      <a:r>
                        <a:rPr lang="en-US" sz="1600" b="0" u="none" strike="noStrike" dirty="0">
                          <a:effectLst/>
                        </a:rPr>
                        <a:t>Long Leaf Pine Initiative</a:t>
                      </a:r>
                      <a:endParaRPr lang="en-US" sz="1600" b="0" i="0" u="none" strike="noStrike" dirty="0">
                        <a:solidFill>
                          <a:srgbClr val="3F3F3F"/>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600" b="0" u="none" strike="noStrike" dirty="0">
                          <a:effectLst/>
                        </a:rPr>
                        <a:t>$1,090,160</a:t>
                      </a:r>
                      <a:endParaRPr lang="en-US" sz="1600" b="0" i="0" u="none" strike="noStrike" dirty="0">
                        <a:solidFill>
                          <a:srgbClr val="3F3F3F"/>
                        </a:solidFill>
                        <a:effectLst/>
                        <a:latin typeface="Calibri" panose="020F0502020204030204" pitchFamily="34" charset="0"/>
                      </a:endParaRP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33804944"/>
                  </a:ext>
                </a:extLst>
              </a:tr>
              <a:tr h="233494">
                <a:tc>
                  <a:txBody>
                    <a:bodyPr/>
                    <a:lstStyle/>
                    <a:p>
                      <a:pPr algn="l" fontAlgn="t"/>
                      <a:r>
                        <a:rPr lang="en-US" sz="1600" b="0" u="none" strike="noStrike" dirty="0">
                          <a:effectLst/>
                        </a:rPr>
                        <a:t>Mississippi River Basin Healthy Watersheds</a:t>
                      </a:r>
                      <a:endParaRPr lang="en-US" sz="1600" b="0" i="0" u="none" strike="noStrike" dirty="0">
                        <a:solidFill>
                          <a:srgbClr val="3F3F3F"/>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600" b="0" u="none" strike="noStrike" dirty="0">
                          <a:effectLst/>
                        </a:rPr>
                        <a:t>$1,336,997</a:t>
                      </a:r>
                      <a:endParaRPr lang="en-US" sz="1600" b="0" i="0" u="none" strike="noStrike" dirty="0">
                        <a:solidFill>
                          <a:srgbClr val="3F3F3F"/>
                        </a:solidFill>
                        <a:effectLst/>
                        <a:latin typeface="Calibri" panose="020F0502020204030204" pitchFamily="34" charset="0"/>
                      </a:endParaRP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5650918"/>
                  </a:ext>
                </a:extLst>
              </a:tr>
              <a:tr h="233494">
                <a:tc>
                  <a:txBody>
                    <a:bodyPr/>
                    <a:lstStyle/>
                    <a:p>
                      <a:pPr algn="l" fontAlgn="t"/>
                      <a:r>
                        <a:rPr lang="en-US" sz="1600" b="0" u="none" strike="noStrike" dirty="0">
                          <a:effectLst/>
                        </a:rPr>
                        <a:t>National Water Quality Initiative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600" b="0" u="none" strike="noStrike" dirty="0">
                          <a:effectLst/>
                        </a:rPr>
                        <a:t>$250,000</a:t>
                      </a: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0767681"/>
                  </a:ext>
                </a:extLst>
              </a:tr>
              <a:tr h="233494">
                <a:tc>
                  <a:txBody>
                    <a:bodyPr/>
                    <a:lstStyle/>
                    <a:p>
                      <a:pPr algn="l" fontAlgn="t"/>
                      <a:r>
                        <a:rPr lang="en-US" sz="1600" b="0" u="none" strike="noStrike" kern="1200" dirty="0">
                          <a:solidFill>
                            <a:schemeClr val="dk1"/>
                          </a:solidFill>
                          <a:effectLst/>
                          <a:latin typeface="+mn-lt"/>
                          <a:ea typeface="+mn-ea"/>
                          <a:cs typeface="+mn-cs"/>
                        </a:rPr>
                        <a:t>Migratory Bird Resurgence Initiative (MBRI)</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600" b="0" u="none" strike="noStrike" dirty="0">
                          <a:effectLst/>
                        </a:rPr>
                        <a:t>$800,000</a:t>
                      </a: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93076940"/>
                  </a:ext>
                </a:extLst>
              </a:tr>
              <a:tr h="233494">
                <a:tc>
                  <a:txBody>
                    <a:bodyPr/>
                    <a:lstStyle/>
                    <a:p>
                      <a:pPr algn="l" fontAlgn="t"/>
                      <a:r>
                        <a:rPr lang="en-US" sz="1600" b="0" u="none" strike="noStrike" kern="1200" dirty="0">
                          <a:solidFill>
                            <a:schemeClr val="dk1"/>
                          </a:solidFill>
                          <a:effectLst/>
                          <a:latin typeface="+mn-lt"/>
                          <a:ea typeface="+mn-ea"/>
                          <a:cs typeface="+mn-cs"/>
                        </a:rPr>
                        <a:t>EQIP Incentives (CIC)</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600" b="0" u="none" strike="noStrike" dirty="0">
                          <a:effectLst/>
                        </a:rPr>
                        <a:t>$888,450</a:t>
                      </a: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82903948"/>
                  </a:ext>
                </a:extLst>
              </a:tr>
            </a:tbl>
          </a:graphicData>
        </a:graphic>
      </p:graphicFrame>
    </p:spTree>
    <p:extLst>
      <p:ext uri="{BB962C8B-B14F-4D97-AF65-F5344CB8AC3E}">
        <p14:creationId xmlns:p14="http://schemas.microsoft.com/office/powerpoint/2010/main" val="975398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EF27-38D2-4580-A194-AD954443A728}"/>
              </a:ext>
            </a:extLst>
          </p:cNvPr>
          <p:cNvSpPr>
            <a:spLocks noGrp="1"/>
          </p:cNvSpPr>
          <p:nvPr>
            <p:ph type="title"/>
          </p:nvPr>
        </p:nvSpPr>
        <p:spPr>
          <a:xfrm>
            <a:off x="628650" y="983772"/>
            <a:ext cx="7886700" cy="838432"/>
          </a:xfrm>
        </p:spPr>
        <p:txBody>
          <a:bodyPr/>
          <a:lstStyle/>
          <a:p>
            <a:pPr algn="ctr"/>
            <a:r>
              <a:rPr lang="en-US" sz="4000" b="1" u="sng" dirty="0"/>
              <a:t>LA FY2023 CSP Classic Funding</a:t>
            </a:r>
          </a:p>
        </p:txBody>
      </p:sp>
      <p:sp>
        <p:nvSpPr>
          <p:cNvPr id="3" name="Content Placeholder 2">
            <a:extLst>
              <a:ext uri="{FF2B5EF4-FFF2-40B4-BE49-F238E27FC236}">
                <a16:creationId xmlns:a16="http://schemas.microsoft.com/office/drawing/2014/main" id="{C1A93D55-7861-48C5-BAAC-D42380B9F785}"/>
              </a:ext>
            </a:extLst>
          </p:cNvPr>
          <p:cNvSpPr>
            <a:spLocks noGrp="1"/>
          </p:cNvSpPr>
          <p:nvPr>
            <p:ph idx="1"/>
          </p:nvPr>
        </p:nvSpPr>
        <p:spPr/>
        <p:txBody>
          <a:bodyPr/>
          <a:lstStyle/>
          <a:p>
            <a:pPr>
              <a:lnSpc>
                <a:spcPct val="150000"/>
              </a:lnSpc>
            </a:pPr>
            <a:r>
              <a:rPr lang="en-US" b="1" dirty="0"/>
              <a:t>Allocation Received: $12,200,000</a:t>
            </a:r>
          </a:p>
          <a:p>
            <a:pPr marL="0" indent="0">
              <a:lnSpc>
                <a:spcPct val="150000"/>
              </a:lnSpc>
              <a:buNone/>
            </a:pPr>
            <a:endParaRPr lang="en-US" b="1" dirty="0"/>
          </a:p>
          <a:p>
            <a:pPr>
              <a:lnSpc>
                <a:spcPct val="150000"/>
              </a:lnSpc>
            </a:pPr>
            <a:endParaRPr lang="en-US" sz="100" b="1" dirty="0"/>
          </a:p>
          <a:p>
            <a:pPr>
              <a:lnSpc>
                <a:spcPct val="150000"/>
              </a:lnSpc>
            </a:pPr>
            <a:r>
              <a:rPr lang="en-US" sz="2400" b="1" dirty="0"/>
              <a:t>Total FY23 Applications Received to date:  520</a:t>
            </a:r>
          </a:p>
          <a:p>
            <a:r>
              <a:rPr lang="en-US" sz="2400" b="1" dirty="0"/>
              <a:t>Expected to fund approximately 30% of applications received in FY23. </a:t>
            </a:r>
          </a:p>
        </p:txBody>
      </p:sp>
      <p:graphicFrame>
        <p:nvGraphicFramePr>
          <p:cNvPr id="4" name="Table 3">
            <a:extLst>
              <a:ext uri="{FF2B5EF4-FFF2-40B4-BE49-F238E27FC236}">
                <a16:creationId xmlns:a16="http://schemas.microsoft.com/office/drawing/2014/main" id="{4E95495F-B5FE-482D-AC68-10B5A169782F}"/>
              </a:ext>
            </a:extLst>
          </p:cNvPr>
          <p:cNvGraphicFramePr>
            <a:graphicFrameLocks noGrp="1"/>
          </p:cNvGraphicFramePr>
          <p:nvPr>
            <p:extLst>
              <p:ext uri="{D42A27DB-BD31-4B8C-83A1-F6EECF244321}">
                <p14:modId xmlns:p14="http://schemas.microsoft.com/office/powerpoint/2010/main" val="645144728"/>
              </p:ext>
            </p:extLst>
          </p:nvPr>
        </p:nvGraphicFramePr>
        <p:xfrm>
          <a:off x="1531111" y="2697480"/>
          <a:ext cx="4585604" cy="731520"/>
        </p:xfrm>
        <a:graphic>
          <a:graphicData uri="http://schemas.openxmlformats.org/drawingml/2006/table">
            <a:tbl>
              <a:tblPr>
                <a:tableStyleId>{F5AB1C69-6EDB-4FF4-983F-18BD219EF322}</a:tableStyleId>
              </a:tblPr>
              <a:tblGrid>
                <a:gridCol w="3111911">
                  <a:extLst>
                    <a:ext uri="{9D8B030D-6E8A-4147-A177-3AD203B41FA5}">
                      <a16:colId xmlns:a16="http://schemas.microsoft.com/office/drawing/2014/main" val="2292932779"/>
                    </a:ext>
                  </a:extLst>
                </a:gridCol>
                <a:gridCol w="1473693">
                  <a:extLst>
                    <a:ext uri="{9D8B030D-6E8A-4147-A177-3AD203B41FA5}">
                      <a16:colId xmlns:a16="http://schemas.microsoft.com/office/drawing/2014/main" val="3454536814"/>
                    </a:ext>
                  </a:extLst>
                </a:gridCol>
              </a:tblGrid>
              <a:tr h="233494">
                <a:tc>
                  <a:txBody>
                    <a:bodyPr/>
                    <a:lstStyle/>
                    <a:p>
                      <a:pPr marL="0" algn="l" defTabSz="914400" rtl="0" eaLnBrk="1" fontAlgn="t" latinLnBrk="0" hangingPunct="1"/>
                      <a:r>
                        <a:rPr lang="en-US" sz="1600" b="0" u="none" strike="noStrike" kern="1200" dirty="0">
                          <a:solidFill>
                            <a:schemeClr val="dk1"/>
                          </a:solidFill>
                          <a:effectLst/>
                          <a:latin typeface="+mn-lt"/>
                          <a:ea typeface="+mn-ea"/>
                          <a:cs typeface="+mn-cs"/>
                        </a:rPr>
                        <a:t>State and Local Funds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en-US" sz="1600" b="0" u="none" strike="noStrike" kern="1200" dirty="0">
                          <a:solidFill>
                            <a:schemeClr val="dk1"/>
                          </a:solidFill>
                          <a:effectLst/>
                          <a:latin typeface="+mn-lt"/>
                          <a:ea typeface="+mn-ea"/>
                          <a:cs typeface="+mn-cs"/>
                        </a:rPr>
                        <a:t>$11,800,000</a:t>
                      </a: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6725162"/>
                  </a:ext>
                </a:extLst>
              </a:tr>
              <a:tr h="233494">
                <a:tc>
                  <a:txBody>
                    <a:bodyPr/>
                    <a:lstStyle/>
                    <a:p>
                      <a:pPr marL="0" algn="l" defTabSz="914400" rtl="0" eaLnBrk="1" fontAlgn="t" latinLnBrk="0" hangingPunct="1"/>
                      <a:r>
                        <a:rPr lang="en-US" sz="1600" b="0" u="none" strike="noStrike" kern="1200" dirty="0">
                          <a:solidFill>
                            <a:schemeClr val="dk1"/>
                          </a:solidFill>
                          <a:effectLst/>
                          <a:latin typeface="+mn-lt"/>
                          <a:ea typeface="+mn-ea"/>
                          <a:cs typeface="+mn-cs"/>
                        </a:rPr>
                        <a:t>Long Leaf Pine Initiative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en-US" sz="1600" b="0" u="none" strike="noStrike" kern="1200" dirty="0">
                          <a:solidFill>
                            <a:schemeClr val="dk1"/>
                          </a:solidFill>
                          <a:effectLst/>
                          <a:latin typeface="+mn-lt"/>
                          <a:ea typeface="+mn-ea"/>
                          <a:cs typeface="+mn-cs"/>
                        </a:rPr>
                        <a:t>$200,000</a:t>
                      </a: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33804944"/>
                  </a:ext>
                </a:extLst>
              </a:tr>
              <a:tr h="233494">
                <a:tc>
                  <a:txBody>
                    <a:bodyPr/>
                    <a:lstStyle/>
                    <a:p>
                      <a:pPr marL="0" algn="l" defTabSz="914400" rtl="0" eaLnBrk="1" fontAlgn="t" latinLnBrk="0" hangingPunct="1"/>
                      <a:r>
                        <a:rPr lang="en-US" sz="1600" b="0" u="none" strike="noStrike" kern="1200" dirty="0">
                          <a:solidFill>
                            <a:schemeClr val="dk1"/>
                          </a:solidFill>
                          <a:effectLst/>
                          <a:latin typeface="+mn-lt"/>
                          <a:ea typeface="+mn-ea"/>
                          <a:cs typeface="+mn-cs"/>
                        </a:rPr>
                        <a:t>Organic</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en-US" sz="1600" b="0" u="none" strike="noStrike" kern="1200" dirty="0">
                          <a:solidFill>
                            <a:schemeClr val="dk1"/>
                          </a:solidFill>
                          <a:effectLst/>
                          <a:latin typeface="+mn-lt"/>
                          <a:ea typeface="+mn-ea"/>
                          <a:cs typeface="+mn-cs"/>
                        </a:rPr>
                        <a:t>$200,000</a:t>
                      </a: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1742344"/>
                  </a:ext>
                </a:extLst>
              </a:tr>
            </a:tbl>
          </a:graphicData>
        </a:graphic>
      </p:graphicFrame>
    </p:spTree>
    <p:extLst>
      <p:ext uri="{BB962C8B-B14F-4D97-AF65-F5344CB8AC3E}">
        <p14:creationId xmlns:p14="http://schemas.microsoft.com/office/powerpoint/2010/main" val="4111387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EF27-38D2-4580-A194-AD954443A728}"/>
              </a:ext>
            </a:extLst>
          </p:cNvPr>
          <p:cNvSpPr>
            <a:spLocks noGrp="1"/>
          </p:cNvSpPr>
          <p:nvPr>
            <p:ph type="title"/>
          </p:nvPr>
        </p:nvSpPr>
        <p:spPr>
          <a:xfrm>
            <a:off x="628650" y="983772"/>
            <a:ext cx="7886700" cy="838432"/>
          </a:xfrm>
        </p:spPr>
        <p:txBody>
          <a:bodyPr/>
          <a:lstStyle/>
          <a:p>
            <a:pPr algn="ctr"/>
            <a:r>
              <a:rPr lang="en-US" sz="4000" b="1" u="sng" dirty="0"/>
              <a:t>LA FY2023 IRA Funding</a:t>
            </a:r>
          </a:p>
        </p:txBody>
      </p:sp>
      <p:sp>
        <p:nvSpPr>
          <p:cNvPr id="3" name="Content Placeholder 2">
            <a:extLst>
              <a:ext uri="{FF2B5EF4-FFF2-40B4-BE49-F238E27FC236}">
                <a16:creationId xmlns:a16="http://schemas.microsoft.com/office/drawing/2014/main" id="{C1A93D55-7861-48C5-BAAC-D42380B9F785}"/>
              </a:ext>
            </a:extLst>
          </p:cNvPr>
          <p:cNvSpPr>
            <a:spLocks noGrp="1"/>
          </p:cNvSpPr>
          <p:nvPr>
            <p:ph idx="1"/>
          </p:nvPr>
        </p:nvSpPr>
        <p:spPr/>
        <p:txBody>
          <a:bodyPr/>
          <a:lstStyle/>
          <a:p>
            <a:pPr>
              <a:lnSpc>
                <a:spcPct val="150000"/>
              </a:lnSpc>
            </a:pPr>
            <a:r>
              <a:rPr lang="en-US" b="1" dirty="0"/>
              <a:t>Total IRA Allocation Received: $7,196,205</a:t>
            </a:r>
          </a:p>
          <a:p>
            <a:pPr>
              <a:lnSpc>
                <a:spcPct val="150000"/>
              </a:lnSpc>
            </a:pPr>
            <a:endParaRPr lang="en-US" sz="100" b="1" dirty="0"/>
          </a:p>
          <a:p>
            <a:pPr marL="0" indent="0" algn="l">
              <a:buNone/>
            </a:pPr>
            <a:endParaRPr lang="en-US" sz="1800" b="0" i="0" u="none" strike="noStrike" baseline="0" dirty="0"/>
          </a:p>
          <a:p>
            <a:pPr marL="0" indent="0" algn="l">
              <a:buNone/>
            </a:pPr>
            <a:endParaRPr lang="en-US" sz="1800" dirty="0"/>
          </a:p>
          <a:p>
            <a:pPr marL="0" indent="0" algn="l">
              <a:buNone/>
            </a:pPr>
            <a:endParaRPr lang="en-US" sz="1800" b="0" i="0" u="none" strike="noStrike" baseline="0" dirty="0"/>
          </a:p>
          <a:p>
            <a:pPr marL="0" indent="0" algn="l">
              <a:buNone/>
            </a:pPr>
            <a:r>
              <a:rPr lang="en-US" sz="1800" b="0" i="0" u="none" strike="noStrike" baseline="0" dirty="0"/>
              <a:t>For EQIP-IRA and CSP-IRA, NRCS may only use IRA funds for contracts that include at least one core Climate Smart Agriculture and Forestry (CSAF) conservation practice or activity that directly improve soil carbon, reduce nitrogen losses, or reduce, capture, avoid, or sequester carbon dioxide, methane, or nitrous oxide emissions associated with agricultural production. </a:t>
            </a:r>
          </a:p>
          <a:p>
            <a:pPr marL="0" indent="0" algn="l">
              <a:buNone/>
            </a:pPr>
            <a:r>
              <a:rPr lang="en-US" sz="1800" b="0" i="0" u="none" strike="noStrike" baseline="0" dirty="0"/>
              <a:t>Facilitating practices or activities that are needed to implement the core practice may also be included.</a:t>
            </a:r>
            <a:endParaRPr lang="en-US" sz="2400" b="1" dirty="0"/>
          </a:p>
        </p:txBody>
      </p:sp>
      <p:graphicFrame>
        <p:nvGraphicFramePr>
          <p:cNvPr id="4" name="Table 3">
            <a:extLst>
              <a:ext uri="{FF2B5EF4-FFF2-40B4-BE49-F238E27FC236}">
                <a16:creationId xmlns:a16="http://schemas.microsoft.com/office/drawing/2014/main" id="{4E95495F-B5FE-482D-AC68-10B5A169782F}"/>
              </a:ext>
            </a:extLst>
          </p:cNvPr>
          <p:cNvGraphicFramePr>
            <a:graphicFrameLocks noGrp="1"/>
          </p:cNvGraphicFramePr>
          <p:nvPr>
            <p:extLst>
              <p:ext uri="{D42A27DB-BD31-4B8C-83A1-F6EECF244321}">
                <p14:modId xmlns:p14="http://schemas.microsoft.com/office/powerpoint/2010/main" val="554515656"/>
              </p:ext>
            </p:extLst>
          </p:nvPr>
        </p:nvGraphicFramePr>
        <p:xfrm>
          <a:off x="2037139" y="2795134"/>
          <a:ext cx="3209564" cy="731520"/>
        </p:xfrm>
        <a:graphic>
          <a:graphicData uri="http://schemas.openxmlformats.org/drawingml/2006/table">
            <a:tbl>
              <a:tblPr>
                <a:tableStyleId>{F5AB1C69-6EDB-4FF4-983F-18BD219EF322}</a:tableStyleId>
              </a:tblPr>
              <a:tblGrid>
                <a:gridCol w="1442734">
                  <a:extLst>
                    <a:ext uri="{9D8B030D-6E8A-4147-A177-3AD203B41FA5}">
                      <a16:colId xmlns:a16="http://schemas.microsoft.com/office/drawing/2014/main" val="2292932779"/>
                    </a:ext>
                  </a:extLst>
                </a:gridCol>
                <a:gridCol w="1766830">
                  <a:extLst>
                    <a:ext uri="{9D8B030D-6E8A-4147-A177-3AD203B41FA5}">
                      <a16:colId xmlns:a16="http://schemas.microsoft.com/office/drawing/2014/main" val="3454536814"/>
                    </a:ext>
                  </a:extLst>
                </a:gridCol>
              </a:tblGrid>
              <a:tr h="233494">
                <a:tc>
                  <a:txBody>
                    <a:bodyPr/>
                    <a:lstStyle/>
                    <a:p>
                      <a:pPr marL="0" algn="l" defTabSz="914400" rtl="0" eaLnBrk="1" fontAlgn="t" latinLnBrk="0" hangingPunct="1"/>
                      <a:r>
                        <a:rPr lang="en-US" sz="2000" b="0" u="none" strike="noStrike" kern="1200" dirty="0">
                          <a:solidFill>
                            <a:schemeClr val="dk1"/>
                          </a:solidFill>
                          <a:effectLst/>
                          <a:latin typeface="+mn-lt"/>
                          <a:ea typeface="+mn-ea"/>
                          <a:cs typeface="+mn-cs"/>
                        </a:rPr>
                        <a:t>   IRA-EQIP</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en-US" sz="2000" b="0" u="none" strike="noStrike" kern="1200" dirty="0">
                          <a:solidFill>
                            <a:schemeClr val="dk1"/>
                          </a:solidFill>
                          <a:effectLst/>
                          <a:latin typeface="+mn-lt"/>
                          <a:ea typeface="+mn-ea"/>
                          <a:cs typeface="+mn-cs"/>
                        </a:rPr>
                        <a:t>$</a:t>
                      </a:r>
                      <a:r>
                        <a:rPr lang="en-US" sz="2400" b="0" i="0" u="none" strike="noStrike" kern="1200" baseline="0" dirty="0">
                          <a:solidFill>
                            <a:schemeClr val="dk1"/>
                          </a:solidFill>
                          <a:latin typeface="+mn-lt"/>
                          <a:ea typeface="+mn-ea"/>
                          <a:cs typeface="+mn-cs"/>
                        </a:rPr>
                        <a:t>2,327,738</a:t>
                      </a:r>
                      <a:endParaRPr lang="en-US" sz="2000" b="0" u="none" strike="noStrike" kern="1200" dirty="0">
                        <a:solidFill>
                          <a:schemeClr val="dk1"/>
                        </a:solidFill>
                        <a:effectLst/>
                        <a:latin typeface="+mn-lt"/>
                        <a:ea typeface="+mn-ea"/>
                        <a:cs typeface="+mn-cs"/>
                      </a:endParaRP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6725162"/>
                  </a:ext>
                </a:extLst>
              </a:tr>
              <a:tr h="233494">
                <a:tc>
                  <a:txBody>
                    <a:bodyPr/>
                    <a:lstStyle/>
                    <a:p>
                      <a:pPr marL="0" algn="l" defTabSz="914400" rtl="0" eaLnBrk="1" fontAlgn="t" latinLnBrk="0" hangingPunct="1"/>
                      <a:r>
                        <a:rPr lang="en-US" sz="2000" b="0" u="none" strike="noStrike" kern="1200" dirty="0">
                          <a:solidFill>
                            <a:schemeClr val="dk1"/>
                          </a:solidFill>
                          <a:effectLst/>
                          <a:latin typeface="+mn-lt"/>
                          <a:ea typeface="+mn-ea"/>
                          <a:cs typeface="+mn-cs"/>
                        </a:rPr>
                        <a:t>   IRA-CSP</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en-US" sz="2000" b="0" u="none" strike="noStrike" kern="1200" dirty="0">
                          <a:solidFill>
                            <a:schemeClr val="dk1"/>
                          </a:solidFill>
                          <a:effectLst/>
                          <a:latin typeface="+mn-lt"/>
                          <a:ea typeface="+mn-ea"/>
                          <a:cs typeface="+mn-cs"/>
                        </a:rPr>
                        <a:t>$</a:t>
                      </a:r>
                      <a:r>
                        <a:rPr lang="en-US" sz="2400" b="0" i="0" u="none" strike="noStrike" kern="1200" baseline="0" dirty="0">
                          <a:solidFill>
                            <a:schemeClr val="dk1"/>
                          </a:solidFill>
                          <a:latin typeface="+mn-lt"/>
                          <a:ea typeface="+mn-ea"/>
                          <a:cs typeface="+mn-cs"/>
                        </a:rPr>
                        <a:t>4,868,467</a:t>
                      </a:r>
                      <a:endParaRPr lang="en-US" sz="2000" b="0" u="none" strike="noStrike" kern="1200" dirty="0">
                        <a:solidFill>
                          <a:schemeClr val="dk1"/>
                        </a:solidFill>
                        <a:effectLst/>
                        <a:latin typeface="+mn-lt"/>
                        <a:ea typeface="+mn-ea"/>
                        <a:cs typeface="+mn-cs"/>
                      </a:endParaRPr>
                    </a:p>
                  </a:txBody>
                  <a:tcPr marL="0" marR="952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33804944"/>
                  </a:ext>
                </a:extLst>
              </a:tr>
            </a:tbl>
          </a:graphicData>
        </a:graphic>
      </p:graphicFrame>
    </p:spTree>
    <p:extLst>
      <p:ext uri="{BB962C8B-B14F-4D97-AF65-F5344CB8AC3E}">
        <p14:creationId xmlns:p14="http://schemas.microsoft.com/office/powerpoint/2010/main" val="1674253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C31CDAA-CC11-4129-A889-08BD984FA265}"/>
              </a:ext>
            </a:extLst>
          </p:cNvPr>
          <p:cNvSpPr>
            <a:spLocks noGrp="1"/>
          </p:cNvSpPr>
          <p:nvPr>
            <p:ph type="title"/>
          </p:nvPr>
        </p:nvSpPr>
        <p:spPr>
          <a:xfrm>
            <a:off x="144406" y="2767106"/>
            <a:ext cx="2664108" cy="3071906"/>
          </a:xfrm>
        </p:spPr>
        <p:txBody>
          <a:bodyPr vert="horz" lIns="91440" tIns="45720" rIns="91440" bIns="45720" rtlCol="0" anchor="t">
            <a:normAutofit/>
          </a:bodyPr>
          <a:lstStyle/>
          <a:p>
            <a:pPr algn="ctr"/>
            <a:r>
              <a:rPr lang="en-US" sz="3200" b="1" kern="1200" dirty="0">
                <a:solidFill>
                  <a:srgbClr val="FFFFFF"/>
                </a:solidFill>
                <a:latin typeface="+mj-lt"/>
                <a:ea typeface="+mj-ea"/>
                <a:cs typeface="+mj-cs"/>
              </a:rPr>
              <a:t>FY2023 IRA Core Practices and Enhancements</a:t>
            </a:r>
            <a:endParaRPr lang="en-US" sz="3200" kern="1200" dirty="0">
              <a:solidFill>
                <a:srgbClr val="FFFFFF"/>
              </a:solidFill>
              <a:latin typeface="+mj-lt"/>
              <a:ea typeface="+mj-ea"/>
              <a:cs typeface="+mj-cs"/>
            </a:endParaRPr>
          </a:p>
        </p:txBody>
      </p:sp>
      <p:pic>
        <p:nvPicPr>
          <p:cNvPr id="7" name="Content Placeholder 3">
            <a:extLst>
              <a:ext uri="{FF2B5EF4-FFF2-40B4-BE49-F238E27FC236}">
                <a16:creationId xmlns:a16="http://schemas.microsoft.com/office/drawing/2014/main" id="{8FB4A605-B5EB-725E-252A-7C7D94C7A666}"/>
              </a:ext>
            </a:extLst>
          </p:cNvPr>
          <p:cNvPicPr>
            <a:picLocks noGrp="1" noChangeAspect="1"/>
          </p:cNvPicPr>
          <p:nvPr>
            <p:ph idx="1"/>
          </p:nvPr>
        </p:nvPicPr>
        <p:blipFill>
          <a:blip r:embed="rId2"/>
          <a:stretch>
            <a:fillRect/>
          </a:stretch>
        </p:blipFill>
        <p:spPr>
          <a:xfrm>
            <a:off x="3229052" y="97093"/>
            <a:ext cx="5594294" cy="6760477"/>
          </a:xfrm>
          <a:prstGeom prst="rect">
            <a:avLst/>
          </a:prstGeom>
        </p:spPr>
      </p:pic>
    </p:spTree>
    <p:extLst>
      <p:ext uri="{BB962C8B-B14F-4D97-AF65-F5344CB8AC3E}">
        <p14:creationId xmlns:p14="http://schemas.microsoft.com/office/powerpoint/2010/main" val="1011285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EF27-38D2-4580-A194-AD954443A728}"/>
              </a:ext>
            </a:extLst>
          </p:cNvPr>
          <p:cNvSpPr>
            <a:spLocks noGrp="1"/>
          </p:cNvSpPr>
          <p:nvPr>
            <p:ph type="title"/>
          </p:nvPr>
        </p:nvSpPr>
        <p:spPr>
          <a:xfrm>
            <a:off x="628650" y="983772"/>
            <a:ext cx="7886700" cy="838432"/>
          </a:xfrm>
        </p:spPr>
        <p:txBody>
          <a:bodyPr/>
          <a:lstStyle/>
          <a:p>
            <a:pPr algn="ctr"/>
            <a:r>
              <a:rPr lang="en-US" sz="4000" b="1" u="sng" dirty="0"/>
              <a:t>LA FY2023 RCPP Projects</a:t>
            </a:r>
          </a:p>
        </p:txBody>
      </p:sp>
      <p:sp>
        <p:nvSpPr>
          <p:cNvPr id="3" name="Content Placeholder 2">
            <a:extLst>
              <a:ext uri="{FF2B5EF4-FFF2-40B4-BE49-F238E27FC236}">
                <a16:creationId xmlns:a16="http://schemas.microsoft.com/office/drawing/2014/main" id="{C1A93D55-7861-48C5-BAAC-D42380B9F785}"/>
              </a:ext>
            </a:extLst>
          </p:cNvPr>
          <p:cNvSpPr>
            <a:spLocks noGrp="1"/>
          </p:cNvSpPr>
          <p:nvPr>
            <p:ph idx="1"/>
          </p:nvPr>
        </p:nvSpPr>
        <p:spPr>
          <a:xfrm>
            <a:off x="136525" y="1633056"/>
            <a:ext cx="7886700" cy="4351338"/>
          </a:xfrm>
        </p:spPr>
        <p:txBody>
          <a:bodyPr/>
          <a:lstStyle/>
          <a:p>
            <a:pPr>
              <a:lnSpc>
                <a:spcPct val="100000"/>
              </a:lnSpc>
            </a:pPr>
            <a:r>
              <a:rPr lang="en-US" sz="2000" b="1" dirty="0"/>
              <a:t> Project: 2319 - Arkansas -Louisiana Conservation Delivery Network (CDN) Open Pine Landscape Restoration</a:t>
            </a:r>
          </a:p>
          <a:p>
            <a:pPr>
              <a:lnSpc>
                <a:spcPct val="150000"/>
              </a:lnSpc>
            </a:pPr>
            <a:r>
              <a:rPr lang="en-US" sz="2000" b="1" dirty="0"/>
              <a:t> Lead Partner: American Bird Conservancy </a:t>
            </a:r>
          </a:p>
          <a:p>
            <a:pPr>
              <a:lnSpc>
                <a:spcPct val="150000"/>
              </a:lnSpc>
            </a:pPr>
            <a:r>
              <a:rPr lang="en-US" sz="2000" b="1" dirty="0"/>
              <a:t> Allocation: $1,770,295</a:t>
            </a:r>
            <a:endParaRPr lang="en-US" sz="2000" b="1" strike="sngStrike" dirty="0">
              <a:solidFill>
                <a:srgbClr val="FF0000"/>
              </a:solidFill>
            </a:endParaRPr>
          </a:p>
        </p:txBody>
      </p:sp>
      <p:pic>
        <p:nvPicPr>
          <p:cNvPr id="4098" name="Picture 2" descr="Open Pine">
            <a:extLst>
              <a:ext uri="{FF2B5EF4-FFF2-40B4-BE49-F238E27FC236}">
                <a16:creationId xmlns:a16="http://schemas.microsoft.com/office/drawing/2014/main" id="{0E998BAB-E8FF-42DA-E80D-7AE3788C2A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8881" y="2800940"/>
            <a:ext cx="4118594" cy="318345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0192205-DA2D-7F55-1996-037145233F33}"/>
              </a:ext>
            </a:extLst>
          </p:cNvPr>
          <p:cNvSpPr txBox="1"/>
          <p:nvPr/>
        </p:nvSpPr>
        <p:spPr>
          <a:xfrm>
            <a:off x="136525" y="3683259"/>
            <a:ext cx="4572000" cy="2862322"/>
          </a:xfrm>
          <a:prstGeom prst="rect">
            <a:avLst/>
          </a:prstGeom>
          <a:noFill/>
        </p:spPr>
        <p:txBody>
          <a:bodyPr wrap="square">
            <a:spAutoFit/>
          </a:bodyPr>
          <a:lstStyle/>
          <a:p>
            <a:pPr marL="285750" indent="-285750">
              <a:buFont typeface="Arial" panose="020B0604020202020204" pitchFamily="34" charset="0"/>
              <a:buChar char="•"/>
            </a:pPr>
            <a:r>
              <a:rPr lang="en-US" sz="2000" b="1" dirty="0"/>
              <a:t>Project Summary: </a:t>
            </a:r>
            <a:r>
              <a:rPr lang="en-US" sz="2000" dirty="0"/>
              <a:t>This project’s goal is to restore and improve Forest Health for Wildlife Resources addressing wildlife habitat, fire management and water quality. By implementing open pine forest will advance recovery of declining wildlife and plant species of terrestrial forest habitat in Arkansas and Louisiana. </a:t>
            </a:r>
            <a:endParaRPr lang="en-US" sz="100" dirty="0"/>
          </a:p>
        </p:txBody>
      </p:sp>
    </p:spTree>
    <p:extLst>
      <p:ext uri="{BB962C8B-B14F-4D97-AF65-F5344CB8AC3E}">
        <p14:creationId xmlns:p14="http://schemas.microsoft.com/office/powerpoint/2010/main" val="1342586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EF27-38D2-4580-A194-AD954443A728}"/>
              </a:ext>
            </a:extLst>
          </p:cNvPr>
          <p:cNvSpPr>
            <a:spLocks noGrp="1"/>
          </p:cNvSpPr>
          <p:nvPr>
            <p:ph type="title"/>
          </p:nvPr>
        </p:nvSpPr>
        <p:spPr>
          <a:xfrm>
            <a:off x="628650" y="983772"/>
            <a:ext cx="7886700" cy="838432"/>
          </a:xfrm>
        </p:spPr>
        <p:txBody>
          <a:bodyPr/>
          <a:lstStyle/>
          <a:p>
            <a:pPr algn="ctr"/>
            <a:r>
              <a:rPr lang="en-US" sz="4000" b="1" u="sng" dirty="0"/>
              <a:t>LA FY2023 RCPP Projects</a:t>
            </a:r>
          </a:p>
        </p:txBody>
      </p:sp>
      <p:sp>
        <p:nvSpPr>
          <p:cNvPr id="3" name="Content Placeholder 2">
            <a:extLst>
              <a:ext uri="{FF2B5EF4-FFF2-40B4-BE49-F238E27FC236}">
                <a16:creationId xmlns:a16="http://schemas.microsoft.com/office/drawing/2014/main" id="{C1A93D55-7861-48C5-BAAC-D42380B9F785}"/>
              </a:ext>
            </a:extLst>
          </p:cNvPr>
          <p:cNvSpPr>
            <a:spLocks noGrp="1"/>
          </p:cNvSpPr>
          <p:nvPr>
            <p:ph idx="1"/>
          </p:nvPr>
        </p:nvSpPr>
        <p:spPr>
          <a:xfrm>
            <a:off x="354833" y="1624289"/>
            <a:ext cx="8593727" cy="4351338"/>
          </a:xfrm>
        </p:spPr>
        <p:txBody>
          <a:bodyPr/>
          <a:lstStyle/>
          <a:p>
            <a:pPr>
              <a:lnSpc>
                <a:spcPct val="150000"/>
              </a:lnSpc>
            </a:pPr>
            <a:r>
              <a:rPr lang="en-US" sz="1800" b="1" dirty="0"/>
              <a:t> </a:t>
            </a:r>
            <a:r>
              <a:rPr lang="en-US" sz="2000" b="1" dirty="0"/>
              <a:t>Project: </a:t>
            </a:r>
            <a:r>
              <a:rPr lang="en-US" sz="2000" b="1" i="0" u="none" strike="noStrike" dirty="0">
                <a:effectLst/>
                <a:latin typeface="Calibri" panose="020F0502020204030204" pitchFamily="34" charset="0"/>
              </a:rPr>
              <a:t>2134 - RSP Improving Water Quality - Using 590</a:t>
            </a:r>
            <a:r>
              <a:rPr lang="en-US" sz="2000" b="1" dirty="0"/>
              <a:t> </a:t>
            </a:r>
          </a:p>
          <a:p>
            <a:pPr>
              <a:lnSpc>
                <a:spcPct val="150000"/>
              </a:lnSpc>
            </a:pPr>
            <a:r>
              <a:rPr lang="en-US" sz="2000" b="1" dirty="0"/>
              <a:t> Lead Partner: Ducks Unlimited, Inc. </a:t>
            </a:r>
          </a:p>
          <a:p>
            <a:pPr>
              <a:lnSpc>
                <a:spcPct val="150000"/>
              </a:lnSpc>
            </a:pPr>
            <a:r>
              <a:rPr lang="en-US" sz="2000" b="1" dirty="0"/>
              <a:t> Allocation: $101,226</a:t>
            </a:r>
            <a:endParaRPr lang="en-US" sz="2000" b="1" i="1" strike="sngStrike" dirty="0">
              <a:solidFill>
                <a:srgbClr val="FF0000"/>
              </a:solidFill>
            </a:endParaRPr>
          </a:p>
          <a:p>
            <a:pPr>
              <a:lnSpc>
                <a:spcPct val="150000"/>
              </a:lnSpc>
            </a:pPr>
            <a:endParaRPr lang="en-US" sz="100" b="1" dirty="0"/>
          </a:p>
        </p:txBody>
      </p:sp>
      <p:pic>
        <p:nvPicPr>
          <p:cNvPr id="1026" name="Picture 2" descr="LA RCPP 590 Improving Water Quality">
            <a:extLst>
              <a:ext uri="{FF2B5EF4-FFF2-40B4-BE49-F238E27FC236}">
                <a16:creationId xmlns:a16="http://schemas.microsoft.com/office/drawing/2014/main" id="{0C626F8B-A5B2-C69D-9222-159993E39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2059" y="2628376"/>
            <a:ext cx="4116501" cy="31818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915963E-5146-67E2-078F-88F9D5F45091}"/>
              </a:ext>
            </a:extLst>
          </p:cNvPr>
          <p:cNvSpPr txBox="1"/>
          <p:nvPr/>
        </p:nvSpPr>
        <p:spPr>
          <a:xfrm>
            <a:off x="354833" y="3377866"/>
            <a:ext cx="4376560" cy="3170099"/>
          </a:xfrm>
          <a:prstGeom prst="rect">
            <a:avLst/>
          </a:prstGeom>
          <a:noFill/>
        </p:spPr>
        <p:txBody>
          <a:bodyPr wrap="square">
            <a:spAutoFit/>
          </a:bodyPr>
          <a:lstStyle/>
          <a:p>
            <a:pPr marL="285750" indent="-285750">
              <a:lnSpc>
                <a:spcPct val="100000"/>
              </a:lnSpc>
              <a:buFont typeface="Arial" panose="020B0604020202020204" pitchFamily="34" charset="0"/>
              <a:buChar char="•"/>
            </a:pPr>
            <a:r>
              <a:rPr lang="en-US" sz="2000" b="1" dirty="0"/>
              <a:t>Project Summary: </a:t>
            </a:r>
            <a:r>
              <a:rPr lang="en-US" sz="2000" dirty="0"/>
              <a:t>Nutrient loss from agriculture, particularly nitrogen and phosphorous contributes to over-enrichment of waterways, and loss of nutrients adding cost to producers. Using precision application of nutrients and a range of technology uses shows the benefits from grid soil sampling thus inspires future adoption the practice.</a:t>
            </a:r>
          </a:p>
        </p:txBody>
      </p:sp>
    </p:spTree>
    <p:extLst>
      <p:ext uri="{BB962C8B-B14F-4D97-AF65-F5344CB8AC3E}">
        <p14:creationId xmlns:p14="http://schemas.microsoft.com/office/powerpoint/2010/main" val="2388788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EF27-38D2-4580-A194-AD954443A728}"/>
              </a:ext>
            </a:extLst>
          </p:cNvPr>
          <p:cNvSpPr>
            <a:spLocks noGrp="1"/>
          </p:cNvSpPr>
          <p:nvPr>
            <p:ph type="title"/>
          </p:nvPr>
        </p:nvSpPr>
        <p:spPr>
          <a:xfrm>
            <a:off x="628650" y="983772"/>
            <a:ext cx="7886700" cy="838432"/>
          </a:xfrm>
        </p:spPr>
        <p:txBody>
          <a:bodyPr/>
          <a:lstStyle/>
          <a:p>
            <a:pPr algn="ctr"/>
            <a:r>
              <a:rPr lang="en-US" sz="4000" b="1" u="sng" dirty="0"/>
              <a:t>LA FY2023 RCPP Projects</a:t>
            </a:r>
          </a:p>
        </p:txBody>
      </p:sp>
      <p:sp>
        <p:nvSpPr>
          <p:cNvPr id="3" name="Content Placeholder 2">
            <a:extLst>
              <a:ext uri="{FF2B5EF4-FFF2-40B4-BE49-F238E27FC236}">
                <a16:creationId xmlns:a16="http://schemas.microsoft.com/office/drawing/2014/main" id="{C1A93D55-7861-48C5-BAAC-D42380B9F785}"/>
              </a:ext>
            </a:extLst>
          </p:cNvPr>
          <p:cNvSpPr>
            <a:spLocks noGrp="1"/>
          </p:cNvSpPr>
          <p:nvPr>
            <p:ph idx="1"/>
          </p:nvPr>
        </p:nvSpPr>
        <p:spPr>
          <a:xfrm>
            <a:off x="242757" y="1724667"/>
            <a:ext cx="7886700" cy="4351338"/>
          </a:xfrm>
        </p:spPr>
        <p:txBody>
          <a:bodyPr/>
          <a:lstStyle/>
          <a:p>
            <a:pPr>
              <a:lnSpc>
                <a:spcPct val="150000"/>
              </a:lnSpc>
            </a:pPr>
            <a:r>
              <a:rPr lang="en-US" sz="2000" b="1" dirty="0"/>
              <a:t> Project: 2274 - </a:t>
            </a:r>
            <a:r>
              <a:rPr lang="en-US" sz="2000" b="1" i="0" dirty="0">
                <a:solidFill>
                  <a:srgbClr val="000000"/>
                </a:solidFill>
                <a:effectLst/>
                <a:latin typeface="Public Sans Web"/>
              </a:rPr>
              <a:t>Mid-South Graduated Water Stewardship Program</a:t>
            </a:r>
            <a:endParaRPr lang="en-US" sz="2000" b="1" dirty="0"/>
          </a:p>
          <a:p>
            <a:pPr>
              <a:lnSpc>
                <a:spcPct val="150000"/>
              </a:lnSpc>
            </a:pPr>
            <a:r>
              <a:rPr lang="en-US" sz="2000" b="1" dirty="0"/>
              <a:t> Lead Partner: USA Rice Federation </a:t>
            </a:r>
          </a:p>
          <a:p>
            <a:pPr>
              <a:lnSpc>
                <a:spcPct val="150000"/>
              </a:lnSpc>
            </a:pPr>
            <a:r>
              <a:rPr lang="en-US" sz="2000" b="1" dirty="0"/>
              <a:t>  Allocation: $327,895</a:t>
            </a:r>
          </a:p>
          <a:p>
            <a:pPr>
              <a:lnSpc>
                <a:spcPct val="100000"/>
              </a:lnSpc>
            </a:pPr>
            <a:r>
              <a:rPr lang="en-US" sz="100" b="1" dirty="0" err="1"/>
              <a:t>Pr</a:t>
            </a:r>
            <a:endParaRPr lang="en-US" sz="100" b="1" dirty="0"/>
          </a:p>
        </p:txBody>
      </p:sp>
      <p:sp>
        <p:nvSpPr>
          <p:cNvPr id="5" name="TextBox 4">
            <a:extLst>
              <a:ext uri="{FF2B5EF4-FFF2-40B4-BE49-F238E27FC236}">
                <a16:creationId xmlns:a16="http://schemas.microsoft.com/office/drawing/2014/main" id="{F24692FB-2A73-41C0-8CC1-26EC5CFF525D}"/>
              </a:ext>
            </a:extLst>
          </p:cNvPr>
          <p:cNvSpPr txBox="1"/>
          <p:nvPr/>
        </p:nvSpPr>
        <p:spPr>
          <a:xfrm>
            <a:off x="242757" y="3420441"/>
            <a:ext cx="4497023" cy="3477875"/>
          </a:xfrm>
          <a:prstGeom prst="rect">
            <a:avLst/>
          </a:prstGeom>
          <a:noFill/>
        </p:spPr>
        <p:txBody>
          <a:bodyPr wrap="square">
            <a:spAutoFit/>
          </a:bodyPr>
          <a:lstStyle/>
          <a:p>
            <a:pPr marL="342900" indent="-342900">
              <a:buFont typeface="Arial" panose="020B0604020202020204" pitchFamily="34" charset="0"/>
              <a:buChar char="•"/>
            </a:pPr>
            <a:r>
              <a:rPr lang="en-US" sz="2000" b="1" dirty="0"/>
              <a:t>Project Summary: </a:t>
            </a:r>
            <a:r>
              <a:rPr lang="en-US" sz="2000" dirty="0"/>
              <a:t>This project is to decrease the use of the Mississippi River Alluvial Aquifers as a main source of irrigation for rice crop farmers.  This projects helps facilitate adoption of on-farm practices and technologies. This project is a multi-step stage program to advance irrigation management, water conservation and improve waterways and wildlife habitat. </a:t>
            </a:r>
          </a:p>
        </p:txBody>
      </p:sp>
      <p:pic>
        <p:nvPicPr>
          <p:cNvPr id="3074" name="Picture 2" descr="Mid South">
            <a:extLst>
              <a:ext uri="{FF2B5EF4-FFF2-40B4-BE49-F238E27FC236}">
                <a16:creationId xmlns:a16="http://schemas.microsoft.com/office/drawing/2014/main" id="{64068718-8DEC-3D7C-5B84-11CF7F280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8503" y="2684477"/>
            <a:ext cx="4253218" cy="3372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215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4EF27-38D2-4580-A194-AD954443A728}"/>
              </a:ext>
            </a:extLst>
          </p:cNvPr>
          <p:cNvSpPr>
            <a:spLocks noGrp="1"/>
          </p:cNvSpPr>
          <p:nvPr>
            <p:ph type="title"/>
          </p:nvPr>
        </p:nvSpPr>
        <p:spPr>
          <a:xfrm>
            <a:off x="628650" y="983772"/>
            <a:ext cx="7886700" cy="838432"/>
          </a:xfrm>
        </p:spPr>
        <p:txBody>
          <a:bodyPr/>
          <a:lstStyle/>
          <a:p>
            <a:pPr algn="ctr"/>
            <a:r>
              <a:rPr lang="en-US" sz="4000" b="1" u="sng" dirty="0"/>
              <a:t>LA FY2023 RCPP Projects</a:t>
            </a:r>
          </a:p>
        </p:txBody>
      </p:sp>
      <p:sp>
        <p:nvSpPr>
          <p:cNvPr id="3" name="Content Placeholder 2">
            <a:extLst>
              <a:ext uri="{FF2B5EF4-FFF2-40B4-BE49-F238E27FC236}">
                <a16:creationId xmlns:a16="http://schemas.microsoft.com/office/drawing/2014/main" id="{C1A93D55-7861-48C5-BAAC-D42380B9F785}"/>
              </a:ext>
            </a:extLst>
          </p:cNvPr>
          <p:cNvSpPr>
            <a:spLocks noGrp="1"/>
          </p:cNvSpPr>
          <p:nvPr>
            <p:ph idx="1"/>
          </p:nvPr>
        </p:nvSpPr>
        <p:spPr>
          <a:xfrm>
            <a:off x="348772" y="1697894"/>
            <a:ext cx="7886700" cy="4351338"/>
          </a:xfrm>
        </p:spPr>
        <p:txBody>
          <a:bodyPr/>
          <a:lstStyle/>
          <a:p>
            <a:pPr>
              <a:lnSpc>
                <a:spcPct val="150000"/>
              </a:lnSpc>
            </a:pPr>
            <a:r>
              <a:rPr lang="en-US" sz="2000" b="1" dirty="0"/>
              <a:t> Project: 2779 - Conjunctive Water Use Protects Mid-South Aquifers </a:t>
            </a:r>
          </a:p>
          <a:p>
            <a:pPr>
              <a:lnSpc>
                <a:spcPct val="150000"/>
              </a:lnSpc>
            </a:pPr>
            <a:r>
              <a:rPr lang="en-US" sz="2000" b="1" dirty="0"/>
              <a:t> Lead Partner: Ducks Unlimited, Inc. </a:t>
            </a:r>
          </a:p>
          <a:p>
            <a:pPr>
              <a:lnSpc>
                <a:spcPct val="150000"/>
              </a:lnSpc>
            </a:pPr>
            <a:r>
              <a:rPr lang="en-US" sz="2000" b="1" dirty="0"/>
              <a:t> Allocation: $2,400,000</a:t>
            </a:r>
          </a:p>
          <a:p>
            <a:pPr>
              <a:lnSpc>
                <a:spcPct val="150000"/>
              </a:lnSpc>
            </a:pPr>
            <a:endParaRPr lang="en-US" sz="100" b="1" dirty="0"/>
          </a:p>
        </p:txBody>
      </p:sp>
      <p:pic>
        <p:nvPicPr>
          <p:cNvPr id="2050" name="Picture 2" descr="Louisiana RCPP Conjunctive Water Use">
            <a:extLst>
              <a:ext uri="{FF2B5EF4-FFF2-40B4-BE49-F238E27FC236}">
                <a16:creationId xmlns:a16="http://schemas.microsoft.com/office/drawing/2014/main" id="{BE42284A-9CA8-D7BC-4055-DB24647043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613" y="2793534"/>
            <a:ext cx="4209740" cy="32539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443300A-CD1B-35AD-F745-A909A01F262A}"/>
              </a:ext>
            </a:extLst>
          </p:cNvPr>
          <p:cNvSpPr txBox="1"/>
          <p:nvPr/>
        </p:nvSpPr>
        <p:spPr>
          <a:xfrm>
            <a:off x="326429" y="3511264"/>
            <a:ext cx="4245571" cy="2862322"/>
          </a:xfrm>
          <a:prstGeom prst="rect">
            <a:avLst/>
          </a:prstGeom>
          <a:noFill/>
        </p:spPr>
        <p:txBody>
          <a:bodyPr wrap="square">
            <a:spAutoFit/>
          </a:bodyPr>
          <a:lstStyle/>
          <a:p>
            <a:pPr marL="285750" indent="-285750">
              <a:buFont typeface="Arial" panose="020B0604020202020204" pitchFamily="34" charset="0"/>
              <a:buChar char="•"/>
            </a:pPr>
            <a:r>
              <a:rPr lang="en-US" sz="2000" b="1" i="0" dirty="0">
                <a:solidFill>
                  <a:srgbClr val="000000"/>
                </a:solidFill>
                <a:effectLst/>
                <a:latin typeface="Public Sans Web"/>
              </a:rPr>
              <a:t>Project Summary: </a:t>
            </a:r>
            <a:r>
              <a:rPr lang="en-US" sz="2000" b="0" i="0" dirty="0">
                <a:solidFill>
                  <a:srgbClr val="000000"/>
                </a:solidFill>
                <a:effectLst/>
                <a:latin typeface="Public Sans Web"/>
              </a:rPr>
              <a:t>Conjunctive water use is the coordinated use of ground and surface water resources. This project implements practices and systems to increase the availability use of surface water for irrigation. In addition, project is aimed to reduce the dependency on our Mid-South aquifers. </a:t>
            </a:r>
            <a:endParaRPr lang="en-US" sz="2000" b="1" dirty="0"/>
          </a:p>
        </p:txBody>
      </p:sp>
    </p:spTree>
    <p:extLst>
      <p:ext uri="{BB962C8B-B14F-4D97-AF65-F5344CB8AC3E}">
        <p14:creationId xmlns:p14="http://schemas.microsoft.com/office/powerpoint/2010/main" val="2434543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29426" y="4229101"/>
            <a:ext cx="2078831" cy="507831"/>
          </a:xfrm>
          <a:prstGeom prst="rect">
            <a:avLst/>
          </a:prstGeom>
          <a:noFill/>
        </p:spPr>
        <p:txBody>
          <a:bodyPr wrap="square" rtlCol="0">
            <a:spAutoFit/>
          </a:bodyPr>
          <a:lstStyle/>
          <a:p>
            <a:pPr algn="ctr" defTabSz="342900"/>
            <a:r>
              <a:rPr lang="en-US" sz="1350" dirty="0">
                <a:solidFill>
                  <a:prstClr val="white"/>
                </a:solidFill>
                <a:latin typeface="Gotham Medium" panose="02000604030000020004" pitchFamily="50" charset="0"/>
              </a:rPr>
              <a:t>Financial + Technical Assistance </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8173" y="1362576"/>
            <a:ext cx="10047895" cy="4638174"/>
          </a:xfrm>
          <a:prstGeom prst="rect">
            <a:avLst/>
          </a:prstGeom>
        </p:spPr>
      </p:pic>
      <p:sp>
        <p:nvSpPr>
          <p:cNvPr id="12" name="TextBox 11"/>
          <p:cNvSpPr txBox="1"/>
          <p:nvPr/>
        </p:nvSpPr>
        <p:spPr>
          <a:xfrm>
            <a:off x="2912460" y="2144151"/>
            <a:ext cx="3312763" cy="969496"/>
          </a:xfrm>
          <a:prstGeom prst="rect">
            <a:avLst/>
          </a:prstGeom>
          <a:solidFill>
            <a:schemeClr val="accent1">
              <a:alpha val="33000"/>
            </a:schemeClr>
          </a:solidFill>
          <a:ln w="95250">
            <a:noFill/>
          </a:ln>
        </p:spPr>
        <p:txBody>
          <a:bodyPr wrap="square" rtlCol="0" anchor="ctr">
            <a:spAutoFit/>
          </a:bodyPr>
          <a:lstStyle/>
          <a:p>
            <a:pPr lvl="1" algn="ctr" defTabSz="342900"/>
            <a:r>
              <a:rPr lang="en-US" sz="1350" dirty="0">
                <a:solidFill>
                  <a:prstClr val="black"/>
                </a:solidFill>
                <a:latin typeface="Gotham Medium" panose="02000604030000020004" pitchFamily="50" charset="0"/>
              </a:rPr>
              <a:t> </a:t>
            </a:r>
          </a:p>
          <a:p>
            <a:pPr algn="ctr" defTabSz="342900"/>
            <a:r>
              <a:rPr lang="en-US" sz="1500" dirty="0">
                <a:solidFill>
                  <a:prstClr val="white"/>
                </a:solidFill>
                <a:latin typeface="Gotham Medium" panose="02000604030000020004" pitchFamily="50" charset="0"/>
              </a:rPr>
              <a:t>NRCS helps people make investments in their operations and local communities</a:t>
            </a:r>
          </a:p>
          <a:p>
            <a:pPr algn="ctr" defTabSz="342900"/>
            <a:endParaRPr lang="en-US" sz="1350" dirty="0">
              <a:solidFill>
                <a:prstClr val="white"/>
              </a:solidFill>
              <a:latin typeface="Gotham Medium" panose="02000604030000020004" pitchFamily="50" charset="0"/>
            </a:endParaRPr>
          </a:p>
        </p:txBody>
      </p:sp>
      <p:pic>
        <p:nvPicPr>
          <p:cNvPr id="8" name="Picture 7">
            <a:extLst>
              <a:ext uri="{FF2B5EF4-FFF2-40B4-BE49-F238E27FC236}">
                <a16:creationId xmlns:a16="http://schemas.microsoft.com/office/drawing/2014/main" id="{AECA000D-FEED-43FA-9E26-B4F8B92F4A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2460" y="3210586"/>
            <a:ext cx="3312763" cy="1713077"/>
          </a:xfrm>
          <a:prstGeom prst="rect">
            <a:avLst/>
          </a:prstGeom>
          <a:solidFill>
            <a:schemeClr val="bg1">
              <a:lumMod val="95000"/>
              <a:alpha val="52000"/>
            </a:schemeClr>
          </a:solidFill>
        </p:spPr>
      </p:pic>
      <p:sp>
        <p:nvSpPr>
          <p:cNvPr id="2" name="Rectangle 1">
            <a:extLst>
              <a:ext uri="{FF2B5EF4-FFF2-40B4-BE49-F238E27FC236}">
                <a16:creationId xmlns:a16="http://schemas.microsoft.com/office/drawing/2014/main" id="{EE0DCDC7-4B77-4F92-BC65-7D1AAEF0DFB2}"/>
              </a:ext>
            </a:extLst>
          </p:cNvPr>
          <p:cNvSpPr/>
          <p:nvPr/>
        </p:nvSpPr>
        <p:spPr>
          <a:xfrm>
            <a:off x="2912460" y="5032142"/>
            <a:ext cx="3312763" cy="334707"/>
          </a:xfrm>
          <a:prstGeom prst="rect">
            <a:avLst/>
          </a:prstGeom>
          <a:solidFill>
            <a:schemeClr val="bg1">
              <a:lumMod val="95000"/>
              <a:alpha val="52000"/>
            </a:schemeClr>
          </a:solidFill>
        </p:spPr>
        <p:txBody>
          <a:bodyPr wrap="square">
            <a:spAutoFit/>
          </a:bodyPr>
          <a:lstStyle/>
          <a:p>
            <a:pPr algn="ctr"/>
            <a:r>
              <a:rPr lang="en-US" sz="825" b="1" dirty="0">
                <a:solidFill>
                  <a:schemeClr val="accent6">
                    <a:lumMod val="75000"/>
                  </a:schemeClr>
                </a:solidFill>
                <a:latin typeface="Arial" panose="020B0604020202020204" pitchFamily="34" charset="0"/>
              </a:rPr>
              <a:t>USDA is an equal opportunity provider, employer, and lender.</a:t>
            </a:r>
          </a:p>
          <a:p>
            <a:pPr algn="ctr"/>
            <a:r>
              <a:rPr lang="en-US" sz="750" b="1" dirty="0">
                <a:solidFill>
                  <a:schemeClr val="accent6">
                    <a:lumMod val="75000"/>
                  </a:schemeClr>
                </a:solidFill>
                <a:latin typeface="Arial" panose="020B0604020202020204" pitchFamily="34" charset="0"/>
              </a:rPr>
              <a:t>www.nrcs.usda.gov</a:t>
            </a:r>
            <a:endParaRPr lang="en-US" sz="75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1793701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6810C-07A2-4EBD-BDCB-08439FF64220}"/>
              </a:ext>
            </a:extLst>
          </p:cNvPr>
          <p:cNvSpPr>
            <a:spLocks noGrp="1"/>
          </p:cNvSpPr>
          <p:nvPr>
            <p:ph type="title"/>
          </p:nvPr>
        </p:nvSpPr>
        <p:spPr>
          <a:xfrm>
            <a:off x="397539" y="864869"/>
            <a:ext cx="7886700" cy="838432"/>
          </a:xfrm>
        </p:spPr>
        <p:txBody>
          <a:bodyPr/>
          <a:lstStyle/>
          <a:p>
            <a:r>
              <a:rPr lang="en-US" sz="4000" b="1" dirty="0">
                <a:latin typeface="+mn-lt"/>
                <a:ea typeface="+mn-ea"/>
                <a:cs typeface="+mn-cs"/>
              </a:rPr>
              <a:t>Locally Led Process –</a:t>
            </a:r>
          </a:p>
        </p:txBody>
      </p:sp>
      <p:sp>
        <p:nvSpPr>
          <p:cNvPr id="3" name="Content Placeholder 2">
            <a:extLst>
              <a:ext uri="{FF2B5EF4-FFF2-40B4-BE49-F238E27FC236}">
                <a16:creationId xmlns:a16="http://schemas.microsoft.com/office/drawing/2014/main" id="{646F30AE-0515-4866-BA54-B83F3AB3DB9E}"/>
              </a:ext>
            </a:extLst>
          </p:cNvPr>
          <p:cNvSpPr>
            <a:spLocks noGrp="1"/>
          </p:cNvSpPr>
          <p:nvPr>
            <p:ph idx="1"/>
          </p:nvPr>
        </p:nvSpPr>
        <p:spPr>
          <a:xfrm>
            <a:off x="397539" y="1885946"/>
            <a:ext cx="8495252" cy="4351338"/>
          </a:xfrm>
        </p:spPr>
        <p:txBody>
          <a:bodyPr/>
          <a:lstStyle/>
          <a:p>
            <a:r>
              <a:rPr lang="en-US" dirty="0"/>
              <a:t>Allows NRCS to include all stakeholders in the identification and evaluation of resource concerns at the local level. </a:t>
            </a:r>
          </a:p>
          <a:p>
            <a:pPr marL="0" indent="0">
              <a:buNone/>
            </a:pPr>
            <a:endParaRPr lang="en-US" sz="1600" dirty="0"/>
          </a:p>
          <a:p>
            <a:r>
              <a:rPr lang="en-US" dirty="0"/>
              <a:t>Data collected through the locally led process, along with input from the State Technical Committee and Local Work Groups, is utilized when establishing Financial Assistance (FA) program priorities and application ranking criteria. </a:t>
            </a:r>
          </a:p>
          <a:p>
            <a:endParaRPr lang="en-US" dirty="0"/>
          </a:p>
        </p:txBody>
      </p:sp>
    </p:spTree>
    <p:extLst>
      <p:ext uri="{BB962C8B-B14F-4D97-AF65-F5344CB8AC3E}">
        <p14:creationId xmlns:p14="http://schemas.microsoft.com/office/powerpoint/2010/main" val="2367506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94359-99DC-4A5A-ADF7-44C695D46F1D}"/>
              </a:ext>
            </a:extLst>
          </p:cNvPr>
          <p:cNvSpPr>
            <a:spLocks noGrp="1"/>
          </p:cNvSpPr>
          <p:nvPr>
            <p:ph type="title"/>
          </p:nvPr>
        </p:nvSpPr>
        <p:spPr>
          <a:xfrm>
            <a:off x="377505" y="1005572"/>
            <a:ext cx="8388990" cy="838432"/>
          </a:xfrm>
        </p:spPr>
        <p:txBody>
          <a:bodyPr/>
          <a:lstStyle/>
          <a:p>
            <a:r>
              <a:rPr lang="en-US" sz="3600" b="1" dirty="0"/>
              <a:t>Locally Led Process Leading to Prioritized Financial Assistance</a:t>
            </a:r>
          </a:p>
        </p:txBody>
      </p:sp>
      <p:graphicFrame>
        <p:nvGraphicFramePr>
          <p:cNvPr id="4" name="Content Placeholder 3">
            <a:extLst>
              <a:ext uri="{FF2B5EF4-FFF2-40B4-BE49-F238E27FC236}">
                <a16:creationId xmlns:a16="http://schemas.microsoft.com/office/drawing/2014/main" id="{573D5F2A-DADA-4F02-8C37-F7CAFECCF86D}"/>
              </a:ext>
            </a:extLst>
          </p:cNvPr>
          <p:cNvGraphicFramePr>
            <a:graphicFrameLocks noGrp="1"/>
          </p:cNvGraphicFramePr>
          <p:nvPr>
            <p:ph idx="1"/>
            <p:extLst>
              <p:ext uri="{D42A27DB-BD31-4B8C-83A1-F6EECF244321}">
                <p14:modId xmlns:p14="http://schemas.microsoft.com/office/powerpoint/2010/main" val="1663065279"/>
              </p:ext>
            </p:extLst>
          </p:nvPr>
        </p:nvGraphicFramePr>
        <p:xfrm>
          <a:off x="202559" y="1346433"/>
          <a:ext cx="838899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F098D7A0-8617-4629-A7C4-5DA09ABCBD8C}"/>
              </a:ext>
            </a:extLst>
          </p:cNvPr>
          <p:cNvGraphicFramePr/>
          <p:nvPr>
            <p:extLst>
              <p:ext uri="{D42A27DB-BD31-4B8C-83A1-F6EECF244321}">
                <p14:modId xmlns:p14="http://schemas.microsoft.com/office/powerpoint/2010/main" val="338488904"/>
              </p:ext>
            </p:extLst>
          </p:nvPr>
        </p:nvGraphicFramePr>
        <p:xfrm>
          <a:off x="2768367" y="4177717"/>
          <a:ext cx="5998128" cy="36778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Arrow: Down 5">
            <a:extLst>
              <a:ext uri="{FF2B5EF4-FFF2-40B4-BE49-F238E27FC236}">
                <a16:creationId xmlns:a16="http://schemas.microsoft.com/office/drawing/2014/main" id="{8117F63D-F380-481E-BE68-00CB752A9399}"/>
              </a:ext>
            </a:extLst>
          </p:cNvPr>
          <p:cNvSpPr/>
          <p:nvPr/>
        </p:nvSpPr>
        <p:spPr>
          <a:xfrm>
            <a:off x="4093828" y="4286774"/>
            <a:ext cx="675312" cy="1057013"/>
          </a:xfrm>
          <a:prstGeom prst="downArrow">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5063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12A5E-5106-4378-B91D-9DBF49C999D4}"/>
              </a:ext>
            </a:extLst>
          </p:cNvPr>
          <p:cNvSpPr>
            <a:spLocks noGrp="1"/>
          </p:cNvSpPr>
          <p:nvPr>
            <p:ph type="title"/>
          </p:nvPr>
        </p:nvSpPr>
        <p:spPr>
          <a:xfrm>
            <a:off x="323849" y="1204594"/>
            <a:ext cx="7435968" cy="838432"/>
          </a:xfrm>
        </p:spPr>
        <p:txBody>
          <a:bodyPr/>
          <a:lstStyle/>
          <a:p>
            <a:r>
              <a:rPr lang="en-US" sz="3600" b="1" dirty="0"/>
              <a:t>Example Local and State Subaccount with Prioritized Resource Concerns</a:t>
            </a:r>
          </a:p>
        </p:txBody>
      </p:sp>
      <p:graphicFrame>
        <p:nvGraphicFramePr>
          <p:cNvPr id="8" name="Table 8">
            <a:extLst>
              <a:ext uri="{FF2B5EF4-FFF2-40B4-BE49-F238E27FC236}">
                <a16:creationId xmlns:a16="http://schemas.microsoft.com/office/drawing/2014/main" id="{796A4060-0E4A-46AA-8ECC-3A408EF91C8D}"/>
              </a:ext>
            </a:extLst>
          </p:cNvPr>
          <p:cNvGraphicFramePr>
            <a:graphicFrameLocks noGrp="1"/>
          </p:cNvGraphicFramePr>
          <p:nvPr>
            <p:ph idx="1"/>
            <p:extLst>
              <p:ext uri="{D42A27DB-BD31-4B8C-83A1-F6EECF244321}">
                <p14:modId xmlns:p14="http://schemas.microsoft.com/office/powerpoint/2010/main" val="2938587737"/>
              </p:ext>
            </p:extLst>
          </p:nvPr>
        </p:nvGraphicFramePr>
        <p:xfrm>
          <a:off x="243281" y="3044665"/>
          <a:ext cx="3934436" cy="2225040"/>
        </p:xfrm>
        <a:graphic>
          <a:graphicData uri="http://schemas.openxmlformats.org/drawingml/2006/table">
            <a:tbl>
              <a:tblPr firstRow="1" bandRow="1">
                <a:tableStyleId>{5C22544A-7EE6-4342-B048-85BDC9FD1C3A}</a:tableStyleId>
              </a:tblPr>
              <a:tblGrid>
                <a:gridCol w="3934436">
                  <a:extLst>
                    <a:ext uri="{9D8B030D-6E8A-4147-A177-3AD203B41FA5}">
                      <a16:colId xmlns:a16="http://schemas.microsoft.com/office/drawing/2014/main" val="1307767773"/>
                    </a:ext>
                  </a:extLst>
                </a:gridCol>
              </a:tblGrid>
              <a:tr h="370840">
                <a:tc>
                  <a:txBody>
                    <a:bodyPr/>
                    <a:lstStyle/>
                    <a:p>
                      <a:r>
                        <a:rPr lang="en-US" dirty="0"/>
                        <a:t> Acadia Parish Local EQIP Subaccount*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2918308"/>
                  </a:ext>
                </a:extLst>
              </a:tr>
              <a:tr h="370840">
                <a:tc>
                  <a:txBody>
                    <a:bodyPr/>
                    <a:lstStyle/>
                    <a:p>
                      <a:r>
                        <a:rPr lang="en-US" dirty="0"/>
                        <a:t>Inefficient Irrigation Water 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6354835"/>
                  </a:ext>
                </a:extLst>
              </a:tr>
              <a:tr h="370840">
                <a:tc>
                  <a:txBody>
                    <a:bodyPr/>
                    <a:lstStyle/>
                    <a:p>
                      <a:r>
                        <a:rPr lang="en-US" dirty="0"/>
                        <a:t>Soil Organic Matter Depletion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054241"/>
                  </a:ext>
                </a:extLst>
              </a:tr>
              <a:tr h="370840">
                <a:tc>
                  <a:txBody>
                    <a:bodyPr/>
                    <a:lstStyle/>
                    <a:p>
                      <a:r>
                        <a:rPr lang="en-US" dirty="0"/>
                        <a:t>Nutrients Transported to Surface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9151281"/>
                  </a:ext>
                </a:extLst>
              </a:tr>
              <a:tr h="370840">
                <a:tc>
                  <a:txBody>
                    <a:bodyPr/>
                    <a:lstStyle/>
                    <a:p>
                      <a:r>
                        <a:rPr lang="en-US" dirty="0"/>
                        <a:t>Classic Gully Erosion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4373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*Example Data in no particular order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6070532"/>
                  </a:ext>
                </a:extLst>
              </a:tr>
            </a:tbl>
          </a:graphicData>
        </a:graphic>
      </p:graphicFrame>
      <p:graphicFrame>
        <p:nvGraphicFramePr>
          <p:cNvPr id="9" name="Table 8">
            <a:extLst>
              <a:ext uri="{FF2B5EF4-FFF2-40B4-BE49-F238E27FC236}">
                <a16:creationId xmlns:a16="http://schemas.microsoft.com/office/drawing/2014/main" id="{EB140174-B505-4521-A870-2C4B0ACE1FDB}"/>
              </a:ext>
            </a:extLst>
          </p:cNvPr>
          <p:cNvGraphicFramePr>
            <a:graphicFrameLocks/>
          </p:cNvGraphicFramePr>
          <p:nvPr>
            <p:extLst>
              <p:ext uri="{D42A27DB-BD31-4B8C-83A1-F6EECF244321}">
                <p14:modId xmlns:p14="http://schemas.microsoft.com/office/powerpoint/2010/main" val="487168486"/>
              </p:ext>
            </p:extLst>
          </p:nvPr>
        </p:nvGraphicFramePr>
        <p:xfrm>
          <a:off x="4504887" y="3024813"/>
          <a:ext cx="4395832" cy="2743202"/>
        </p:xfrm>
        <a:graphic>
          <a:graphicData uri="http://schemas.openxmlformats.org/drawingml/2006/table">
            <a:tbl>
              <a:tblPr firstRow="1" bandRow="1">
                <a:tableStyleId>{21E4AEA4-8DFA-4A89-87EB-49C32662AFE0}</a:tableStyleId>
              </a:tblPr>
              <a:tblGrid>
                <a:gridCol w="4395832">
                  <a:extLst>
                    <a:ext uri="{9D8B030D-6E8A-4147-A177-3AD203B41FA5}">
                      <a16:colId xmlns:a16="http://schemas.microsoft.com/office/drawing/2014/main" val="1307767773"/>
                    </a:ext>
                  </a:extLst>
                </a:gridCol>
              </a:tblGrid>
              <a:tr h="391886">
                <a:tc>
                  <a:txBody>
                    <a:bodyPr/>
                    <a:lstStyle/>
                    <a:p>
                      <a:r>
                        <a:rPr lang="en-US" dirty="0"/>
                        <a:t>Statewide Master Farmer EQIP Subaccount*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2918308"/>
                  </a:ext>
                </a:extLst>
              </a:tr>
              <a:tr h="3918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Inefficient Irrigation Water 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6354835"/>
                  </a:ext>
                </a:extLst>
              </a:tr>
              <a:tr h="391886">
                <a:tc>
                  <a:txBody>
                    <a:bodyPr/>
                    <a:lstStyle/>
                    <a:p>
                      <a:r>
                        <a:rPr lang="en-US" dirty="0"/>
                        <a:t>Inadequate Terrestrial Habitat for Wildlife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054241"/>
                  </a:ext>
                </a:extLst>
              </a:tr>
              <a:tr h="391886">
                <a:tc>
                  <a:txBody>
                    <a:bodyPr/>
                    <a:lstStyle/>
                    <a:p>
                      <a:r>
                        <a:rPr lang="en-US" dirty="0"/>
                        <a:t>Soil Organic Matter Depletion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9151281"/>
                  </a:ext>
                </a:extLst>
              </a:tr>
              <a:tr h="391886">
                <a:tc>
                  <a:txBody>
                    <a:bodyPr/>
                    <a:lstStyle/>
                    <a:p>
                      <a:r>
                        <a:rPr lang="en-US" dirty="0"/>
                        <a:t>Plant Productivity and Health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437396"/>
                  </a:ext>
                </a:extLst>
              </a:tr>
              <a:tr h="391886">
                <a:tc>
                  <a:txBody>
                    <a:bodyPr/>
                    <a:lstStyle/>
                    <a:p>
                      <a:r>
                        <a:rPr lang="en-US" dirty="0"/>
                        <a:t>Livestock Feed and Forage Imbalance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2974297"/>
                  </a:ext>
                </a:extLst>
              </a:tr>
              <a:tr h="391886">
                <a:tc>
                  <a:txBody>
                    <a:bodyPr/>
                    <a:lstStyle/>
                    <a:p>
                      <a:r>
                        <a:rPr lang="en-US" sz="1200" dirty="0"/>
                        <a:t>*Example Data in no particular order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07264668"/>
                  </a:ext>
                </a:extLst>
              </a:tr>
            </a:tbl>
          </a:graphicData>
        </a:graphic>
      </p:graphicFrame>
    </p:spTree>
    <p:extLst>
      <p:ext uri="{BB962C8B-B14F-4D97-AF65-F5344CB8AC3E}">
        <p14:creationId xmlns:p14="http://schemas.microsoft.com/office/powerpoint/2010/main" val="3062318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1405696-505B-4954-B42B-EDBCEBFC5DAA}"/>
              </a:ext>
            </a:extLst>
          </p:cNvPr>
          <p:cNvSpPr>
            <a:spLocks noGrp="1"/>
          </p:cNvSpPr>
          <p:nvPr>
            <p:ph type="title"/>
          </p:nvPr>
        </p:nvSpPr>
        <p:spPr>
          <a:xfrm>
            <a:off x="490127" y="1619076"/>
            <a:ext cx="4443412" cy="3850547"/>
          </a:xfrm>
        </p:spPr>
        <p:txBody>
          <a:bodyPr anchor="b">
            <a:noAutofit/>
          </a:bodyPr>
          <a:lstStyle/>
          <a:p>
            <a:pPr algn="ctr"/>
            <a:r>
              <a:rPr lang="en-US" sz="4400" b="1" dirty="0">
                <a:solidFill>
                  <a:schemeClr val="bg1"/>
                </a:solidFill>
              </a:rPr>
              <a:t>Financial Assistance Program Updates</a:t>
            </a:r>
            <a:br>
              <a:rPr lang="en-US" sz="4400" b="1" dirty="0">
                <a:solidFill>
                  <a:schemeClr val="bg1"/>
                </a:solidFill>
              </a:rPr>
            </a:br>
            <a:endParaRPr lang="en-US" sz="6000" dirty="0">
              <a:solidFill>
                <a:schemeClr val="bg1"/>
              </a:solidFill>
            </a:endParaRPr>
          </a:p>
        </p:txBody>
      </p:sp>
      <p:pic>
        <p:nvPicPr>
          <p:cNvPr id="15" name="Picture 14" descr="NRCS-Divider-Slide_Raindrop.png">
            <a:extLst>
              <a:ext uri="{FF2B5EF4-FFF2-40B4-BE49-F238E27FC236}">
                <a16:creationId xmlns:a16="http://schemas.microsoft.com/office/drawing/2014/main" id="{1DCC37A2-9921-4524-9491-BE84C32E01C0}"/>
              </a:ext>
            </a:extLst>
          </p:cNvPr>
          <p:cNvPicPr>
            <a:picLocks noChangeAspect="1"/>
          </p:cNvPicPr>
          <p:nvPr/>
        </p:nvPicPr>
        <p:blipFill rotWithShape="1">
          <a:blip r:embed="rId2">
            <a:extLst>
              <a:ext uri="{28A0092B-C50C-407E-A947-70E740481C1C}">
                <a14:useLocalDpi xmlns:a14="http://schemas.microsoft.com/office/drawing/2010/main" val="0"/>
              </a:ext>
            </a:extLst>
          </a:blip>
          <a:srcRect b="42253"/>
          <a:stretch/>
        </p:blipFill>
        <p:spPr>
          <a:xfrm>
            <a:off x="7222921" y="1331246"/>
            <a:ext cx="1979802" cy="4195507"/>
          </a:xfrm>
          <a:prstGeom prst="rect">
            <a:avLst/>
          </a:prstGeom>
        </p:spPr>
      </p:pic>
    </p:spTree>
    <p:extLst>
      <p:ext uri="{BB962C8B-B14F-4D97-AF65-F5344CB8AC3E}">
        <p14:creationId xmlns:p14="http://schemas.microsoft.com/office/powerpoint/2010/main" val="3338697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8D5DA-1085-414E-8D40-13DA48C6A44B}"/>
              </a:ext>
            </a:extLst>
          </p:cNvPr>
          <p:cNvSpPr>
            <a:spLocks noGrp="1"/>
          </p:cNvSpPr>
          <p:nvPr>
            <p:ph type="title"/>
          </p:nvPr>
        </p:nvSpPr>
        <p:spPr/>
        <p:txBody>
          <a:bodyPr/>
          <a:lstStyle/>
          <a:p>
            <a:pPr algn="ctr"/>
            <a:r>
              <a:rPr lang="en-US" sz="3600" b="1" dirty="0"/>
              <a:t>EQIP High Priority Practices</a:t>
            </a:r>
          </a:p>
        </p:txBody>
      </p:sp>
      <p:sp>
        <p:nvSpPr>
          <p:cNvPr id="5" name="Content Placeholder 4">
            <a:extLst>
              <a:ext uri="{FF2B5EF4-FFF2-40B4-BE49-F238E27FC236}">
                <a16:creationId xmlns:a16="http://schemas.microsoft.com/office/drawing/2014/main" id="{052A508F-EAE2-497A-A590-16712EC357EF}"/>
              </a:ext>
            </a:extLst>
          </p:cNvPr>
          <p:cNvSpPr>
            <a:spLocks noGrp="1"/>
          </p:cNvSpPr>
          <p:nvPr>
            <p:ph idx="1"/>
          </p:nvPr>
        </p:nvSpPr>
        <p:spPr>
          <a:xfrm>
            <a:off x="263990" y="1661530"/>
            <a:ext cx="8603173" cy="3534940"/>
          </a:xfrm>
        </p:spPr>
        <p:txBody>
          <a:bodyPr/>
          <a:lstStyle/>
          <a:p>
            <a:r>
              <a:rPr lang="en-US" sz="2400" dirty="0"/>
              <a:t>The 2018 Farm Bill authorize increased payments for up to 10 high priority practices through EQIP. </a:t>
            </a:r>
          </a:p>
          <a:p>
            <a:endParaRPr lang="en-US" sz="1500" dirty="0"/>
          </a:p>
          <a:p>
            <a:r>
              <a:rPr lang="en-US" sz="2400" dirty="0"/>
              <a:t>Selection of practices to receive higher payment should incentivize conservation practices that have high potential for conservation benefit but are underutilized. </a:t>
            </a:r>
          </a:p>
          <a:p>
            <a:pPr marL="0" indent="0">
              <a:buNone/>
            </a:pPr>
            <a:endParaRPr lang="en-US" sz="1200" dirty="0"/>
          </a:p>
          <a:p>
            <a:r>
              <a:rPr lang="en-US" sz="2400" dirty="0"/>
              <a:t>A participant may receive an increased payment amount for a high priority practice: </a:t>
            </a:r>
          </a:p>
          <a:p>
            <a:pPr lvl="1"/>
            <a:r>
              <a:rPr lang="en-US" sz="2000" dirty="0"/>
              <a:t>up to 90 percent of the incurred costs associated with materials, equipment for installation, labor, mobilization, or acquisition of technical knowledge; </a:t>
            </a:r>
          </a:p>
          <a:p>
            <a:pPr lvl="1"/>
            <a:r>
              <a:rPr lang="en-US" sz="2000" dirty="0"/>
              <a:t>and up to 100 percent of the costs associated with income forgone.</a:t>
            </a:r>
            <a:endParaRPr lang="en-US" sz="700" dirty="0"/>
          </a:p>
          <a:p>
            <a:endParaRPr lang="en-US" sz="2400" dirty="0"/>
          </a:p>
        </p:txBody>
      </p:sp>
    </p:spTree>
    <p:extLst>
      <p:ext uri="{BB962C8B-B14F-4D97-AF65-F5344CB8AC3E}">
        <p14:creationId xmlns:p14="http://schemas.microsoft.com/office/powerpoint/2010/main" val="350373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58CCC-4B97-4665-8C73-360EABD34FD0}"/>
              </a:ext>
            </a:extLst>
          </p:cNvPr>
          <p:cNvSpPr>
            <a:spLocks noGrp="1"/>
          </p:cNvSpPr>
          <p:nvPr>
            <p:ph type="title"/>
          </p:nvPr>
        </p:nvSpPr>
        <p:spPr/>
        <p:txBody>
          <a:bodyPr/>
          <a:lstStyle/>
          <a:p>
            <a:r>
              <a:rPr lang="en-US" sz="3600" b="1" dirty="0"/>
              <a:t>FY23 EQIP High Priority Practices</a:t>
            </a:r>
          </a:p>
        </p:txBody>
      </p:sp>
      <p:sp>
        <p:nvSpPr>
          <p:cNvPr id="3" name="Content Placeholder 2">
            <a:extLst>
              <a:ext uri="{FF2B5EF4-FFF2-40B4-BE49-F238E27FC236}">
                <a16:creationId xmlns:a16="http://schemas.microsoft.com/office/drawing/2014/main" id="{ABBDE93E-5A7E-44DA-97F2-8352CD0E084D}"/>
              </a:ext>
            </a:extLst>
          </p:cNvPr>
          <p:cNvSpPr>
            <a:spLocks noGrp="1"/>
          </p:cNvSpPr>
          <p:nvPr>
            <p:ph idx="1"/>
          </p:nvPr>
        </p:nvSpPr>
        <p:spPr/>
        <p:txBody>
          <a:bodyPr/>
          <a:lstStyle/>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329 Residue and Tillage Management, No Till</a:t>
            </a: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338 Prescribed Burning</a:t>
            </a:r>
            <a:endParaRPr lang="en-US" b="0" dirty="0">
              <a:solidFill>
                <a:srgbClr val="000000"/>
              </a:solidFill>
              <a:latin typeface="Calibri" panose="020F0502020204030204" pitchFamily="34" charset="0"/>
            </a:endParaRP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345 Residue and Tillage Management, Reduced Till</a:t>
            </a: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384 Woody Residue Treatment</a:t>
            </a: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386 Field Border</a:t>
            </a: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393 Filter Strip</a:t>
            </a: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420 Wildlife Habitat Planting</a:t>
            </a: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430 Irrigation Pipeline*</a:t>
            </a: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436 Irrigation Reservoir*</a:t>
            </a:r>
          </a:p>
          <a:p>
            <a:pPr marL="1085850" lvl="1" indent="-342900">
              <a:buFont typeface="Arial" panose="020B0604020202020204" pitchFamily="34" charset="0"/>
              <a:buChar char="•"/>
            </a:pPr>
            <a:r>
              <a:rPr lang="en-US" b="0" i="0" u="none" strike="noStrike" baseline="0" dirty="0">
                <a:solidFill>
                  <a:srgbClr val="404040"/>
                </a:solidFill>
                <a:latin typeface="Calibri" panose="020F0502020204030204" pitchFamily="34" charset="0"/>
              </a:rPr>
              <a:t>533 Pumping Plant*</a:t>
            </a:r>
          </a:p>
          <a:p>
            <a:pPr marL="1200150" lvl="2" indent="0">
              <a:buNone/>
            </a:pPr>
            <a:r>
              <a:rPr lang="en-US" dirty="0">
                <a:solidFill>
                  <a:srgbClr val="404040"/>
                </a:solidFill>
                <a:latin typeface="Calibri" panose="020F0502020204030204" pitchFamily="34" charset="0"/>
              </a:rPr>
              <a:t>*Practices are only HPP when used as part of a tail water recovery system. </a:t>
            </a:r>
            <a:endParaRPr lang="en-US" dirty="0"/>
          </a:p>
        </p:txBody>
      </p:sp>
    </p:spTree>
    <p:extLst>
      <p:ext uri="{BB962C8B-B14F-4D97-AF65-F5344CB8AC3E}">
        <p14:creationId xmlns:p14="http://schemas.microsoft.com/office/powerpoint/2010/main" val="1465720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8D5DA-1085-414E-8D40-13DA48C6A44B}"/>
              </a:ext>
            </a:extLst>
          </p:cNvPr>
          <p:cNvSpPr>
            <a:spLocks noGrp="1"/>
          </p:cNvSpPr>
          <p:nvPr>
            <p:ph type="title"/>
          </p:nvPr>
        </p:nvSpPr>
        <p:spPr>
          <a:xfrm>
            <a:off x="234892" y="1021013"/>
            <a:ext cx="8573549" cy="838432"/>
          </a:xfrm>
        </p:spPr>
        <p:txBody>
          <a:bodyPr/>
          <a:lstStyle/>
          <a:p>
            <a:pPr algn="ctr"/>
            <a:r>
              <a:rPr lang="en-US" sz="3200" b="1" dirty="0"/>
              <a:t>What is a Source Water Protection Priority Practice?</a:t>
            </a:r>
          </a:p>
        </p:txBody>
      </p:sp>
      <p:sp>
        <p:nvSpPr>
          <p:cNvPr id="5" name="Content Placeholder 4">
            <a:extLst>
              <a:ext uri="{FF2B5EF4-FFF2-40B4-BE49-F238E27FC236}">
                <a16:creationId xmlns:a16="http://schemas.microsoft.com/office/drawing/2014/main" id="{052A508F-EAE2-497A-A590-16712EC357EF}"/>
              </a:ext>
            </a:extLst>
          </p:cNvPr>
          <p:cNvSpPr>
            <a:spLocks noGrp="1"/>
          </p:cNvSpPr>
          <p:nvPr>
            <p:ph idx="1"/>
          </p:nvPr>
        </p:nvSpPr>
        <p:spPr>
          <a:xfrm>
            <a:off x="478172" y="1876733"/>
            <a:ext cx="8086987" cy="3534940"/>
          </a:xfrm>
        </p:spPr>
        <p:txBody>
          <a:bodyPr/>
          <a:lstStyle/>
          <a:p>
            <a:pPr marL="0" indent="0">
              <a:buNone/>
            </a:pPr>
            <a:r>
              <a:rPr lang="en-US" sz="2400" dirty="0"/>
              <a:t>The 2018 Farm Bill provides for increased incentives for practices that relate to water quality and quantity and protect drinking water sources while also benefitting producers.</a:t>
            </a:r>
          </a:p>
          <a:p>
            <a:pPr marL="0" indent="0">
              <a:buNone/>
            </a:pPr>
            <a:r>
              <a:rPr lang="en-US" sz="2400" dirty="0"/>
              <a:t> </a:t>
            </a:r>
          </a:p>
          <a:p>
            <a:pPr marL="0" indent="0">
              <a:buNone/>
            </a:pPr>
            <a:r>
              <a:rPr lang="en-US" sz="2400" dirty="0"/>
              <a:t>A participant may receive an increased payment amount for a high priority practice: </a:t>
            </a:r>
          </a:p>
          <a:p>
            <a:r>
              <a:rPr lang="en-US" sz="2400" dirty="0"/>
              <a:t>up to 90 percent of the incurred costs associated with materials, equipment for installation, labor, mobilization, or acquisition of technical knowledge; </a:t>
            </a:r>
          </a:p>
          <a:p>
            <a:r>
              <a:rPr lang="en-US" sz="2400" dirty="0"/>
              <a:t>and up to 100 percent of the costs associated with income forgone.</a:t>
            </a:r>
            <a:endParaRPr lang="en-US" sz="1100" dirty="0"/>
          </a:p>
          <a:p>
            <a:pPr marL="0" indent="0">
              <a:buNone/>
            </a:pPr>
            <a:endParaRPr lang="en-US" sz="2400" dirty="0"/>
          </a:p>
        </p:txBody>
      </p:sp>
    </p:spTree>
    <p:extLst>
      <p:ext uri="{BB962C8B-B14F-4D97-AF65-F5344CB8AC3E}">
        <p14:creationId xmlns:p14="http://schemas.microsoft.com/office/powerpoint/2010/main" val="1397373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04134-2475-4B5E-B28E-9EE8BA9E4E4E}"/>
              </a:ext>
            </a:extLst>
          </p:cNvPr>
          <p:cNvSpPr>
            <a:spLocks noGrp="1"/>
          </p:cNvSpPr>
          <p:nvPr>
            <p:ph type="title"/>
          </p:nvPr>
        </p:nvSpPr>
        <p:spPr>
          <a:xfrm>
            <a:off x="628650" y="974916"/>
            <a:ext cx="7886700" cy="838432"/>
          </a:xfrm>
        </p:spPr>
        <p:txBody>
          <a:bodyPr/>
          <a:lstStyle/>
          <a:p>
            <a:pPr algn="ctr"/>
            <a:r>
              <a:rPr lang="en-US" sz="4000" b="1" dirty="0"/>
              <a:t>Selecting SWP Priority Practices</a:t>
            </a:r>
          </a:p>
        </p:txBody>
      </p:sp>
      <p:sp>
        <p:nvSpPr>
          <p:cNvPr id="3" name="Content Placeholder 2">
            <a:extLst>
              <a:ext uri="{FF2B5EF4-FFF2-40B4-BE49-F238E27FC236}">
                <a16:creationId xmlns:a16="http://schemas.microsoft.com/office/drawing/2014/main" id="{D5EE387A-3125-491D-902B-C82AE3238A19}"/>
              </a:ext>
            </a:extLst>
          </p:cNvPr>
          <p:cNvSpPr>
            <a:spLocks noGrp="1"/>
          </p:cNvSpPr>
          <p:nvPr>
            <p:ph idx="1"/>
          </p:nvPr>
        </p:nvSpPr>
        <p:spPr>
          <a:xfrm>
            <a:off x="385894" y="1825625"/>
            <a:ext cx="8246378" cy="4351338"/>
          </a:xfrm>
        </p:spPr>
        <p:txBody>
          <a:bodyPr/>
          <a:lstStyle/>
          <a:p>
            <a:pPr marL="0" indent="0">
              <a:buNone/>
            </a:pPr>
            <a:r>
              <a:rPr lang="en-US" dirty="0"/>
              <a:t>A source water priority practice may be decided using the following criteria:</a:t>
            </a:r>
          </a:p>
          <a:p>
            <a:r>
              <a:rPr lang="en-US" sz="2000" dirty="0"/>
              <a:t>Have a significant impact on either water quality or water quantity (or both if applicable), based on the threats to drinking water in the local priority area(s).</a:t>
            </a:r>
          </a:p>
          <a:p>
            <a:r>
              <a:rPr lang="en-US" sz="2000" dirty="0"/>
              <a:t>Select practices that specifically address the source of the drinking water (ground vs. surface water systems).</a:t>
            </a:r>
          </a:p>
          <a:p>
            <a:r>
              <a:rPr lang="en-US" sz="2000" dirty="0"/>
              <a:t>With respect to irrigation practices and water quantity – consider whether water savings will actually be realized.</a:t>
            </a:r>
          </a:p>
          <a:p>
            <a:endParaRPr lang="en-US" sz="2000" dirty="0"/>
          </a:p>
        </p:txBody>
      </p:sp>
    </p:spTree>
    <p:extLst>
      <p:ext uri="{BB962C8B-B14F-4D97-AF65-F5344CB8AC3E}">
        <p14:creationId xmlns:p14="http://schemas.microsoft.com/office/powerpoint/2010/main" val="188951524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60B094784534944B0F8B15E7EAC3A13" ma:contentTypeVersion="2" ma:contentTypeDescription="Create a new document." ma:contentTypeScope="" ma:versionID="0f3673a6579748ca84a88153d1edb1cf">
  <xsd:schema xmlns:xsd="http://www.w3.org/2001/XMLSchema" xmlns:xs="http://www.w3.org/2001/XMLSchema" xmlns:p="http://schemas.microsoft.com/office/2006/metadata/properties" xmlns:ns2="c17ca4a2-6390-4cb0-bb09-1210258d5dd3" targetNamespace="http://schemas.microsoft.com/office/2006/metadata/properties" ma:root="true" ma:fieldsID="1128fd058696cb0753ce02537333924a" ns2:_="">
    <xsd:import namespace="c17ca4a2-6390-4cb0-bb09-1210258d5dd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7ca4a2-6390-4cb0-bb09-1210258d5d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F697CF9-1570-4EBE-A8A6-ECB65B45BCFA}">
  <ds:schemaRefs>
    <ds:schemaRef ds:uri="http://schemas.microsoft.com/sharepoint/v3/contenttype/forms"/>
  </ds:schemaRefs>
</ds:datastoreItem>
</file>

<file path=customXml/itemProps2.xml><?xml version="1.0" encoding="utf-8"?>
<ds:datastoreItem xmlns:ds="http://schemas.openxmlformats.org/officeDocument/2006/customXml" ds:itemID="{4963322B-A010-43AB-B6C9-0AE3AA02C5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7ca4a2-6390-4cb0-bb09-1210258d5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055698-CA19-4F9C-9027-C86041EC6B7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c17ca4a2-6390-4cb0-bb09-1210258d5dd3"/>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285</TotalTime>
  <Words>1353</Words>
  <Application>Microsoft Office PowerPoint</Application>
  <PresentationFormat>On-screen Show (4:3)</PresentationFormat>
  <Paragraphs>154</Paragraphs>
  <Slides>19</Slides>
  <Notes>1</Notes>
  <HiddenSlides>0</HiddenSlides>
  <MMClips>0</MMClips>
  <ScaleCrop>false</ScaleCrop>
  <HeadingPairs>
    <vt:vector size="6" baseType="variant">
      <vt:variant>
        <vt:lpstr>Fonts Used</vt:lpstr>
      </vt:variant>
      <vt:variant>
        <vt:i4>7</vt:i4>
      </vt:variant>
      <vt:variant>
        <vt:lpstr>Theme</vt:lpstr>
      </vt:variant>
      <vt:variant>
        <vt:i4>10</vt:i4>
      </vt:variant>
      <vt:variant>
        <vt:lpstr>Slide Titles</vt:lpstr>
      </vt:variant>
      <vt:variant>
        <vt:i4>19</vt:i4>
      </vt:variant>
    </vt:vector>
  </HeadingPairs>
  <TitlesOfParts>
    <vt:vector size="36" baseType="lpstr">
      <vt:lpstr>Arial</vt:lpstr>
      <vt:lpstr>Calibri</vt:lpstr>
      <vt:lpstr>Calibri Light</vt:lpstr>
      <vt:lpstr>Gotham Medium</vt:lpstr>
      <vt:lpstr>Open Sans Extrabold</vt:lpstr>
      <vt:lpstr>Public Sans Web</vt:lpstr>
      <vt:lpstr>Wingdings</vt:lpstr>
      <vt:lpstr>Custom Design</vt:lpstr>
      <vt:lpstr>1_Custom Design</vt:lpstr>
      <vt:lpstr>Office Theme</vt:lpstr>
      <vt:lpstr>2_Custom Design</vt:lpstr>
      <vt:lpstr>3_Custom Design</vt:lpstr>
      <vt:lpstr>4_Custom Design</vt:lpstr>
      <vt:lpstr>5_Custom Design</vt:lpstr>
      <vt:lpstr>6_Custom Design</vt:lpstr>
      <vt:lpstr>7_Custom Design</vt:lpstr>
      <vt:lpstr>8_Custom Design</vt:lpstr>
      <vt:lpstr>Darren Boudreaux Program Liaison, Area 2</vt:lpstr>
      <vt:lpstr>Locally Led Process –</vt:lpstr>
      <vt:lpstr>Locally Led Process Leading to Prioritized Financial Assistance</vt:lpstr>
      <vt:lpstr>Example Local and State Subaccount with Prioritized Resource Concerns</vt:lpstr>
      <vt:lpstr>Financial Assistance Program Updates </vt:lpstr>
      <vt:lpstr>EQIP High Priority Practices</vt:lpstr>
      <vt:lpstr>FY23 EQIP High Priority Practices</vt:lpstr>
      <vt:lpstr>What is a Source Water Protection Priority Practice?</vt:lpstr>
      <vt:lpstr>Selecting SWP Priority Practices</vt:lpstr>
      <vt:lpstr>EQIP Source Water Protection</vt:lpstr>
      <vt:lpstr>LA FY2023 EQIP Funding</vt:lpstr>
      <vt:lpstr>LA FY2023 CSP Classic Funding</vt:lpstr>
      <vt:lpstr>LA FY2023 IRA Funding</vt:lpstr>
      <vt:lpstr>FY2023 IRA Core Practices and Enhancements</vt:lpstr>
      <vt:lpstr>LA FY2023 RCPP Projects</vt:lpstr>
      <vt:lpstr>LA FY2023 RCPP Projects</vt:lpstr>
      <vt:lpstr>LA FY2023 RCPP Projects</vt:lpstr>
      <vt:lpstr>LA FY2023 RCPP Projects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CD/CART Weekly Meeting</dc:title>
  <dc:creator>Trichel, Sarah - NRCS - Alexandria, LA</dc:creator>
  <cp:lastModifiedBy>Boudreaux, Darren - FPAC-NRCS, LA</cp:lastModifiedBy>
  <cp:revision>18</cp:revision>
  <dcterms:created xsi:type="dcterms:W3CDTF">2020-05-07T18:01:48Z</dcterms:created>
  <dcterms:modified xsi:type="dcterms:W3CDTF">2023-04-17T14:22:15Z</dcterms:modified>
</cp:coreProperties>
</file>