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7"/>
  </p:notesMasterIdLst>
  <p:sldIdLst>
    <p:sldId id="256" r:id="rId2"/>
    <p:sldId id="260" r:id="rId3"/>
    <p:sldId id="262" r:id="rId4"/>
    <p:sldId id="264" r:id="rId5"/>
    <p:sldId id="257" r:id="rId6"/>
  </p:sldIdLst>
  <p:sldSz cx="12192000" cy="6858000"/>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FD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966820-B75C-4632-A277-341D419FF3DB}" v="3" dt="2023-04-11T20:22:39.2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7" autoAdjust="0"/>
    <p:restoredTop sz="82665" autoAdjust="0"/>
  </p:normalViewPr>
  <p:slideViewPr>
    <p:cSldViewPr snapToGrid="0">
      <p:cViewPr varScale="1">
        <p:scale>
          <a:sx n="86" d="100"/>
          <a:sy n="86" d="100"/>
        </p:scale>
        <p:origin x="422"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omassie, Garret - FPAC-NRCS, LA" userId="b6e58a29-bbfb-4a49-afaa-2edaf98191b5" providerId="ADAL" clId="{41966820-B75C-4632-A277-341D419FF3DB}"/>
    <pc:docChg chg="custSel addSld delSld modSld sldOrd">
      <pc:chgData name="Thomassie, Garret - FPAC-NRCS, LA" userId="b6e58a29-bbfb-4a49-afaa-2edaf98191b5" providerId="ADAL" clId="{41966820-B75C-4632-A277-341D419FF3DB}" dt="2023-04-11T20:36:50.792" v="803" actId="1076"/>
      <pc:docMkLst>
        <pc:docMk/>
      </pc:docMkLst>
      <pc:sldChg chg="addSp delSp modSp mod">
        <pc:chgData name="Thomassie, Garret - FPAC-NRCS, LA" userId="b6e58a29-bbfb-4a49-afaa-2edaf98191b5" providerId="ADAL" clId="{41966820-B75C-4632-A277-341D419FF3DB}" dt="2023-04-11T20:26:32.172" v="778" actId="27636"/>
        <pc:sldMkLst>
          <pc:docMk/>
          <pc:sldMk cId="1129630042" sldId="257"/>
        </pc:sldMkLst>
        <pc:spChg chg="mod">
          <ac:chgData name="Thomassie, Garret - FPAC-NRCS, LA" userId="b6e58a29-bbfb-4a49-afaa-2edaf98191b5" providerId="ADAL" clId="{41966820-B75C-4632-A277-341D419FF3DB}" dt="2023-04-11T19:52:21.661" v="10" actId="20577"/>
          <ac:spMkLst>
            <pc:docMk/>
            <pc:sldMk cId="1129630042" sldId="257"/>
            <ac:spMk id="4" creationId="{93C05BF0-4C17-4598-9289-8BBBC6C44BDE}"/>
          </ac:spMkLst>
        </pc:spChg>
        <pc:spChg chg="mod">
          <ac:chgData name="Thomassie, Garret - FPAC-NRCS, LA" userId="b6e58a29-bbfb-4a49-afaa-2edaf98191b5" providerId="ADAL" clId="{41966820-B75C-4632-A277-341D419FF3DB}" dt="2023-04-11T20:26:32.172" v="778" actId="27636"/>
          <ac:spMkLst>
            <pc:docMk/>
            <pc:sldMk cId="1129630042" sldId="257"/>
            <ac:spMk id="5" creationId="{01C543B0-D2AB-4C21-A67C-B99A87FA351F}"/>
          </ac:spMkLst>
        </pc:spChg>
        <pc:picChg chg="add mod">
          <ac:chgData name="Thomassie, Garret - FPAC-NRCS, LA" userId="b6e58a29-bbfb-4a49-afaa-2edaf98191b5" providerId="ADAL" clId="{41966820-B75C-4632-A277-341D419FF3DB}" dt="2023-04-11T20:23:21.409" v="673" actId="1076"/>
          <ac:picMkLst>
            <pc:docMk/>
            <pc:sldMk cId="1129630042" sldId="257"/>
            <ac:picMk id="3" creationId="{6FD5F540-655A-32BA-BD4B-29103E6AB8AB}"/>
          </ac:picMkLst>
        </pc:picChg>
        <pc:picChg chg="del">
          <ac:chgData name="Thomassie, Garret - FPAC-NRCS, LA" userId="b6e58a29-bbfb-4a49-afaa-2edaf98191b5" providerId="ADAL" clId="{41966820-B75C-4632-A277-341D419FF3DB}" dt="2023-04-11T20:02:30.618" v="440" actId="478"/>
          <ac:picMkLst>
            <pc:docMk/>
            <pc:sldMk cId="1129630042" sldId="257"/>
            <ac:picMk id="7" creationId="{07273F3E-447C-4DD2-AED0-F7ED22AF9D70}"/>
          </ac:picMkLst>
        </pc:picChg>
        <pc:picChg chg="add mod modCrop">
          <ac:chgData name="Thomassie, Garret - FPAC-NRCS, LA" userId="b6e58a29-bbfb-4a49-afaa-2edaf98191b5" providerId="ADAL" clId="{41966820-B75C-4632-A277-341D419FF3DB}" dt="2023-04-11T20:23:23.553" v="674" actId="1076"/>
          <ac:picMkLst>
            <pc:docMk/>
            <pc:sldMk cId="1129630042" sldId="257"/>
            <ac:picMk id="8" creationId="{721D5028-4C49-2153-EFAD-DD34BC91BC37}"/>
          </ac:picMkLst>
        </pc:picChg>
        <pc:picChg chg="del mod">
          <ac:chgData name="Thomassie, Garret - FPAC-NRCS, LA" userId="b6e58a29-bbfb-4a49-afaa-2edaf98191b5" providerId="ADAL" clId="{41966820-B75C-4632-A277-341D419FF3DB}" dt="2023-04-11T20:19:42.006" v="655" actId="478"/>
          <ac:picMkLst>
            <pc:docMk/>
            <pc:sldMk cId="1129630042" sldId="257"/>
            <ac:picMk id="9" creationId="{ACDE9FB4-8B6F-4F1C-A611-4CA9695E4E01}"/>
          </ac:picMkLst>
        </pc:picChg>
      </pc:sldChg>
      <pc:sldChg chg="modSp mod">
        <pc:chgData name="Thomassie, Garret - FPAC-NRCS, LA" userId="b6e58a29-bbfb-4a49-afaa-2edaf98191b5" providerId="ADAL" clId="{41966820-B75C-4632-A277-341D419FF3DB}" dt="2023-04-11T20:36:21.947" v="800" actId="20577"/>
        <pc:sldMkLst>
          <pc:docMk/>
          <pc:sldMk cId="2466766759" sldId="262"/>
        </pc:sldMkLst>
        <pc:spChg chg="mod">
          <ac:chgData name="Thomassie, Garret - FPAC-NRCS, LA" userId="b6e58a29-bbfb-4a49-afaa-2edaf98191b5" providerId="ADAL" clId="{41966820-B75C-4632-A277-341D419FF3DB}" dt="2023-04-11T20:36:21.947" v="800" actId="20577"/>
          <ac:spMkLst>
            <pc:docMk/>
            <pc:sldMk cId="2466766759" sldId="262"/>
            <ac:spMk id="5" creationId="{01C543B0-D2AB-4C21-A67C-B99A87FA351F}"/>
          </ac:spMkLst>
        </pc:spChg>
      </pc:sldChg>
      <pc:sldChg chg="new del">
        <pc:chgData name="Thomassie, Garret - FPAC-NRCS, LA" userId="b6e58a29-bbfb-4a49-afaa-2edaf98191b5" providerId="ADAL" clId="{41966820-B75C-4632-A277-341D419FF3DB}" dt="2023-04-11T19:51:46.846" v="2" actId="2696"/>
        <pc:sldMkLst>
          <pc:docMk/>
          <pc:sldMk cId="3312753419" sldId="263"/>
        </pc:sldMkLst>
      </pc:sldChg>
      <pc:sldChg chg="modSp add mod ord">
        <pc:chgData name="Thomassie, Garret - FPAC-NRCS, LA" userId="b6e58a29-bbfb-4a49-afaa-2edaf98191b5" providerId="ADAL" clId="{41966820-B75C-4632-A277-341D419FF3DB}" dt="2023-04-11T20:36:50.792" v="803" actId="1076"/>
        <pc:sldMkLst>
          <pc:docMk/>
          <pc:sldMk cId="2674275159" sldId="264"/>
        </pc:sldMkLst>
        <pc:spChg chg="mod">
          <ac:chgData name="Thomassie, Garret - FPAC-NRCS, LA" userId="b6e58a29-bbfb-4a49-afaa-2edaf98191b5" providerId="ADAL" clId="{41966820-B75C-4632-A277-341D419FF3DB}" dt="2023-04-11T20:08:25.099" v="550" actId="20577"/>
          <ac:spMkLst>
            <pc:docMk/>
            <pc:sldMk cId="2674275159" sldId="264"/>
            <ac:spMk id="4" creationId="{93C05BF0-4C17-4598-9289-8BBBC6C44BDE}"/>
          </ac:spMkLst>
        </pc:spChg>
        <pc:spChg chg="mod">
          <ac:chgData name="Thomassie, Garret - FPAC-NRCS, LA" userId="b6e58a29-bbfb-4a49-afaa-2edaf98191b5" providerId="ADAL" clId="{41966820-B75C-4632-A277-341D419FF3DB}" dt="2023-04-11T20:17:29.539" v="640" actId="20577"/>
          <ac:spMkLst>
            <pc:docMk/>
            <pc:sldMk cId="2674275159" sldId="264"/>
            <ac:spMk id="5" creationId="{01C543B0-D2AB-4C21-A67C-B99A87FA351F}"/>
          </ac:spMkLst>
        </pc:spChg>
        <pc:picChg chg="mod">
          <ac:chgData name="Thomassie, Garret - FPAC-NRCS, LA" userId="b6e58a29-bbfb-4a49-afaa-2edaf98191b5" providerId="ADAL" clId="{41966820-B75C-4632-A277-341D419FF3DB}" dt="2023-04-11T20:36:50.792" v="803" actId="1076"/>
          <ac:picMkLst>
            <pc:docMk/>
            <pc:sldMk cId="2674275159" sldId="264"/>
            <ac:picMk id="7" creationId="{07273F3E-447C-4DD2-AED0-F7ED22AF9D70}"/>
          </ac:picMkLst>
        </pc:picChg>
        <pc:picChg chg="mod">
          <ac:chgData name="Thomassie, Garret - FPAC-NRCS, LA" userId="b6e58a29-bbfb-4a49-afaa-2edaf98191b5" providerId="ADAL" clId="{41966820-B75C-4632-A277-341D419FF3DB}" dt="2023-04-11T20:36:47.809" v="802" actId="1076"/>
          <ac:picMkLst>
            <pc:docMk/>
            <pc:sldMk cId="2674275159" sldId="264"/>
            <ac:picMk id="9" creationId="{ACDE9FB4-8B6F-4F1C-A611-4CA9695E4E01}"/>
          </ac:picMkLst>
        </pc:picChg>
      </pc:sldChg>
    </pc:docChg>
  </pc:docChgLst>
  <pc:docChgLst>
    <pc:chgData name="Thomassie, Garret - NRCS, Galliano, LA" userId="b6e58a29-bbfb-4a49-afaa-2edaf98191b5" providerId="ADAL" clId="{79D9F490-81D6-4CE4-A647-B99DDA3B5719}"/>
    <pc:docChg chg="modSld">
      <pc:chgData name="Thomassie, Garret - NRCS, Galliano, LA" userId="b6e58a29-bbfb-4a49-afaa-2edaf98191b5" providerId="ADAL" clId="{79D9F490-81D6-4CE4-A647-B99DDA3B5719}" dt="2022-05-17T13:44:31.059" v="7" actId="6549"/>
      <pc:docMkLst>
        <pc:docMk/>
      </pc:docMkLst>
      <pc:sldChg chg="modSp mod">
        <pc:chgData name="Thomassie, Garret - NRCS, Galliano, LA" userId="b6e58a29-bbfb-4a49-afaa-2edaf98191b5" providerId="ADAL" clId="{79D9F490-81D6-4CE4-A647-B99DDA3B5719}" dt="2022-05-17T13:44:31.059" v="7" actId="6549"/>
        <pc:sldMkLst>
          <pc:docMk/>
          <pc:sldMk cId="1129630042" sldId="257"/>
        </pc:sldMkLst>
        <pc:spChg chg="mod">
          <ac:chgData name="Thomassie, Garret - NRCS, Galliano, LA" userId="b6e58a29-bbfb-4a49-afaa-2edaf98191b5" providerId="ADAL" clId="{79D9F490-81D6-4CE4-A647-B99DDA3B5719}" dt="2022-05-17T13:44:31.059" v="7" actId="6549"/>
          <ac:spMkLst>
            <pc:docMk/>
            <pc:sldMk cId="1129630042" sldId="257"/>
            <ac:spMk id="5" creationId="{01C543B0-D2AB-4C21-A67C-B99A87FA351F}"/>
          </ac:spMkLst>
        </pc:spChg>
      </pc:sldChg>
      <pc:sldChg chg="modSp mod">
        <pc:chgData name="Thomassie, Garret - NRCS, Galliano, LA" userId="b6e58a29-bbfb-4a49-afaa-2edaf98191b5" providerId="ADAL" clId="{79D9F490-81D6-4CE4-A647-B99DDA3B5719}" dt="2022-05-16T19:59:33.041" v="6" actId="20577"/>
        <pc:sldMkLst>
          <pc:docMk/>
          <pc:sldMk cId="2466766759" sldId="262"/>
        </pc:sldMkLst>
        <pc:spChg chg="mod">
          <ac:chgData name="Thomassie, Garret - NRCS, Galliano, LA" userId="b6e58a29-bbfb-4a49-afaa-2edaf98191b5" providerId="ADAL" clId="{79D9F490-81D6-4CE4-A647-B99DDA3B5719}" dt="2022-05-16T19:59:33.041" v="6" actId="20577"/>
          <ac:spMkLst>
            <pc:docMk/>
            <pc:sldMk cId="2466766759" sldId="262"/>
            <ac:spMk id="5" creationId="{01C543B0-D2AB-4C21-A67C-B99A87FA351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78B70F7B-E5CA-4EF9-94EF-C146BA143B72}" type="datetimeFigureOut">
              <a:rPr lang="en-US" smtClean="0"/>
              <a:t>4/13/2023</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EF807F27-31A3-495A-89FD-093E374E64C9}" type="slidenum">
              <a:rPr lang="en-US" smtClean="0"/>
              <a:t>‹#›</a:t>
            </a:fld>
            <a:endParaRPr lang="en-US"/>
          </a:p>
        </p:txBody>
      </p:sp>
    </p:spTree>
    <p:extLst>
      <p:ext uri="{BB962C8B-B14F-4D97-AF65-F5344CB8AC3E}">
        <p14:creationId xmlns:p14="http://schemas.microsoft.com/office/powerpoint/2010/main" val="23404726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Enter you PMC name, city and state</a:t>
            </a:r>
          </a:p>
        </p:txBody>
      </p:sp>
      <p:sp>
        <p:nvSpPr>
          <p:cNvPr id="4" name="Slide Number Placeholder 3"/>
          <p:cNvSpPr>
            <a:spLocks noGrp="1"/>
          </p:cNvSpPr>
          <p:nvPr>
            <p:ph type="sldNum" sz="quarter" idx="5"/>
          </p:nvPr>
        </p:nvSpPr>
        <p:spPr/>
        <p:txBody>
          <a:bodyPr/>
          <a:lstStyle/>
          <a:p>
            <a:fld id="{EF807F27-31A3-495A-89FD-093E374E64C9}" type="slidenum">
              <a:rPr lang="en-US" smtClean="0"/>
              <a:t>1</a:t>
            </a:fld>
            <a:endParaRPr lang="en-US"/>
          </a:p>
        </p:txBody>
      </p:sp>
    </p:spTree>
    <p:extLst>
      <p:ext uri="{BB962C8B-B14F-4D97-AF65-F5344CB8AC3E}">
        <p14:creationId xmlns:p14="http://schemas.microsoft.com/office/powerpoint/2010/main" val="2711500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List the title of the PMCs study  2.  List objective or reason you did the study.  3.  List the title of the final study report and the title of the Tech Note.  4.  Describe how the product from the study was used to assist the field office.</a:t>
            </a:r>
          </a:p>
        </p:txBody>
      </p:sp>
      <p:sp>
        <p:nvSpPr>
          <p:cNvPr id="4" name="Slide Number Placeholder 3"/>
          <p:cNvSpPr>
            <a:spLocks noGrp="1"/>
          </p:cNvSpPr>
          <p:nvPr>
            <p:ph type="sldNum" sz="quarter" idx="5"/>
          </p:nvPr>
        </p:nvSpPr>
        <p:spPr/>
        <p:txBody>
          <a:bodyPr/>
          <a:lstStyle/>
          <a:p>
            <a:fld id="{EF807F27-31A3-495A-89FD-093E374E64C9}" type="slidenum">
              <a:rPr lang="en-US" smtClean="0"/>
              <a:t>2</a:t>
            </a:fld>
            <a:endParaRPr lang="en-US"/>
          </a:p>
        </p:txBody>
      </p:sp>
    </p:spTree>
    <p:extLst>
      <p:ext uri="{BB962C8B-B14F-4D97-AF65-F5344CB8AC3E}">
        <p14:creationId xmlns:p14="http://schemas.microsoft.com/office/powerpoint/2010/main" val="20429611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List the title of the PMCs study  2.  List objective or reason you did the study.  3.  List the title of the final study report and the title of the Tech Note.  4.  Describe how the product from the study was used to assist the field office.</a:t>
            </a:r>
          </a:p>
        </p:txBody>
      </p:sp>
      <p:sp>
        <p:nvSpPr>
          <p:cNvPr id="4" name="Slide Number Placeholder 3"/>
          <p:cNvSpPr>
            <a:spLocks noGrp="1"/>
          </p:cNvSpPr>
          <p:nvPr>
            <p:ph type="sldNum" sz="quarter" idx="5"/>
          </p:nvPr>
        </p:nvSpPr>
        <p:spPr/>
        <p:txBody>
          <a:bodyPr/>
          <a:lstStyle/>
          <a:p>
            <a:fld id="{EF807F27-31A3-495A-89FD-093E374E64C9}" type="slidenum">
              <a:rPr lang="en-US" smtClean="0"/>
              <a:t>3</a:t>
            </a:fld>
            <a:endParaRPr lang="en-US"/>
          </a:p>
        </p:txBody>
      </p:sp>
    </p:spTree>
    <p:extLst>
      <p:ext uri="{BB962C8B-B14F-4D97-AF65-F5344CB8AC3E}">
        <p14:creationId xmlns:p14="http://schemas.microsoft.com/office/powerpoint/2010/main" val="28388294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Provide a list of training or outreach the PMC has provided for NRCS staff or conservation partners, such as districts, that assists with conservation delivery.</a:t>
            </a:r>
          </a:p>
        </p:txBody>
      </p:sp>
      <p:sp>
        <p:nvSpPr>
          <p:cNvPr id="4" name="Slide Number Placeholder 3"/>
          <p:cNvSpPr>
            <a:spLocks noGrp="1"/>
          </p:cNvSpPr>
          <p:nvPr>
            <p:ph type="sldNum" sz="quarter" idx="5"/>
          </p:nvPr>
        </p:nvSpPr>
        <p:spPr/>
        <p:txBody>
          <a:bodyPr/>
          <a:lstStyle/>
          <a:p>
            <a:fld id="{EF807F27-31A3-495A-89FD-093E374E64C9}" type="slidenum">
              <a:rPr lang="en-US" smtClean="0"/>
              <a:t>4</a:t>
            </a:fld>
            <a:endParaRPr lang="en-US"/>
          </a:p>
        </p:txBody>
      </p:sp>
    </p:spTree>
    <p:extLst>
      <p:ext uri="{BB962C8B-B14F-4D97-AF65-F5344CB8AC3E}">
        <p14:creationId xmlns:p14="http://schemas.microsoft.com/office/powerpoint/2010/main" val="14131963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Provide a list of training or outreach the PMC has provided for NRCS staff or conservation partners, such as districts, that assists with conservation delivery.</a:t>
            </a:r>
          </a:p>
        </p:txBody>
      </p:sp>
      <p:sp>
        <p:nvSpPr>
          <p:cNvPr id="4" name="Slide Number Placeholder 3"/>
          <p:cNvSpPr>
            <a:spLocks noGrp="1"/>
          </p:cNvSpPr>
          <p:nvPr>
            <p:ph type="sldNum" sz="quarter" idx="5"/>
          </p:nvPr>
        </p:nvSpPr>
        <p:spPr/>
        <p:txBody>
          <a:bodyPr/>
          <a:lstStyle/>
          <a:p>
            <a:fld id="{EF807F27-31A3-495A-89FD-093E374E64C9}" type="slidenum">
              <a:rPr lang="en-US" smtClean="0"/>
              <a:t>5</a:t>
            </a:fld>
            <a:endParaRPr lang="en-US"/>
          </a:p>
        </p:txBody>
      </p:sp>
    </p:spTree>
    <p:extLst>
      <p:ext uri="{BB962C8B-B14F-4D97-AF65-F5344CB8AC3E}">
        <p14:creationId xmlns:p14="http://schemas.microsoft.com/office/powerpoint/2010/main" val="35421264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B5F35D06-EAE1-4D4D-B441-B5CAA86C4D00}" type="datetimeFigureOut">
              <a:rPr lang="en-US" smtClean="0"/>
              <a:t>4/13/2023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963C353-F5FB-449D-B756-566BB94F6673}" type="slidenum">
              <a:rPr lang="en-US" smtClean="0"/>
              <a:t>‹#›</a:t>
            </a:fld>
            <a:endParaRPr lang="en-US"/>
          </a:p>
        </p:txBody>
      </p:sp>
    </p:spTree>
    <p:extLst>
      <p:ext uri="{BB962C8B-B14F-4D97-AF65-F5344CB8AC3E}">
        <p14:creationId xmlns:p14="http://schemas.microsoft.com/office/powerpoint/2010/main" val="1874777402"/>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5F35D06-EAE1-4D4D-B441-B5CAA86C4D00}"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63C353-F5FB-449D-B756-566BB94F6673}" type="slidenum">
              <a:rPr lang="en-US" smtClean="0"/>
              <a:t>‹#›</a:t>
            </a:fld>
            <a:endParaRPr lang="en-US"/>
          </a:p>
        </p:txBody>
      </p:sp>
    </p:spTree>
    <p:extLst>
      <p:ext uri="{BB962C8B-B14F-4D97-AF65-F5344CB8AC3E}">
        <p14:creationId xmlns:p14="http://schemas.microsoft.com/office/powerpoint/2010/main" val="8726311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5F35D06-EAE1-4D4D-B441-B5CAA86C4D00}"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63C353-F5FB-449D-B756-566BB94F6673}" type="slidenum">
              <a:rPr lang="en-US" smtClean="0"/>
              <a:t>‹#›</a:t>
            </a:fld>
            <a:endParaRPr lang="en-US"/>
          </a:p>
        </p:txBody>
      </p:sp>
    </p:spTree>
    <p:extLst>
      <p:ext uri="{BB962C8B-B14F-4D97-AF65-F5344CB8AC3E}">
        <p14:creationId xmlns:p14="http://schemas.microsoft.com/office/powerpoint/2010/main" val="35136646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5F35D06-EAE1-4D4D-B441-B5CAA86C4D00}" type="datetimeFigureOut">
              <a:rPr lang="en-US" smtClean="0"/>
              <a:t>4/13/2023</a:t>
            </a:fld>
            <a:endParaRPr lang="en-US"/>
          </a:p>
        </p:txBody>
      </p:sp>
      <p:sp>
        <p:nvSpPr>
          <p:cNvPr id="8" name="Footer Placeholder 7"/>
          <p:cNvSpPr>
            <a:spLocks noGrp="1"/>
          </p:cNvSpPr>
          <p:nvPr>
            <p:ph type="ftr" sz="quarter" idx="11"/>
          </p:nvPr>
        </p:nvSpPr>
        <p:spPr/>
        <p:txBody>
          <a:bodyPr/>
          <a:lstStyle/>
          <a:p>
            <a:r>
              <a:rPr lang="en-US"/>
              <a:t>XX Plant Materials Center</a:t>
            </a:r>
            <a:endParaRPr lang="en-US" dirty="0"/>
          </a:p>
        </p:txBody>
      </p:sp>
      <p:sp>
        <p:nvSpPr>
          <p:cNvPr id="9" name="Slide Number Placeholder 8"/>
          <p:cNvSpPr>
            <a:spLocks noGrp="1"/>
          </p:cNvSpPr>
          <p:nvPr>
            <p:ph type="sldNum" sz="quarter" idx="12"/>
          </p:nvPr>
        </p:nvSpPr>
        <p:spPr/>
        <p:txBody>
          <a:bodyPr/>
          <a:lstStyle/>
          <a:p>
            <a:fld id="{D963C353-F5FB-449D-B756-566BB94F6673}" type="slidenum">
              <a:rPr lang="en-US" smtClean="0"/>
              <a:t>‹#›</a:t>
            </a:fld>
            <a:endParaRPr lang="en-US"/>
          </a:p>
        </p:txBody>
      </p:sp>
    </p:spTree>
    <p:extLst>
      <p:ext uri="{BB962C8B-B14F-4D97-AF65-F5344CB8AC3E}">
        <p14:creationId xmlns:p14="http://schemas.microsoft.com/office/powerpoint/2010/main" val="22956998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Date Placeholder 6"/>
          <p:cNvSpPr>
            <a:spLocks noGrp="1"/>
          </p:cNvSpPr>
          <p:nvPr>
            <p:ph type="dt" sz="half" idx="10"/>
          </p:nvPr>
        </p:nvSpPr>
        <p:spPr/>
        <p:txBody>
          <a:bodyPr/>
          <a:lstStyle/>
          <a:p>
            <a:fld id="{B5F35D06-EAE1-4D4D-B441-B5CAA86C4D00}" type="datetimeFigureOut">
              <a:rPr lang="en-US" smtClean="0"/>
              <a:t>4/13/2023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963C353-F5FB-449D-B756-566BB94F6673}" type="slidenum">
              <a:rPr lang="en-US" smtClean="0"/>
              <a:t>‹#›</a:t>
            </a:fld>
            <a:endParaRPr lang="en-US"/>
          </a:p>
        </p:txBody>
      </p:sp>
    </p:spTree>
    <p:extLst>
      <p:ext uri="{BB962C8B-B14F-4D97-AF65-F5344CB8AC3E}">
        <p14:creationId xmlns:p14="http://schemas.microsoft.com/office/powerpoint/2010/main" val="97133816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B5F35D06-EAE1-4D4D-B441-B5CAA86C4D00}" type="datetimeFigureOut">
              <a:rPr lang="en-US" smtClean="0"/>
              <a:t>4/13/2023</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D963C353-F5FB-449D-B756-566BB94F6673}" type="slidenum">
              <a:rPr lang="en-US" smtClean="0"/>
              <a:t>‹#›</a:t>
            </a:fld>
            <a:endParaRPr lang="en-US"/>
          </a:p>
        </p:txBody>
      </p:sp>
    </p:spTree>
    <p:extLst>
      <p:ext uri="{BB962C8B-B14F-4D97-AF65-F5344CB8AC3E}">
        <p14:creationId xmlns:p14="http://schemas.microsoft.com/office/powerpoint/2010/main" val="38179380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7" name="Date Placeholder 6"/>
          <p:cNvSpPr>
            <a:spLocks noGrp="1"/>
          </p:cNvSpPr>
          <p:nvPr>
            <p:ph type="dt" sz="half" idx="10"/>
          </p:nvPr>
        </p:nvSpPr>
        <p:spPr/>
        <p:txBody>
          <a:bodyPr/>
          <a:lstStyle/>
          <a:p>
            <a:fld id="{4F7D4976-E339-4826-83B7-FBD03F55ECF8}" type="datetimeFigureOut">
              <a:rPr lang="en-US" smtClean="0"/>
              <a:t>4/13/2023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1522483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5F35D06-EAE1-4D4D-B441-B5CAA86C4D00}" type="datetimeFigureOut">
              <a:rPr lang="en-US" smtClean="0"/>
              <a:t>4/13/2023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963C353-F5FB-449D-B756-566BB94F6673}" type="slidenum">
              <a:rPr lang="en-US" smtClean="0"/>
              <a:t>‹#›</a:t>
            </a:fld>
            <a:endParaRPr lang="en-US"/>
          </a:p>
        </p:txBody>
      </p:sp>
    </p:spTree>
    <p:extLst>
      <p:ext uri="{BB962C8B-B14F-4D97-AF65-F5344CB8AC3E}">
        <p14:creationId xmlns:p14="http://schemas.microsoft.com/office/powerpoint/2010/main" val="12532131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F35D06-EAE1-4D4D-B441-B5CAA86C4D00}" type="datetimeFigureOut">
              <a:rPr lang="en-US" smtClean="0"/>
              <a:t>4/13/2023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963C353-F5FB-449D-B756-566BB94F6673}" type="slidenum">
              <a:rPr lang="en-US" smtClean="0"/>
              <a:t>‹#›</a:t>
            </a:fld>
            <a:endParaRPr lang="en-US"/>
          </a:p>
        </p:txBody>
      </p:sp>
    </p:spTree>
    <p:extLst>
      <p:ext uri="{BB962C8B-B14F-4D97-AF65-F5344CB8AC3E}">
        <p14:creationId xmlns:p14="http://schemas.microsoft.com/office/powerpoint/2010/main" val="3326149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Date Placeholder 8"/>
          <p:cNvSpPr>
            <a:spLocks noGrp="1"/>
          </p:cNvSpPr>
          <p:nvPr>
            <p:ph type="dt" sz="half" idx="10"/>
          </p:nvPr>
        </p:nvSpPr>
        <p:spPr/>
        <p:txBody>
          <a:bodyPr/>
          <a:lstStyle/>
          <a:p>
            <a:fld id="{B5F35D06-EAE1-4D4D-B441-B5CAA86C4D00}" type="datetimeFigureOut">
              <a:rPr lang="en-US" smtClean="0"/>
              <a:t>4/13/2023</a:t>
            </a:fld>
            <a:endParaRPr lang="en-US"/>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1" name="Slide Number Placeholder 10"/>
          <p:cNvSpPr>
            <a:spLocks noGrp="1"/>
          </p:cNvSpPr>
          <p:nvPr>
            <p:ph type="sldNum" sz="quarter" idx="12"/>
          </p:nvPr>
        </p:nvSpPr>
        <p:spPr/>
        <p:txBody>
          <a:bodyPr/>
          <a:lstStyle/>
          <a:p>
            <a:fld id="{D963C353-F5FB-449D-B756-566BB94F6673}" type="slidenum">
              <a:rPr lang="en-US" smtClean="0"/>
              <a:t>‹#›</a:t>
            </a:fld>
            <a:endParaRPr lang="en-US"/>
          </a:p>
        </p:txBody>
      </p:sp>
    </p:spTree>
    <p:extLst>
      <p:ext uri="{BB962C8B-B14F-4D97-AF65-F5344CB8AC3E}">
        <p14:creationId xmlns:p14="http://schemas.microsoft.com/office/powerpoint/2010/main" val="3214084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B5F35D06-EAE1-4D4D-B441-B5CAA86C4D00}" type="datetimeFigureOut">
              <a:rPr lang="en-US" smtClean="0"/>
              <a:t>4/13/2023</a:t>
            </a:fld>
            <a:endParaRPr lang="en-US"/>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0" name="Slide Number Placeholder 9"/>
          <p:cNvSpPr>
            <a:spLocks noGrp="1"/>
          </p:cNvSpPr>
          <p:nvPr>
            <p:ph type="sldNum" sz="quarter" idx="12"/>
          </p:nvPr>
        </p:nvSpPr>
        <p:spPr/>
        <p:txBody>
          <a:bodyPr/>
          <a:lstStyle/>
          <a:p>
            <a:fld id="{D963C353-F5FB-449D-B756-566BB94F6673}" type="slidenum">
              <a:rPr lang="en-US" smtClean="0"/>
              <a:t>‹#›</a:t>
            </a:fld>
            <a:endParaRPr lang="en-US"/>
          </a:p>
        </p:txBody>
      </p:sp>
    </p:spTree>
    <p:extLst>
      <p:ext uri="{BB962C8B-B14F-4D97-AF65-F5344CB8AC3E}">
        <p14:creationId xmlns:p14="http://schemas.microsoft.com/office/powerpoint/2010/main" val="1677832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r>
              <a:rPr lang="en-US"/>
              <a:t>8/6/2019</a:t>
            </a:r>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en-US"/>
              <a:t>XX Plant Materials Center</a:t>
            </a:r>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35578997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9D7C2EC-2DB1-4CF8-96BE-9A098CDD453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Content Placeholder 4">
            <a:extLst>
              <a:ext uri="{FF2B5EF4-FFF2-40B4-BE49-F238E27FC236}">
                <a16:creationId xmlns:a16="http://schemas.microsoft.com/office/drawing/2014/main" id="{01C543B0-D2AB-4C21-A67C-B99A87FA351F}"/>
              </a:ext>
            </a:extLst>
          </p:cNvPr>
          <p:cNvSpPr>
            <a:spLocks noGrp="1"/>
          </p:cNvSpPr>
          <p:nvPr>
            <p:ph idx="1"/>
          </p:nvPr>
        </p:nvSpPr>
        <p:spPr>
          <a:xfrm>
            <a:off x="-1" y="5065047"/>
            <a:ext cx="12191999" cy="1814613"/>
          </a:xfrm>
        </p:spPr>
        <p:txBody>
          <a:bodyPr>
            <a:normAutofit/>
          </a:bodyPr>
          <a:lstStyle/>
          <a:p>
            <a:pPr marL="457200" lvl="1" indent="0">
              <a:buNone/>
            </a:pPr>
            <a:r>
              <a:rPr lang="en-US" sz="4400" b="1" dirty="0">
                <a:solidFill>
                  <a:srgbClr val="FFC000"/>
                </a:solidFill>
                <a:latin typeface="Century Schoolbook" panose="02040604050505020304" pitchFamily="18" charset="0"/>
              </a:rPr>
              <a:t>Golden Meadow Plant Materials Center</a:t>
            </a:r>
          </a:p>
          <a:p>
            <a:pPr marL="457200" lvl="1" indent="0">
              <a:buNone/>
            </a:pPr>
            <a:r>
              <a:rPr lang="en-US" sz="4400" b="1" dirty="0">
                <a:solidFill>
                  <a:srgbClr val="FFC000"/>
                </a:solidFill>
                <a:latin typeface="Century Schoolbook" panose="02040604050505020304" pitchFamily="18" charset="0"/>
              </a:rPr>
              <a:t>Galliano, Louisiana</a:t>
            </a:r>
            <a:endParaRPr lang="en-US" sz="4400" dirty="0">
              <a:solidFill>
                <a:srgbClr val="FFC000"/>
              </a:solidFill>
              <a:latin typeface="Century Schoolbook" panose="02040604050505020304" pitchFamily="18" charset="0"/>
            </a:endParaRPr>
          </a:p>
        </p:txBody>
      </p:sp>
    </p:spTree>
    <p:extLst>
      <p:ext uri="{BB962C8B-B14F-4D97-AF65-F5344CB8AC3E}">
        <p14:creationId xmlns:p14="http://schemas.microsoft.com/office/powerpoint/2010/main" val="3238377868"/>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3C05BF0-4C17-4598-9289-8BBBC6C44BDE}"/>
              </a:ext>
            </a:extLst>
          </p:cNvPr>
          <p:cNvSpPr>
            <a:spLocks noGrp="1"/>
          </p:cNvSpPr>
          <p:nvPr>
            <p:ph type="title"/>
          </p:nvPr>
        </p:nvSpPr>
        <p:spPr>
          <a:xfrm rot="16200000">
            <a:off x="-2834640" y="2834640"/>
            <a:ext cx="6858000" cy="1188720"/>
          </a:xfrm>
          <a:solidFill>
            <a:srgbClr val="FFFFFF">
              <a:alpha val="10000"/>
            </a:srgbClr>
          </a:solidFill>
          <a:ln>
            <a:solidFill>
              <a:schemeClr val="tx1"/>
            </a:solidFill>
          </a:ln>
        </p:spPr>
        <p:txBody>
          <a:bodyPr>
            <a:normAutofit/>
          </a:bodyPr>
          <a:lstStyle/>
          <a:p>
            <a:r>
              <a:rPr lang="en-US" b="1" dirty="0">
                <a:solidFill>
                  <a:schemeClr val="tx1"/>
                </a:solidFill>
                <a:effectLst>
                  <a:outerShdw blurRad="38100" dist="38100" dir="2700000" algn="tl">
                    <a:srgbClr val="000000">
                      <a:alpha val="43137"/>
                    </a:srgbClr>
                  </a:outerShdw>
                </a:effectLst>
              </a:rPr>
              <a:t>Current Studies</a:t>
            </a:r>
          </a:p>
        </p:txBody>
      </p:sp>
      <p:sp>
        <p:nvSpPr>
          <p:cNvPr id="5" name="Content Placeholder 4">
            <a:extLst>
              <a:ext uri="{FF2B5EF4-FFF2-40B4-BE49-F238E27FC236}">
                <a16:creationId xmlns:a16="http://schemas.microsoft.com/office/drawing/2014/main" id="{01C543B0-D2AB-4C21-A67C-B99A87FA351F}"/>
              </a:ext>
            </a:extLst>
          </p:cNvPr>
          <p:cNvSpPr>
            <a:spLocks noGrp="1"/>
          </p:cNvSpPr>
          <p:nvPr>
            <p:ph idx="1"/>
          </p:nvPr>
        </p:nvSpPr>
        <p:spPr>
          <a:xfrm>
            <a:off x="1409350" y="297712"/>
            <a:ext cx="10486239" cy="6270867"/>
          </a:xfrm>
        </p:spPr>
        <p:txBody>
          <a:bodyPr anchor="t">
            <a:normAutofit/>
          </a:bodyPr>
          <a:lstStyle/>
          <a:p>
            <a:pPr marL="0" indent="0">
              <a:lnSpc>
                <a:spcPct val="90000"/>
              </a:lnSpc>
              <a:buNone/>
            </a:pPr>
            <a:r>
              <a:rPr lang="en-US" sz="2000" b="1" dirty="0">
                <a:latin typeface="Century Schoolbook" panose="02040604050505020304" pitchFamily="18" charset="0"/>
              </a:rPr>
              <a:t>Initial Evaluation of </a:t>
            </a:r>
            <a:r>
              <a:rPr lang="en-US" sz="2000" b="1" i="1" dirty="0">
                <a:latin typeface="Century Schoolbook" panose="02040604050505020304" pitchFamily="18" charset="0"/>
              </a:rPr>
              <a:t>Sporobolus virginicus </a:t>
            </a:r>
            <a:r>
              <a:rPr lang="en-US" sz="2000" b="1" dirty="0">
                <a:latin typeface="Century Schoolbook" panose="02040604050505020304" pitchFamily="18" charset="0"/>
              </a:rPr>
              <a:t>for Improved Vegetative and Seed Production, and Establishment for Coastal Restoration Along the Gulf Coast</a:t>
            </a:r>
          </a:p>
          <a:p>
            <a:pPr lvl="1">
              <a:lnSpc>
                <a:spcPct val="90000"/>
              </a:lnSpc>
            </a:pPr>
            <a:r>
              <a:rPr lang="en-US" sz="1800" dirty="0">
                <a:solidFill>
                  <a:srgbClr val="FFFF00"/>
                </a:solidFill>
                <a:latin typeface="Century Schoolbook" panose="02040604050505020304" pitchFamily="18" charset="0"/>
              </a:rPr>
              <a:t>To accelerate wetland plant species’ production and establishment technology</a:t>
            </a:r>
          </a:p>
          <a:p>
            <a:pPr lvl="1">
              <a:lnSpc>
                <a:spcPct val="90000"/>
              </a:lnSpc>
            </a:pPr>
            <a:r>
              <a:rPr lang="en-US" sz="1800" dirty="0">
                <a:solidFill>
                  <a:srgbClr val="FFFF00"/>
                </a:solidFill>
                <a:latin typeface="Century Schoolbook" panose="02040604050505020304" pitchFamily="18" charset="0"/>
              </a:rPr>
              <a:t>29 accessions collected from coastal Louisiana and Southeastern Texas coast</a:t>
            </a:r>
          </a:p>
          <a:p>
            <a:pPr lvl="1">
              <a:lnSpc>
                <a:spcPct val="90000"/>
              </a:lnSpc>
            </a:pPr>
            <a:r>
              <a:rPr lang="en-US" sz="1800" dirty="0">
                <a:solidFill>
                  <a:srgbClr val="FFFF00"/>
                </a:solidFill>
                <a:latin typeface="Century Schoolbook" panose="02040604050505020304" pitchFamily="18" charset="0"/>
              </a:rPr>
              <a:t>To develop standards and specifications for establishing selected coastal wetland plant species used in critical area plantings – Conservation Practice Standard – 342</a:t>
            </a:r>
          </a:p>
          <a:p>
            <a:pPr lvl="1">
              <a:lnSpc>
                <a:spcPct val="90000"/>
              </a:lnSpc>
            </a:pPr>
            <a:r>
              <a:rPr lang="en-US" sz="1800" dirty="0">
                <a:solidFill>
                  <a:srgbClr val="FFFF00"/>
                </a:solidFill>
                <a:latin typeface="Century Schoolbook" panose="02040604050505020304" pitchFamily="18" charset="0"/>
              </a:rPr>
              <a:t>To provide additional plant species for increased vegetative diversity for coastal vegetative planting projects used primarily by coastal planners and coastal NRCS technical staff</a:t>
            </a:r>
          </a:p>
          <a:p>
            <a:pPr marL="228600" lvl="1" indent="0">
              <a:lnSpc>
                <a:spcPct val="90000"/>
              </a:lnSpc>
              <a:buNone/>
            </a:pPr>
            <a:endParaRPr lang="en-US" sz="2000" dirty="0">
              <a:solidFill>
                <a:srgbClr val="FFFF00"/>
              </a:solidFill>
              <a:latin typeface="Century Schoolbook" panose="02040604050505020304" pitchFamily="18" charset="0"/>
            </a:endParaRPr>
          </a:p>
          <a:p>
            <a:pPr marL="0" lvl="1" indent="0">
              <a:lnSpc>
                <a:spcPct val="90000"/>
              </a:lnSpc>
              <a:buNone/>
            </a:pPr>
            <a:r>
              <a:rPr lang="en-US" sz="2000" b="1" dirty="0">
                <a:solidFill>
                  <a:schemeClr val="tx1"/>
                </a:solidFill>
                <a:latin typeface="Century Schoolbook" panose="02040604050505020304" pitchFamily="18" charset="0"/>
              </a:rPr>
              <a:t>Advanced Evaluation of </a:t>
            </a:r>
            <a:r>
              <a:rPr lang="en-US" sz="2000" b="1" i="1" dirty="0">
                <a:solidFill>
                  <a:schemeClr val="tx1"/>
                </a:solidFill>
                <a:latin typeface="Century Schoolbook" panose="02040604050505020304" pitchFamily="18" charset="0"/>
              </a:rPr>
              <a:t>Distichlis spicata</a:t>
            </a:r>
            <a:r>
              <a:rPr lang="en-US" sz="2000" b="1" dirty="0">
                <a:solidFill>
                  <a:schemeClr val="tx1"/>
                </a:solidFill>
                <a:latin typeface="Century Schoolbook" panose="02040604050505020304" pitchFamily="18" charset="0"/>
              </a:rPr>
              <a:t> for the Vegetative Production and Establishment for Coastal Restoration Along the Gulf Coast</a:t>
            </a:r>
            <a:endParaRPr lang="en-US" sz="2000" b="1" i="1" dirty="0">
              <a:solidFill>
                <a:schemeClr val="tx1"/>
              </a:solidFill>
              <a:latin typeface="Century Schoolbook" panose="02040604050505020304" pitchFamily="18" charset="0"/>
            </a:endParaRPr>
          </a:p>
          <a:p>
            <a:pPr lvl="1" indent="-223838">
              <a:lnSpc>
                <a:spcPct val="90000"/>
              </a:lnSpc>
            </a:pPr>
            <a:r>
              <a:rPr lang="en-US" sz="1800" dirty="0">
                <a:solidFill>
                  <a:srgbClr val="FFFF00"/>
                </a:solidFill>
                <a:latin typeface="Century Schoolbook" panose="02040604050505020304" pitchFamily="18" charset="0"/>
              </a:rPr>
              <a:t>25 accessions collected from coastal Louisiana </a:t>
            </a:r>
          </a:p>
          <a:p>
            <a:pPr lvl="1" indent="-223838">
              <a:lnSpc>
                <a:spcPct val="90000"/>
              </a:lnSpc>
            </a:pPr>
            <a:r>
              <a:rPr lang="en-US" sz="1800" dirty="0">
                <a:solidFill>
                  <a:srgbClr val="FFFF00"/>
                </a:solidFill>
                <a:latin typeface="Century Schoolbook" panose="02040604050505020304" pitchFamily="18" charset="0"/>
              </a:rPr>
              <a:t>Observations and statistical analysis revealed that 10 of the 25 accessions exhibited superior performance and will further evaluate at 3 off-center locations  </a:t>
            </a:r>
          </a:p>
          <a:p>
            <a:pPr lvl="1" indent="-223838">
              <a:lnSpc>
                <a:spcPct val="90000"/>
              </a:lnSpc>
            </a:pPr>
            <a:r>
              <a:rPr lang="en-US" sz="1800" dirty="0">
                <a:solidFill>
                  <a:srgbClr val="FFFF00"/>
                </a:solidFill>
                <a:latin typeface="Century Schoolbook" panose="02040604050505020304" pitchFamily="18" charset="0"/>
              </a:rPr>
              <a:t>To develop standards and specifications for establishing selected coastal wetland plant species used in critical area plantings – Conservation Practice Standard – 342</a:t>
            </a:r>
          </a:p>
          <a:p>
            <a:pPr lvl="1" indent="-223838">
              <a:lnSpc>
                <a:spcPct val="90000"/>
              </a:lnSpc>
            </a:pPr>
            <a:r>
              <a:rPr lang="en-US" sz="1800" dirty="0">
                <a:solidFill>
                  <a:srgbClr val="FFFF00"/>
                </a:solidFill>
                <a:latin typeface="Century Schoolbook" panose="02040604050505020304" pitchFamily="18" charset="0"/>
              </a:rPr>
              <a:t>To provide additional plant species for increased vegetative diversity for coastal vegetative planting projects used primarily by coastal planners and coastal NRCS technical staff</a:t>
            </a:r>
          </a:p>
        </p:txBody>
      </p:sp>
    </p:spTree>
    <p:extLst>
      <p:ext uri="{BB962C8B-B14F-4D97-AF65-F5344CB8AC3E}">
        <p14:creationId xmlns:p14="http://schemas.microsoft.com/office/powerpoint/2010/main" val="176438636"/>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3C05BF0-4C17-4598-9289-8BBBC6C44BDE}"/>
              </a:ext>
            </a:extLst>
          </p:cNvPr>
          <p:cNvSpPr>
            <a:spLocks noGrp="1"/>
          </p:cNvSpPr>
          <p:nvPr>
            <p:ph type="title"/>
          </p:nvPr>
        </p:nvSpPr>
        <p:spPr>
          <a:xfrm rot="16200000">
            <a:off x="-2834640" y="2834640"/>
            <a:ext cx="6858000" cy="1188720"/>
          </a:xfrm>
          <a:solidFill>
            <a:srgbClr val="FFFFFF">
              <a:alpha val="10000"/>
            </a:srgbClr>
          </a:solidFill>
          <a:ln>
            <a:solidFill>
              <a:schemeClr val="tx1"/>
            </a:solidFill>
          </a:ln>
        </p:spPr>
        <p:txBody>
          <a:bodyPr>
            <a:normAutofit/>
          </a:bodyPr>
          <a:lstStyle/>
          <a:p>
            <a:r>
              <a:rPr lang="en-US" b="1" dirty="0">
                <a:solidFill>
                  <a:schemeClr val="tx1"/>
                </a:solidFill>
                <a:effectLst>
                  <a:outerShdw blurRad="38100" dist="38100" dir="2700000" algn="tl">
                    <a:srgbClr val="000000">
                      <a:alpha val="43137"/>
                    </a:srgbClr>
                  </a:outerShdw>
                </a:effectLst>
              </a:rPr>
              <a:t> Partnerships</a:t>
            </a:r>
          </a:p>
        </p:txBody>
      </p:sp>
      <p:sp>
        <p:nvSpPr>
          <p:cNvPr id="5" name="Content Placeholder 4">
            <a:extLst>
              <a:ext uri="{FF2B5EF4-FFF2-40B4-BE49-F238E27FC236}">
                <a16:creationId xmlns:a16="http://schemas.microsoft.com/office/drawing/2014/main" id="{01C543B0-D2AB-4C21-A67C-B99A87FA351F}"/>
              </a:ext>
            </a:extLst>
          </p:cNvPr>
          <p:cNvSpPr>
            <a:spLocks noGrp="1"/>
          </p:cNvSpPr>
          <p:nvPr>
            <p:ph idx="1"/>
          </p:nvPr>
        </p:nvSpPr>
        <p:spPr>
          <a:xfrm>
            <a:off x="2018951" y="298714"/>
            <a:ext cx="9380570" cy="6260571"/>
          </a:xfrm>
        </p:spPr>
        <p:txBody>
          <a:bodyPr anchor="t">
            <a:normAutofit/>
          </a:bodyPr>
          <a:lstStyle/>
          <a:p>
            <a:pPr marL="0" marR="0" indent="0">
              <a:spcBef>
                <a:spcPts val="0"/>
              </a:spcBef>
              <a:spcAft>
                <a:spcPts val="0"/>
              </a:spcAft>
              <a:buNone/>
            </a:pPr>
            <a:r>
              <a:rPr lang="en-US" sz="2000" b="1" dirty="0">
                <a:latin typeface="Century Schoolbook" panose="02040604050505020304" pitchFamily="18" charset="0"/>
                <a:ea typeface="Calibri" panose="020F0502020204030204" pitchFamily="34" charset="0"/>
                <a:cs typeface="Times New Roman" panose="02020603050405020304" pitchFamily="18" charset="0"/>
              </a:rPr>
              <a:t>Chitimacha Tribe of Louisiana and Coushatta Tribe of Louisiana for the Re-Establishment of Certain Culturally Significant Plants on Tribal Lands</a:t>
            </a:r>
          </a:p>
          <a:p>
            <a:pPr lvl="1">
              <a:lnSpc>
                <a:spcPct val="90000"/>
              </a:lnSpc>
            </a:pPr>
            <a:r>
              <a:rPr lang="en-US" sz="1800" dirty="0">
                <a:solidFill>
                  <a:srgbClr val="FFFF00"/>
                </a:solidFill>
                <a:latin typeface="Century Schoolbook" panose="02040604050505020304" pitchFamily="18" charset="0"/>
              </a:rPr>
              <a:t>Memorandum of Understanding (MOU) was signed between the NRCS Louisiana and the Chitimacha Tribe of Louisiana to help in the preservation of natural and cultural resource conservation</a:t>
            </a:r>
          </a:p>
          <a:p>
            <a:pPr lvl="1">
              <a:lnSpc>
                <a:spcPct val="90000"/>
              </a:lnSpc>
            </a:pPr>
            <a:r>
              <a:rPr lang="en-US" sz="1800" dirty="0">
                <a:solidFill>
                  <a:srgbClr val="FFFF00"/>
                </a:solidFill>
                <a:latin typeface="Century Schoolbook" panose="02040604050505020304" pitchFamily="18" charset="0"/>
              </a:rPr>
              <a:t>Consult with the Tribe regarding their cultural interest and desire for the re-establishment of certain culturally significant plants on tribal lands</a:t>
            </a:r>
          </a:p>
          <a:p>
            <a:pPr lvl="1">
              <a:lnSpc>
                <a:spcPct val="90000"/>
              </a:lnSpc>
            </a:pPr>
            <a:r>
              <a:rPr lang="en-US" sz="1800" dirty="0">
                <a:solidFill>
                  <a:srgbClr val="FFFF00"/>
                </a:solidFill>
                <a:latin typeface="Century Schoolbook" panose="02040604050505020304" pitchFamily="18" charset="0"/>
              </a:rPr>
              <a:t>Assist the Tribe in developing a plan for the re-establishment of certain culturally significant plants on tribal lands</a:t>
            </a:r>
          </a:p>
          <a:p>
            <a:pPr lvl="1">
              <a:lnSpc>
                <a:spcPct val="90000"/>
              </a:lnSpc>
            </a:pPr>
            <a:r>
              <a:rPr lang="en-US" sz="1800" dirty="0">
                <a:solidFill>
                  <a:srgbClr val="FFFF00"/>
                </a:solidFill>
                <a:latin typeface="Century Schoolbook" panose="02040604050505020304" pitchFamily="18" charset="0"/>
              </a:rPr>
              <a:t>Develop propagation techniques and select superior ecotypes from the assembly to meet the objective of the Tribe</a:t>
            </a:r>
          </a:p>
          <a:p>
            <a:pPr lvl="1">
              <a:lnSpc>
                <a:spcPct val="90000"/>
              </a:lnSpc>
            </a:pPr>
            <a:r>
              <a:rPr lang="en-US" sz="1800" dirty="0">
                <a:solidFill>
                  <a:srgbClr val="FFFF00"/>
                </a:solidFill>
                <a:latin typeface="Century Schoolbook" panose="02040604050505020304" pitchFamily="18" charset="0"/>
              </a:rPr>
              <a:t>In consultation with the Tribe, identify appropriate sites</a:t>
            </a:r>
            <a:r>
              <a:rPr lang="en-US" sz="2000" dirty="0">
                <a:solidFill>
                  <a:srgbClr val="FFFF00"/>
                </a:solidFill>
                <a:latin typeface="Century Schoolbook" panose="02040604050505020304" pitchFamily="18" charset="0"/>
              </a:rPr>
              <a:t> on tribal land for the re-establishment of certain culturally significant plants</a:t>
            </a:r>
          </a:p>
          <a:p>
            <a:pPr lvl="1">
              <a:lnSpc>
                <a:spcPct val="90000"/>
              </a:lnSpc>
            </a:pPr>
            <a:endParaRPr lang="en-US" sz="2000" dirty="0">
              <a:solidFill>
                <a:srgbClr val="FFFF00"/>
              </a:solidFill>
              <a:latin typeface="Century Schoolbook" panose="02040604050505020304" pitchFamily="18" charset="0"/>
            </a:endParaRPr>
          </a:p>
          <a:p>
            <a:pPr marL="0" lvl="0" indent="0">
              <a:spcBef>
                <a:spcPts val="0"/>
              </a:spcBef>
              <a:buClr>
                <a:srgbClr val="9BAFB5"/>
              </a:buClr>
              <a:buNone/>
            </a:pPr>
            <a:r>
              <a:rPr lang="en-US" sz="2000" b="1" dirty="0">
                <a:solidFill>
                  <a:srgbClr val="FFFFFF">
                    <a:lumMod val="85000"/>
                    <a:lumOff val="15000"/>
                  </a:srgbClr>
                </a:solidFill>
                <a:latin typeface="Century Schoolbook" panose="02040604050505020304" pitchFamily="18" charset="0"/>
                <a:ea typeface="Calibri" panose="020F0502020204030204" pitchFamily="34" charset="0"/>
                <a:cs typeface="Times New Roman" panose="02020603050405020304" pitchFamily="18" charset="0"/>
              </a:rPr>
              <a:t>Nicholls State University - Farm</a:t>
            </a:r>
          </a:p>
          <a:p>
            <a:pPr lvl="1">
              <a:lnSpc>
                <a:spcPct val="90000"/>
              </a:lnSpc>
              <a:buClr>
                <a:srgbClr val="9BAFB5"/>
              </a:buClr>
            </a:pPr>
            <a:r>
              <a:rPr lang="en-US" sz="1800" dirty="0">
                <a:solidFill>
                  <a:srgbClr val="FFFF00"/>
                </a:solidFill>
                <a:latin typeface="Century Schoolbook" panose="02040604050505020304" pitchFamily="18" charset="0"/>
              </a:rPr>
              <a:t>Allow for additional plant testing of locally adapted plant species</a:t>
            </a:r>
          </a:p>
          <a:p>
            <a:pPr lvl="1">
              <a:lnSpc>
                <a:spcPct val="90000"/>
              </a:lnSpc>
              <a:buClr>
                <a:srgbClr val="9BAFB5"/>
              </a:buClr>
            </a:pPr>
            <a:r>
              <a:rPr lang="en-US" sz="1800" dirty="0">
                <a:solidFill>
                  <a:srgbClr val="FFFF00"/>
                </a:solidFill>
                <a:latin typeface="Century Schoolbook" panose="02040604050505020304" pitchFamily="18" charset="0"/>
              </a:rPr>
              <a:t>Offers suitable soil conditions for the evaluation of non-wetland plant species </a:t>
            </a:r>
            <a:endParaRPr lang="en-US" sz="1800" b="1" dirty="0">
              <a:solidFill>
                <a:srgbClr val="FFFFFF">
                  <a:lumMod val="85000"/>
                  <a:lumOff val="15000"/>
                </a:srgbClr>
              </a:solidFill>
              <a:latin typeface="Century Schoolbook" panose="02040604050505020304" pitchFamily="18" charset="0"/>
              <a:ea typeface="Calibri" panose="020F0502020204030204" pitchFamily="34" charset="0"/>
              <a:cs typeface="Times New Roman" panose="02020603050405020304" pitchFamily="18" charset="0"/>
            </a:endParaRPr>
          </a:p>
          <a:p>
            <a:pPr marL="228600" lvl="1" indent="0">
              <a:lnSpc>
                <a:spcPct val="90000"/>
              </a:lnSpc>
              <a:buNone/>
            </a:pPr>
            <a:endParaRPr lang="en-US" sz="1800" dirty="0">
              <a:solidFill>
                <a:srgbClr val="FFFF00"/>
              </a:solidFill>
              <a:latin typeface="Century Schoolbook" panose="02040604050505020304" pitchFamily="18" charset="0"/>
            </a:endParaRPr>
          </a:p>
        </p:txBody>
      </p:sp>
    </p:spTree>
    <p:extLst>
      <p:ext uri="{BB962C8B-B14F-4D97-AF65-F5344CB8AC3E}">
        <p14:creationId xmlns:p14="http://schemas.microsoft.com/office/powerpoint/2010/main" val="2466766759"/>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C9F9EF0-93D5-4D4B-BAFE-477002814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93C05BF0-4C17-4598-9289-8BBBC6C44BDE}"/>
              </a:ext>
            </a:extLst>
          </p:cNvPr>
          <p:cNvSpPr>
            <a:spLocks noGrp="1"/>
          </p:cNvSpPr>
          <p:nvPr>
            <p:ph type="title"/>
          </p:nvPr>
        </p:nvSpPr>
        <p:spPr>
          <a:xfrm rot="16200000">
            <a:off x="-2832406" y="2832406"/>
            <a:ext cx="6853532" cy="1188720"/>
          </a:xfrm>
          <a:solidFill>
            <a:srgbClr val="FFFFFF">
              <a:alpha val="10000"/>
            </a:srgbClr>
          </a:solidFill>
          <a:ln>
            <a:solidFill>
              <a:schemeClr val="tx1"/>
            </a:solidFill>
          </a:ln>
        </p:spPr>
        <p:txBody>
          <a:bodyPr>
            <a:normAutofit/>
          </a:bodyPr>
          <a:lstStyle/>
          <a:p>
            <a:r>
              <a:rPr lang="en-US" b="1" dirty="0">
                <a:solidFill>
                  <a:schemeClr val="tx1"/>
                </a:solidFill>
                <a:effectLst>
                  <a:outerShdw blurRad="38100" dist="38100" dir="2700000" algn="tl">
                    <a:srgbClr val="000000">
                      <a:alpha val="43137"/>
                    </a:srgbClr>
                  </a:outerShdw>
                </a:effectLst>
              </a:rPr>
              <a:t>Updates</a:t>
            </a:r>
          </a:p>
        </p:txBody>
      </p:sp>
      <p:sp>
        <p:nvSpPr>
          <p:cNvPr id="5" name="Content Placeholder 4">
            <a:extLst>
              <a:ext uri="{FF2B5EF4-FFF2-40B4-BE49-F238E27FC236}">
                <a16:creationId xmlns:a16="http://schemas.microsoft.com/office/drawing/2014/main" id="{01C543B0-D2AB-4C21-A67C-B99A87FA351F}"/>
              </a:ext>
            </a:extLst>
          </p:cNvPr>
          <p:cNvSpPr>
            <a:spLocks noGrp="1"/>
          </p:cNvSpPr>
          <p:nvPr>
            <p:ph idx="1"/>
          </p:nvPr>
        </p:nvSpPr>
        <p:spPr>
          <a:xfrm>
            <a:off x="1858420" y="453536"/>
            <a:ext cx="9953296" cy="5886304"/>
          </a:xfrm>
        </p:spPr>
        <p:txBody>
          <a:bodyPr>
            <a:normAutofit/>
          </a:bodyPr>
          <a:lstStyle/>
          <a:p>
            <a:pPr marL="0" indent="0">
              <a:buNone/>
            </a:pPr>
            <a:r>
              <a:rPr lang="en-US" sz="2800" dirty="0">
                <a:solidFill>
                  <a:schemeClr val="tx1"/>
                </a:solidFill>
                <a:latin typeface="Century Schoolbook" panose="02040604050505020304" pitchFamily="18" charset="0"/>
              </a:rPr>
              <a:t>Field Office Technical Research &amp; Plant Material Committee Meeting</a:t>
            </a:r>
          </a:p>
          <a:p>
            <a:pPr marL="627063"/>
            <a:r>
              <a:rPr lang="en-US" sz="2000" dirty="0">
                <a:solidFill>
                  <a:srgbClr val="FFFF00"/>
                </a:solidFill>
                <a:latin typeface="Century Schoolbook" panose="02040604050505020304" pitchFamily="18" charset="0"/>
              </a:rPr>
              <a:t>Addressing State Plant Materials Needs Assessment</a:t>
            </a:r>
          </a:p>
          <a:p>
            <a:pPr marL="0" lvl="0" indent="0">
              <a:buClr>
                <a:srgbClr val="9BAFB5"/>
              </a:buClr>
              <a:buNone/>
            </a:pPr>
            <a:endParaRPr lang="en-US" sz="3200" dirty="0">
              <a:solidFill>
                <a:srgbClr val="FFFFFF"/>
              </a:solidFill>
              <a:latin typeface="Century Schoolbook" panose="02040604050505020304" pitchFamily="18" charset="0"/>
            </a:endParaRPr>
          </a:p>
          <a:p>
            <a:pPr marL="0" lvl="0" indent="0">
              <a:buClr>
                <a:srgbClr val="9BAFB5"/>
              </a:buClr>
              <a:buNone/>
            </a:pPr>
            <a:r>
              <a:rPr lang="en-US" sz="3200" dirty="0">
                <a:solidFill>
                  <a:srgbClr val="FFFFFF"/>
                </a:solidFill>
                <a:latin typeface="Century Schoolbook" panose="02040604050505020304" pitchFamily="18" charset="0"/>
              </a:rPr>
              <a:t>PMC Vacancies</a:t>
            </a:r>
          </a:p>
          <a:p>
            <a:pPr marL="627063"/>
            <a:r>
              <a:rPr lang="en-US" sz="2000" dirty="0">
                <a:solidFill>
                  <a:srgbClr val="FFFF00"/>
                </a:solidFill>
                <a:latin typeface="Century Schoolbook" panose="02040604050505020304" pitchFamily="18" charset="0"/>
              </a:rPr>
              <a:t>Biological Science Technician - Advertised</a:t>
            </a:r>
          </a:p>
          <a:p>
            <a:pPr marL="627063"/>
            <a:r>
              <a:rPr lang="en-US" sz="2000" dirty="0">
                <a:solidFill>
                  <a:srgbClr val="FFFF00"/>
                </a:solidFill>
                <a:latin typeface="Century Schoolbook" panose="02040604050505020304" pitchFamily="18" charset="0"/>
              </a:rPr>
              <a:t>Agronomist / Soil Conservationist - Vacant</a:t>
            </a:r>
          </a:p>
          <a:p>
            <a:pPr marL="0" indent="0">
              <a:buNone/>
            </a:pPr>
            <a:endParaRPr lang="en-US" sz="2000" dirty="0">
              <a:solidFill>
                <a:schemeClr val="tx1"/>
              </a:solidFill>
              <a:latin typeface="Century Schoolbook" panose="02040604050505020304" pitchFamily="18" charset="0"/>
            </a:endParaRPr>
          </a:p>
          <a:p>
            <a:pPr marL="0" indent="0">
              <a:buNone/>
            </a:pPr>
            <a:r>
              <a:rPr lang="en-US" sz="2800" dirty="0">
                <a:solidFill>
                  <a:schemeClr val="tx1"/>
                </a:solidFill>
                <a:latin typeface="Century Schoolbook" panose="02040604050505020304" pitchFamily="18" charset="0"/>
              </a:rPr>
              <a:t>PMC Hurricane Ida Damages and Progress</a:t>
            </a:r>
          </a:p>
          <a:p>
            <a:pPr marL="627063"/>
            <a:r>
              <a:rPr lang="en-US" sz="2000" dirty="0">
                <a:solidFill>
                  <a:srgbClr val="FFFF00"/>
                </a:solidFill>
                <a:latin typeface="Century Schoolbook" panose="02040604050505020304" pitchFamily="18" charset="0"/>
              </a:rPr>
              <a:t>Temporary Mobile Office – Occupied </a:t>
            </a:r>
          </a:p>
          <a:p>
            <a:pPr marL="627063"/>
            <a:r>
              <a:rPr lang="en-US" sz="2000" dirty="0">
                <a:solidFill>
                  <a:srgbClr val="FFFF00"/>
                </a:solidFill>
                <a:latin typeface="Century Schoolbook" panose="02040604050505020304" pitchFamily="18" charset="0"/>
              </a:rPr>
              <a:t>Facility Buildings - Repairs and Demo - Ongoing</a:t>
            </a:r>
          </a:p>
          <a:p>
            <a:pPr marL="627063"/>
            <a:endParaRPr lang="en-US" sz="2000" dirty="0">
              <a:solidFill>
                <a:srgbClr val="FFFF00"/>
              </a:solidFill>
              <a:latin typeface="Century Schoolbook" panose="02040604050505020304" pitchFamily="18" charset="0"/>
            </a:endParaRPr>
          </a:p>
          <a:p>
            <a:pPr marL="0" indent="0">
              <a:buNone/>
            </a:pPr>
            <a:endParaRPr lang="en-US" dirty="0">
              <a:solidFill>
                <a:srgbClr val="FFFF00"/>
              </a:solidFill>
            </a:endParaRPr>
          </a:p>
          <a:p>
            <a:endParaRPr lang="en-US" sz="2800" i="1" dirty="0">
              <a:solidFill>
                <a:srgbClr val="FFFF00"/>
              </a:solidFill>
            </a:endParaRPr>
          </a:p>
        </p:txBody>
      </p:sp>
      <p:pic>
        <p:nvPicPr>
          <p:cNvPr id="7" name="Picture 6" descr="A picture containing outdoor, tree, birch, plant&#10;&#10;Description automatically generated">
            <a:extLst>
              <a:ext uri="{FF2B5EF4-FFF2-40B4-BE49-F238E27FC236}">
                <a16:creationId xmlns:a16="http://schemas.microsoft.com/office/drawing/2014/main" id="{07273F3E-447C-4DD2-AED0-F7ED22AF9D70}"/>
              </a:ext>
            </a:extLst>
          </p:cNvPr>
          <p:cNvPicPr>
            <a:picLocks noChangeAspect="1"/>
          </p:cNvPicPr>
          <p:nvPr/>
        </p:nvPicPr>
        <p:blipFill rotWithShape="1">
          <a:blip r:embed="rId3">
            <a:extLst>
              <a:ext uri="{28A0092B-C50C-407E-A947-70E740481C1C}">
                <a14:useLocalDpi xmlns:a14="http://schemas.microsoft.com/office/drawing/2010/main" val="0"/>
              </a:ext>
            </a:extLst>
          </a:blip>
          <a:srcRect l="10496" t="387" r="40993"/>
          <a:stretch/>
        </p:blipFill>
        <p:spPr>
          <a:xfrm rot="5400000">
            <a:off x="9681194" y="3838622"/>
            <a:ext cx="1729979" cy="2664312"/>
          </a:xfrm>
          <a:prstGeom prst="rect">
            <a:avLst/>
          </a:prstGeom>
        </p:spPr>
      </p:pic>
      <p:pic>
        <p:nvPicPr>
          <p:cNvPr id="9" name="Picture 8">
            <a:extLst>
              <a:ext uri="{FF2B5EF4-FFF2-40B4-BE49-F238E27FC236}">
                <a16:creationId xmlns:a16="http://schemas.microsoft.com/office/drawing/2014/main" id="{ACDE9FB4-8B6F-4F1C-A611-4CA9695E4E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9311008" y="1351544"/>
            <a:ext cx="2857952" cy="2143464"/>
          </a:xfrm>
          <a:prstGeom prst="rect">
            <a:avLst/>
          </a:prstGeom>
        </p:spPr>
      </p:pic>
    </p:spTree>
    <p:extLst>
      <p:ext uri="{BB962C8B-B14F-4D97-AF65-F5344CB8AC3E}">
        <p14:creationId xmlns:p14="http://schemas.microsoft.com/office/powerpoint/2010/main" val="2674275159"/>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C9F9EF0-93D5-4D4B-BAFE-477002814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93C05BF0-4C17-4598-9289-8BBBC6C44BDE}"/>
              </a:ext>
            </a:extLst>
          </p:cNvPr>
          <p:cNvSpPr>
            <a:spLocks noGrp="1"/>
          </p:cNvSpPr>
          <p:nvPr>
            <p:ph type="title"/>
          </p:nvPr>
        </p:nvSpPr>
        <p:spPr>
          <a:xfrm rot="16200000">
            <a:off x="-2832406" y="2832406"/>
            <a:ext cx="6853532" cy="1188720"/>
          </a:xfrm>
          <a:solidFill>
            <a:srgbClr val="FFFFFF">
              <a:alpha val="10000"/>
            </a:srgbClr>
          </a:solidFill>
          <a:ln>
            <a:solidFill>
              <a:schemeClr val="tx1"/>
            </a:solidFill>
          </a:ln>
        </p:spPr>
        <p:txBody>
          <a:bodyPr>
            <a:normAutofit/>
          </a:bodyPr>
          <a:lstStyle/>
          <a:p>
            <a:r>
              <a:rPr lang="en-US" b="1" dirty="0">
                <a:solidFill>
                  <a:schemeClr val="tx1"/>
                </a:solidFill>
                <a:effectLst>
                  <a:outerShdw blurRad="38100" dist="38100" dir="2700000" algn="tl">
                    <a:srgbClr val="000000">
                      <a:alpha val="43137"/>
                    </a:srgbClr>
                  </a:outerShdw>
                </a:effectLst>
              </a:rPr>
              <a:t>Updates</a:t>
            </a:r>
          </a:p>
        </p:txBody>
      </p:sp>
      <p:sp>
        <p:nvSpPr>
          <p:cNvPr id="5" name="Content Placeholder 4">
            <a:extLst>
              <a:ext uri="{FF2B5EF4-FFF2-40B4-BE49-F238E27FC236}">
                <a16:creationId xmlns:a16="http://schemas.microsoft.com/office/drawing/2014/main" id="{01C543B0-D2AB-4C21-A67C-B99A87FA351F}"/>
              </a:ext>
            </a:extLst>
          </p:cNvPr>
          <p:cNvSpPr>
            <a:spLocks noGrp="1"/>
          </p:cNvSpPr>
          <p:nvPr>
            <p:ph idx="1"/>
          </p:nvPr>
        </p:nvSpPr>
        <p:spPr>
          <a:xfrm>
            <a:off x="1858420" y="453536"/>
            <a:ext cx="7112450" cy="5886304"/>
          </a:xfrm>
        </p:spPr>
        <p:txBody>
          <a:bodyPr>
            <a:normAutofit lnSpcReduction="10000"/>
          </a:bodyPr>
          <a:lstStyle/>
          <a:p>
            <a:pPr marL="0" indent="0">
              <a:buNone/>
            </a:pPr>
            <a:r>
              <a:rPr lang="en-US" sz="2800" dirty="0">
                <a:solidFill>
                  <a:schemeClr val="tx1"/>
                </a:solidFill>
                <a:latin typeface="Century Schoolbook" panose="02040604050505020304" pitchFamily="18" charset="0"/>
              </a:rPr>
              <a:t>Propagation Greenhouses</a:t>
            </a:r>
          </a:p>
          <a:p>
            <a:pPr marL="627063"/>
            <a:r>
              <a:rPr lang="en-US" sz="2000" dirty="0">
                <a:solidFill>
                  <a:srgbClr val="FFFF00"/>
                </a:solidFill>
                <a:latin typeface="Century Schoolbook" panose="02040604050505020304" pitchFamily="18" charset="0"/>
              </a:rPr>
              <a:t>All 3 damaged Greenhouses have been removed</a:t>
            </a:r>
          </a:p>
          <a:p>
            <a:pPr marL="627063"/>
            <a:r>
              <a:rPr lang="en-US" sz="2000" dirty="0">
                <a:solidFill>
                  <a:srgbClr val="FFFF00"/>
                </a:solidFill>
                <a:latin typeface="Century Schoolbook" panose="02040604050505020304" pitchFamily="18" charset="0"/>
              </a:rPr>
              <a:t>One Greenhouse planned to be rebuilt</a:t>
            </a:r>
          </a:p>
          <a:p>
            <a:pPr marL="855663" lvl="1"/>
            <a:r>
              <a:rPr lang="en-US" sz="1800" dirty="0">
                <a:solidFill>
                  <a:srgbClr val="FFFF00"/>
                </a:solidFill>
                <a:latin typeface="Century Schoolbook" panose="02040604050505020304" pitchFamily="18" charset="0"/>
              </a:rPr>
              <a:t>New concrete footing complete 4/11/2023</a:t>
            </a:r>
          </a:p>
          <a:p>
            <a:pPr marL="855663" lvl="1"/>
            <a:r>
              <a:rPr lang="en-US" sz="1800" dirty="0">
                <a:solidFill>
                  <a:srgbClr val="FFFF00"/>
                </a:solidFill>
                <a:latin typeface="Century Schoolbook" panose="02040604050505020304" pitchFamily="18" charset="0"/>
              </a:rPr>
              <a:t>Greenhouse kit delivered on site for assembly 4/11/2023 and currently being constructed</a:t>
            </a:r>
          </a:p>
          <a:p>
            <a:pPr marL="0" indent="0">
              <a:buNone/>
            </a:pPr>
            <a:endParaRPr lang="en-US" sz="2800" dirty="0">
              <a:solidFill>
                <a:schemeClr val="tx1"/>
              </a:solidFill>
              <a:latin typeface="Century Schoolbook" panose="02040604050505020304" pitchFamily="18" charset="0"/>
            </a:endParaRPr>
          </a:p>
          <a:p>
            <a:pPr marL="0" indent="0">
              <a:buNone/>
            </a:pPr>
            <a:r>
              <a:rPr lang="en-US" sz="2800" dirty="0">
                <a:solidFill>
                  <a:schemeClr val="tx1"/>
                </a:solidFill>
                <a:latin typeface="Century Schoolbook" panose="02040604050505020304" pitchFamily="18" charset="0"/>
              </a:rPr>
              <a:t>PMC Main Building Demo</a:t>
            </a:r>
          </a:p>
          <a:p>
            <a:pPr marL="627063"/>
            <a:r>
              <a:rPr lang="en-US" sz="2000" dirty="0">
                <a:solidFill>
                  <a:srgbClr val="FFFF00"/>
                </a:solidFill>
                <a:latin typeface="Century Schoolbook" panose="02040604050505020304" pitchFamily="18" charset="0"/>
              </a:rPr>
              <a:t>Site </a:t>
            </a:r>
            <a:r>
              <a:rPr lang="en-US" sz="2000">
                <a:solidFill>
                  <a:srgbClr val="FFFF00"/>
                </a:solidFill>
                <a:latin typeface="Century Schoolbook" panose="02040604050505020304" pitchFamily="18" charset="0"/>
              </a:rPr>
              <a:t>Showing held - </a:t>
            </a:r>
            <a:r>
              <a:rPr lang="en-US" sz="2000" dirty="0">
                <a:solidFill>
                  <a:srgbClr val="FFFF00"/>
                </a:solidFill>
                <a:latin typeface="Century Schoolbook" panose="02040604050505020304" pitchFamily="18" charset="0"/>
              </a:rPr>
              <a:t>4/6/2023</a:t>
            </a:r>
          </a:p>
          <a:p>
            <a:pPr marL="627063"/>
            <a:endParaRPr lang="en-US" sz="2000" dirty="0">
              <a:solidFill>
                <a:srgbClr val="FFFF00"/>
              </a:solidFill>
              <a:latin typeface="Century Schoolbook" panose="02040604050505020304" pitchFamily="18" charset="0"/>
            </a:endParaRPr>
          </a:p>
          <a:p>
            <a:pPr marL="0" lvl="0" indent="0">
              <a:buClr>
                <a:srgbClr val="9BAFB5"/>
              </a:buClr>
              <a:buNone/>
            </a:pPr>
            <a:r>
              <a:rPr lang="en-US" sz="2800" dirty="0">
                <a:solidFill>
                  <a:srgbClr val="FFFFFF"/>
                </a:solidFill>
                <a:latin typeface="Century Schoolbook" panose="02040604050505020304" pitchFamily="18" charset="0"/>
              </a:rPr>
              <a:t>Other PMC Repairs/Demo/Construction</a:t>
            </a:r>
          </a:p>
          <a:p>
            <a:pPr marL="627063"/>
            <a:r>
              <a:rPr lang="en-US" sz="2000" dirty="0">
                <a:solidFill>
                  <a:srgbClr val="FFFF00"/>
                </a:solidFill>
                <a:latin typeface="Century Schoolbook" panose="02040604050505020304" pitchFamily="18" charset="0"/>
              </a:rPr>
              <a:t>Planning Stage</a:t>
            </a:r>
          </a:p>
          <a:p>
            <a:pPr marL="855663" lvl="1"/>
            <a:r>
              <a:rPr lang="en-US" sz="1800" dirty="0">
                <a:solidFill>
                  <a:srgbClr val="FFFF00"/>
                </a:solidFill>
                <a:latin typeface="Century Schoolbook" panose="02040604050505020304" pitchFamily="18" charset="0"/>
              </a:rPr>
              <a:t>Main Building</a:t>
            </a:r>
          </a:p>
          <a:p>
            <a:pPr marL="855663" lvl="1"/>
            <a:r>
              <a:rPr lang="en-US" sz="1800" dirty="0">
                <a:solidFill>
                  <a:srgbClr val="FFFF00"/>
                </a:solidFill>
                <a:latin typeface="Century Schoolbook" panose="02040604050505020304" pitchFamily="18" charset="0"/>
              </a:rPr>
              <a:t>Equipment Barn</a:t>
            </a:r>
          </a:p>
          <a:p>
            <a:pPr marL="627063"/>
            <a:endParaRPr lang="en-US" sz="1900" dirty="0">
              <a:solidFill>
                <a:srgbClr val="FFFF00"/>
              </a:solidFill>
              <a:latin typeface="Century Schoolbook" panose="02040604050505020304" pitchFamily="18" charset="0"/>
            </a:endParaRPr>
          </a:p>
          <a:p>
            <a:pPr marL="0" indent="0">
              <a:buNone/>
            </a:pPr>
            <a:endParaRPr lang="en-US" dirty="0">
              <a:solidFill>
                <a:srgbClr val="FFFF00"/>
              </a:solidFill>
            </a:endParaRPr>
          </a:p>
          <a:p>
            <a:endParaRPr lang="en-US" sz="2800" i="1" dirty="0">
              <a:solidFill>
                <a:srgbClr val="FFFF00"/>
              </a:solidFill>
            </a:endParaRPr>
          </a:p>
        </p:txBody>
      </p:sp>
      <p:pic>
        <p:nvPicPr>
          <p:cNvPr id="3" name="Picture 2" descr="A picture containing outdoor&#10;&#10;Description automatically generated">
            <a:extLst>
              <a:ext uri="{FF2B5EF4-FFF2-40B4-BE49-F238E27FC236}">
                <a16:creationId xmlns:a16="http://schemas.microsoft.com/office/drawing/2014/main" id="{6FD5F540-655A-32BA-BD4B-29103E6AB8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9045515" y="3700759"/>
            <a:ext cx="3378677" cy="2534008"/>
          </a:xfrm>
          <a:prstGeom prst="rect">
            <a:avLst/>
          </a:prstGeom>
        </p:spPr>
      </p:pic>
      <p:pic>
        <p:nvPicPr>
          <p:cNvPr id="8" name="Picture 7">
            <a:extLst>
              <a:ext uri="{FF2B5EF4-FFF2-40B4-BE49-F238E27FC236}">
                <a16:creationId xmlns:a16="http://schemas.microsoft.com/office/drawing/2014/main" id="{721D5028-4C49-2153-EFAD-DD34BC91BC37}"/>
              </a:ext>
            </a:extLst>
          </p:cNvPr>
          <p:cNvPicPr>
            <a:picLocks noChangeAspect="1"/>
          </p:cNvPicPr>
          <p:nvPr/>
        </p:nvPicPr>
        <p:blipFill rotWithShape="1">
          <a:blip r:embed="rId4">
            <a:extLst>
              <a:ext uri="{28A0092B-C50C-407E-A947-70E740481C1C}">
                <a14:useLocalDpi xmlns:a14="http://schemas.microsoft.com/office/drawing/2010/main" val="0"/>
              </a:ext>
            </a:extLst>
          </a:blip>
          <a:srcRect r="30499"/>
          <a:stretch/>
        </p:blipFill>
        <p:spPr>
          <a:xfrm rot="5400000">
            <a:off x="9081975" y="89794"/>
            <a:ext cx="2808778" cy="3030987"/>
          </a:xfrm>
          <a:prstGeom prst="rect">
            <a:avLst/>
          </a:prstGeom>
        </p:spPr>
      </p:pic>
    </p:spTree>
    <p:extLst>
      <p:ext uri="{BB962C8B-B14F-4D97-AF65-F5344CB8AC3E}">
        <p14:creationId xmlns:p14="http://schemas.microsoft.com/office/powerpoint/2010/main" val="1129630042"/>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TM10001115[[fn=Parcel]]</Template>
  <TotalTime>897</TotalTime>
  <Words>626</Words>
  <Application>Microsoft Office PowerPoint</Application>
  <PresentationFormat>Widescreen</PresentationFormat>
  <Paragraphs>62</Paragraphs>
  <Slides>5</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Century Schoolbook</vt:lpstr>
      <vt:lpstr>Gill Sans MT</vt:lpstr>
      <vt:lpstr>Parcel</vt:lpstr>
      <vt:lpstr>PowerPoint Presentation</vt:lpstr>
      <vt:lpstr>Current Studies</vt:lpstr>
      <vt:lpstr> Partnerships</vt:lpstr>
      <vt:lpstr>Updates</vt:lpstr>
      <vt:lpstr>Updates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Completed Studies</dc:title>
  <dc:creator>Ramona Garner</dc:creator>
  <cp:lastModifiedBy>Thomassie, Garret - FPAC-NRCS, LA</cp:lastModifiedBy>
  <cp:revision>78</cp:revision>
  <cp:lastPrinted>2019-07-23T14:17:40Z</cp:lastPrinted>
  <dcterms:created xsi:type="dcterms:W3CDTF">2019-06-03T16:07:52Z</dcterms:created>
  <dcterms:modified xsi:type="dcterms:W3CDTF">2023-04-13T14:09:10Z</dcterms:modified>
</cp:coreProperties>
</file>