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3.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4.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5.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6.xml" ContentType="application/vnd.openxmlformats-officedocument.theme+xml"/>
  <Override PartName="/ppt/slideLayouts/slideLayout52.xml" ContentType="application/vnd.openxmlformats-officedocument.presentationml.slideLayout+xml"/>
  <Override PartName="/ppt/theme/theme7.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8.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9.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10.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11.xml" ContentType="application/vnd.openxmlformats-officedocument.theme+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omments/comment1.xml" ContentType="application/vnd.openxmlformats-officedocument.presentationml.comments+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3">
  <p:sldMasterIdLst>
    <p:sldMasterId id="2147483671" r:id="rId4"/>
    <p:sldMasterId id="2147483689" r:id="rId5"/>
    <p:sldMasterId id="2147483698" r:id="rId6"/>
    <p:sldMasterId id="2147483708" r:id="rId7"/>
    <p:sldMasterId id="2147483748" r:id="rId8"/>
    <p:sldMasterId id="2147483807" r:id="rId9"/>
    <p:sldMasterId id="2147483664" r:id="rId10"/>
    <p:sldMasterId id="2147483815" r:id="rId11"/>
    <p:sldMasterId id="2147483827" r:id="rId12"/>
    <p:sldMasterId id="2147483837" r:id="rId13"/>
    <p:sldMasterId id="2147483850" r:id="rId14"/>
    <p:sldMasterId id="2147483859" r:id="rId15"/>
  </p:sldMasterIdLst>
  <p:notesMasterIdLst>
    <p:notesMasterId r:id="rId92"/>
  </p:notesMasterIdLst>
  <p:sldIdLst>
    <p:sldId id="838" r:id="rId16"/>
    <p:sldId id="2515" r:id="rId17"/>
    <p:sldId id="1293" r:id="rId18"/>
    <p:sldId id="2467" r:id="rId19"/>
    <p:sldId id="2510" r:id="rId20"/>
    <p:sldId id="2517" r:id="rId21"/>
    <p:sldId id="2518" r:id="rId22"/>
    <p:sldId id="2519" r:id="rId23"/>
    <p:sldId id="2520" r:id="rId24"/>
    <p:sldId id="2499" r:id="rId25"/>
    <p:sldId id="2504" r:id="rId26"/>
    <p:sldId id="2503" r:id="rId27"/>
    <p:sldId id="2508" r:id="rId28"/>
    <p:sldId id="2521" r:id="rId29"/>
    <p:sldId id="2522" r:id="rId30"/>
    <p:sldId id="2511" r:id="rId31"/>
    <p:sldId id="2523" r:id="rId32"/>
    <p:sldId id="2513" r:id="rId33"/>
    <p:sldId id="2524" r:id="rId34"/>
    <p:sldId id="2514" r:id="rId35"/>
    <p:sldId id="2512" r:id="rId36"/>
    <p:sldId id="2487" r:id="rId37"/>
    <p:sldId id="1364" r:id="rId38"/>
    <p:sldId id="1365" r:id="rId39"/>
    <p:sldId id="1147" r:id="rId40"/>
    <p:sldId id="1375" r:id="rId41"/>
    <p:sldId id="1376" r:id="rId42"/>
    <p:sldId id="1377" r:id="rId43"/>
    <p:sldId id="1378" r:id="rId44"/>
    <p:sldId id="1332" r:id="rId45"/>
    <p:sldId id="1336" r:id="rId46"/>
    <p:sldId id="1468" r:id="rId47"/>
    <p:sldId id="1467" r:id="rId48"/>
    <p:sldId id="1475" r:id="rId49"/>
    <p:sldId id="1487" r:id="rId50"/>
    <p:sldId id="1464" r:id="rId51"/>
    <p:sldId id="1463" r:id="rId52"/>
    <p:sldId id="1462" r:id="rId53"/>
    <p:sldId id="1453" r:id="rId54"/>
    <p:sldId id="1452" r:id="rId55"/>
    <p:sldId id="2525" r:id="rId56"/>
    <p:sldId id="257" r:id="rId57"/>
    <p:sldId id="1296" r:id="rId58"/>
    <p:sldId id="1335" r:id="rId59"/>
    <p:sldId id="2526" r:id="rId60"/>
    <p:sldId id="1326" r:id="rId61"/>
    <p:sldId id="1327" r:id="rId62"/>
    <p:sldId id="1325" r:id="rId63"/>
    <p:sldId id="1341" r:id="rId64"/>
    <p:sldId id="1340" r:id="rId65"/>
    <p:sldId id="1317" r:id="rId66"/>
    <p:sldId id="1324" r:id="rId67"/>
    <p:sldId id="1337" r:id="rId68"/>
    <p:sldId id="1338" r:id="rId69"/>
    <p:sldId id="1339" r:id="rId70"/>
    <p:sldId id="1300" r:id="rId71"/>
    <p:sldId id="335" r:id="rId72"/>
    <p:sldId id="295" r:id="rId73"/>
    <p:sldId id="264" r:id="rId74"/>
    <p:sldId id="298" r:id="rId75"/>
    <p:sldId id="1449" r:id="rId76"/>
    <p:sldId id="1476" r:id="rId77"/>
    <p:sldId id="1477" r:id="rId78"/>
    <p:sldId id="1478" r:id="rId79"/>
    <p:sldId id="1479" r:id="rId80"/>
    <p:sldId id="1480" r:id="rId81"/>
    <p:sldId id="1455" r:id="rId82"/>
    <p:sldId id="1481" r:id="rId83"/>
    <p:sldId id="1457" r:id="rId84"/>
    <p:sldId id="1128" r:id="rId85"/>
    <p:sldId id="1130" r:id="rId86"/>
    <p:sldId id="2516" r:id="rId87"/>
    <p:sldId id="1131" r:id="rId88"/>
    <p:sldId id="1334" r:id="rId89"/>
    <p:sldId id="793" r:id="rId90"/>
    <p:sldId id="344" r:id="rId91"/>
  </p:sldIdLst>
  <p:sldSz cx="9144000" cy="6858000" type="screen4x3"/>
  <p:notesSz cx="7023100" cy="93091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378">
          <p15:clr>
            <a:srgbClr val="A4A3A4"/>
          </p15:clr>
        </p15:guide>
        <p15:guide id="2" orient="horz" pos="3490">
          <p15:clr>
            <a:srgbClr val="A4A3A4"/>
          </p15:clr>
        </p15:guide>
        <p15:guide id="3" orient="horz" pos="3379">
          <p15:clr>
            <a:srgbClr val="A4A3A4"/>
          </p15:clr>
        </p15:guide>
        <p15:guide id="4" orient="horz" pos="1964">
          <p15:clr>
            <a:srgbClr val="A4A3A4"/>
          </p15:clr>
        </p15:guide>
        <p15:guide id="5" orient="horz" pos="2099">
          <p15:clr>
            <a:srgbClr val="A4A3A4"/>
          </p15:clr>
        </p15:guide>
        <p15:guide id="6" orient="horz" pos="795">
          <p15:clr>
            <a:srgbClr val="A4A3A4"/>
          </p15:clr>
        </p15:guide>
        <p15:guide id="7" orient="horz" pos="666">
          <p15:clr>
            <a:srgbClr val="A4A3A4"/>
          </p15:clr>
        </p15:guide>
        <p15:guide id="8" pos="3403">
          <p15:clr>
            <a:srgbClr val="A4A3A4"/>
          </p15:clr>
        </p15:guide>
        <p15:guide id="9" pos="3514">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aldwin, Ann - NRCS, Dover, DE" initials="BA-NDD" lastIdx="11" clrIdx="0">
    <p:extLst>
      <p:ext uri="{19B8F6BF-5375-455C-9EA6-DF929625EA0E}">
        <p15:presenceInfo xmlns:p15="http://schemas.microsoft.com/office/powerpoint/2012/main" userId="S::ann.baldwin@usda.gov::4111319a-29c4-4fa9-a9ca-d416d9b2a0b2" providerId="AD"/>
      </p:ext>
    </p:extLst>
  </p:cmAuthor>
  <p:cmAuthor id="2" name="Chris Sargent" initials="CS" lastIdx="7" clrIdx="1">
    <p:extLst>
      <p:ext uri="{19B8F6BF-5375-455C-9EA6-DF929625EA0E}">
        <p15:presenceInfo xmlns:p15="http://schemas.microsoft.com/office/powerpoint/2012/main" userId="S-1-5-21-91127057-541195563-1116722054-1365" providerId="AD"/>
      </p:ext>
    </p:extLst>
  </p:cmAuthor>
  <p:cmAuthor id="3" name="Robert M. Shusko" initials="RMS" lastIdx="28" clrIdx="2">
    <p:extLst>
      <p:ext uri="{19B8F6BF-5375-455C-9EA6-DF929625EA0E}">
        <p15:presenceInfo xmlns:p15="http://schemas.microsoft.com/office/powerpoint/2012/main" userId="S::rmshusko@dappolonia.com::75441eaa-e5f5-46e8-aa09-f2cbb14c515d" providerId="AD"/>
      </p:ext>
    </p:extLst>
  </p:cmAuthor>
  <p:cmAuthor id="4" name="Henry, Jessica - NRCS, Frenchtown, NJ" initials="HJ-NFN" lastIdx="2" clrIdx="3">
    <p:extLst>
      <p:ext uri="{19B8F6BF-5375-455C-9EA6-DF929625EA0E}">
        <p15:presenceInfo xmlns:p15="http://schemas.microsoft.com/office/powerpoint/2012/main" userId="S::jessica.henry@usda.gov::652e4d86-74f3-42c2-8f00-47054877bb4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53773"/>
    <a:srgbClr val="89C32D"/>
    <a:srgbClr val="FEC20D"/>
    <a:srgbClr val="139AB2"/>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48EDA01-7F96-42E5-8182-5FDB2324DB95}" v="186" dt="2023-05-11T11:58:14.920"/>
    <p1510:client id="{778B8B83-11AB-4A0F-9ED8-C1FC6872E30A}" v="27" dt="2023-05-10T18:16:09.811"/>
    <p1510:client id="{98E7D06B-06F9-4539-812B-68B36E683D94}" v="81" dt="2023-05-11T00:33:14.465"/>
    <p1510:client id="{FF4CDC22-65B6-4767-8FD4-73B07B79F62B}" v="4" dt="2023-05-10T12:58:48.57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1704" y="102"/>
      </p:cViewPr>
      <p:guideLst>
        <p:guide orient="horz" pos="3378"/>
        <p:guide orient="horz" pos="3490"/>
        <p:guide orient="horz" pos="3379"/>
        <p:guide orient="horz" pos="1964"/>
        <p:guide orient="horz" pos="2099"/>
        <p:guide orient="horz" pos="795"/>
        <p:guide orient="horz" pos="666"/>
        <p:guide pos="3403"/>
        <p:guide pos="351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1.xml"/><Relationship Id="rId21" Type="http://schemas.openxmlformats.org/officeDocument/2006/relationships/slide" Target="slides/slide6.xml"/><Relationship Id="rId42" Type="http://schemas.openxmlformats.org/officeDocument/2006/relationships/slide" Target="slides/slide27.xml"/><Relationship Id="rId47" Type="http://schemas.openxmlformats.org/officeDocument/2006/relationships/slide" Target="slides/slide32.xml"/><Relationship Id="rId63" Type="http://schemas.openxmlformats.org/officeDocument/2006/relationships/slide" Target="slides/slide48.xml"/><Relationship Id="rId68" Type="http://schemas.openxmlformats.org/officeDocument/2006/relationships/slide" Target="slides/slide53.xml"/><Relationship Id="rId84" Type="http://schemas.openxmlformats.org/officeDocument/2006/relationships/slide" Target="slides/slide69.xml"/><Relationship Id="rId89" Type="http://schemas.openxmlformats.org/officeDocument/2006/relationships/slide" Target="slides/slide74.xml"/><Relationship Id="rId16" Type="http://schemas.openxmlformats.org/officeDocument/2006/relationships/slide" Target="slides/slide1.xml"/><Relationship Id="rId11" Type="http://schemas.openxmlformats.org/officeDocument/2006/relationships/slideMaster" Target="slideMasters/slideMaster8.xml"/><Relationship Id="rId32" Type="http://schemas.openxmlformats.org/officeDocument/2006/relationships/slide" Target="slides/slide17.xml"/><Relationship Id="rId37" Type="http://schemas.openxmlformats.org/officeDocument/2006/relationships/slide" Target="slides/slide22.xml"/><Relationship Id="rId53" Type="http://schemas.openxmlformats.org/officeDocument/2006/relationships/slide" Target="slides/slide38.xml"/><Relationship Id="rId58" Type="http://schemas.openxmlformats.org/officeDocument/2006/relationships/slide" Target="slides/slide43.xml"/><Relationship Id="rId74" Type="http://schemas.openxmlformats.org/officeDocument/2006/relationships/slide" Target="slides/slide59.xml"/><Relationship Id="rId79" Type="http://schemas.openxmlformats.org/officeDocument/2006/relationships/slide" Target="slides/slide64.xml"/><Relationship Id="rId5" Type="http://schemas.openxmlformats.org/officeDocument/2006/relationships/slideMaster" Target="slideMasters/slideMaster2.xml"/><Relationship Id="rId90" Type="http://schemas.openxmlformats.org/officeDocument/2006/relationships/slide" Target="slides/slide75.xml"/><Relationship Id="rId95" Type="http://schemas.openxmlformats.org/officeDocument/2006/relationships/viewProps" Target="viewProps.xml"/><Relationship Id="rId22" Type="http://schemas.openxmlformats.org/officeDocument/2006/relationships/slide" Target="slides/slide7.xml"/><Relationship Id="rId27" Type="http://schemas.openxmlformats.org/officeDocument/2006/relationships/slide" Target="slides/slide12.xml"/><Relationship Id="rId43" Type="http://schemas.openxmlformats.org/officeDocument/2006/relationships/slide" Target="slides/slide28.xml"/><Relationship Id="rId48" Type="http://schemas.openxmlformats.org/officeDocument/2006/relationships/slide" Target="slides/slide33.xml"/><Relationship Id="rId64" Type="http://schemas.openxmlformats.org/officeDocument/2006/relationships/slide" Target="slides/slide49.xml"/><Relationship Id="rId69" Type="http://schemas.openxmlformats.org/officeDocument/2006/relationships/slide" Target="slides/slide54.xml"/><Relationship Id="rId80" Type="http://schemas.openxmlformats.org/officeDocument/2006/relationships/slide" Target="slides/slide65.xml"/><Relationship Id="rId85" Type="http://schemas.openxmlformats.org/officeDocument/2006/relationships/slide" Target="slides/slide70.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 Target="slides/slide2.xml"/><Relationship Id="rId25" Type="http://schemas.openxmlformats.org/officeDocument/2006/relationships/slide" Target="slides/slide10.xml"/><Relationship Id="rId33" Type="http://schemas.openxmlformats.org/officeDocument/2006/relationships/slide" Target="slides/slide18.xml"/><Relationship Id="rId38" Type="http://schemas.openxmlformats.org/officeDocument/2006/relationships/slide" Target="slides/slide23.xml"/><Relationship Id="rId46" Type="http://schemas.openxmlformats.org/officeDocument/2006/relationships/slide" Target="slides/slide31.xml"/><Relationship Id="rId59" Type="http://schemas.openxmlformats.org/officeDocument/2006/relationships/slide" Target="slides/slide44.xml"/><Relationship Id="rId67" Type="http://schemas.openxmlformats.org/officeDocument/2006/relationships/slide" Target="slides/slide52.xml"/><Relationship Id="rId20" Type="http://schemas.openxmlformats.org/officeDocument/2006/relationships/slide" Target="slides/slide5.xml"/><Relationship Id="rId41" Type="http://schemas.openxmlformats.org/officeDocument/2006/relationships/slide" Target="slides/slide26.xml"/><Relationship Id="rId54" Type="http://schemas.openxmlformats.org/officeDocument/2006/relationships/slide" Target="slides/slide39.xml"/><Relationship Id="rId62" Type="http://schemas.openxmlformats.org/officeDocument/2006/relationships/slide" Target="slides/slide47.xml"/><Relationship Id="rId70" Type="http://schemas.openxmlformats.org/officeDocument/2006/relationships/slide" Target="slides/slide55.xml"/><Relationship Id="rId75" Type="http://schemas.openxmlformats.org/officeDocument/2006/relationships/slide" Target="slides/slide60.xml"/><Relationship Id="rId83" Type="http://schemas.openxmlformats.org/officeDocument/2006/relationships/slide" Target="slides/slide68.xml"/><Relationship Id="rId88" Type="http://schemas.openxmlformats.org/officeDocument/2006/relationships/slide" Target="slides/slide73.xml"/><Relationship Id="rId91" Type="http://schemas.openxmlformats.org/officeDocument/2006/relationships/slide" Target="slides/slide76.xml"/><Relationship Id="rId9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Master" Target="slideMasters/slideMaster12.xml"/><Relationship Id="rId23" Type="http://schemas.openxmlformats.org/officeDocument/2006/relationships/slide" Target="slides/slide8.xml"/><Relationship Id="rId28" Type="http://schemas.openxmlformats.org/officeDocument/2006/relationships/slide" Target="slides/slide13.xml"/><Relationship Id="rId36" Type="http://schemas.openxmlformats.org/officeDocument/2006/relationships/slide" Target="slides/slide21.xml"/><Relationship Id="rId49" Type="http://schemas.openxmlformats.org/officeDocument/2006/relationships/slide" Target="slides/slide34.xml"/><Relationship Id="rId57" Type="http://schemas.openxmlformats.org/officeDocument/2006/relationships/slide" Target="slides/slide42.xml"/><Relationship Id="rId10" Type="http://schemas.openxmlformats.org/officeDocument/2006/relationships/slideMaster" Target="slideMasters/slideMaster7.xml"/><Relationship Id="rId31" Type="http://schemas.openxmlformats.org/officeDocument/2006/relationships/slide" Target="slides/slide16.xml"/><Relationship Id="rId44" Type="http://schemas.openxmlformats.org/officeDocument/2006/relationships/slide" Target="slides/slide29.xml"/><Relationship Id="rId52" Type="http://schemas.openxmlformats.org/officeDocument/2006/relationships/slide" Target="slides/slide37.xml"/><Relationship Id="rId60" Type="http://schemas.openxmlformats.org/officeDocument/2006/relationships/slide" Target="slides/slide45.xml"/><Relationship Id="rId65" Type="http://schemas.openxmlformats.org/officeDocument/2006/relationships/slide" Target="slides/slide50.xml"/><Relationship Id="rId73" Type="http://schemas.openxmlformats.org/officeDocument/2006/relationships/slide" Target="slides/slide58.xml"/><Relationship Id="rId78" Type="http://schemas.openxmlformats.org/officeDocument/2006/relationships/slide" Target="slides/slide63.xml"/><Relationship Id="rId81" Type="http://schemas.openxmlformats.org/officeDocument/2006/relationships/slide" Target="slides/slide66.xml"/><Relationship Id="rId86" Type="http://schemas.openxmlformats.org/officeDocument/2006/relationships/slide" Target="slides/slide71.xml"/><Relationship Id="rId9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Master" Target="slideMasters/slideMaster10.xml"/><Relationship Id="rId18" Type="http://schemas.openxmlformats.org/officeDocument/2006/relationships/slide" Target="slides/slide3.xml"/><Relationship Id="rId39" Type="http://schemas.openxmlformats.org/officeDocument/2006/relationships/slide" Target="slides/slide24.xml"/><Relationship Id="rId34" Type="http://schemas.openxmlformats.org/officeDocument/2006/relationships/slide" Target="slides/slide19.xml"/><Relationship Id="rId50" Type="http://schemas.openxmlformats.org/officeDocument/2006/relationships/slide" Target="slides/slide35.xml"/><Relationship Id="rId55" Type="http://schemas.openxmlformats.org/officeDocument/2006/relationships/slide" Target="slides/slide40.xml"/><Relationship Id="rId76" Type="http://schemas.openxmlformats.org/officeDocument/2006/relationships/slide" Target="slides/slide61.xml"/><Relationship Id="rId97" Type="http://schemas.openxmlformats.org/officeDocument/2006/relationships/tableStyles" Target="tableStyles.xml"/><Relationship Id="rId7" Type="http://schemas.openxmlformats.org/officeDocument/2006/relationships/slideMaster" Target="slideMasters/slideMaster4.xml"/><Relationship Id="rId71" Type="http://schemas.openxmlformats.org/officeDocument/2006/relationships/slide" Target="slides/slide56.xml"/><Relationship Id="rId92" Type="http://schemas.openxmlformats.org/officeDocument/2006/relationships/notesMaster" Target="notesMasters/notesMaster1.xml"/><Relationship Id="rId2" Type="http://schemas.openxmlformats.org/officeDocument/2006/relationships/customXml" Target="../customXml/item2.xml"/><Relationship Id="rId29" Type="http://schemas.openxmlformats.org/officeDocument/2006/relationships/slide" Target="slides/slide14.xml"/><Relationship Id="rId24" Type="http://schemas.openxmlformats.org/officeDocument/2006/relationships/slide" Target="slides/slide9.xml"/><Relationship Id="rId40" Type="http://schemas.openxmlformats.org/officeDocument/2006/relationships/slide" Target="slides/slide25.xml"/><Relationship Id="rId45" Type="http://schemas.openxmlformats.org/officeDocument/2006/relationships/slide" Target="slides/slide30.xml"/><Relationship Id="rId66" Type="http://schemas.openxmlformats.org/officeDocument/2006/relationships/slide" Target="slides/slide51.xml"/><Relationship Id="rId87" Type="http://schemas.openxmlformats.org/officeDocument/2006/relationships/slide" Target="slides/slide72.xml"/><Relationship Id="rId61" Type="http://schemas.openxmlformats.org/officeDocument/2006/relationships/slide" Target="slides/slide46.xml"/><Relationship Id="rId82" Type="http://schemas.openxmlformats.org/officeDocument/2006/relationships/slide" Target="slides/slide67.xml"/><Relationship Id="rId19" Type="http://schemas.openxmlformats.org/officeDocument/2006/relationships/slide" Target="slides/slide4.xml"/><Relationship Id="rId14" Type="http://schemas.openxmlformats.org/officeDocument/2006/relationships/slideMaster" Target="slideMasters/slideMaster11.xml"/><Relationship Id="rId30" Type="http://schemas.openxmlformats.org/officeDocument/2006/relationships/slide" Target="slides/slide15.xml"/><Relationship Id="rId35" Type="http://schemas.openxmlformats.org/officeDocument/2006/relationships/slide" Target="slides/slide20.xml"/><Relationship Id="rId56" Type="http://schemas.openxmlformats.org/officeDocument/2006/relationships/slide" Target="slides/slide41.xml"/><Relationship Id="rId77" Type="http://schemas.openxmlformats.org/officeDocument/2006/relationships/slide" Target="slides/slide62.xml"/><Relationship Id="rId8" Type="http://schemas.openxmlformats.org/officeDocument/2006/relationships/slideMaster" Target="slideMasters/slideMaster5.xml"/><Relationship Id="rId51" Type="http://schemas.openxmlformats.org/officeDocument/2006/relationships/slide" Target="slides/slide36.xml"/><Relationship Id="rId72" Type="http://schemas.openxmlformats.org/officeDocument/2006/relationships/slide" Target="slides/slide57.xml"/><Relationship Id="rId93" Type="http://schemas.openxmlformats.org/officeDocument/2006/relationships/commentAuthors" Target="commentAuthors.xml"/><Relationship Id="rId98" Type="http://schemas.microsoft.com/office/2015/10/relationships/revisionInfo" Target="revisionInfo.xml"/></Relationships>
</file>

<file path=ppt/comments/comment1.xml><?xml version="1.0" encoding="utf-8"?>
<p:cmLst xmlns:a="http://schemas.openxmlformats.org/drawingml/2006/main" xmlns:r="http://schemas.openxmlformats.org/officeDocument/2006/relationships" xmlns:p="http://schemas.openxmlformats.org/presentationml/2006/main">
  <p:cm authorId="4" dt="2022-05-13T10:27:50.772" idx="2">
    <p:pos x="10" y="10"/>
    <p:text/>
    <p:extLst>
      <p:ext uri="{C676402C-5697-4E1C-873F-D02D1690AC5C}">
        <p15:threadingInfo xmlns:p15="http://schemas.microsoft.com/office/powerpoint/2012/main" timeZoneBias="24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idx="1"/>
          </p:nvPr>
        </p:nvSpPr>
        <p:spPr>
          <a:xfrm>
            <a:off x="3978132" y="0"/>
            <a:ext cx="3043343" cy="465455"/>
          </a:xfrm>
          <a:prstGeom prst="rect">
            <a:avLst/>
          </a:prstGeom>
        </p:spPr>
        <p:txBody>
          <a:bodyPr vert="horz" lIns="93324" tIns="46662" rIns="93324" bIns="46662" rtlCol="0"/>
          <a:lstStyle>
            <a:lvl1pPr algn="r">
              <a:defRPr sz="1200"/>
            </a:lvl1pPr>
          </a:lstStyle>
          <a:p>
            <a:fld id="{5A4643E8-7A84-1C46-BD5E-B291CD34BF80}" type="datetimeFigureOut">
              <a:rPr lang="en-US" smtClean="0"/>
              <a:t>5/12/2023</a:t>
            </a:fld>
            <a:endParaRPr lang="en-US"/>
          </a:p>
        </p:txBody>
      </p:sp>
      <p:sp>
        <p:nvSpPr>
          <p:cNvPr id="4" name="Slide Image Placeholder 3"/>
          <p:cNvSpPr>
            <a:spLocks noGrp="1" noRot="1" noChangeAspect="1"/>
          </p:cNvSpPr>
          <p:nvPr>
            <p:ph type="sldImg" idx="2"/>
          </p:nvPr>
        </p:nvSpPr>
        <p:spPr>
          <a:xfrm>
            <a:off x="1184275" y="698500"/>
            <a:ext cx="4654550" cy="3490913"/>
          </a:xfrm>
          <a:prstGeom prst="rect">
            <a:avLst/>
          </a:prstGeom>
          <a:noFill/>
          <a:ln w="12700">
            <a:solidFill>
              <a:prstClr val="black"/>
            </a:solidFill>
          </a:ln>
        </p:spPr>
        <p:txBody>
          <a:bodyPr vert="horz" lIns="93324" tIns="46662" rIns="93324" bIns="46662" rtlCol="0" anchor="ctr"/>
          <a:lstStyle/>
          <a:p>
            <a:endParaRPr lang="en-US"/>
          </a:p>
        </p:txBody>
      </p:sp>
      <p:sp>
        <p:nvSpPr>
          <p:cNvPr id="5" name="Notes Placeholder 4"/>
          <p:cNvSpPr>
            <a:spLocks noGrp="1"/>
          </p:cNvSpPr>
          <p:nvPr>
            <p:ph type="body" sz="quarter" idx="3"/>
          </p:nvPr>
        </p:nvSpPr>
        <p:spPr>
          <a:xfrm>
            <a:off x="702310" y="4421823"/>
            <a:ext cx="5618480" cy="4189095"/>
          </a:xfrm>
          <a:prstGeom prst="rect">
            <a:avLst/>
          </a:prstGeom>
        </p:spPr>
        <p:txBody>
          <a:bodyPr vert="horz" lIns="93324" tIns="46662" rIns="93324" bIns="4666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29"/>
            <a:ext cx="3043343" cy="465455"/>
          </a:xfrm>
          <a:prstGeom prst="rect">
            <a:avLst/>
          </a:prstGeom>
        </p:spPr>
        <p:txBody>
          <a:bodyPr vert="horz" lIns="93324" tIns="46662" rIns="93324" bIns="46662" rtlCol="0" anchor="b"/>
          <a:lstStyle>
            <a:lvl1pPr algn="l">
              <a:defRPr sz="1200"/>
            </a:lvl1pPr>
          </a:lstStyle>
          <a:p>
            <a:endParaRPr lang="en-US"/>
          </a:p>
        </p:txBody>
      </p:sp>
      <p:sp>
        <p:nvSpPr>
          <p:cNvPr id="7" name="Slide Number Placeholder 6"/>
          <p:cNvSpPr>
            <a:spLocks noGrp="1"/>
          </p:cNvSpPr>
          <p:nvPr>
            <p:ph type="sldNum" sz="quarter" idx="5"/>
          </p:nvPr>
        </p:nvSpPr>
        <p:spPr>
          <a:xfrm>
            <a:off x="3978132" y="8842029"/>
            <a:ext cx="3043343" cy="465455"/>
          </a:xfrm>
          <a:prstGeom prst="rect">
            <a:avLst/>
          </a:prstGeom>
        </p:spPr>
        <p:txBody>
          <a:bodyPr vert="horz" lIns="93324" tIns="46662" rIns="93324" bIns="46662" rtlCol="0" anchor="b"/>
          <a:lstStyle>
            <a:lvl1pPr algn="r">
              <a:defRPr sz="1200"/>
            </a:lvl1pPr>
          </a:lstStyle>
          <a:p>
            <a:fld id="{57DC1755-625D-A742-ACDB-726AD4CDF29D}" type="slidenum">
              <a:rPr lang="en-US" smtClean="0"/>
              <a:t>‹#›</a:t>
            </a:fld>
            <a:endParaRPr lang="en-US"/>
          </a:p>
        </p:txBody>
      </p:sp>
    </p:spTree>
    <p:extLst>
      <p:ext uri="{BB962C8B-B14F-4D97-AF65-F5344CB8AC3E}">
        <p14:creationId xmlns:p14="http://schemas.microsoft.com/office/powerpoint/2010/main" val="381739285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nrcs.usda.gov/mitigation-activities.pdf" TargetMode="External"/><Relationship Id="rId2" Type="http://schemas.openxmlformats.org/officeDocument/2006/relationships/slide" Target="../slides/slide10.xml"/><Relationship Id="rId1" Type="http://schemas.openxmlformats.org/officeDocument/2006/relationships/notesMaster" Target="../notesMasters/notesMaster1.xml"/><Relationship Id="rId4" Type="http://schemas.openxmlformats.org/officeDocument/2006/relationships/hyperlink" Target="https://www.federalregister.gov/documents/2022/11/21/2022-25292/request-for-public-input-about-implementation-of-the-inflation-reduction-act-funding"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a:p>
        </p:txBody>
      </p:sp>
      <p:sp>
        <p:nvSpPr>
          <p:cNvPr id="4" name="Slide Number Placeholder 3"/>
          <p:cNvSpPr>
            <a:spLocks noGrp="1"/>
          </p:cNvSpPr>
          <p:nvPr>
            <p:ph type="sldNum" sz="quarter" idx="10"/>
          </p:nvPr>
        </p:nvSpPr>
        <p:spPr/>
        <p:txBody>
          <a:bodyPr/>
          <a:lstStyle/>
          <a:p>
            <a:pPr defTabSz="476166">
              <a:defRPr/>
            </a:pPr>
            <a:fld id="{57DC1755-625D-A742-ACDB-726AD4CDF29D}" type="slidenum">
              <a:rPr lang="en-US">
                <a:solidFill>
                  <a:prstClr val="black"/>
                </a:solidFill>
                <a:latin typeface="Calibri"/>
              </a:rPr>
              <a:pPr defTabSz="476166">
                <a:defRPr/>
              </a:pPr>
              <a:t>1</a:t>
            </a:fld>
            <a:endParaRPr lang="en-US">
              <a:solidFill>
                <a:prstClr val="black"/>
              </a:solidFill>
              <a:latin typeface="Calibri"/>
            </a:endParaRPr>
          </a:p>
        </p:txBody>
      </p:sp>
    </p:spTree>
    <p:extLst>
      <p:ext uri="{BB962C8B-B14F-4D97-AF65-F5344CB8AC3E}">
        <p14:creationId xmlns:p14="http://schemas.microsoft.com/office/powerpoint/2010/main" val="2146474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a:solidFill>
                  <a:srgbClr val="0563C1"/>
                </a:solidFill>
                <a:cs typeface="Calibri"/>
              </a:rPr>
              <a:t>In addition to climate-smart mitigation activities, IRA can also cover practices that</a:t>
            </a:r>
            <a:r>
              <a:rPr lang="en-US" b="1" i="1">
                <a:solidFill>
                  <a:srgbClr val="0563C1"/>
                </a:solidFill>
                <a:cs typeface="Calibri"/>
              </a:rPr>
              <a:t> </a:t>
            </a:r>
            <a:r>
              <a:rPr lang="en-US" b="1" i="1">
                <a:solidFill>
                  <a:srgbClr val="0563C1"/>
                </a:solidFill>
              </a:rPr>
              <a:t>are necessary to facilitate the function of mitigation practices. </a:t>
            </a:r>
            <a:endParaRPr lang="en-US" b="1" i="1">
              <a:solidFill>
                <a:srgbClr val="0563C1"/>
              </a:solidFill>
              <a:cs typeface="Calibri"/>
            </a:endParaRPr>
          </a:p>
          <a:p>
            <a:pPr>
              <a:buFont typeface="Arial" panose="020B0604020202020204" pitchFamily="34" charset="0"/>
            </a:pPr>
            <a:endParaRPr lang="en-US">
              <a:solidFill>
                <a:srgbClr val="0563C1"/>
              </a:solidFill>
              <a:cs typeface="Calibri"/>
            </a:endParaRPr>
          </a:p>
          <a:p>
            <a:pPr marL="171450" indent="-171450">
              <a:buFont typeface="Arial" panose="020B0604020202020204" pitchFamily="34" charset="0"/>
              <a:buChar char="•"/>
            </a:pPr>
            <a:r>
              <a:rPr lang="en-US">
                <a:solidFill>
                  <a:srgbClr val="0563C1"/>
                </a:solidFill>
                <a:cs typeface="Calibri"/>
              </a:rPr>
              <a:t>Here are some examples of some climate-smart mitigation practices and the practices that could help facilitate them.</a:t>
            </a: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F442CFA-B3D3-471E-AA6C-E6D3BE5FE5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796043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spcBef>
                <a:spcPts val="0"/>
              </a:spcBef>
              <a:spcAft>
                <a:spcPts val="0"/>
              </a:spcAft>
              <a:buFont typeface="Arial" panose="020B0604020202020204" pitchFamily="34" charset="0"/>
              <a:buChar char="•"/>
            </a:pPr>
            <a:r>
              <a:rPr lang="en-US" sz="1200" i="0" u="none">
                <a:solidFill>
                  <a:schemeClr val="hlink"/>
                </a:solidFill>
                <a:effectLst/>
                <a:latin typeface="+mn-lt"/>
                <a:ea typeface="Times New Roman" panose="02020603050405020304" pitchFamily="18" charset="0"/>
              </a:rPr>
              <a:t>Conservation systems may also help provide other benefits besides climate change mitigation, such as reducing risks and vulnerabilities and building resilience to climate change impacts (also called climate change adaptation) and addressing other natural resource concerns such as soil health, water quality, pollinator and wildlife habitat, and air quality.</a:t>
            </a:r>
          </a:p>
          <a:p>
            <a:pPr marL="628650" lvl="1" indent="-171450">
              <a:buFont typeface="Arial" panose="020B0604020202020204" pitchFamily="34" charset="0"/>
              <a:buChar char="•"/>
            </a:pPr>
            <a:r>
              <a:rPr lang="en-US">
                <a:solidFill>
                  <a:schemeClr val="hlink"/>
                </a:solidFill>
                <a:ea typeface="Times New Roman" panose="02020603050405020304" pitchFamily="18" charset="0"/>
                <a:cs typeface="Calibri"/>
              </a:rPr>
              <a:t>For example, using cover crops can help mitigate climate change by building soil carbon. At the same time, it can support water quality improvements and can help build resilience to drought and extreme weather events by reducing water loss and decreasing erosion. </a:t>
            </a:r>
            <a:endParaRPr lang="en-US" sz="1200" i="0" u="none">
              <a:solidFill>
                <a:schemeClr val="hlink"/>
              </a:solidFill>
              <a:effectLst/>
              <a:latin typeface="+mn-lt"/>
              <a:ea typeface="Times New Roman" panose="02020603050405020304" pitchFamily="18" charset="0"/>
              <a:cs typeface="Calibri"/>
            </a:endParaRPr>
          </a:p>
          <a:p>
            <a:pPr marL="171450" indent="-171450">
              <a:buFont typeface="Arial" panose="020B0604020202020204" pitchFamily="34" charset="0"/>
              <a:buChar char="•"/>
            </a:pPr>
            <a:endParaRPr lang="en-US">
              <a:solidFill>
                <a:schemeClr val="hlink"/>
              </a:solidFill>
              <a:ea typeface="Times New Roman" panose="02020603050405020304" pitchFamily="18" charset="0"/>
            </a:endParaRPr>
          </a:p>
          <a:p>
            <a:pPr marL="285750" indent="-285750">
              <a:buFont typeface="Arial" panose="020B0604020202020204" pitchFamily="34" charset="0"/>
              <a:buChar char="•"/>
            </a:pPr>
            <a:r>
              <a:rPr lang="en-US" sz="1200" i="0" u="none">
                <a:solidFill>
                  <a:schemeClr val="hlink"/>
                </a:solidFill>
                <a:effectLst/>
                <a:latin typeface="+mn-lt"/>
                <a:ea typeface="Times New Roman" panose="02020603050405020304" pitchFamily="18" charset="0"/>
              </a:rPr>
              <a:t>Although many practices can provide additional conservation </a:t>
            </a:r>
            <a:r>
              <a:rPr lang="en-US" sz="1200" b="0" i="0" u="none">
                <a:solidFill>
                  <a:schemeClr val="hlink"/>
                </a:solidFill>
                <a:effectLst/>
                <a:latin typeface="+mn-lt"/>
                <a:ea typeface="Times New Roman" panose="02020603050405020304" pitchFamily="18" charset="0"/>
              </a:rPr>
              <a:t>benefits,</a:t>
            </a:r>
            <a:r>
              <a:rPr lang="en-US" sz="1200" b="1" i="0" u="none">
                <a:solidFill>
                  <a:schemeClr val="hlink"/>
                </a:solidFill>
                <a:effectLst/>
                <a:latin typeface="+mn-lt"/>
                <a:ea typeface="Times New Roman" panose="02020603050405020304" pitchFamily="18" charset="0"/>
              </a:rPr>
              <a:t> practices without mitigation benefits are not eligible for IRA funding </a:t>
            </a:r>
            <a:r>
              <a:rPr lang="en-US" b="1">
                <a:solidFill>
                  <a:schemeClr val="hlink"/>
                </a:solidFill>
                <a:ea typeface="Times New Roman" panose="02020603050405020304" pitchFamily="18" charset="0"/>
              </a:rPr>
              <a:t>unless they are needed to facilitate a mitigation practice. </a:t>
            </a:r>
            <a:r>
              <a:rPr lang="en-US">
                <a:solidFill>
                  <a:schemeClr val="hlink"/>
                </a:solidFill>
                <a:ea typeface="Times New Roman" panose="02020603050405020304" pitchFamily="18" charset="0"/>
              </a:rPr>
              <a:t>IRA funds can only be used to support climate-smart mitigation activities or necessary facilitating practices.</a:t>
            </a:r>
            <a:endParaRPr lang="en-US">
              <a:solidFill>
                <a:schemeClr val="hlink"/>
              </a:solidFill>
              <a:ea typeface="Times New Roman" panose="02020603050405020304" pitchFamily="18" charset="0"/>
              <a:cs typeface="Calibri"/>
            </a:endParaRPr>
          </a:p>
          <a:p>
            <a:r>
              <a:rPr lang="en-US" b="1">
                <a:solidFill>
                  <a:schemeClr val="hlink"/>
                </a:solidFill>
                <a:ea typeface="Times New Roman" panose="02020603050405020304" pitchFamily="18" charset="0"/>
              </a:rPr>
              <a:t> </a:t>
            </a:r>
            <a:endParaRPr lang="en-US" sz="1200" i="0" u="none">
              <a:solidFill>
                <a:srgbClr val="000000"/>
              </a:solidFill>
              <a:effectLst/>
              <a:latin typeface="+mn-lt"/>
              <a:ea typeface="Times New Roman" panose="02020603050405020304" pitchFamily="18" charset="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F442CFA-B3D3-471E-AA6C-E6D3BE5FE5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046480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spcBef>
                <a:spcPts val="0"/>
              </a:spcBef>
              <a:spcAft>
                <a:spcPts val="0"/>
              </a:spcAft>
              <a:buFont typeface="Arial" panose="020B0604020202020204" pitchFamily="34" charset="0"/>
              <a:buNone/>
            </a:pPr>
            <a:endParaRPr lang="en-US" sz="1200" i="0" u="none">
              <a:solidFill>
                <a:schemeClr val="hlink"/>
              </a:solidFill>
              <a:effectLst/>
              <a:latin typeface="+mn-lt"/>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F442CFA-B3D3-471E-AA6C-E6D3BE5FE5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832371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F442CFA-B3D3-471E-AA6C-E6D3BE5FE5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937065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kern="1200">
                <a:solidFill>
                  <a:schemeClr val="tx1"/>
                </a:solidFill>
                <a:effectLst/>
                <a:latin typeface="+mn-lt"/>
                <a:ea typeface="+mn-ea"/>
                <a:cs typeface="+mn-cs"/>
              </a:rPr>
              <a:t>Brief Introduction: </a:t>
            </a:r>
            <a:r>
              <a:rPr lang="en-US" sz="1200" b="0" i="0" kern="1200">
                <a:solidFill>
                  <a:schemeClr val="tx1"/>
                </a:solidFill>
                <a:effectLst/>
                <a:latin typeface="+mn-lt"/>
                <a:ea typeface="+mn-ea"/>
                <a:cs typeface="+mn-cs"/>
              </a:rPr>
              <a:t>Good </a:t>
            </a:r>
            <a:r>
              <a:rPr lang="en-US" sz="1200" b="0" i="1" kern="1200">
                <a:solidFill>
                  <a:schemeClr val="tx1"/>
                </a:solidFill>
                <a:effectLst/>
                <a:latin typeface="+mn-lt"/>
                <a:ea typeface="+mn-ea"/>
                <a:cs typeface="+mn-cs"/>
              </a:rPr>
              <a:t>MORNING/AFTERNOON </a:t>
            </a:r>
            <a:r>
              <a:rPr lang="en-US" sz="1200" b="0" i="0" kern="1200">
                <a:solidFill>
                  <a:schemeClr val="tx1"/>
                </a:solidFill>
                <a:effectLst/>
                <a:latin typeface="+mn-lt"/>
                <a:ea typeface="+mn-ea"/>
                <a:cs typeface="+mn-cs"/>
              </a:rPr>
              <a:t>and thank you for having me. My name is </a:t>
            </a:r>
            <a:r>
              <a:rPr lang="en-US" sz="1200" b="0" i="1" kern="1200">
                <a:solidFill>
                  <a:schemeClr val="tx1"/>
                </a:solidFill>
                <a:effectLst/>
                <a:latin typeface="+mn-lt"/>
                <a:ea typeface="+mn-ea"/>
                <a:cs typeface="+mn-cs"/>
              </a:rPr>
              <a:t>NAME</a:t>
            </a:r>
            <a:r>
              <a:rPr lang="en-US" sz="1200" b="0" i="0" kern="1200">
                <a:solidFill>
                  <a:schemeClr val="tx1"/>
                </a:solidFill>
                <a:effectLst/>
                <a:latin typeface="+mn-lt"/>
                <a:ea typeface="+mn-ea"/>
                <a:cs typeface="+mn-cs"/>
              </a:rPr>
              <a:t>, and I am </a:t>
            </a:r>
            <a:r>
              <a:rPr lang="en-US" sz="1200" b="0" i="1" kern="1200">
                <a:solidFill>
                  <a:schemeClr val="tx1"/>
                </a:solidFill>
                <a:effectLst/>
                <a:latin typeface="+mn-lt"/>
                <a:ea typeface="+mn-ea"/>
                <a:cs typeface="+mn-cs"/>
              </a:rPr>
              <a:t>POSITION</a:t>
            </a:r>
            <a:r>
              <a:rPr lang="en-US" sz="1200" b="0" i="0" kern="1200">
                <a:solidFill>
                  <a:schemeClr val="tx1"/>
                </a:solidFill>
                <a:effectLst/>
                <a:latin typeface="+mn-lt"/>
                <a:ea typeface="+mn-ea"/>
                <a:cs typeface="+mn-cs"/>
              </a:rPr>
              <a:t> with NRCS. It’s great to have the opportunity to speak with you today about the Inflation Reduction Act (IRA) and how it fits into NRCS’s existing climate-smart programs and services across America’s working farms, ranches, and private forest lands.</a:t>
            </a:r>
            <a:endParaRPr lang="en-US">
              <a:solidFill>
                <a:schemeClr val="tx1"/>
              </a:solidFill>
              <a:latin typeface="+mn-lt"/>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CED72C3-A6C7-5243-9849-BA91E44F280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22812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Symbol" panose="05050102010706020507" pitchFamily="18" charset="2"/>
              <a:buNone/>
              <a:tabLst/>
              <a:defRPr/>
            </a:pPr>
            <a:r>
              <a:rPr lang="en-US" sz="1200" b="1" i="0" u="none" strike="noStrike" baseline="0">
                <a:solidFill>
                  <a:srgbClr val="57585A"/>
                </a:solidFill>
                <a:latin typeface="+mn-lt"/>
              </a:rPr>
              <a:t>What is the Inflation Reduction Act?</a:t>
            </a:r>
            <a:endParaRPr lang="en-US" sz="1200" b="1" i="0" u="none" strike="noStrike" baseline="0">
              <a:solidFill>
                <a:srgbClr val="57585A"/>
              </a:solidFill>
              <a:latin typeface="+mn-lt"/>
              <a:cs typeface="Calibri"/>
            </a:endParaRPr>
          </a:p>
          <a:p>
            <a:pPr marL="0" marR="0" lvl="0" indent="0" algn="l" defTabSz="914400" rtl="0" eaLnBrk="1" fontAlgn="auto" latinLnBrk="0" hangingPunct="1">
              <a:lnSpc>
                <a:spcPct val="100000"/>
              </a:lnSpc>
              <a:spcBef>
                <a:spcPts val="0"/>
              </a:spcBef>
              <a:spcAft>
                <a:spcPts val="0"/>
              </a:spcAft>
              <a:buClrTx/>
              <a:buSzTx/>
              <a:buFont typeface="Symbol" panose="05050102010706020507" pitchFamily="18" charset="2"/>
              <a:buNone/>
              <a:tabLst/>
              <a:defRPr/>
            </a:pPr>
            <a:endParaRPr lang="en-US" sz="1200" b="0" i="0" u="none" strike="noStrike" baseline="0">
              <a:solidFill>
                <a:srgbClr val="57585A"/>
              </a:solidFill>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baseline="0">
                <a:solidFill>
                  <a:srgbClr val="57585A"/>
                </a:solidFill>
                <a:latin typeface="+mn-lt"/>
              </a:rPr>
              <a:t>The Inflation Reduction Act, or IRA, was signed into law in August 2022.</a:t>
            </a:r>
            <a:endParaRPr lang="en-US" sz="1200" b="0" i="0" u="none" strike="noStrike" baseline="0">
              <a:solidFill>
                <a:srgbClr val="57585A"/>
              </a:solidFill>
              <a:latin typeface="+mn-lt"/>
              <a:cs typeface="Calibri"/>
            </a:endParaRPr>
          </a:p>
          <a:p>
            <a:pPr marL="171450" indent="-171450">
              <a:buFont typeface="Arial" panose="020B0604020202020204" pitchFamily="34" charset="0"/>
              <a:buChar char="•"/>
              <a:defRPr/>
            </a:pPr>
            <a:r>
              <a:rPr lang="en-US" sz="1200" b="0" i="0" u="none" strike="noStrike" baseline="0">
                <a:solidFill>
                  <a:srgbClr val="57585A"/>
                </a:solidFill>
                <a:latin typeface="+mn-lt"/>
              </a:rPr>
              <a:t>It provides NRCS with an additional $19.5 billion for its existing</a:t>
            </a:r>
            <a:r>
              <a:rPr lang="en-US">
                <a:solidFill>
                  <a:srgbClr val="57585A"/>
                </a:solidFill>
              </a:rPr>
              <a:t> </a:t>
            </a:r>
            <a:r>
              <a:rPr lang="en-US" sz="1200" b="0" i="0" u="none" strike="noStrike" baseline="0">
                <a:solidFill>
                  <a:srgbClr val="57585A"/>
                </a:solidFill>
                <a:latin typeface="+mn-lt"/>
              </a:rPr>
              <a:t>programs: EQIP, RCPP, CSP and ACEP.</a:t>
            </a:r>
            <a:r>
              <a:rPr lang="en-US">
                <a:solidFill>
                  <a:srgbClr val="57585A"/>
                </a:solidFill>
              </a:rPr>
              <a:t> </a:t>
            </a:r>
            <a:endParaRPr lang="en-US" sz="1200" b="0" i="0" u="none" strike="noStrike" baseline="0">
              <a:solidFill>
                <a:srgbClr val="57585A"/>
              </a:solidFill>
              <a:latin typeface="+mn-lt"/>
              <a:cs typeface="Calibri"/>
            </a:endParaRPr>
          </a:p>
          <a:p>
            <a:pPr marL="171450" indent="-171450">
              <a:buFont typeface="Arial" panose="020B0604020202020204" pitchFamily="34" charset="0"/>
              <a:buChar char="•"/>
              <a:defRPr/>
            </a:pPr>
            <a:r>
              <a:rPr lang="en-US" sz="1200" b="0" i="0" u="none" strike="noStrike" baseline="0">
                <a:solidFill>
                  <a:srgbClr val="57585A"/>
                </a:solidFill>
                <a:latin typeface="+mn-lt"/>
              </a:rPr>
              <a:t>It does not create any new programs, it gives NRCS additional funds to expand its existing climate efforts</a:t>
            </a:r>
            <a:r>
              <a:rPr lang="en-US">
                <a:solidFill>
                  <a:srgbClr val="57585A"/>
                </a:solidFill>
              </a:rPr>
              <a:t> </a:t>
            </a:r>
            <a:r>
              <a:rPr lang="en-US"/>
              <a:t>and satisfy unmet demand within its currently oversubscribed programs.</a:t>
            </a:r>
            <a:endParaRPr lang="en-US" sz="1200" b="0" i="0" u="none" strike="noStrike" baseline="0">
              <a:solidFill>
                <a:srgbClr val="57585A"/>
              </a:solidFill>
              <a:latin typeface="+mn-lt"/>
              <a:cs typeface="Calibri"/>
            </a:endParaRPr>
          </a:p>
          <a:p>
            <a:pPr marL="171450" indent="-171450">
              <a:buFont typeface="Arial" panose="020B0604020202020204" pitchFamily="34" charset="0"/>
              <a:buChar char="•"/>
              <a:defRPr/>
            </a:pPr>
            <a:r>
              <a:rPr lang="en-US" sz="1200" b="0" i="0" u="none" strike="noStrike" baseline="0">
                <a:solidFill>
                  <a:srgbClr val="57585A"/>
                </a:solidFill>
                <a:latin typeface="+mn-lt"/>
              </a:rPr>
              <a:t>Funds provided by the IRA</a:t>
            </a:r>
            <a:r>
              <a:rPr lang="en-US">
                <a:solidFill>
                  <a:srgbClr val="57585A"/>
                </a:solidFill>
              </a:rPr>
              <a:t> begin in fiscal year 2023 and accelerate over the next 4 years; and all IRA funds </a:t>
            </a:r>
            <a:br>
              <a:rPr lang="en-US">
                <a:cs typeface="+mn-lt"/>
              </a:rPr>
            </a:br>
            <a:r>
              <a:rPr lang="en-US" sz="1200" b="0" i="0" u="none" strike="noStrike" baseline="0">
                <a:solidFill>
                  <a:srgbClr val="57585A"/>
                </a:solidFill>
                <a:latin typeface="+mn-lt"/>
              </a:rPr>
              <a:t>must be spent by</a:t>
            </a:r>
            <a:r>
              <a:rPr lang="en-US">
                <a:solidFill>
                  <a:srgbClr val="57585A"/>
                </a:solidFill>
              </a:rPr>
              <a:t> </a:t>
            </a:r>
            <a:r>
              <a:rPr lang="en-US" sz="1200" b="0" i="0" u="none" strike="noStrike" baseline="0">
                <a:solidFill>
                  <a:srgbClr val="57585A"/>
                </a:solidFill>
                <a:latin typeface="+mn-lt"/>
              </a:rPr>
              <a:t>September 30,</a:t>
            </a:r>
            <a:r>
              <a:rPr lang="en-US">
                <a:solidFill>
                  <a:srgbClr val="57585A"/>
                </a:solidFill>
              </a:rPr>
              <a:t> </a:t>
            </a:r>
            <a:r>
              <a:rPr lang="en-US" sz="1200" b="0" i="0" u="none" strike="noStrike" baseline="0">
                <a:solidFill>
                  <a:srgbClr val="57585A"/>
                </a:solidFill>
                <a:latin typeface="+mn-lt"/>
              </a:rPr>
              <a:t>2031</a:t>
            </a:r>
            <a:endParaRPr lang="en-US" sz="1200" i="1" u="sng">
              <a:solidFill>
                <a:schemeClr val="hlink"/>
              </a:solidFill>
              <a:latin typeface="+mn-lt"/>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F442CFA-B3D3-471E-AA6C-E6D3BE5FE5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10833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a:solidFill>
                  <a:srgbClr val="0563C1"/>
                </a:solidFill>
                <a:cs typeface="Calibri"/>
              </a:rPr>
              <a:t>In addition to climate-smart mitigation activities, IRA can also cover practices that</a:t>
            </a:r>
            <a:r>
              <a:rPr lang="en-US" b="1" i="1">
                <a:solidFill>
                  <a:srgbClr val="0563C1"/>
                </a:solidFill>
                <a:cs typeface="Calibri"/>
              </a:rPr>
              <a:t> </a:t>
            </a:r>
            <a:r>
              <a:rPr lang="en-US" b="1" i="1">
                <a:solidFill>
                  <a:srgbClr val="0563C1"/>
                </a:solidFill>
              </a:rPr>
              <a:t>are necessary to facilitate the function of mitigation practices. </a:t>
            </a:r>
            <a:endParaRPr lang="en-US" b="1" i="1">
              <a:solidFill>
                <a:srgbClr val="0563C1"/>
              </a:solidFill>
              <a:cs typeface="Calibri"/>
            </a:endParaRPr>
          </a:p>
          <a:p>
            <a:pPr>
              <a:buFont typeface="Arial" panose="020B0604020202020204" pitchFamily="34" charset="0"/>
            </a:pPr>
            <a:endParaRPr lang="en-US">
              <a:solidFill>
                <a:srgbClr val="0563C1"/>
              </a:solidFill>
              <a:cs typeface="Calibri"/>
            </a:endParaRPr>
          </a:p>
          <a:p>
            <a:pPr marL="171450" indent="-171450">
              <a:buFont typeface="Arial" panose="020B0604020202020204" pitchFamily="34" charset="0"/>
              <a:buChar char="•"/>
            </a:pPr>
            <a:r>
              <a:rPr lang="en-US">
                <a:solidFill>
                  <a:srgbClr val="0563C1"/>
                </a:solidFill>
                <a:cs typeface="Calibri"/>
              </a:rPr>
              <a:t>Here are some examples of some climate-smart mitigation practices and the practices that could help facilitate them.</a:t>
            </a: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F442CFA-B3D3-471E-AA6C-E6D3BE5FE5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796043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a:solidFill>
                  <a:srgbClr val="0563C1"/>
                </a:solidFill>
                <a:cs typeface="Calibri"/>
              </a:rPr>
              <a:t>In addition to climate-smart mitigation activities, IRA can also cover practices that</a:t>
            </a:r>
            <a:r>
              <a:rPr lang="en-US" b="1" i="1">
                <a:solidFill>
                  <a:srgbClr val="0563C1"/>
                </a:solidFill>
                <a:cs typeface="Calibri"/>
              </a:rPr>
              <a:t> </a:t>
            </a:r>
            <a:r>
              <a:rPr lang="en-US" b="1" i="1">
                <a:solidFill>
                  <a:srgbClr val="0563C1"/>
                </a:solidFill>
              </a:rPr>
              <a:t>are necessary to facilitate the function of mitigation practices. </a:t>
            </a:r>
            <a:endParaRPr lang="en-US" b="1" i="1">
              <a:solidFill>
                <a:srgbClr val="0563C1"/>
              </a:solidFill>
              <a:cs typeface="Calibri"/>
            </a:endParaRPr>
          </a:p>
          <a:p>
            <a:pPr>
              <a:buFont typeface="Arial" panose="020B0604020202020204" pitchFamily="34" charset="0"/>
            </a:pPr>
            <a:endParaRPr lang="en-US">
              <a:solidFill>
                <a:srgbClr val="0563C1"/>
              </a:solidFill>
              <a:cs typeface="Calibri"/>
            </a:endParaRPr>
          </a:p>
          <a:p>
            <a:pPr marL="171450" indent="-171450">
              <a:buFont typeface="Arial" panose="020B0604020202020204" pitchFamily="34" charset="0"/>
              <a:buChar char="•"/>
            </a:pPr>
            <a:r>
              <a:rPr lang="en-US">
                <a:solidFill>
                  <a:srgbClr val="0563C1"/>
                </a:solidFill>
                <a:cs typeface="Calibri"/>
              </a:rPr>
              <a:t>Here are some examples of some climate-smart mitigation practices and the practices that could help facilitate them.</a:t>
            </a: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F442CFA-B3D3-471E-AA6C-E6D3BE5FE5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793018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a:solidFill>
                  <a:srgbClr val="0563C1"/>
                </a:solidFill>
                <a:cs typeface="Calibri"/>
              </a:rPr>
              <a:t>In addition to climate-smart mitigation activities, IRA can also cover practices that</a:t>
            </a:r>
            <a:r>
              <a:rPr lang="en-US" b="1" i="1">
                <a:solidFill>
                  <a:srgbClr val="0563C1"/>
                </a:solidFill>
                <a:cs typeface="Calibri"/>
              </a:rPr>
              <a:t> </a:t>
            </a:r>
            <a:r>
              <a:rPr lang="en-US" b="1" i="1">
                <a:solidFill>
                  <a:srgbClr val="0563C1"/>
                </a:solidFill>
              </a:rPr>
              <a:t>are necessary to facilitate the function of mitigation practices. </a:t>
            </a:r>
            <a:endParaRPr lang="en-US" b="1" i="1">
              <a:solidFill>
                <a:srgbClr val="0563C1"/>
              </a:solidFill>
              <a:cs typeface="Calibri"/>
            </a:endParaRPr>
          </a:p>
          <a:p>
            <a:pPr>
              <a:buFont typeface="Arial" panose="020B0604020202020204" pitchFamily="34" charset="0"/>
            </a:pPr>
            <a:endParaRPr lang="en-US">
              <a:solidFill>
                <a:srgbClr val="0563C1"/>
              </a:solidFill>
              <a:cs typeface="Calibri"/>
            </a:endParaRPr>
          </a:p>
          <a:p>
            <a:pPr marL="171450" indent="-171450">
              <a:buFont typeface="Arial" panose="020B0604020202020204" pitchFamily="34" charset="0"/>
              <a:buChar char="•"/>
            </a:pPr>
            <a:r>
              <a:rPr lang="en-US">
                <a:solidFill>
                  <a:srgbClr val="0563C1"/>
                </a:solidFill>
                <a:cs typeface="Calibri"/>
              </a:rPr>
              <a:t>Here are some examples of some climate-smart mitigation practices and the practices that could help facilitate them.</a:t>
            </a: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F442CFA-B3D3-471E-AA6C-E6D3BE5FE5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746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a:solidFill>
                  <a:srgbClr val="0563C1"/>
                </a:solidFill>
                <a:cs typeface="Calibri"/>
              </a:rPr>
              <a:t>In addition to climate-smart mitigation activities, IRA can also cover practices that</a:t>
            </a:r>
            <a:r>
              <a:rPr lang="en-US" b="1" i="1">
                <a:solidFill>
                  <a:srgbClr val="0563C1"/>
                </a:solidFill>
                <a:cs typeface="Calibri"/>
              </a:rPr>
              <a:t> </a:t>
            </a:r>
            <a:r>
              <a:rPr lang="en-US" b="1" i="1">
                <a:solidFill>
                  <a:srgbClr val="0563C1"/>
                </a:solidFill>
              </a:rPr>
              <a:t>are necessary to facilitate the function of mitigation practices. </a:t>
            </a:r>
            <a:endParaRPr lang="en-US" b="1" i="1">
              <a:solidFill>
                <a:srgbClr val="0563C1"/>
              </a:solidFill>
              <a:cs typeface="Calibri"/>
            </a:endParaRPr>
          </a:p>
          <a:p>
            <a:pPr>
              <a:buFont typeface="Arial" panose="020B0604020202020204" pitchFamily="34" charset="0"/>
            </a:pPr>
            <a:endParaRPr lang="en-US">
              <a:solidFill>
                <a:srgbClr val="0563C1"/>
              </a:solidFill>
              <a:cs typeface="Calibri"/>
            </a:endParaRPr>
          </a:p>
          <a:p>
            <a:pPr marL="171450" indent="-171450">
              <a:buFont typeface="Arial" panose="020B0604020202020204" pitchFamily="34" charset="0"/>
              <a:buChar char="•"/>
            </a:pPr>
            <a:r>
              <a:rPr lang="en-US">
                <a:solidFill>
                  <a:srgbClr val="0563C1"/>
                </a:solidFill>
                <a:cs typeface="Calibri"/>
              </a:rPr>
              <a:t>Here are some examples of some climate-smart mitigation practices and the practices that could help facilitate them.</a:t>
            </a: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F442CFA-B3D3-471E-AA6C-E6D3BE5FE5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078291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Good morning all and welcome to our quarterly meeting for the Delaware State Technical Advisory Committee. </a:t>
            </a:r>
          </a:p>
          <a:p>
            <a:endParaRPr lang="en-US" b="1"/>
          </a:p>
          <a:p>
            <a:r>
              <a:rPr lang="en-US" b="1"/>
              <a:t>In preparation for the meeting, please mute your line unless you are presenting. </a:t>
            </a:r>
          </a:p>
          <a:p>
            <a:endParaRPr lang="en-US" b="1"/>
          </a:p>
          <a:p>
            <a:r>
              <a:rPr lang="en-US" b="1"/>
              <a:t>If there are questions during the meeting, please use the raise the had feature and or post your question in the chat. A member of the team will respond to the question during the session. </a:t>
            </a:r>
          </a:p>
          <a:p>
            <a:endParaRPr lang="en-US" b="1"/>
          </a:p>
          <a:p>
            <a:r>
              <a:rPr lang="en-US" b="1"/>
              <a:t>Please help us extend the performance of the session by turning off your cameras until you are either presenting and or asking a question. </a:t>
            </a:r>
          </a:p>
          <a:p>
            <a:endParaRPr lang="en-US" b="1"/>
          </a:p>
          <a:p>
            <a:endParaRPr lang="en-US" b="1"/>
          </a:p>
          <a:p>
            <a:endParaRPr lang="en-US" b="1"/>
          </a:p>
          <a:p>
            <a:r>
              <a:rPr lang="en-US" b="1"/>
              <a:t>Next slide</a:t>
            </a:r>
          </a:p>
          <a:p>
            <a:endParaRPr lang="en-US" b="1"/>
          </a:p>
          <a:p>
            <a:endParaRPr lang="en-US" b="1"/>
          </a:p>
        </p:txBody>
      </p:sp>
      <p:sp>
        <p:nvSpPr>
          <p:cNvPr id="4" name="Slide Number Placeholder 3"/>
          <p:cNvSpPr>
            <a:spLocks noGrp="1"/>
          </p:cNvSpPr>
          <p:nvPr>
            <p:ph type="sldNum" sz="quarter" idx="5"/>
          </p:nvPr>
        </p:nvSpPr>
        <p:spPr/>
        <p:txBody>
          <a:bodyPr/>
          <a:lstStyle/>
          <a:p>
            <a:fld id="{9176065B-F4E7-450D-A239-E9FAAABADFD4}" type="slidenum">
              <a:rPr lang="en-US" smtClean="0"/>
              <a:t>2</a:t>
            </a:fld>
            <a:endParaRPr lang="en-US"/>
          </a:p>
        </p:txBody>
      </p:sp>
    </p:spTree>
    <p:extLst>
      <p:ext uri="{BB962C8B-B14F-4D97-AF65-F5344CB8AC3E}">
        <p14:creationId xmlns:p14="http://schemas.microsoft.com/office/powerpoint/2010/main" val="41488944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a:solidFill>
                  <a:srgbClr val="0563C1"/>
                </a:solidFill>
                <a:cs typeface="Calibri"/>
              </a:rPr>
              <a:t>In addition to climate-smart mitigation activities, IRA can also cover practices that</a:t>
            </a:r>
            <a:r>
              <a:rPr lang="en-US" b="1" i="1">
                <a:solidFill>
                  <a:srgbClr val="0563C1"/>
                </a:solidFill>
                <a:cs typeface="Calibri"/>
              </a:rPr>
              <a:t> </a:t>
            </a:r>
            <a:r>
              <a:rPr lang="en-US" b="1" i="1">
                <a:solidFill>
                  <a:srgbClr val="0563C1"/>
                </a:solidFill>
              </a:rPr>
              <a:t>are necessary to facilitate the function of mitigation practices. </a:t>
            </a:r>
            <a:endParaRPr lang="en-US" b="1" i="1">
              <a:solidFill>
                <a:srgbClr val="0563C1"/>
              </a:solidFill>
              <a:cs typeface="Calibri"/>
            </a:endParaRPr>
          </a:p>
          <a:p>
            <a:pPr>
              <a:buFont typeface="Arial" panose="020B0604020202020204" pitchFamily="34" charset="0"/>
            </a:pPr>
            <a:endParaRPr lang="en-US">
              <a:solidFill>
                <a:srgbClr val="0563C1"/>
              </a:solidFill>
              <a:cs typeface="Calibri"/>
            </a:endParaRPr>
          </a:p>
          <a:p>
            <a:pPr marL="171450" indent="-171450">
              <a:buFont typeface="Arial" panose="020B0604020202020204" pitchFamily="34" charset="0"/>
              <a:buChar char="•"/>
            </a:pPr>
            <a:r>
              <a:rPr lang="en-US">
                <a:solidFill>
                  <a:srgbClr val="0563C1"/>
                </a:solidFill>
                <a:cs typeface="Calibri"/>
              </a:rPr>
              <a:t>Here are some examples of some climate-smart mitigation practices and the practices that could help facilitate them.</a:t>
            </a: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F442CFA-B3D3-471E-AA6C-E6D3BE5FE5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01424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spcBef>
                <a:spcPts val="0"/>
              </a:spcBef>
              <a:spcAft>
                <a:spcPts val="0"/>
              </a:spcAft>
              <a:buFont typeface="Symbol" panose="05050102010706020507" pitchFamily="18" charset="2"/>
              <a:buNone/>
            </a:pPr>
            <a:r>
              <a:rPr lang="en-US" sz="1100" b="1">
                <a:effectLst/>
                <a:latin typeface="Times New Roman" panose="02020603050405020304" pitchFamily="18" charset="0"/>
                <a:ea typeface="Times New Roman" panose="02020603050405020304" pitchFamily="18" charset="0"/>
              </a:rPr>
              <a:t>Brief Closing: </a:t>
            </a:r>
            <a:r>
              <a:rPr lang="en-US" sz="1100" b="0">
                <a:effectLst/>
                <a:latin typeface="Times New Roman" panose="02020603050405020304" pitchFamily="18" charset="0"/>
                <a:ea typeface="Times New Roman" panose="02020603050405020304" pitchFamily="18" charset="0"/>
              </a:rPr>
              <a:t>Thank you for your time. I’ve enjoyed talking with you today, and I welcome your feedback and questions.</a:t>
            </a:r>
            <a:endParaRPr lang="en-US" sz="1100" b="1">
              <a:effectLst/>
              <a:highlight>
                <a:srgbClr val="FFFF00"/>
              </a:highligh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F442CFA-B3D3-471E-AA6C-E6D3BE5FE5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727073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7DC1755-625D-A742-ACDB-726AD4CDF29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971983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7DC1755-625D-A742-ACDB-726AD4CDF29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258696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7DC1755-625D-A742-ACDB-726AD4CDF29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379946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7DC1755-625D-A742-ACDB-726AD4CDF29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173698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7DC1755-625D-A742-ACDB-726AD4CDF29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367079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7DC1755-625D-A742-ACDB-726AD4CDF29D}" type="slidenum">
              <a:rPr lang="en-US" smtClean="0"/>
              <a:t>30</a:t>
            </a:fld>
            <a:endParaRPr lang="en-US"/>
          </a:p>
        </p:txBody>
      </p:sp>
    </p:spTree>
    <p:extLst>
      <p:ext uri="{BB962C8B-B14F-4D97-AF65-F5344CB8AC3E}">
        <p14:creationId xmlns:p14="http://schemas.microsoft.com/office/powerpoint/2010/main" val="22877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7DC1755-625D-A742-ACDB-726AD4CDF29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779007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7DC1755-625D-A742-ACDB-726AD4CDF29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216466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kern="1200">
                <a:solidFill>
                  <a:schemeClr val="tx1"/>
                </a:solidFill>
                <a:effectLst/>
                <a:latin typeface="+mn-lt"/>
                <a:ea typeface="+mn-ea"/>
                <a:cs typeface="+mn-cs"/>
              </a:rPr>
              <a:t>Brief Introduction:  </a:t>
            </a:r>
            <a:r>
              <a:rPr lang="en-US" sz="1200" b="0" i="0" kern="1200">
                <a:solidFill>
                  <a:schemeClr val="tx1"/>
                </a:solidFill>
                <a:effectLst/>
                <a:latin typeface="+mn-lt"/>
                <a:ea typeface="+mn-ea"/>
                <a:cs typeface="+mn-cs"/>
              </a:rPr>
              <a:t>The Inflation Reduction Act (IRA) and how it fits into NRCS’s existing climate-smart programs and services within Delaware and across America’s working farms, ranches, and private forest lands.</a:t>
            </a:r>
            <a:endParaRPr lang="en-US">
              <a:solidFill>
                <a:schemeClr val="tx1"/>
              </a:solidFill>
              <a:latin typeface="+mn-lt"/>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CED72C3-A6C7-5243-9849-BA91E44F280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228123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76065B-F4E7-450D-A239-E9FAAABADFD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241573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defTabSz="466618">
              <a:defRPr/>
            </a:pPr>
            <a:fld id="{DC124353-DB0B-4709-BE54-71DB07A37EFC}" type="slidenum">
              <a:rPr lang="en-US">
                <a:solidFill>
                  <a:prstClr val="black"/>
                </a:solidFill>
                <a:latin typeface="Calibri"/>
              </a:rPr>
              <a:pPr defTabSz="466618">
                <a:defRPr/>
              </a:pPr>
              <a:t>39</a:t>
            </a:fld>
            <a:endParaRPr lang="en-US">
              <a:solidFill>
                <a:prstClr val="black"/>
              </a:solidFill>
              <a:latin typeface="Calibri"/>
            </a:endParaRPr>
          </a:p>
        </p:txBody>
      </p:sp>
    </p:spTree>
    <p:extLst>
      <p:ext uri="{BB962C8B-B14F-4D97-AF65-F5344CB8AC3E}">
        <p14:creationId xmlns:p14="http://schemas.microsoft.com/office/powerpoint/2010/main" val="338262670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Reminder any question you may have , please use the chat panel or the raise hand feature for verbal questions </a:t>
            </a:r>
          </a:p>
        </p:txBody>
      </p:sp>
      <p:sp>
        <p:nvSpPr>
          <p:cNvPr id="4" name="Slide Number Placeholder 3"/>
          <p:cNvSpPr>
            <a:spLocks noGrp="1"/>
          </p:cNvSpPr>
          <p:nvPr>
            <p:ph type="sldNum" sz="quarter" idx="5"/>
          </p:nvPr>
        </p:nvSpPr>
        <p:spPr/>
        <p:txBody>
          <a:bodyPr/>
          <a:lstStyle/>
          <a:p>
            <a:fld id="{57DC1755-625D-A742-ACDB-726AD4CDF29D}" type="slidenum">
              <a:rPr lang="en-US" smtClean="0"/>
              <a:t>40</a:t>
            </a:fld>
            <a:endParaRPr lang="en-US"/>
          </a:p>
        </p:txBody>
      </p:sp>
    </p:spTree>
    <p:extLst>
      <p:ext uri="{BB962C8B-B14F-4D97-AF65-F5344CB8AC3E}">
        <p14:creationId xmlns:p14="http://schemas.microsoft.com/office/powerpoint/2010/main" val="97196269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7DC1755-625D-A742-ACDB-726AD4CDF29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8203552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7DC1755-625D-A742-ACDB-726AD4CDF29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5364569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For FY22 we received $89,707 for AMA, less than the request of $92,000. We use our AMA funds to focus on high tunnels and their companion practices.</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7DC1755-625D-A742-ACDB-726AD4CDF29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1512611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We use these funds to focus on high tunnels and associated practices as well as Heavy Use Area Protection.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7DC1755-625D-A742-ACDB-726AD4CDF29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5380699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7DC1755-625D-A742-ACDB-726AD4CDF29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288983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7DC1755-625D-A742-ACDB-726AD4CDF29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301382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7DC1755-625D-A742-ACDB-726AD4CDF29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865913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Symbol" panose="05050102010706020507" pitchFamily="18" charset="2"/>
              <a:buNone/>
              <a:tabLst/>
              <a:defRPr/>
            </a:pPr>
            <a:r>
              <a:rPr lang="en-US" sz="1200" b="1" i="0" u="none" strike="noStrike" baseline="0">
                <a:solidFill>
                  <a:srgbClr val="57585A"/>
                </a:solidFill>
                <a:latin typeface="+mn-lt"/>
              </a:rPr>
              <a:t>What is the Inflation Reduction Act?</a:t>
            </a:r>
            <a:endParaRPr lang="en-US" sz="1200" b="1" i="0" u="none" strike="noStrike" baseline="0">
              <a:solidFill>
                <a:srgbClr val="57585A"/>
              </a:solidFill>
              <a:latin typeface="+mn-lt"/>
              <a:cs typeface="Calibri"/>
            </a:endParaRPr>
          </a:p>
          <a:p>
            <a:pPr marL="0" marR="0" lvl="0" indent="0" algn="l" defTabSz="914400" rtl="0" eaLnBrk="1" fontAlgn="auto" latinLnBrk="0" hangingPunct="1">
              <a:lnSpc>
                <a:spcPct val="100000"/>
              </a:lnSpc>
              <a:spcBef>
                <a:spcPts val="0"/>
              </a:spcBef>
              <a:spcAft>
                <a:spcPts val="0"/>
              </a:spcAft>
              <a:buClrTx/>
              <a:buSzTx/>
              <a:buFont typeface="Symbol" panose="05050102010706020507" pitchFamily="18" charset="2"/>
              <a:buNone/>
              <a:tabLst/>
              <a:defRPr/>
            </a:pPr>
            <a:endParaRPr lang="en-US" sz="1200" b="0" i="0" u="none" strike="noStrike" baseline="0">
              <a:solidFill>
                <a:srgbClr val="57585A"/>
              </a:solidFill>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baseline="0">
                <a:solidFill>
                  <a:srgbClr val="57585A"/>
                </a:solidFill>
                <a:latin typeface="+mn-lt"/>
              </a:rPr>
              <a:t>The Inflation Reduction Act, or IRA, was signed into law in August 2022.</a:t>
            </a:r>
            <a:endParaRPr lang="en-US" sz="1200" b="0" i="0" u="none" strike="noStrike" baseline="0">
              <a:solidFill>
                <a:srgbClr val="57585A"/>
              </a:solidFill>
              <a:latin typeface="+mn-lt"/>
              <a:cs typeface="Calibri"/>
            </a:endParaRPr>
          </a:p>
          <a:p>
            <a:pPr marL="171450" indent="-171450">
              <a:buFont typeface="Arial" panose="020B0604020202020204" pitchFamily="34" charset="0"/>
              <a:buChar char="•"/>
              <a:defRPr/>
            </a:pPr>
            <a:r>
              <a:rPr lang="en-US" sz="1200" b="0" i="0" u="none" strike="noStrike" baseline="0">
                <a:solidFill>
                  <a:srgbClr val="57585A"/>
                </a:solidFill>
                <a:latin typeface="+mn-lt"/>
              </a:rPr>
              <a:t>It provides NRCS with an additional $19.5 billion for its existing</a:t>
            </a:r>
            <a:r>
              <a:rPr lang="en-US">
                <a:solidFill>
                  <a:srgbClr val="57585A"/>
                </a:solidFill>
              </a:rPr>
              <a:t> </a:t>
            </a:r>
            <a:r>
              <a:rPr lang="en-US" sz="1200" b="0" i="0" u="none" strike="noStrike" baseline="0">
                <a:solidFill>
                  <a:srgbClr val="57585A"/>
                </a:solidFill>
                <a:latin typeface="+mn-lt"/>
              </a:rPr>
              <a:t>programs: EQIP, RCPP, CSP and ACEP.</a:t>
            </a:r>
            <a:r>
              <a:rPr lang="en-US">
                <a:solidFill>
                  <a:srgbClr val="57585A"/>
                </a:solidFill>
              </a:rPr>
              <a:t> </a:t>
            </a:r>
            <a:endParaRPr lang="en-US" sz="1200" b="0" i="0" u="none" strike="noStrike" baseline="0">
              <a:solidFill>
                <a:srgbClr val="57585A"/>
              </a:solidFill>
              <a:latin typeface="+mn-lt"/>
              <a:cs typeface="Calibri"/>
            </a:endParaRPr>
          </a:p>
          <a:p>
            <a:pPr marL="171450" indent="-171450">
              <a:buFont typeface="Arial" panose="020B0604020202020204" pitchFamily="34" charset="0"/>
              <a:buChar char="•"/>
              <a:defRPr/>
            </a:pPr>
            <a:r>
              <a:rPr lang="en-US" sz="1200" b="0" i="0" u="none" strike="noStrike" baseline="0">
                <a:solidFill>
                  <a:srgbClr val="57585A"/>
                </a:solidFill>
                <a:latin typeface="+mn-lt"/>
              </a:rPr>
              <a:t>It does not create any new programs, it gives NRCS additional funds to expand its existing climate efforts</a:t>
            </a:r>
            <a:r>
              <a:rPr lang="en-US">
                <a:solidFill>
                  <a:srgbClr val="57585A"/>
                </a:solidFill>
              </a:rPr>
              <a:t> </a:t>
            </a:r>
            <a:r>
              <a:rPr lang="en-US"/>
              <a:t>and satisfy unmet demand within its currently oversubscribed programs.</a:t>
            </a:r>
            <a:endParaRPr lang="en-US" sz="1200" b="0" i="0" u="none" strike="noStrike" baseline="0">
              <a:solidFill>
                <a:srgbClr val="57585A"/>
              </a:solidFill>
              <a:latin typeface="+mn-lt"/>
              <a:cs typeface="Calibri"/>
            </a:endParaRPr>
          </a:p>
          <a:p>
            <a:pPr marL="171450" indent="-171450">
              <a:buFont typeface="Arial" panose="020B0604020202020204" pitchFamily="34" charset="0"/>
              <a:buChar char="•"/>
              <a:defRPr/>
            </a:pPr>
            <a:r>
              <a:rPr lang="en-US" sz="1200" b="0" i="0" u="none" strike="noStrike" baseline="0">
                <a:solidFill>
                  <a:srgbClr val="57585A"/>
                </a:solidFill>
                <a:latin typeface="+mn-lt"/>
              </a:rPr>
              <a:t>Funds provided by the IRA</a:t>
            </a:r>
            <a:r>
              <a:rPr lang="en-US">
                <a:solidFill>
                  <a:srgbClr val="57585A"/>
                </a:solidFill>
              </a:rPr>
              <a:t> begin in fiscal year 2023 and accelerate over the next 4 years; and all IRA funds </a:t>
            </a:r>
            <a:br>
              <a:rPr lang="en-US">
                <a:cs typeface="+mn-lt"/>
              </a:rPr>
            </a:br>
            <a:r>
              <a:rPr lang="en-US" sz="1200" b="0" i="0" u="none" strike="noStrike" baseline="0">
                <a:solidFill>
                  <a:srgbClr val="57585A"/>
                </a:solidFill>
                <a:latin typeface="+mn-lt"/>
              </a:rPr>
              <a:t>must be spent by</a:t>
            </a:r>
            <a:r>
              <a:rPr lang="en-US">
                <a:solidFill>
                  <a:srgbClr val="57585A"/>
                </a:solidFill>
              </a:rPr>
              <a:t> </a:t>
            </a:r>
            <a:r>
              <a:rPr lang="en-US" sz="1200" b="0" i="0" u="none" strike="noStrike" baseline="0">
                <a:solidFill>
                  <a:srgbClr val="57585A"/>
                </a:solidFill>
                <a:latin typeface="+mn-lt"/>
              </a:rPr>
              <a:t>September 30,</a:t>
            </a:r>
            <a:r>
              <a:rPr lang="en-US">
                <a:solidFill>
                  <a:srgbClr val="57585A"/>
                </a:solidFill>
              </a:rPr>
              <a:t> </a:t>
            </a:r>
            <a:r>
              <a:rPr lang="en-US" sz="1200" b="0" i="0" u="none" strike="noStrike" baseline="0">
                <a:solidFill>
                  <a:srgbClr val="57585A"/>
                </a:solidFill>
                <a:latin typeface="+mn-lt"/>
              </a:rPr>
              <a:t>2031</a:t>
            </a:r>
            <a:endParaRPr lang="en-US" sz="1200" i="1" u="sng">
              <a:solidFill>
                <a:schemeClr val="hlink"/>
              </a:solidFill>
              <a:latin typeface="+mn-lt"/>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F442CFA-B3D3-471E-AA6C-E6D3BE5FE5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571731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CSAF practices are evolving. Local input will be relayed to the national team for recommendation.</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7DC1755-625D-A742-ACDB-726AD4CDF29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7574872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7DC1755-625D-A742-ACDB-726AD4CDF29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9338151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3C7067F-378E-49D4-8966-E6D0F280DD4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495562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3C7067F-378E-49D4-8966-E6D0F280DD4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2824944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C7067F-378E-49D4-8966-E6D0F280DD4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1848653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3C7067F-378E-49D4-8966-E6D0F280DD4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1349779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3C7067F-378E-49D4-8966-E6D0F280DD4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194850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3C7067F-378E-49D4-8966-E6D0F280DD4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2958340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3C7067F-378E-49D4-8966-E6D0F280DD4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024403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3C7067F-378E-49D4-8966-E6D0F280DD4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822947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Symbol" panose="05050102010706020507" pitchFamily="18" charset="2"/>
              <a:buNone/>
              <a:tabLst/>
              <a:defRPr/>
            </a:pPr>
            <a:r>
              <a:rPr lang="en-US" sz="1200" i="1" u="sng">
                <a:solidFill>
                  <a:schemeClr val="hlink"/>
                </a:solidFill>
                <a:latin typeface="+mn-lt"/>
              </a:rPr>
              <a:t>Total IRA projected funds for the state is $36,200,374</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F442CFA-B3D3-471E-AA6C-E6D3BE5FE5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9453182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3C7067F-378E-49D4-8966-E6D0F280DD4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4115421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3C7067F-378E-49D4-8966-E6D0F280DD4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082611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3C7067F-378E-49D4-8966-E6D0F280DD4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8477334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3C7067F-378E-49D4-8966-E6D0F280DD4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510777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The information compiled from the prior screens will be added to the conservation needs assessment report for the top ranked conservation needs. </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3C7067F-378E-49D4-8966-E6D0F280DD4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7523875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7DC1755-625D-A742-ACDB-726AD4CDF29D}" type="slidenum">
              <a:rPr lang="en-US" smtClean="0"/>
              <a:t>70</a:t>
            </a:fld>
            <a:endParaRPr lang="en-US"/>
          </a:p>
        </p:txBody>
      </p:sp>
    </p:spTree>
    <p:extLst>
      <p:ext uri="{BB962C8B-B14F-4D97-AF65-F5344CB8AC3E}">
        <p14:creationId xmlns:p14="http://schemas.microsoft.com/office/powerpoint/2010/main" val="359191555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7200"/>
          </a:p>
        </p:txBody>
      </p:sp>
      <p:sp>
        <p:nvSpPr>
          <p:cNvPr id="4" name="Slide Number Placeholder 3"/>
          <p:cNvSpPr>
            <a:spLocks noGrp="1"/>
          </p:cNvSpPr>
          <p:nvPr>
            <p:ph type="sldNum" sz="quarter" idx="5"/>
          </p:nvPr>
        </p:nvSpPr>
        <p:spPr/>
        <p:txBody>
          <a:bodyPr/>
          <a:lstStyle/>
          <a:p>
            <a:fld id="{57DC1755-625D-A742-ACDB-726AD4CDF29D}" type="slidenum">
              <a:rPr lang="en-US" smtClean="0"/>
              <a:t>71</a:t>
            </a:fld>
            <a:endParaRPr lang="en-US"/>
          </a:p>
        </p:txBody>
      </p:sp>
    </p:spTree>
    <p:extLst>
      <p:ext uri="{BB962C8B-B14F-4D97-AF65-F5344CB8AC3E}">
        <p14:creationId xmlns:p14="http://schemas.microsoft.com/office/powerpoint/2010/main" val="29728853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defTabSz="933237">
              <a:defRPr/>
            </a:pPr>
            <a:fld id="{DC124353-DB0B-4709-BE54-71DB07A37EFC}" type="slidenum">
              <a:rPr lang="en-US">
                <a:solidFill>
                  <a:prstClr val="black"/>
                </a:solidFill>
                <a:latin typeface="Calibri" panose="020F0502020204030204"/>
              </a:rPr>
              <a:pPr defTabSz="933237">
                <a:defRPr/>
              </a:pPr>
              <a:t>75</a:t>
            </a:fld>
            <a:endParaRPr lang="en-US">
              <a:solidFill>
                <a:prstClr val="black"/>
              </a:solidFill>
              <a:latin typeface="Calibri" panose="020F0502020204030204"/>
            </a:endParaRPr>
          </a:p>
        </p:txBody>
      </p:sp>
    </p:spTree>
    <p:extLst>
      <p:ext uri="{BB962C8B-B14F-4D97-AF65-F5344CB8AC3E}">
        <p14:creationId xmlns:p14="http://schemas.microsoft.com/office/powerpoint/2010/main" val="163508824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defTabSz="933110">
              <a:defRPr/>
            </a:pPr>
            <a:endParaRPr lang="en-US">
              <a:solidFill>
                <a:prstClr val="black"/>
              </a:solidFill>
              <a:latin typeface="Calibri" panose="020F0502020204030204"/>
            </a:endParaRPr>
          </a:p>
        </p:txBody>
      </p:sp>
    </p:spTree>
    <p:extLst>
      <p:ext uri="{BB962C8B-B14F-4D97-AF65-F5344CB8AC3E}">
        <p14:creationId xmlns:p14="http://schemas.microsoft.com/office/powerpoint/2010/main" val="14159071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Symbol" panose="05050102010706020507" pitchFamily="18" charset="2"/>
              <a:buNone/>
              <a:tabLst/>
              <a:defRPr/>
            </a:pPr>
            <a:endParaRPr lang="en-US" sz="1200" i="1" u="sng">
              <a:solidFill>
                <a:schemeClr val="hlink"/>
              </a:solidFill>
              <a:latin typeface="+mn-lt"/>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F442CFA-B3D3-471E-AA6C-E6D3BE5FE5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348964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Symbol" panose="05050102010706020507" pitchFamily="18" charset="2"/>
              <a:buNone/>
              <a:tabLst/>
              <a:defRPr/>
            </a:pPr>
            <a:endParaRPr lang="en-US" sz="1200" i="1" u="sng">
              <a:solidFill>
                <a:schemeClr val="hlink"/>
              </a:solidFill>
              <a:latin typeface="+mn-lt"/>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F442CFA-B3D3-471E-AA6C-E6D3BE5FE5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184357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Symbol" panose="05050102010706020507" pitchFamily="18" charset="2"/>
              <a:buNone/>
              <a:tabLst/>
              <a:defRPr/>
            </a:pPr>
            <a:endParaRPr lang="en-US" sz="1200" i="1" u="sng">
              <a:solidFill>
                <a:schemeClr val="hlink"/>
              </a:solidFill>
              <a:latin typeface="+mn-lt"/>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F442CFA-B3D3-471E-AA6C-E6D3BE5FE5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582839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defRPr/>
            </a:pPr>
            <a:r>
              <a:rPr lang="en-US"/>
              <a:t>Though climate-smart agriculture and forestry can support both adaptation and mitigation,</a:t>
            </a:r>
            <a:r>
              <a:rPr lang="en-US">
                <a:solidFill>
                  <a:srgbClr val="000000"/>
                </a:solidFill>
              </a:rPr>
              <a:t> t</a:t>
            </a:r>
            <a:r>
              <a:rPr lang="en-US">
                <a:solidFill>
                  <a:srgbClr val="57585A"/>
                </a:solidFill>
              </a:rPr>
              <a:t>he</a:t>
            </a:r>
            <a:r>
              <a:rPr lang="en-US" sz="1200" b="0" i="0" u="none" strike="noStrike" baseline="0">
                <a:solidFill>
                  <a:srgbClr val="57585A"/>
                </a:solidFill>
                <a:latin typeface="+mn-lt"/>
              </a:rPr>
              <a:t> Inflation Reduction Act directs NRCS to use these additional funds for </a:t>
            </a:r>
            <a:r>
              <a:rPr lang="en-US" sz="1200" b="1" i="0" u="none" strike="noStrike" baseline="0">
                <a:solidFill>
                  <a:srgbClr val="57585A"/>
                </a:solidFill>
                <a:latin typeface="+mn-lt"/>
              </a:rPr>
              <a:t>climate-change </a:t>
            </a:r>
            <a:r>
              <a:rPr lang="en-US" sz="1200" b="1" i="0" u="sng" strike="noStrike" baseline="0">
                <a:solidFill>
                  <a:srgbClr val="57585A"/>
                </a:solidFill>
                <a:latin typeface="+mn-lt"/>
              </a:rPr>
              <a:t>mitigation</a:t>
            </a:r>
            <a:r>
              <a:rPr lang="en-US" sz="1200" b="1" i="0" u="none" strike="noStrike" baseline="0">
                <a:solidFill>
                  <a:srgbClr val="57585A"/>
                </a:solidFill>
                <a:latin typeface="+mn-lt"/>
              </a:rPr>
              <a:t> efforts</a:t>
            </a:r>
            <a:r>
              <a:rPr lang="en-US" sz="1200" b="0" i="0" u="none" strike="noStrike" baseline="0">
                <a:solidFill>
                  <a:srgbClr val="57585A"/>
                </a:solidFill>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baseline="0">
                <a:solidFill>
                  <a:srgbClr val="57585A"/>
                </a:solidFill>
                <a:latin typeface="+mn-lt"/>
              </a:rPr>
              <a:t>Mitigation practices are ones that </a:t>
            </a:r>
            <a:r>
              <a:rPr lang="en-US" sz="1200" b="1" i="1" u="none" strike="noStrike" baseline="0">
                <a:solidFill>
                  <a:srgbClr val="57585A"/>
                </a:solidFill>
                <a:latin typeface="+mn-lt"/>
              </a:rPr>
              <a:t>reduce greenhouse gas emissions and improve carbon storage</a:t>
            </a:r>
            <a:r>
              <a:rPr lang="en-US" sz="1200" b="0" i="0" u="none" strike="noStrike" baseline="0">
                <a:solidFill>
                  <a:srgbClr val="57585A"/>
                </a:solidFill>
                <a:latin typeface="+mn-lt"/>
              </a:rPr>
              <a:t>.</a:t>
            </a:r>
            <a:endParaRPr lang="en-US" sz="1200" b="0" i="0" u="none" strike="noStrike" baseline="0">
              <a:solidFill>
                <a:srgbClr val="57585A"/>
              </a:solidFill>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baseline="0">
                <a:solidFill>
                  <a:srgbClr val="57585A"/>
                </a:solidFill>
                <a:latin typeface="+mn-lt"/>
              </a:rPr>
              <a:t>For a current list of NRCS climate-smart mitigation activities for FY23, which are eligible for IRA funding, see </a:t>
            </a:r>
            <a:r>
              <a:rPr lang="en-US" sz="1200" b="1" i="0" u="sng" strike="noStrike">
                <a:effectLst/>
                <a:latin typeface="Calibri"/>
                <a:cs typeface="Calibri"/>
                <a:hlinkClick r:id="rId3">
                  <a:extLst>
                    <a:ext uri="{A12FA001-AC4F-418D-AE19-62706E023703}">
                      <ahyp:hlinkClr xmlns:ahyp="http://schemas.microsoft.com/office/drawing/2018/hyperlinkcolor" val="tx"/>
                    </a:ext>
                  </a:extLst>
                </a:hlinkClick>
              </a:rPr>
              <a:t>nrcs.usda.gov/m</a:t>
            </a:r>
            <a:r>
              <a:rPr lang="en-US" b="1" u="sng">
                <a:latin typeface="Calibri"/>
                <a:cs typeface="Calibri"/>
                <a:hlinkClick r:id="rId3">
                  <a:extLst>
                    <a:ext uri="{A12FA001-AC4F-418D-AE19-62706E023703}">
                      <ahyp:hlinkClr xmlns:ahyp="http://schemas.microsoft.com/office/drawing/2018/hyperlinkcolor" val="tx"/>
                    </a:ext>
                  </a:extLst>
                </a:hlinkClick>
              </a:rPr>
              <a:t>itigation-activities</a:t>
            </a:r>
            <a:r>
              <a:rPr lang="en-US" sz="1200" b="1" i="0" u="sng" strike="noStrike">
                <a:effectLst/>
                <a:latin typeface="Calibri"/>
                <a:cs typeface="Calibri"/>
                <a:hlinkClick r:id="rId3">
                  <a:extLst>
                    <a:ext uri="{A12FA001-AC4F-418D-AE19-62706E023703}">
                      <ahyp:hlinkClr xmlns:ahyp="http://schemas.microsoft.com/office/drawing/2018/hyperlinkcolor" val="tx"/>
                    </a:ext>
                  </a:extLst>
                </a:hlinkClick>
              </a:rPr>
              <a:t>.pdf</a:t>
            </a:r>
            <a:r>
              <a:rPr lang="en-US" sz="1200" b="1" i="0">
                <a:effectLst/>
                <a:latin typeface="Calibri"/>
                <a:cs typeface="Calibri"/>
              </a:rPr>
              <a:t> </a:t>
            </a:r>
            <a:r>
              <a:rPr lang="en-US" b="1">
                <a:latin typeface="Calibri"/>
                <a:cs typeface="Calibri"/>
              </a:rPr>
              <a:t> </a:t>
            </a:r>
            <a:endParaRPr lang="en-US" b="1"/>
          </a:p>
          <a:p>
            <a:pPr marL="171450" indent="-171450">
              <a:buFont typeface="Arial" panose="020B0604020202020204" pitchFamily="34" charset="0"/>
              <a:buChar char="•"/>
              <a:defRPr/>
            </a:pPr>
            <a:r>
              <a:rPr lang="en-US" sz="1200" b="0" i="0" u="none" strike="noStrike" baseline="0">
                <a:solidFill>
                  <a:srgbClr val="57585A"/>
                </a:solidFill>
                <a:latin typeface="+mn-lt"/>
              </a:rPr>
              <a:t>NRCS</a:t>
            </a:r>
            <a:r>
              <a:rPr lang="en-US">
                <a:solidFill>
                  <a:srgbClr val="57585A"/>
                </a:solidFill>
              </a:rPr>
              <a:t> is continually evaluating mitigation activities based on available science,</a:t>
            </a:r>
            <a:r>
              <a:rPr lang="en-US" sz="1200" b="0" i="0" u="none" strike="noStrike" baseline="0">
                <a:solidFill>
                  <a:srgbClr val="57585A"/>
                </a:solidFill>
                <a:latin typeface="+mn-lt"/>
              </a:rPr>
              <a:t> and </a:t>
            </a:r>
            <a:r>
              <a:rPr lang="en-US">
                <a:solidFill>
                  <a:srgbClr val="57585A"/>
                </a:solidFill>
              </a:rPr>
              <a:t>implementation approach based on feedback, </a:t>
            </a:r>
            <a:br>
              <a:rPr lang="en-US">
                <a:cs typeface="+mn-lt"/>
              </a:rPr>
            </a:br>
            <a:r>
              <a:rPr lang="en-US">
                <a:solidFill>
                  <a:srgbClr val="57585A"/>
                </a:solidFill>
              </a:rPr>
              <a:t>will update them as appropriate.</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a:solidFill>
                  <a:srgbClr val="000000"/>
                </a:solidFill>
                <a:effectLst/>
                <a:latin typeface="Times New Roman" panose="02020603050405020304" pitchFamily="18" charset="0"/>
              </a:rPr>
              <a:t>On Nov. 21, 2022, USDA published a </a:t>
            </a:r>
            <a:r>
              <a:rPr lang="en-US" sz="2800">
                <a:latin typeface="Calibri"/>
                <a:cs typeface="Calibri"/>
                <a:hlinkClick r:id="rId4"/>
              </a:rPr>
              <a:t>Federal Register notice</a:t>
            </a:r>
            <a:r>
              <a:rPr lang="en-US" sz="2800">
                <a:latin typeface="Calibri"/>
                <a:cs typeface="Calibri"/>
              </a:rPr>
              <a:t> </a:t>
            </a:r>
            <a:r>
              <a:rPr lang="en-US" sz="1800" b="0" i="0">
                <a:solidFill>
                  <a:srgbClr val="000000"/>
                </a:solidFill>
                <a:effectLst/>
                <a:latin typeface="Times New Roman" panose="02020603050405020304" pitchFamily="18" charset="0"/>
              </a:rPr>
              <a:t>requesting public input on implementation of the funding provided by the Inflation Reduction Act and sought comments on program delivery and outreach, especially for underserved producers. That notice closed on December 21. NRCS utilized initial feedback for fiscal year 2023 and will continue to identify and adopt additional changes based on that public feedback in fiscal year 2024 and in future years. </a:t>
            </a:r>
            <a:r>
              <a:rPr lang="en-US" sz="1800" b="0" i="0">
                <a:solidFill>
                  <a:srgbClr val="000000"/>
                </a:solidFill>
                <a:effectLst/>
                <a:latin typeface="WordVisiCarriageReturn_MSFontService"/>
              </a:rPr>
              <a:t> </a:t>
            </a:r>
            <a:br>
              <a:rPr lang="en-US" sz="1800" b="0" i="0">
                <a:solidFill>
                  <a:srgbClr val="000000"/>
                </a:solidFill>
                <a:effectLst/>
                <a:latin typeface="WordVisiCarriageReturn_MSFontService"/>
              </a:rPr>
            </a:br>
            <a:endParaRPr lang="en-US">
              <a:solidFill>
                <a:srgbClr val="57585A"/>
              </a:solidFill>
            </a:endParaRPr>
          </a:p>
          <a:p>
            <a:pPr>
              <a:defRPr/>
            </a:pPr>
            <a:endParaRPr lang="en-US">
              <a:solidFill>
                <a:srgbClr val="57585A"/>
              </a:solidFill>
              <a:cs typeface="Calibri" panose="020F0502020204030204"/>
            </a:endParaRPr>
          </a:p>
          <a:p>
            <a:pPr marR="0" lvl="0" algn="l" defTabSz="914400">
              <a:lnSpc>
                <a:spcPct val="100000"/>
              </a:lnSpc>
              <a:spcBef>
                <a:spcPts val="0"/>
              </a:spcBef>
              <a:spcAft>
                <a:spcPts val="0"/>
              </a:spcAft>
              <a:buClrTx/>
              <a:buSzTx/>
              <a:buFont typeface="Symbol" panose="05050102010706020507" pitchFamily="18" charset="2"/>
              <a:tabLst/>
              <a:defRPr/>
            </a:pPr>
            <a:endParaRPr lang="en-US" sz="1200" b="0" i="0" u="none" strike="noStrike" baseline="0">
              <a:solidFill>
                <a:srgbClr val="57585A"/>
              </a:solidFill>
              <a:latin typeface="+mn-lt"/>
              <a:cs typeface="Calibri"/>
            </a:endParaRPr>
          </a:p>
          <a:p>
            <a:pPr marL="0" marR="0" lvl="0" indent="0" algn="l" defTabSz="914400" rtl="0" eaLnBrk="1" fontAlgn="auto" latinLnBrk="0" hangingPunct="1">
              <a:lnSpc>
                <a:spcPct val="100000"/>
              </a:lnSpc>
              <a:spcBef>
                <a:spcPts val="0"/>
              </a:spcBef>
              <a:spcAft>
                <a:spcPts val="0"/>
              </a:spcAft>
              <a:buClrTx/>
              <a:buSzTx/>
              <a:buFont typeface="Symbol" panose="05050102010706020507" pitchFamily="18" charset="2"/>
              <a:buNone/>
              <a:tabLst/>
              <a:defRPr/>
            </a:pPr>
            <a:endParaRPr lang="en-US" sz="1200" b="0" i="0" u="none" strike="noStrike" baseline="0">
              <a:solidFill>
                <a:srgbClr val="57585A"/>
              </a:solidFill>
              <a:latin typeface="+mn-lt"/>
            </a:endParaRPr>
          </a:p>
          <a:p>
            <a:pPr marL="0" marR="0" lvl="0" indent="0" algn="l" defTabSz="914400" rtl="0" eaLnBrk="1" fontAlgn="auto" latinLnBrk="0" hangingPunct="1">
              <a:lnSpc>
                <a:spcPct val="100000"/>
              </a:lnSpc>
              <a:spcBef>
                <a:spcPts val="0"/>
              </a:spcBef>
              <a:spcAft>
                <a:spcPts val="0"/>
              </a:spcAft>
              <a:buClrTx/>
              <a:buSzTx/>
              <a:buFont typeface="Symbol" panose="05050102010706020507" pitchFamily="18" charset="2"/>
              <a:buNone/>
              <a:tabLst/>
              <a:defRPr/>
            </a:pPr>
            <a:endParaRPr lang="en-US" sz="1200" b="0" i="1" u="sng" strike="noStrike" baseline="0">
              <a:solidFill>
                <a:srgbClr val="0563C1"/>
              </a:solidFill>
              <a:latin typeface="+mn-lt"/>
              <a:cs typeface="Calibri" panose="020F0502020204030204"/>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u="sng">
              <a:solidFill>
                <a:schemeClr val="hlink"/>
              </a:solidFill>
              <a:latin typeface="+mn-lt"/>
              <a:cs typeface="Calibri" panose="020F0502020204030204"/>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F442CFA-B3D3-471E-AA6C-E6D3BE5FE5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177056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2.xml"/><Relationship Id="rId4" Type="http://schemas.openxmlformats.org/officeDocument/2006/relationships/image" Target="../media/image8.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Master" Target="../slideMasters/slideMaster3.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3.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Master" Target="../slideMasters/slideMaster3.xml"/><Relationship Id="rId5" Type="http://schemas.openxmlformats.org/officeDocument/2006/relationships/image" Target="../media/image16.png"/><Relationship Id="rId4" Type="http://schemas.openxmlformats.org/officeDocument/2006/relationships/image" Target="../media/image15.jpe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Master" Target="../slideMasters/slideMaster4.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3.jpe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Master" Target="../slideMasters/slideMaster4.xml"/><Relationship Id="rId5" Type="http://schemas.openxmlformats.org/officeDocument/2006/relationships/image" Target="../media/image16.png"/><Relationship Id="rId4" Type="http://schemas.openxmlformats.org/officeDocument/2006/relationships/image" Target="../media/image15.jpe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Master" Target="../slideMasters/slideMaster5.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3.jpe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Master" Target="../slideMasters/slideMaster5.xml"/><Relationship Id="rId5" Type="http://schemas.openxmlformats.org/officeDocument/2006/relationships/image" Target="../media/image16.png"/><Relationship Id="rId4" Type="http://schemas.openxmlformats.org/officeDocument/2006/relationships/image" Target="../media/image15.jpe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8.jpeg"/><Relationship Id="rId1" Type="http://schemas.openxmlformats.org/officeDocument/2006/relationships/slideMaster" Target="../slideMasters/slideMaster6.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9.jpeg"/><Relationship Id="rId1" Type="http://schemas.openxmlformats.org/officeDocument/2006/relationships/slideMaster" Target="../slideMasters/slideMaster6.xml"/><Relationship Id="rId5" Type="http://schemas.openxmlformats.org/officeDocument/2006/relationships/image" Target="../media/image8.png"/><Relationship Id="rId4" Type="http://schemas.openxmlformats.org/officeDocument/2006/relationships/image" Target="../media/image7.jpe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Master" Target="../slideMasters/slideMaster6.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3.jpe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Master" Target="../slideMasters/slideMaster6.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3.jpe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Master" Target="../slideMasters/slideMaster9.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jpeg"/></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Master" Target="../slideMasters/slideMaster10.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jpeg"/></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1.xml"/><Relationship Id="rId4" Type="http://schemas.openxmlformats.org/officeDocument/2006/relationships/image" Target="../media/image8.png"/></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0.jpeg"/><Relationship Id="rId1" Type="http://schemas.openxmlformats.org/officeDocument/2006/relationships/slideMaster" Target="../slideMasters/slideMaster12.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Master" Target="../slideMasters/slideMaster12.xml"/><Relationship Id="rId4" Type="http://schemas.openxmlformats.org/officeDocument/2006/relationships/image" Target="../media/image16.png"/></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4E7040-8DA9-4F1A-878C-99EBB7B6CFA6}"/>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F680C568-A467-45FA-8546-A8AEA2357B05}"/>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1295DD44-857D-4DAC-B1CC-C9B4A2E088BB}"/>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0B0BB4E2-7AC9-4297-9EE7-38F8C078E6A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1AB35EE-5EE8-4715-A945-37C1996CC045}"/>
              </a:ext>
            </a:extLst>
          </p:cNvPr>
          <p:cNvSpPr>
            <a:spLocks noGrp="1"/>
          </p:cNvSpPr>
          <p:nvPr>
            <p:ph type="sldNum" sz="quarter" idx="12"/>
          </p:nvPr>
        </p:nvSpPr>
        <p:spPr/>
        <p:txBody>
          <a:bodyPr/>
          <a:lstStyle/>
          <a:p>
            <a:fld id="{14B737FC-DC30-433B-8332-11FE129A6130}" type="slidenum">
              <a:rPr lang="en-US" smtClean="0"/>
              <a:t>‹#›</a:t>
            </a:fld>
            <a:endParaRPr lang="en-US"/>
          </a:p>
        </p:txBody>
      </p:sp>
    </p:spTree>
    <p:extLst>
      <p:ext uri="{BB962C8B-B14F-4D97-AF65-F5344CB8AC3E}">
        <p14:creationId xmlns:p14="http://schemas.microsoft.com/office/powerpoint/2010/main" val="12920177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B046B1-D75E-41A5-BC00-934E8368DF6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9CB2561-468F-463F-8AD8-CC28D0852BE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36AB596-3CE5-4020-BF09-096364F479B1}"/>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9A91256C-4FCF-4710-8D46-7AF630095D4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0399B0F-8CE5-4486-9471-1E4DB88E8BBC}"/>
              </a:ext>
            </a:extLst>
          </p:cNvPr>
          <p:cNvSpPr>
            <a:spLocks noGrp="1"/>
          </p:cNvSpPr>
          <p:nvPr>
            <p:ph type="sldNum" sz="quarter" idx="12"/>
          </p:nvPr>
        </p:nvSpPr>
        <p:spPr/>
        <p:txBody>
          <a:bodyPr/>
          <a:lstStyle/>
          <a:p>
            <a:fld id="{14B737FC-DC30-433B-8332-11FE129A6130}" type="slidenum">
              <a:rPr lang="en-US" smtClean="0"/>
              <a:t>‹#›</a:t>
            </a:fld>
            <a:endParaRPr lang="en-US"/>
          </a:p>
        </p:txBody>
      </p:sp>
    </p:spTree>
    <p:extLst>
      <p:ext uri="{BB962C8B-B14F-4D97-AF65-F5344CB8AC3E}">
        <p14:creationId xmlns:p14="http://schemas.microsoft.com/office/powerpoint/2010/main" val="34861031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A8CC264-831C-485E-B872-3353851D2BCB}"/>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BA86A63-7951-4FAC-B8FD-BEA66961310F}"/>
              </a:ext>
            </a:extLst>
          </p:cNvPr>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12E7069-0CE7-4BC0-A7EC-D01801B3E9C0}"/>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39723CA2-E90E-40EF-A674-AF71A85FA19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A080502-CE68-4016-92FA-31C1A467EA37}"/>
              </a:ext>
            </a:extLst>
          </p:cNvPr>
          <p:cNvSpPr>
            <a:spLocks noGrp="1"/>
          </p:cNvSpPr>
          <p:nvPr>
            <p:ph type="sldNum" sz="quarter" idx="12"/>
          </p:nvPr>
        </p:nvSpPr>
        <p:spPr/>
        <p:txBody>
          <a:bodyPr/>
          <a:lstStyle/>
          <a:p>
            <a:fld id="{14B737FC-DC30-433B-8332-11FE129A6130}" type="slidenum">
              <a:rPr lang="en-US" smtClean="0"/>
              <a:t>‹#›</a:t>
            </a:fld>
            <a:endParaRPr lang="en-US"/>
          </a:p>
        </p:txBody>
      </p:sp>
    </p:spTree>
    <p:extLst>
      <p:ext uri="{BB962C8B-B14F-4D97-AF65-F5344CB8AC3E}">
        <p14:creationId xmlns:p14="http://schemas.microsoft.com/office/powerpoint/2010/main" val="21066658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18" name="Picture 17"/>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581899" y="3341079"/>
            <a:ext cx="3063874" cy="2027907"/>
          </a:xfrm>
          <a:prstGeom prst="rect">
            <a:avLst/>
          </a:prstGeom>
        </p:spPr>
      </p:pic>
      <p:pic>
        <p:nvPicPr>
          <p:cNvPr id="11" name="Picture 10"/>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 y="1231638"/>
            <a:ext cx="5402385" cy="4136630"/>
          </a:xfrm>
          <a:prstGeom prst="rect">
            <a:avLst/>
          </a:prstGeom>
        </p:spPr>
      </p:pic>
      <p:sp>
        <p:nvSpPr>
          <p:cNvPr id="2" name="Title 1"/>
          <p:cNvSpPr>
            <a:spLocks noGrp="1"/>
          </p:cNvSpPr>
          <p:nvPr>
            <p:ph type="ctrTitle"/>
          </p:nvPr>
        </p:nvSpPr>
        <p:spPr>
          <a:xfrm>
            <a:off x="470878" y="5600676"/>
            <a:ext cx="7070969" cy="649681"/>
          </a:xfrm>
        </p:spPr>
        <p:txBody>
          <a:bodyPr>
            <a:normAutofit/>
          </a:bodyPr>
          <a:lstStyle>
            <a:lvl1pPr algn="l">
              <a:defRPr sz="2250" b="1">
                <a:solidFill>
                  <a:schemeClr val="bg1"/>
                </a:solidFill>
                <a:latin typeface="Arial"/>
                <a:cs typeface="Arial"/>
              </a:defRPr>
            </a:lvl1pPr>
          </a:lstStyle>
          <a:p>
            <a:r>
              <a:rPr lang="en-US"/>
              <a:t>Click to edit Master title style</a:t>
            </a:r>
          </a:p>
        </p:txBody>
      </p:sp>
      <p:sp>
        <p:nvSpPr>
          <p:cNvPr id="3" name="Subtitle 2"/>
          <p:cNvSpPr>
            <a:spLocks noGrp="1"/>
          </p:cNvSpPr>
          <p:nvPr>
            <p:ph type="subTitle" idx="1" hasCustomPrompt="1"/>
          </p:nvPr>
        </p:nvSpPr>
        <p:spPr>
          <a:xfrm>
            <a:off x="470878" y="6250357"/>
            <a:ext cx="3143738" cy="412261"/>
          </a:xfrm>
        </p:spPr>
        <p:txBody>
          <a:bodyPr>
            <a:normAutofit/>
          </a:bodyPr>
          <a:lstStyle>
            <a:lvl1pPr marL="0" indent="0" algn="l">
              <a:buNone/>
              <a:defRPr sz="1125" b="0">
                <a:solidFill>
                  <a:srgbClr val="FFFFFF"/>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Date | Presenter</a:t>
            </a:r>
          </a:p>
        </p:txBody>
      </p:sp>
      <p:pic>
        <p:nvPicPr>
          <p:cNvPr id="16" name="Picture 15" descr="NRCS_Title-Raindrop1.png"/>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770076" y="1133233"/>
            <a:ext cx="2373924" cy="4261977"/>
          </a:xfrm>
          <a:prstGeom prst="rect">
            <a:avLst/>
          </a:prstGeom>
        </p:spPr>
      </p:pic>
      <p:pic>
        <p:nvPicPr>
          <p:cNvPr id="19" name="Picture 18" descr="NRCS_Title-Raindrop1.png"/>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581899" y="3341078"/>
            <a:ext cx="445717" cy="468923"/>
          </a:xfrm>
          <a:prstGeom prst="rect">
            <a:avLst/>
          </a:prstGeom>
        </p:spPr>
      </p:pic>
      <p:sp>
        <p:nvSpPr>
          <p:cNvPr id="20" name="Content Placeholder 19"/>
          <p:cNvSpPr>
            <a:spLocks noGrp="1"/>
          </p:cNvSpPr>
          <p:nvPr>
            <p:ph sz="quarter" idx="10" hasCustomPrompt="1"/>
          </p:nvPr>
        </p:nvSpPr>
        <p:spPr>
          <a:xfrm>
            <a:off x="5616943" y="1249851"/>
            <a:ext cx="2266950" cy="342900"/>
          </a:xfrm>
        </p:spPr>
        <p:txBody>
          <a:bodyPr anchor="ctr">
            <a:normAutofit/>
          </a:bodyPr>
          <a:lstStyle>
            <a:lvl1pPr>
              <a:defRPr sz="750" b="0" spc="225" baseline="0">
                <a:solidFill>
                  <a:srgbClr val="FEC20D"/>
                </a:solidFill>
              </a:defRPr>
            </a:lvl1pPr>
          </a:lstStyle>
          <a:p>
            <a:pPr lvl="0"/>
            <a:r>
              <a:rPr lang="en-US"/>
              <a:t>State Name</a:t>
            </a:r>
          </a:p>
        </p:txBody>
      </p:sp>
    </p:spTree>
    <p:extLst>
      <p:ext uri="{BB962C8B-B14F-4D97-AF65-F5344CB8AC3E}">
        <p14:creationId xmlns:p14="http://schemas.microsoft.com/office/powerpoint/2010/main" val="3176734333"/>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581898" y="3341077"/>
            <a:ext cx="3562103" cy="2032000"/>
          </a:xfrm>
          <a:prstGeom prst="rect">
            <a:avLst/>
          </a:prstGeom>
        </p:spPr>
      </p:pic>
      <p:pic>
        <p:nvPicPr>
          <p:cNvPr id="12" name="Picture 1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581899" y="1260234"/>
            <a:ext cx="3562102" cy="1856153"/>
          </a:xfrm>
          <a:prstGeom prst="rect">
            <a:avLst/>
          </a:prstGeom>
        </p:spPr>
      </p:pic>
      <p:sp>
        <p:nvSpPr>
          <p:cNvPr id="2" name="Title 1"/>
          <p:cNvSpPr>
            <a:spLocks noGrp="1"/>
          </p:cNvSpPr>
          <p:nvPr>
            <p:ph type="title" hasCustomPrompt="1"/>
          </p:nvPr>
        </p:nvSpPr>
        <p:spPr>
          <a:xfrm>
            <a:off x="614854" y="2433516"/>
            <a:ext cx="4367456" cy="2402254"/>
          </a:xfrm>
        </p:spPr>
        <p:txBody>
          <a:bodyPr anchor="t"/>
          <a:lstStyle>
            <a:lvl1pPr algn="l">
              <a:lnSpc>
                <a:spcPct val="90000"/>
              </a:lnSpc>
              <a:defRPr sz="3000" b="1" cap="none">
                <a:solidFill>
                  <a:schemeClr val="bg1"/>
                </a:solidFill>
              </a:defRPr>
            </a:lvl1pPr>
          </a:lstStyle>
          <a:p>
            <a:r>
              <a:rPr lang="en-US"/>
              <a:t>Click to edit master title style</a:t>
            </a:r>
          </a:p>
        </p:txBody>
      </p:sp>
      <p:sp>
        <p:nvSpPr>
          <p:cNvPr id="3" name="Text Placeholder 2"/>
          <p:cNvSpPr>
            <a:spLocks noGrp="1"/>
          </p:cNvSpPr>
          <p:nvPr>
            <p:ph type="body" idx="1"/>
          </p:nvPr>
        </p:nvSpPr>
        <p:spPr>
          <a:xfrm>
            <a:off x="614855" y="1504462"/>
            <a:ext cx="3761764" cy="929054"/>
          </a:xfrm>
        </p:spPr>
        <p:txBody>
          <a:bodyPr anchor="b"/>
          <a:lstStyle>
            <a:lvl1pPr marL="0" indent="0">
              <a:buNone/>
              <a:defRPr sz="1500" b="0">
                <a:solidFill>
                  <a:srgbClr val="FFFFFF"/>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pic>
        <p:nvPicPr>
          <p:cNvPr id="9" name="Picture 8" descr="NRCS-Divider-Slide_Raindrop.png"/>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895119" y="2031999"/>
            <a:ext cx="1258650" cy="2676770"/>
          </a:xfrm>
          <a:prstGeom prst="rect">
            <a:avLst/>
          </a:prstGeom>
        </p:spPr>
      </p:pic>
    </p:spTree>
    <p:extLst>
      <p:ext uri="{BB962C8B-B14F-4D97-AF65-F5344CB8AC3E}">
        <p14:creationId xmlns:p14="http://schemas.microsoft.com/office/powerpoint/2010/main" val="2838238224"/>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132215" y="779402"/>
            <a:ext cx="8882185"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02077245"/>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261816" y="1600202"/>
            <a:ext cx="6811108"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p:cNvSpPr/>
          <p:nvPr/>
        </p:nvSpPr>
        <p:spPr>
          <a:xfrm>
            <a:off x="7151078" y="1609971"/>
            <a:ext cx="1867875" cy="397803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6" name="Text Placeholder 5"/>
          <p:cNvSpPr>
            <a:spLocks noGrp="1"/>
          </p:cNvSpPr>
          <p:nvPr>
            <p:ph type="body" sz="quarter" idx="10" hasCustomPrompt="1"/>
          </p:nvPr>
        </p:nvSpPr>
        <p:spPr>
          <a:xfrm>
            <a:off x="7209695" y="2413000"/>
            <a:ext cx="1760413" cy="3067050"/>
          </a:xfrm>
        </p:spPr>
        <p:txBody>
          <a:bodyPr>
            <a:normAutofit/>
          </a:bodyPr>
          <a:lstStyle>
            <a:lvl1pPr algn="l">
              <a:defRPr sz="750" b="0">
                <a:solidFill>
                  <a:schemeClr val="tx1"/>
                </a:solidFill>
              </a:defRPr>
            </a:lvl1pPr>
            <a:lvl5pPr marL="1371600" indent="0">
              <a:buNone/>
              <a:defRPr/>
            </a:lvl5pPr>
          </a:lstStyle>
          <a:p>
            <a:pPr lvl="0"/>
            <a:r>
              <a:rPr lang="en-US"/>
              <a:t>Fifth level</a:t>
            </a:r>
          </a:p>
        </p:txBody>
      </p:sp>
      <p:sp>
        <p:nvSpPr>
          <p:cNvPr id="14" name="Text Placeholder 13"/>
          <p:cNvSpPr>
            <a:spLocks noGrp="1"/>
          </p:cNvSpPr>
          <p:nvPr>
            <p:ph type="body" sz="quarter" idx="11"/>
          </p:nvPr>
        </p:nvSpPr>
        <p:spPr>
          <a:xfrm>
            <a:off x="7208624" y="1709739"/>
            <a:ext cx="1762218" cy="615339"/>
          </a:xfrm>
        </p:spPr>
        <p:txBody>
          <a:bodyPr>
            <a:noAutofit/>
          </a:bodyPr>
          <a:lstStyle>
            <a:lvl1pPr>
              <a:defRPr sz="900">
                <a:solidFill>
                  <a:srgbClr val="139AB2"/>
                </a:solidFill>
              </a:defRPr>
            </a:lvl1pPr>
          </a:lstStyle>
          <a:p>
            <a:pPr lvl="0"/>
            <a:r>
              <a:rPr lang="en-US"/>
              <a:t>Click to edit Master text styles</a:t>
            </a:r>
          </a:p>
        </p:txBody>
      </p:sp>
      <p:sp>
        <p:nvSpPr>
          <p:cNvPr id="10" name="Slide Number Placeholder 5"/>
          <p:cNvSpPr>
            <a:spLocks noGrp="1"/>
          </p:cNvSpPr>
          <p:nvPr>
            <p:ph type="sldNum" sz="quarter" idx="4"/>
          </p:nvPr>
        </p:nvSpPr>
        <p:spPr>
          <a:xfrm>
            <a:off x="691661" y="6323626"/>
            <a:ext cx="21336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9FC9244-15B3-8F40-A6D8-795DD2FF1F30}" type="slidenum">
              <a:rPr lang="en-US" smtClean="0"/>
              <a:pPr/>
              <a:t>‹#›</a:t>
            </a:fld>
            <a:endParaRPr lang="en-US"/>
          </a:p>
        </p:txBody>
      </p:sp>
    </p:spTree>
    <p:extLst>
      <p:ext uri="{BB962C8B-B14F-4D97-AF65-F5344CB8AC3E}">
        <p14:creationId xmlns:p14="http://schemas.microsoft.com/office/powerpoint/2010/main" val="2108023333"/>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xfrm>
            <a:off x="685800" y="6248400"/>
            <a:ext cx="1905000" cy="45720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0" y="6400800"/>
            <a:ext cx="9144000" cy="45720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6553200" y="6248400"/>
            <a:ext cx="1905000" cy="457200"/>
          </a:xfrm>
          <a:prstGeom prst="rect">
            <a:avLst/>
          </a:prstGeom>
          <a:ln/>
        </p:spPr>
        <p:txBody>
          <a:bodyPr/>
          <a:lstStyle>
            <a:lvl1pPr>
              <a:defRPr/>
            </a:lvl1pPr>
          </a:lstStyle>
          <a:p>
            <a:pPr>
              <a:defRPr/>
            </a:pPr>
            <a:r>
              <a:rPr lang="en-US"/>
              <a:t>         </a:t>
            </a:r>
            <a:r>
              <a:rPr lang="en-US" sz="900"/>
              <a:t>Slide </a:t>
            </a:r>
            <a:fld id="{7A2053BF-04E8-4A6E-84C5-12656FE61B89}" type="slidenum">
              <a:rPr lang="en-US" sz="900"/>
              <a:pPr>
                <a:defRPr/>
              </a:pPr>
              <a:t>‹#›</a:t>
            </a:fld>
            <a:endParaRPr lang="en-US"/>
          </a:p>
        </p:txBody>
      </p:sp>
    </p:spTree>
    <p:extLst>
      <p:ext uri="{BB962C8B-B14F-4D97-AF65-F5344CB8AC3E}">
        <p14:creationId xmlns:p14="http://schemas.microsoft.com/office/powerpoint/2010/main" val="16720772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3375"/>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1350"/>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en-US"/>
              <a:t>Click to edit Master subtitle style</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9E3F995-4393-47FB-AAE5-AE1E4B4FA00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382272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89352" y="635000"/>
            <a:ext cx="8229600" cy="806938"/>
          </a:xfrm>
        </p:spPr>
        <p:txBody>
          <a:bodyPr/>
          <a:lstStyle/>
          <a:p>
            <a:r>
              <a:rPr lang="en-US"/>
              <a:t>Click to edit Master title style</a:t>
            </a:r>
          </a:p>
        </p:txBody>
      </p:sp>
      <p:sp>
        <p:nvSpPr>
          <p:cNvPr id="3" name="Content Placeholder 2"/>
          <p:cNvSpPr>
            <a:spLocks noGrp="1"/>
          </p:cNvSpPr>
          <p:nvPr>
            <p:ph idx="1"/>
          </p:nvPr>
        </p:nvSpPr>
        <p:spPr>
          <a:xfrm>
            <a:off x="261815" y="1600206"/>
            <a:ext cx="7631724"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Picture Placeholder 10"/>
          <p:cNvSpPr>
            <a:spLocks noGrp="1"/>
          </p:cNvSpPr>
          <p:nvPr>
            <p:ph type="pic" sz="quarter" idx="10"/>
          </p:nvPr>
        </p:nvSpPr>
        <p:spPr>
          <a:xfrm>
            <a:off x="8059616" y="1609726"/>
            <a:ext cx="949203" cy="3792660"/>
          </a:xfrm>
        </p:spPr>
        <p:txBody>
          <a:bodyPr/>
          <a:lstStyle/>
          <a:p>
            <a:endParaRPr lang="en-US"/>
          </a:p>
        </p:txBody>
      </p:sp>
      <p:sp>
        <p:nvSpPr>
          <p:cNvPr id="10" name="Slide Number Placeholder 5"/>
          <p:cNvSpPr>
            <a:spLocks noGrp="1"/>
          </p:cNvSpPr>
          <p:nvPr>
            <p:ph type="sldNum" sz="quarter" idx="4"/>
          </p:nvPr>
        </p:nvSpPr>
        <p:spPr>
          <a:xfrm>
            <a:off x="691661" y="6323632"/>
            <a:ext cx="2133600" cy="365125"/>
          </a:xfrm>
          <a:prstGeom prst="rect">
            <a:avLst/>
          </a:prstGeom>
        </p:spPr>
        <p:txBody>
          <a:bodyPr vert="horz" lIns="91440" tIns="45720" rIns="91440" bIns="45720" rtlCol="0" anchor="ctr"/>
          <a:lstStyle>
            <a:lvl1pPr algn="l">
              <a:defRPr sz="675">
                <a:solidFill>
                  <a:schemeClr val="tx1">
                    <a:tint val="75000"/>
                  </a:schemeClr>
                </a:solidFill>
              </a:defRPr>
            </a:lvl1pPr>
          </a:lstStyle>
          <a:p>
            <a:fld id="{39FC9244-15B3-8F40-A6D8-795DD2FF1F30}" type="slidenum">
              <a:rPr lang="en-US" smtClean="0"/>
              <a:pPr/>
              <a:t>‹#›</a:t>
            </a:fld>
            <a:endParaRPr lang="en-US"/>
          </a:p>
        </p:txBody>
      </p:sp>
    </p:spTree>
    <p:extLst>
      <p:ext uri="{BB962C8B-B14F-4D97-AF65-F5344CB8AC3E}">
        <p14:creationId xmlns:p14="http://schemas.microsoft.com/office/powerpoint/2010/main" val="24816207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18" name="Picture 17"/>
          <p:cNvPicPr>
            <a:picLocks noChangeAspect="1"/>
          </p:cNvPicPr>
          <p:nvPr userDrawn="1"/>
        </p:nvPicPr>
        <p:blipFill rotWithShape="1">
          <a:blip r:embed="rId3">
            <a:extLst>
              <a:ext uri="{28A0092B-C50C-407E-A947-70E740481C1C}">
                <a14:useLocalDpi xmlns:a14="http://schemas.microsoft.com/office/drawing/2010/main" val="0"/>
              </a:ext>
            </a:extLst>
          </a:blip>
          <a:srcRect l="30954" t="19536" r="7602" b="19021"/>
          <a:stretch/>
        </p:blipFill>
        <p:spPr>
          <a:xfrm>
            <a:off x="5581898" y="3341077"/>
            <a:ext cx="3063874" cy="2027907"/>
          </a:xfrm>
          <a:prstGeom prst="rect">
            <a:avLst/>
          </a:prstGeom>
        </p:spPr>
      </p:pic>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1231638"/>
            <a:ext cx="5402385" cy="4136630"/>
          </a:xfrm>
          <a:prstGeom prst="rect">
            <a:avLst/>
          </a:prstGeom>
        </p:spPr>
      </p:pic>
      <p:sp>
        <p:nvSpPr>
          <p:cNvPr id="2" name="Title 1"/>
          <p:cNvSpPr>
            <a:spLocks noGrp="1"/>
          </p:cNvSpPr>
          <p:nvPr>
            <p:ph type="ctrTitle"/>
          </p:nvPr>
        </p:nvSpPr>
        <p:spPr>
          <a:xfrm>
            <a:off x="470877" y="5600674"/>
            <a:ext cx="7070969" cy="649681"/>
          </a:xfrm>
        </p:spPr>
        <p:txBody>
          <a:bodyPr>
            <a:normAutofit/>
          </a:bodyPr>
          <a:lstStyle>
            <a:lvl1pPr algn="l">
              <a:defRPr sz="3000" b="1">
                <a:solidFill>
                  <a:schemeClr val="bg1"/>
                </a:solidFill>
                <a:latin typeface="Arial"/>
                <a:cs typeface="Arial"/>
              </a:defRPr>
            </a:lvl1pPr>
          </a:lstStyle>
          <a:p>
            <a:r>
              <a:rPr lang="en-US"/>
              <a:t>Click to edit Master title style</a:t>
            </a:r>
          </a:p>
        </p:txBody>
      </p:sp>
      <p:sp>
        <p:nvSpPr>
          <p:cNvPr id="3" name="Subtitle 2"/>
          <p:cNvSpPr>
            <a:spLocks noGrp="1"/>
          </p:cNvSpPr>
          <p:nvPr>
            <p:ph type="subTitle" idx="1" hasCustomPrompt="1"/>
          </p:nvPr>
        </p:nvSpPr>
        <p:spPr>
          <a:xfrm>
            <a:off x="470877" y="6250355"/>
            <a:ext cx="3143738" cy="412261"/>
          </a:xfrm>
        </p:spPr>
        <p:txBody>
          <a:bodyPr>
            <a:normAutofit/>
          </a:bodyPr>
          <a:lstStyle>
            <a:lvl1pPr marL="0" indent="0" algn="l">
              <a:buNone/>
              <a:defRPr sz="1500" b="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Date | Presenter</a:t>
            </a:r>
          </a:p>
        </p:txBody>
      </p:sp>
      <p:pic>
        <p:nvPicPr>
          <p:cNvPr id="16" name="Picture 15" descr="NRCS_Title-Raindrop1.png"/>
          <p:cNvPicPr>
            <a:picLocks noChangeAspect="1"/>
          </p:cNvPicPr>
          <p:nvPr userDrawn="1"/>
        </p:nvPicPr>
        <p:blipFill rotWithShape="1">
          <a:blip r:embed="rId5">
            <a:extLst>
              <a:ext uri="{28A0092B-C50C-407E-A947-70E740481C1C}">
                <a14:useLocalDpi xmlns:a14="http://schemas.microsoft.com/office/drawing/2010/main" val="0"/>
              </a:ext>
            </a:extLst>
          </a:blip>
          <a:srcRect l="74039" t="16381" b="21472"/>
          <a:stretch/>
        </p:blipFill>
        <p:spPr>
          <a:xfrm>
            <a:off x="6770076" y="1133231"/>
            <a:ext cx="2373924" cy="4261977"/>
          </a:xfrm>
          <a:prstGeom prst="rect">
            <a:avLst/>
          </a:prstGeom>
        </p:spPr>
      </p:pic>
      <p:pic>
        <p:nvPicPr>
          <p:cNvPr id="19" name="Picture 18" descr="NRCS_Title-Raindrop1.png"/>
          <p:cNvPicPr>
            <a:picLocks noChangeAspect="1"/>
          </p:cNvPicPr>
          <p:nvPr userDrawn="1"/>
        </p:nvPicPr>
        <p:blipFill rotWithShape="1">
          <a:blip r:embed="rId6">
            <a:extLst>
              <a:ext uri="{28A0092B-C50C-407E-A947-70E740481C1C}">
                <a14:useLocalDpi xmlns:a14="http://schemas.microsoft.com/office/drawing/2010/main" val="0"/>
              </a:ext>
            </a:extLst>
          </a:blip>
          <a:srcRect l="61045" t="48718" r="34080" b="44444"/>
          <a:stretch/>
        </p:blipFill>
        <p:spPr>
          <a:xfrm>
            <a:off x="5581898" y="3341076"/>
            <a:ext cx="445717" cy="468923"/>
          </a:xfrm>
          <a:prstGeom prst="rect">
            <a:avLst/>
          </a:prstGeom>
        </p:spPr>
      </p:pic>
      <p:sp>
        <p:nvSpPr>
          <p:cNvPr id="20" name="Content Placeholder 19"/>
          <p:cNvSpPr>
            <a:spLocks noGrp="1"/>
          </p:cNvSpPr>
          <p:nvPr>
            <p:ph sz="quarter" idx="10" hasCustomPrompt="1"/>
          </p:nvPr>
        </p:nvSpPr>
        <p:spPr>
          <a:xfrm>
            <a:off x="5616943" y="1249851"/>
            <a:ext cx="2266950" cy="342900"/>
          </a:xfrm>
        </p:spPr>
        <p:txBody>
          <a:bodyPr anchor="ctr">
            <a:normAutofit/>
          </a:bodyPr>
          <a:lstStyle>
            <a:lvl1pPr>
              <a:defRPr sz="1000" b="0" spc="300" baseline="0">
                <a:solidFill>
                  <a:srgbClr val="FEC20D"/>
                </a:solidFill>
              </a:defRPr>
            </a:lvl1pPr>
          </a:lstStyle>
          <a:p>
            <a:pPr lvl="0"/>
            <a:r>
              <a:rPr lang="en-US"/>
              <a:t>State Name</a:t>
            </a:r>
          </a:p>
        </p:txBody>
      </p:sp>
    </p:spTree>
    <p:extLst>
      <p:ext uri="{BB962C8B-B14F-4D97-AF65-F5344CB8AC3E}">
        <p14:creationId xmlns:p14="http://schemas.microsoft.com/office/powerpoint/2010/main" val="1675245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38E37C-B45B-419C-B11E-9DCA33A96B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1EAE5F1-C629-4D95-AEC8-E2B60788ED6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935F86F-83ED-4BA8-BE6B-B57AE6E11843}"/>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17C7168D-810D-4FB6-8BEC-BEACBAEC5DD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966C3B-978E-428A-A8A1-210545D3996B}"/>
              </a:ext>
            </a:extLst>
          </p:cNvPr>
          <p:cNvSpPr>
            <a:spLocks noGrp="1"/>
          </p:cNvSpPr>
          <p:nvPr>
            <p:ph type="sldNum" sz="quarter" idx="12"/>
          </p:nvPr>
        </p:nvSpPr>
        <p:spPr/>
        <p:txBody>
          <a:bodyPr/>
          <a:lstStyle/>
          <a:p>
            <a:fld id="{14B737FC-DC30-433B-8332-11FE129A6130}" type="slidenum">
              <a:rPr lang="en-US" smtClean="0"/>
              <a:t>‹#›</a:t>
            </a:fld>
            <a:endParaRPr lang="en-US"/>
          </a:p>
        </p:txBody>
      </p:sp>
    </p:spTree>
    <p:extLst>
      <p:ext uri="{BB962C8B-B14F-4D97-AF65-F5344CB8AC3E}">
        <p14:creationId xmlns:p14="http://schemas.microsoft.com/office/powerpoint/2010/main" val="4253299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11" name="Picture 10"/>
          <p:cNvPicPr>
            <a:picLocks noChangeAspect="1"/>
          </p:cNvPicPr>
          <p:nvPr userDrawn="1"/>
        </p:nvPicPr>
        <p:blipFill rotWithShape="1">
          <a:blip r:embed="rId3">
            <a:extLst>
              <a:ext uri="{28A0092B-C50C-407E-A947-70E740481C1C}">
                <a14:useLocalDpi xmlns:a14="http://schemas.microsoft.com/office/drawing/2010/main" val="0"/>
              </a:ext>
            </a:extLst>
          </a:blip>
          <a:srcRect l="166" t="26731" r="27577"/>
          <a:stretch/>
        </p:blipFill>
        <p:spPr>
          <a:xfrm>
            <a:off x="5581897" y="3341077"/>
            <a:ext cx="3562103" cy="2032000"/>
          </a:xfrm>
          <a:prstGeom prst="rect">
            <a:avLst/>
          </a:prstGeom>
        </p:spPr>
      </p:pic>
      <p:pic>
        <p:nvPicPr>
          <p:cNvPr id="12" name="Picture 11"/>
          <p:cNvPicPr>
            <a:picLocks noChangeAspect="1"/>
          </p:cNvPicPr>
          <p:nvPr userDrawn="1"/>
        </p:nvPicPr>
        <p:blipFill rotWithShape="1">
          <a:blip r:embed="rId4">
            <a:extLst>
              <a:ext uri="{28A0092B-C50C-407E-A947-70E740481C1C}">
                <a14:useLocalDpi xmlns:a14="http://schemas.microsoft.com/office/drawing/2010/main" val="0"/>
              </a:ext>
            </a:extLst>
          </a:blip>
          <a:srcRect l="1" t="18151" r="13724" b="14227"/>
          <a:stretch/>
        </p:blipFill>
        <p:spPr>
          <a:xfrm>
            <a:off x="5581899" y="1260232"/>
            <a:ext cx="3562102" cy="1856153"/>
          </a:xfrm>
          <a:prstGeom prst="rect">
            <a:avLst/>
          </a:prstGeom>
        </p:spPr>
      </p:pic>
      <p:sp>
        <p:nvSpPr>
          <p:cNvPr id="2" name="Title 1"/>
          <p:cNvSpPr>
            <a:spLocks noGrp="1"/>
          </p:cNvSpPr>
          <p:nvPr>
            <p:ph type="title" hasCustomPrompt="1"/>
          </p:nvPr>
        </p:nvSpPr>
        <p:spPr>
          <a:xfrm>
            <a:off x="614854" y="2433516"/>
            <a:ext cx="4367456" cy="2402254"/>
          </a:xfrm>
        </p:spPr>
        <p:txBody>
          <a:bodyPr anchor="t"/>
          <a:lstStyle>
            <a:lvl1pPr algn="l">
              <a:lnSpc>
                <a:spcPct val="90000"/>
              </a:lnSpc>
              <a:defRPr sz="4000" b="1" cap="none">
                <a:solidFill>
                  <a:schemeClr val="bg1"/>
                </a:solidFill>
              </a:defRPr>
            </a:lvl1pPr>
          </a:lstStyle>
          <a:p>
            <a:r>
              <a:rPr lang="en-US"/>
              <a:t>Click to edit master title style</a:t>
            </a:r>
          </a:p>
        </p:txBody>
      </p:sp>
      <p:sp>
        <p:nvSpPr>
          <p:cNvPr id="3" name="Text Placeholder 2"/>
          <p:cNvSpPr>
            <a:spLocks noGrp="1"/>
          </p:cNvSpPr>
          <p:nvPr>
            <p:ph type="body" idx="1"/>
          </p:nvPr>
        </p:nvSpPr>
        <p:spPr>
          <a:xfrm>
            <a:off x="614854" y="1504462"/>
            <a:ext cx="3761764" cy="929054"/>
          </a:xfrm>
        </p:spPr>
        <p:txBody>
          <a:bodyPr anchor="b"/>
          <a:lstStyle>
            <a:lvl1pPr marL="0" indent="0">
              <a:buNone/>
              <a:defRPr sz="2000" b="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pic>
        <p:nvPicPr>
          <p:cNvPr id="9" name="Picture 8" descr="NRCS-Divider-Slide_Raindrop.png"/>
          <p:cNvPicPr>
            <a:picLocks noChangeAspect="1"/>
          </p:cNvPicPr>
          <p:nvPr userDrawn="1"/>
        </p:nvPicPr>
        <p:blipFill rotWithShape="1">
          <a:blip r:embed="rId5">
            <a:extLst>
              <a:ext uri="{28A0092B-C50C-407E-A947-70E740481C1C}">
                <a14:useLocalDpi xmlns:a14="http://schemas.microsoft.com/office/drawing/2010/main" val="0"/>
              </a:ext>
            </a:extLst>
          </a:blip>
          <a:srcRect b="42253"/>
          <a:stretch/>
        </p:blipFill>
        <p:spPr>
          <a:xfrm>
            <a:off x="7895119" y="2031999"/>
            <a:ext cx="1258650" cy="2676770"/>
          </a:xfrm>
          <a:prstGeom prst="rect">
            <a:avLst/>
          </a:prstGeom>
        </p:spPr>
      </p:pic>
    </p:spTree>
    <p:extLst>
      <p:ext uri="{BB962C8B-B14F-4D97-AF65-F5344CB8AC3E}">
        <p14:creationId xmlns:p14="http://schemas.microsoft.com/office/powerpoint/2010/main" val="26157546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89352" y="635000"/>
            <a:ext cx="8229600" cy="806938"/>
          </a:xfrm>
        </p:spPr>
        <p:txBody>
          <a:bodyPr/>
          <a:lstStyle/>
          <a:p>
            <a:r>
              <a:rPr lang="en-US"/>
              <a:t>Click to edit Master title style</a:t>
            </a:r>
          </a:p>
        </p:txBody>
      </p:sp>
      <p:sp>
        <p:nvSpPr>
          <p:cNvPr id="3" name="Content Placeholder 2"/>
          <p:cNvSpPr>
            <a:spLocks noGrp="1"/>
          </p:cNvSpPr>
          <p:nvPr>
            <p:ph idx="1"/>
          </p:nvPr>
        </p:nvSpPr>
        <p:spPr>
          <a:xfrm>
            <a:off x="261815" y="1600200"/>
            <a:ext cx="7631724"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Picture Placeholder 10"/>
          <p:cNvSpPr>
            <a:spLocks noGrp="1"/>
          </p:cNvSpPr>
          <p:nvPr>
            <p:ph type="pic" sz="quarter" idx="10"/>
          </p:nvPr>
        </p:nvSpPr>
        <p:spPr>
          <a:xfrm>
            <a:off x="8059616" y="1609726"/>
            <a:ext cx="949203" cy="3792660"/>
          </a:xfrm>
        </p:spPr>
        <p:txBody>
          <a:bodyPr/>
          <a:lstStyle/>
          <a:p>
            <a:endParaRPr lang="en-US"/>
          </a:p>
        </p:txBody>
      </p:sp>
      <p:sp>
        <p:nvSpPr>
          <p:cNvPr id="10" name="Slide Number Placeholder 5"/>
          <p:cNvSpPr>
            <a:spLocks noGrp="1"/>
          </p:cNvSpPr>
          <p:nvPr>
            <p:ph type="sldNum" sz="quarter" idx="4"/>
          </p:nvPr>
        </p:nvSpPr>
        <p:spPr>
          <a:xfrm>
            <a:off x="691661" y="6323624"/>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9FC9244-15B3-8F40-A6D8-795DD2FF1F30}" type="slidenum">
              <a:rPr lang="en-US" smtClean="0"/>
              <a:pPr/>
              <a:t>‹#›</a:t>
            </a:fld>
            <a:endParaRPr lang="en-US"/>
          </a:p>
        </p:txBody>
      </p:sp>
    </p:spTree>
    <p:extLst>
      <p:ext uri="{BB962C8B-B14F-4D97-AF65-F5344CB8AC3E}">
        <p14:creationId xmlns:p14="http://schemas.microsoft.com/office/powerpoint/2010/main" val="223586513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261815" y="1600200"/>
            <a:ext cx="6811108"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p:cNvSpPr/>
          <p:nvPr userDrawn="1"/>
        </p:nvSpPr>
        <p:spPr>
          <a:xfrm>
            <a:off x="7151077" y="1609969"/>
            <a:ext cx="1867875" cy="397803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 Placeholder 5"/>
          <p:cNvSpPr>
            <a:spLocks noGrp="1"/>
          </p:cNvSpPr>
          <p:nvPr>
            <p:ph type="body" sz="quarter" idx="10" hasCustomPrompt="1"/>
          </p:nvPr>
        </p:nvSpPr>
        <p:spPr>
          <a:xfrm>
            <a:off x="7209694" y="2413000"/>
            <a:ext cx="1760413" cy="3067050"/>
          </a:xfrm>
        </p:spPr>
        <p:txBody>
          <a:bodyPr>
            <a:normAutofit/>
          </a:bodyPr>
          <a:lstStyle>
            <a:lvl1pPr algn="l">
              <a:defRPr sz="1000" b="0">
                <a:solidFill>
                  <a:schemeClr val="tx1"/>
                </a:solidFill>
              </a:defRPr>
            </a:lvl1pPr>
            <a:lvl5pPr marL="1828800" indent="0">
              <a:buNone/>
              <a:defRPr/>
            </a:lvl5pPr>
          </a:lstStyle>
          <a:p>
            <a:pPr lvl="0"/>
            <a:r>
              <a:rPr lang="en-US"/>
              <a:t>Fifth level</a:t>
            </a:r>
          </a:p>
        </p:txBody>
      </p:sp>
      <p:sp>
        <p:nvSpPr>
          <p:cNvPr id="14" name="Text Placeholder 13"/>
          <p:cNvSpPr>
            <a:spLocks noGrp="1"/>
          </p:cNvSpPr>
          <p:nvPr>
            <p:ph type="body" sz="quarter" idx="11"/>
          </p:nvPr>
        </p:nvSpPr>
        <p:spPr>
          <a:xfrm>
            <a:off x="7208624" y="1709738"/>
            <a:ext cx="1762218" cy="615339"/>
          </a:xfrm>
        </p:spPr>
        <p:txBody>
          <a:bodyPr>
            <a:noAutofit/>
          </a:bodyPr>
          <a:lstStyle>
            <a:lvl1pPr>
              <a:defRPr sz="1200">
                <a:solidFill>
                  <a:srgbClr val="139AB2"/>
                </a:solidFill>
              </a:defRPr>
            </a:lvl1pPr>
          </a:lstStyle>
          <a:p>
            <a:pPr lvl="0"/>
            <a:r>
              <a:rPr lang="en-US"/>
              <a:t>Click to edit Master text styles</a:t>
            </a:r>
          </a:p>
        </p:txBody>
      </p:sp>
      <p:sp>
        <p:nvSpPr>
          <p:cNvPr id="10" name="Slide Number Placeholder 5"/>
          <p:cNvSpPr>
            <a:spLocks noGrp="1"/>
          </p:cNvSpPr>
          <p:nvPr>
            <p:ph type="sldNum" sz="quarter" idx="4"/>
          </p:nvPr>
        </p:nvSpPr>
        <p:spPr>
          <a:xfrm>
            <a:off x="691661" y="6323624"/>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9FC9244-15B3-8F40-A6D8-795DD2FF1F30}" type="slidenum">
              <a:rPr lang="en-US" smtClean="0"/>
              <a:pPr/>
              <a:t>‹#›</a:t>
            </a:fld>
            <a:endParaRPr lang="en-US"/>
          </a:p>
        </p:txBody>
      </p:sp>
    </p:spTree>
    <p:extLst>
      <p:ext uri="{BB962C8B-B14F-4D97-AF65-F5344CB8AC3E}">
        <p14:creationId xmlns:p14="http://schemas.microsoft.com/office/powerpoint/2010/main" val="36736759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D0B41CE-267E-42FD-AE43-511552EFA3E4}"/>
              </a:ext>
            </a:extLst>
          </p:cNvPr>
          <p:cNvSpPr>
            <a:spLocks noGrp="1"/>
          </p:cNvSpPr>
          <p:nvPr>
            <p:ph type="dt" sz="half" idx="10"/>
          </p:nvPr>
        </p:nvSpPr>
        <p:spPr/>
        <p:txBody>
          <a:bodyPr/>
          <a:lstStyle/>
          <a:p>
            <a:fld id="{1D8BD707-D9CF-40AE-B4C6-C98DA3205C09}" type="datetimeFigureOut">
              <a:rPr lang="en-US" smtClean="0"/>
              <a:t>5/12/2023</a:t>
            </a:fld>
            <a:endParaRPr lang="en-US"/>
          </a:p>
        </p:txBody>
      </p:sp>
      <p:sp>
        <p:nvSpPr>
          <p:cNvPr id="3" name="Footer Placeholder 2">
            <a:extLst>
              <a:ext uri="{FF2B5EF4-FFF2-40B4-BE49-F238E27FC236}">
                <a16:creationId xmlns:a16="http://schemas.microsoft.com/office/drawing/2014/main" id="{E1530B1F-1305-4C84-A4D9-F6E133EE412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60B62A9-3F09-49FC-8926-D6C8F8E7365C}"/>
              </a:ext>
            </a:extLst>
          </p:cNvPr>
          <p:cNvSpPr>
            <a:spLocks noGrp="1"/>
          </p:cNvSpPr>
          <p:nvPr>
            <p:ph type="sldNum" sz="quarter" idx="12"/>
          </p:nvPr>
        </p:nvSpPr>
        <p:spPr/>
        <p:txBody>
          <a:bodyPr/>
          <a:lstStyle/>
          <a:p>
            <a:fld id="{B6F15528-21DE-4FAA-801E-634DDDAF4B2B}" type="slidenum">
              <a:rPr lang="en-US" smtClean="0"/>
              <a:t>‹#›</a:t>
            </a:fld>
            <a:endParaRPr lang="en-US"/>
          </a:p>
        </p:txBody>
      </p:sp>
    </p:spTree>
    <p:extLst>
      <p:ext uri="{BB962C8B-B14F-4D97-AF65-F5344CB8AC3E}">
        <p14:creationId xmlns:p14="http://schemas.microsoft.com/office/powerpoint/2010/main" val="279397994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62EEE4-1057-41F2-BEDB-ABAE2D22E575}"/>
              </a:ext>
            </a:extLst>
          </p:cNvPr>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6CC482D-51F3-4C2F-BFB2-588DA0D9F514}"/>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0C718C7C-3D3A-4767-83EC-517335294A5A}"/>
              </a:ext>
            </a:extLst>
          </p:cNvPr>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FBD0C75-3655-4522-A6D8-6850BBD92C43}"/>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A02317AF-6DB9-4593-9115-471396488E65}"/>
              </a:ext>
            </a:extLst>
          </p:cNvPr>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5CB2C37-5912-47DD-9879-620826876287}"/>
              </a:ext>
            </a:extLst>
          </p:cNvPr>
          <p:cNvSpPr>
            <a:spLocks noGrp="1"/>
          </p:cNvSpPr>
          <p:nvPr>
            <p:ph type="dt" sz="half" idx="10"/>
          </p:nvPr>
        </p:nvSpPr>
        <p:spPr/>
        <p:txBody>
          <a:bodyPr/>
          <a:lstStyle/>
          <a:p>
            <a:fld id="{EA04B1DB-BB9B-446D-978E-486EAA37674C}" type="datetimeFigureOut">
              <a:rPr lang="en-US" smtClean="0"/>
              <a:t>5/12/2023</a:t>
            </a:fld>
            <a:endParaRPr lang="en-US"/>
          </a:p>
        </p:txBody>
      </p:sp>
      <p:sp>
        <p:nvSpPr>
          <p:cNvPr id="8" name="Footer Placeholder 7">
            <a:extLst>
              <a:ext uri="{FF2B5EF4-FFF2-40B4-BE49-F238E27FC236}">
                <a16:creationId xmlns:a16="http://schemas.microsoft.com/office/drawing/2014/main" id="{61E928DF-A0E7-4901-96D6-F2E0C85CF49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B6DCAB6-E601-413E-BF1A-4CC60E6D0D6A}"/>
              </a:ext>
            </a:extLst>
          </p:cNvPr>
          <p:cNvSpPr>
            <a:spLocks noGrp="1"/>
          </p:cNvSpPr>
          <p:nvPr>
            <p:ph type="sldNum" sz="quarter" idx="12"/>
          </p:nvPr>
        </p:nvSpPr>
        <p:spPr/>
        <p:txBody>
          <a:bodyPr/>
          <a:lstStyle/>
          <a:p>
            <a:fld id="{B05AEC47-E098-4A07-A53B-71B24E0F932C}" type="slidenum">
              <a:rPr lang="en-US" smtClean="0"/>
              <a:t>‹#›</a:t>
            </a:fld>
            <a:endParaRPr lang="en-US"/>
          </a:p>
        </p:txBody>
      </p:sp>
    </p:spTree>
    <p:extLst>
      <p:ext uri="{BB962C8B-B14F-4D97-AF65-F5344CB8AC3E}">
        <p14:creationId xmlns:p14="http://schemas.microsoft.com/office/powerpoint/2010/main" val="379357044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311F0DD-1306-44E7-94C0-5FB35A81F227}"/>
              </a:ext>
            </a:extLst>
          </p:cNvPr>
          <p:cNvSpPr>
            <a:spLocks noGrp="1"/>
          </p:cNvSpPr>
          <p:nvPr>
            <p:ph type="dt" sz="half" idx="10"/>
          </p:nvPr>
        </p:nvSpPr>
        <p:spPr/>
        <p:txBody>
          <a:bodyPr/>
          <a:lstStyle/>
          <a:p>
            <a:fld id="{EA04B1DB-BB9B-446D-978E-486EAA37674C}" type="datetimeFigureOut">
              <a:rPr lang="en-US" smtClean="0"/>
              <a:t>5/12/2023</a:t>
            </a:fld>
            <a:endParaRPr lang="en-US"/>
          </a:p>
        </p:txBody>
      </p:sp>
      <p:sp>
        <p:nvSpPr>
          <p:cNvPr id="3" name="Footer Placeholder 2">
            <a:extLst>
              <a:ext uri="{FF2B5EF4-FFF2-40B4-BE49-F238E27FC236}">
                <a16:creationId xmlns:a16="http://schemas.microsoft.com/office/drawing/2014/main" id="{21ED560B-37B3-4C0B-BE07-7AF08FA7642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A3CFF3C-5B5A-4D5D-B0D7-F63DE66281D3}"/>
              </a:ext>
            </a:extLst>
          </p:cNvPr>
          <p:cNvSpPr>
            <a:spLocks noGrp="1"/>
          </p:cNvSpPr>
          <p:nvPr>
            <p:ph type="sldNum" sz="quarter" idx="12"/>
          </p:nvPr>
        </p:nvSpPr>
        <p:spPr/>
        <p:txBody>
          <a:bodyPr/>
          <a:lstStyle/>
          <a:p>
            <a:fld id="{B05AEC47-E098-4A07-A53B-71B24E0F932C}" type="slidenum">
              <a:rPr lang="en-US" smtClean="0"/>
              <a:t>‹#›</a:t>
            </a:fld>
            <a:endParaRPr lang="en-US"/>
          </a:p>
        </p:txBody>
      </p:sp>
    </p:spTree>
    <p:extLst>
      <p:ext uri="{BB962C8B-B14F-4D97-AF65-F5344CB8AC3E}">
        <p14:creationId xmlns:p14="http://schemas.microsoft.com/office/powerpoint/2010/main" val="310864206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18" name="Picture 17"/>
          <p:cNvPicPr>
            <a:picLocks noChangeAspect="1"/>
          </p:cNvPicPr>
          <p:nvPr userDrawn="1"/>
        </p:nvPicPr>
        <p:blipFill rotWithShape="1">
          <a:blip r:embed="rId3">
            <a:extLst>
              <a:ext uri="{28A0092B-C50C-407E-A947-70E740481C1C}">
                <a14:useLocalDpi xmlns:a14="http://schemas.microsoft.com/office/drawing/2010/main" val="0"/>
              </a:ext>
            </a:extLst>
          </a:blip>
          <a:srcRect l="30954" t="19536" r="7602" b="19021"/>
          <a:stretch/>
        </p:blipFill>
        <p:spPr>
          <a:xfrm>
            <a:off x="5581899" y="3341079"/>
            <a:ext cx="3063874" cy="2027907"/>
          </a:xfrm>
          <a:prstGeom prst="rect">
            <a:avLst/>
          </a:prstGeom>
        </p:spPr>
      </p:pic>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1231638"/>
            <a:ext cx="5402385" cy="4136630"/>
          </a:xfrm>
          <a:prstGeom prst="rect">
            <a:avLst/>
          </a:prstGeom>
        </p:spPr>
      </p:pic>
      <p:sp>
        <p:nvSpPr>
          <p:cNvPr id="2" name="Title 1"/>
          <p:cNvSpPr>
            <a:spLocks noGrp="1"/>
          </p:cNvSpPr>
          <p:nvPr>
            <p:ph type="ctrTitle"/>
          </p:nvPr>
        </p:nvSpPr>
        <p:spPr>
          <a:xfrm>
            <a:off x="470878" y="5600676"/>
            <a:ext cx="7070969" cy="649681"/>
          </a:xfrm>
        </p:spPr>
        <p:txBody>
          <a:bodyPr>
            <a:normAutofit/>
          </a:bodyPr>
          <a:lstStyle>
            <a:lvl1pPr algn="l">
              <a:defRPr sz="2250" b="1">
                <a:solidFill>
                  <a:schemeClr val="bg1"/>
                </a:solidFill>
                <a:latin typeface="Arial"/>
                <a:cs typeface="Arial"/>
              </a:defRPr>
            </a:lvl1pPr>
          </a:lstStyle>
          <a:p>
            <a:r>
              <a:rPr lang="en-US"/>
              <a:t>Click to edit Master title style</a:t>
            </a:r>
          </a:p>
        </p:txBody>
      </p:sp>
      <p:sp>
        <p:nvSpPr>
          <p:cNvPr id="3" name="Subtitle 2"/>
          <p:cNvSpPr>
            <a:spLocks noGrp="1"/>
          </p:cNvSpPr>
          <p:nvPr>
            <p:ph type="subTitle" idx="1" hasCustomPrompt="1"/>
          </p:nvPr>
        </p:nvSpPr>
        <p:spPr>
          <a:xfrm>
            <a:off x="470878" y="6250357"/>
            <a:ext cx="3143738" cy="412261"/>
          </a:xfrm>
        </p:spPr>
        <p:txBody>
          <a:bodyPr>
            <a:normAutofit/>
          </a:bodyPr>
          <a:lstStyle>
            <a:lvl1pPr marL="0" indent="0" algn="l">
              <a:buNone/>
              <a:defRPr sz="1125" b="0">
                <a:solidFill>
                  <a:srgbClr val="FFFFFF"/>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Date | Presenter</a:t>
            </a:r>
          </a:p>
        </p:txBody>
      </p:sp>
      <p:pic>
        <p:nvPicPr>
          <p:cNvPr id="16" name="Picture 15" descr="NRCS_Title-Raindrop1.png"/>
          <p:cNvPicPr>
            <a:picLocks noChangeAspect="1"/>
          </p:cNvPicPr>
          <p:nvPr userDrawn="1"/>
        </p:nvPicPr>
        <p:blipFill rotWithShape="1">
          <a:blip r:embed="rId5">
            <a:extLst>
              <a:ext uri="{28A0092B-C50C-407E-A947-70E740481C1C}">
                <a14:useLocalDpi xmlns:a14="http://schemas.microsoft.com/office/drawing/2010/main" val="0"/>
              </a:ext>
            </a:extLst>
          </a:blip>
          <a:srcRect l="74039" t="16381" b="21472"/>
          <a:stretch/>
        </p:blipFill>
        <p:spPr>
          <a:xfrm>
            <a:off x="6770076" y="1133233"/>
            <a:ext cx="2373924" cy="4261977"/>
          </a:xfrm>
          <a:prstGeom prst="rect">
            <a:avLst/>
          </a:prstGeom>
        </p:spPr>
      </p:pic>
      <p:pic>
        <p:nvPicPr>
          <p:cNvPr id="19" name="Picture 18" descr="NRCS_Title-Raindrop1.png"/>
          <p:cNvPicPr>
            <a:picLocks noChangeAspect="1"/>
          </p:cNvPicPr>
          <p:nvPr userDrawn="1"/>
        </p:nvPicPr>
        <p:blipFill rotWithShape="1">
          <a:blip r:embed="rId6">
            <a:extLst>
              <a:ext uri="{28A0092B-C50C-407E-A947-70E740481C1C}">
                <a14:useLocalDpi xmlns:a14="http://schemas.microsoft.com/office/drawing/2010/main" val="0"/>
              </a:ext>
            </a:extLst>
          </a:blip>
          <a:srcRect l="61045" t="48718" r="34080" b="44444"/>
          <a:stretch/>
        </p:blipFill>
        <p:spPr>
          <a:xfrm>
            <a:off x="5581899" y="3341078"/>
            <a:ext cx="445717" cy="468923"/>
          </a:xfrm>
          <a:prstGeom prst="rect">
            <a:avLst/>
          </a:prstGeom>
        </p:spPr>
      </p:pic>
      <p:sp>
        <p:nvSpPr>
          <p:cNvPr id="20" name="Content Placeholder 19"/>
          <p:cNvSpPr>
            <a:spLocks noGrp="1"/>
          </p:cNvSpPr>
          <p:nvPr>
            <p:ph sz="quarter" idx="10" hasCustomPrompt="1"/>
          </p:nvPr>
        </p:nvSpPr>
        <p:spPr>
          <a:xfrm>
            <a:off x="5616943" y="1249851"/>
            <a:ext cx="2266950" cy="342900"/>
          </a:xfrm>
        </p:spPr>
        <p:txBody>
          <a:bodyPr anchor="ctr">
            <a:normAutofit/>
          </a:bodyPr>
          <a:lstStyle>
            <a:lvl1pPr>
              <a:defRPr sz="750" b="0" spc="225" baseline="0">
                <a:solidFill>
                  <a:srgbClr val="FEC20D"/>
                </a:solidFill>
              </a:defRPr>
            </a:lvl1pPr>
          </a:lstStyle>
          <a:p>
            <a:pPr lvl="0"/>
            <a:r>
              <a:rPr lang="en-US"/>
              <a:t>State Name</a:t>
            </a:r>
          </a:p>
        </p:txBody>
      </p:sp>
    </p:spTree>
    <p:extLst>
      <p:ext uri="{BB962C8B-B14F-4D97-AF65-F5344CB8AC3E}">
        <p14:creationId xmlns:p14="http://schemas.microsoft.com/office/powerpoint/2010/main" val="220484378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11" name="Picture 10"/>
          <p:cNvPicPr>
            <a:picLocks noChangeAspect="1"/>
          </p:cNvPicPr>
          <p:nvPr userDrawn="1"/>
        </p:nvPicPr>
        <p:blipFill rotWithShape="1">
          <a:blip r:embed="rId3">
            <a:extLst>
              <a:ext uri="{28A0092B-C50C-407E-A947-70E740481C1C}">
                <a14:useLocalDpi xmlns:a14="http://schemas.microsoft.com/office/drawing/2010/main" val="0"/>
              </a:ext>
            </a:extLst>
          </a:blip>
          <a:srcRect l="166" t="26731" r="27577"/>
          <a:stretch/>
        </p:blipFill>
        <p:spPr>
          <a:xfrm>
            <a:off x="5581898" y="3341077"/>
            <a:ext cx="3562103" cy="2032000"/>
          </a:xfrm>
          <a:prstGeom prst="rect">
            <a:avLst/>
          </a:prstGeom>
        </p:spPr>
      </p:pic>
      <p:pic>
        <p:nvPicPr>
          <p:cNvPr id="12" name="Picture 11"/>
          <p:cNvPicPr>
            <a:picLocks noChangeAspect="1"/>
          </p:cNvPicPr>
          <p:nvPr userDrawn="1"/>
        </p:nvPicPr>
        <p:blipFill rotWithShape="1">
          <a:blip r:embed="rId4">
            <a:extLst>
              <a:ext uri="{28A0092B-C50C-407E-A947-70E740481C1C}">
                <a14:useLocalDpi xmlns:a14="http://schemas.microsoft.com/office/drawing/2010/main" val="0"/>
              </a:ext>
            </a:extLst>
          </a:blip>
          <a:srcRect l="1" t="18151" r="13724" b="14227"/>
          <a:stretch/>
        </p:blipFill>
        <p:spPr>
          <a:xfrm>
            <a:off x="5581899" y="1260234"/>
            <a:ext cx="3562102" cy="1856153"/>
          </a:xfrm>
          <a:prstGeom prst="rect">
            <a:avLst/>
          </a:prstGeom>
        </p:spPr>
      </p:pic>
      <p:sp>
        <p:nvSpPr>
          <p:cNvPr id="2" name="Title 1"/>
          <p:cNvSpPr>
            <a:spLocks noGrp="1"/>
          </p:cNvSpPr>
          <p:nvPr>
            <p:ph type="title" hasCustomPrompt="1"/>
          </p:nvPr>
        </p:nvSpPr>
        <p:spPr>
          <a:xfrm>
            <a:off x="614854" y="2433516"/>
            <a:ext cx="4367456" cy="2402254"/>
          </a:xfrm>
        </p:spPr>
        <p:txBody>
          <a:bodyPr anchor="t"/>
          <a:lstStyle>
            <a:lvl1pPr algn="l">
              <a:lnSpc>
                <a:spcPct val="90000"/>
              </a:lnSpc>
              <a:defRPr sz="3000" b="1" cap="none">
                <a:solidFill>
                  <a:schemeClr val="bg1"/>
                </a:solidFill>
              </a:defRPr>
            </a:lvl1pPr>
          </a:lstStyle>
          <a:p>
            <a:r>
              <a:rPr lang="en-US"/>
              <a:t>Click to edit master title style</a:t>
            </a:r>
          </a:p>
        </p:txBody>
      </p:sp>
      <p:sp>
        <p:nvSpPr>
          <p:cNvPr id="3" name="Text Placeholder 2"/>
          <p:cNvSpPr>
            <a:spLocks noGrp="1"/>
          </p:cNvSpPr>
          <p:nvPr>
            <p:ph type="body" idx="1"/>
          </p:nvPr>
        </p:nvSpPr>
        <p:spPr>
          <a:xfrm>
            <a:off x="614855" y="1504462"/>
            <a:ext cx="3761764" cy="929054"/>
          </a:xfrm>
        </p:spPr>
        <p:txBody>
          <a:bodyPr anchor="b"/>
          <a:lstStyle>
            <a:lvl1pPr marL="0" indent="0">
              <a:buNone/>
              <a:defRPr sz="1500" b="0">
                <a:solidFill>
                  <a:srgbClr val="FFFFFF"/>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pic>
        <p:nvPicPr>
          <p:cNvPr id="9" name="Picture 8" descr="NRCS-Divider-Slide_Raindrop.png"/>
          <p:cNvPicPr>
            <a:picLocks noChangeAspect="1"/>
          </p:cNvPicPr>
          <p:nvPr userDrawn="1"/>
        </p:nvPicPr>
        <p:blipFill rotWithShape="1">
          <a:blip r:embed="rId5">
            <a:extLst>
              <a:ext uri="{28A0092B-C50C-407E-A947-70E740481C1C}">
                <a14:useLocalDpi xmlns:a14="http://schemas.microsoft.com/office/drawing/2010/main" val="0"/>
              </a:ext>
            </a:extLst>
          </a:blip>
          <a:srcRect b="42253"/>
          <a:stretch/>
        </p:blipFill>
        <p:spPr>
          <a:xfrm>
            <a:off x="7895119" y="2031999"/>
            <a:ext cx="1258650" cy="2676770"/>
          </a:xfrm>
          <a:prstGeom prst="rect">
            <a:avLst/>
          </a:prstGeom>
        </p:spPr>
      </p:pic>
    </p:spTree>
    <p:extLst>
      <p:ext uri="{BB962C8B-B14F-4D97-AF65-F5344CB8AC3E}">
        <p14:creationId xmlns:p14="http://schemas.microsoft.com/office/powerpoint/2010/main" val="407480048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89352" y="635000"/>
            <a:ext cx="8229600" cy="806938"/>
          </a:xfrm>
        </p:spPr>
        <p:txBody>
          <a:bodyPr/>
          <a:lstStyle/>
          <a:p>
            <a:r>
              <a:rPr lang="en-US"/>
              <a:t>Click to edit Master title style</a:t>
            </a:r>
          </a:p>
        </p:txBody>
      </p:sp>
      <p:sp>
        <p:nvSpPr>
          <p:cNvPr id="3" name="Content Placeholder 2"/>
          <p:cNvSpPr>
            <a:spLocks noGrp="1"/>
          </p:cNvSpPr>
          <p:nvPr>
            <p:ph idx="1"/>
          </p:nvPr>
        </p:nvSpPr>
        <p:spPr>
          <a:xfrm>
            <a:off x="261815" y="1600202"/>
            <a:ext cx="7631724"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Picture Placeholder 10"/>
          <p:cNvSpPr>
            <a:spLocks noGrp="1"/>
          </p:cNvSpPr>
          <p:nvPr>
            <p:ph type="pic" sz="quarter" idx="10"/>
          </p:nvPr>
        </p:nvSpPr>
        <p:spPr>
          <a:xfrm>
            <a:off x="8059616" y="1609726"/>
            <a:ext cx="949203" cy="3792660"/>
          </a:xfrm>
        </p:spPr>
        <p:txBody>
          <a:bodyPr/>
          <a:lstStyle/>
          <a:p>
            <a:endParaRPr lang="en-US"/>
          </a:p>
        </p:txBody>
      </p:sp>
      <p:sp>
        <p:nvSpPr>
          <p:cNvPr id="10" name="Slide Number Placeholder 5"/>
          <p:cNvSpPr>
            <a:spLocks noGrp="1"/>
          </p:cNvSpPr>
          <p:nvPr>
            <p:ph type="sldNum" sz="quarter" idx="4"/>
          </p:nvPr>
        </p:nvSpPr>
        <p:spPr>
          <a:xfrm>
            <a:off x="691661" y="6323626"/>
            <a:ext cx="21336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9FC9244-15B3-8F40-A6D8-795DD2FF1F30}" type="slidenum">
              <a:rPr lang="en-US" smtClean="0"/>
              <a:pPr/>
              <a:t>‹#›</a:t>
            </a:fld>
            <a:endParaRPr lang="en-US"/>
          </a:p>
        </p:txBody>
      </p:sp>
    </p:spTree>
    <p:extLst>
      <p:ext uri="{BB962C8B-B14F-4D97-AF65-F5344CB8AC3E}">
        <p14:creationId xmlns:p14="http://schemas.microsoft.com/office/powerpoint/2010/main" val="380421830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261816" y="1600202"/>
            <a:ext cx="6811108"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p:cNvSpPr/>
          <p:nvPr userDrawn="1"/>
        </p:nvSpPr>
        <p:spPr>
          <a:xfrm>
            <a:off x="7151078" y="1609971"/>
            <a:ext cx="1867875" cy="397803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6" name="Text Placeholder 5"/>
          <p:cNvSpPr>
            <a:spLocks noGrp="1"/>
          </p:cNvSpPr>
          <p:nvPr>
            <p:ph type="body" sz="quarter" idx="10" hasCustomPrompt="1"/>
          </p:nvPr>
        </p:nvSpPr>
        <p:spPr>
          <a:xfrm>
            <a:off x="7209695" y="2413000"/>
            <a:ext cx="1760413" cy="3067050"/>
          </a:xfrm>
        </p:spPr>
        <p:txBody>
          <a:bodyPr>
            <a:normAutofit/>
          </a:bodyPr>
          <a:lstStyle>
            <a:lvl1pPr algn="l">
              <a:defRPr sz="750" b="0">
                <a:solidFill>
                  <a:schemeClr val="tx1"/>
                </a:solidFill>
              </a:defRPr>
            </a:lvl1pPr>
            <a:lvl5pPr marL="1371600" indent="0">
              <a:buNone/>
              <a:defRPr/>
            </a:lvl5pPr>
          </a:lstStyle>
          <a:p>
            <a:pPr lvl="0"/>
            <a:r>
              <a:rPr lang="en-US"/>
              <a:t>Fifth level</a:t>
            </a:r>
          </a:p>
        </p:txBody>
      </p:sp>
      <p:sp>
        <p:nvSpPr>
          <p:cNvPr id="14" name="Text Placeholder 13"/>
          <p:cNvSpPr>
            <a:spLocks noGrp="1"/>
          </p:cNvSpPr>
          <p:nvPr>
            <p:ph type="body" sz="quarter" idx="11"/>
          </p:nvPr>
        </p:nvSpPr>
        <p:spPr>
          <a:xfrm>
            <a:off x="7208624" y="1709739"/>
            <a:ext cx="1762218" cy="615339"/>
          </a:xfrm>
        </p:spPr>
        <p:txBody>
          <a:bodyPr>
            <a:noAutofit/>
          </a:bodyPr>
          <a:lstStyle>
            <a:lvl1pPr>
              <a:defRPr sz="900">
                <a:solidFill>
                  <a:srgbClr val="139AB2"/>
                </a:solidFill>
              </a:defRPr>
            </a:lvl1pPr>
          </a:lstStyle>
          <a:p>
            <a:pPr lvl="0"/>
            <a:r>
              <a:rPr lang="en-US"/>
              <a:t>Click to edit Master text styles</a:t>
            </a:r>
          </a:p>
        </p:txBody>
      </p:sp>
      <p:sp>
        <p:nvSpPr>
          <p:cNvPr id="10" name="Slide Number Placeholder 5"/>
          <p:cNvSpPr>
            <a:spLocks noGrp="1"/>
          </p:cNvSpPr>
          <p:nvPr>
            <p:ph type="sldNum" sz="quarter" idx="4"/>
          </p:nvPr>
        </p:nvSpPr>
        <p:spPr>
          <a:xfrm>
            <a:off x="691661" y="6323626"/>
            <a:ext cx="21336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9FC9244-15B3-8F40-A6D8-795DD2FF1F30}" type="slidenum">
              <a:rPr lang="en-US" smtClean="0"/>
              <a:pPr/>
              <a:t>‹#›</a:t>
            </a:fld>
            <a:endParaRPr lang="en-US"/>
          </a:p>
        </p:txBody>
      </p:sp>
    </p:spTree>
    <p:extLst>
      <p:ext uri="{BB962C8B-B14F-4D97-AF65-F5344CB8AC3E}">
        <p14:creationId xmlns:p14="http://schemas.microsoft.com/office/powerpoint/2010/main" val="42145873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2DA6DF-E376-4891-9873-4D7AB2E6FA49}"/>
              </a:ext>
            </a:extLst>
          </p:cNvPr>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9671E785-5CCE-439B-9E16-44FC2109788C}"/>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79CBFC8-1432-44F7-9316-D251CDC7DE8C}"/>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BCE164D1-40FB-4726-ADD8-D7EE6601953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CA486E9-4C9F-4B5E-9080-DB2ADD59B39A}"/>
              </a:ext>
            </a:extLst>
          </p:cNvPr>
          <p:cNvSpPr>
            <a:spLocks noGrp="1"/>
          </p:cNvSpPr>
          <p:nvPr>
            <p:ph type="sldNum" sz="quarter" idx="12"/>
          </p:nvPr>
        </p:nvSpPr>
        <p:spPr/>
        <p:txBody>
          <a:bodyPr/>
          <a:lstStyle/>
          <a:p>
            <a:fld id="{14B737FC-DC30-433B-8332-11FE129A6130}" type="slidenum">
              <a:rPr lang="en-US" smtClean="0"/>
              <a:t>‹#›</a:t>
            </a:fld>
            <a:endParaRPr lang="en-US"/>
          </a:p>
        </p:txBody>
      </p:sp>
    </p:spTree>
    <p:extLst>
      <p:ext uri="{BB962C8B-B14F-4D97-AF65-F5344CB8AC3E}">
        <p14:creationId xmlns:p14="http://schemas.microsoft.com/office/powerpoint/2010/main" val="163159224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62EEE4-1057-41F2-BEDB-ABAE2D22E575}"/>
              </a:ext>
            </a:extLst>
          </p:cNvPr>
          <p:cNvSpPr>
            <a:spLocks noGrp="1"/>
          </p:cNvSpPr>
          <p:nvPr>
            <p:ph type="title"/>
          </p:nvPr>
        </p:nvSpPr>
        <p:spPr>
          <a:xfrm>
            <a:off x="629841" y="365128"/>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6CC482D-51F3-4C2F-BFB2-588DA0D9F514}"/>
              </a:ext>
            </a:extLst>
          </p:cNvPr>
          <p:cNvSpPr>
            <a:spLocks noGrp="1"/>
          </p:cNvSpPr>
          <p:nvPr>
            <p:ph type="body" idx="1"/>
          </p:nvPr>
        </p:nvSpPr>
        <p:spPr>
          <a:xfrm>
            <a:off x="629842" y="1681163"/>
            <a:ext cx="3868340" cy="823912"/>
          </a:xfrm>
        </p:spPr>
        <p:txBody>
          <a:bodyPr anchor="b"/>
          <a:lstStyle>
            <a:lvl1pPr marL="0" indent="0">
              <a:buNone/>
              <a:defRPr sz="1350" b="1"/>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en-US"/>
              <a:t>Click to edit Master text styles</a:t>
            </a:r>
          </a:p>
        </p:txBody>
      </p:sp>
      <p:sp>
        <p:nvSpPr>
          <p:cNvPr id="4" name="Content Placeholder 3">
            <a:extLst>
              <a:ext uri="{FF2B5EF4-FFF2-40B4-BE49-F238E27FC236}">
                <a16:creationId xmlns:a16="http://schemas.microsoft.com/office/drawing/2014/main" id="{0C718C7C-3D3A-4767-83EC-517335294A5A}"/>
              </a:ext>
            </a:extLst>
          </p:cNvPr>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FBD0C75-3655-4522-A6D8-6850BBD92C43}"/>
              </a:ext>
            </a:extLst>
          </p:cNvPr>
          <p:cNvSpPr>
            <a:spLocks noGrp="1"/>
          </p:cNvSpPr>
          <p:nvPr>
            <p:ph type="body" sz="quarter" idx="3"/>
          </p:nvPr>
        </p:nvSpPr>
        <p:spPr>
          <a:xfrm>
            <a:off x="4629151" y="1681163"/>
            <a:ext cx="3887391" cy="823912"/>
          </a:xfrm>
        </p:spPr>
        <p:txBody>
          <a:bodyPr anchor="b"/>
          <a:lstStyle>
            <a:lvl1pPr marL="0" indent="0">
              <a:buNone/>
              <a:defRPr sz="1350" b="1"/>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en-US"/>
              <a:t>Click to edit Master text styles</a:t>
            </a:r>
          </a:p>
        </p:txBody>
      </p:sp>
      <p:sp>
        <p:nvSpPr>
          <p:cNvPr id="6" name="Content Placeholder 5">
            <a:extLst>
              <a:ext uri="{FF2B5EF4-FFF2-40B4-BE49-F238E27FC236}">
                <a16:creationId xmlns:a16="http://schemas.microsoft.com/office/drawing/2014/main" id="{A02317AF-6DB9-4593-9115-471396488E65}"/>
              </a:ext>
            </a:extLst>
          </p:cNvPr>
          <p:cNvSpPr>
            <a:spLocks noGrp="1"/>
          </p:cNvSpPr>
          <p:nvPr>
            <p:ph sz="quarter" idx="4"/>
          </p:nvPr>
        </p:nvSpPr>
        <p:spPr>
          <a:xfrm>
            <a:off x="4629151"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5CB2C37-5912-47DD-9879-620826876287}"/>
              </a:ext>
            </a:extLst>
          </p:cNvPr>
          <p:cNvSpPr>
            <a:spLocks noGrp="1"/>
          </p:cNvSpPr>
          <p:nvPr>
            <p:ph type="dt" sz="half" idx="10"/>
          </p:nvPr>
        </p:nvSpPr>
        <p:spPr/>
        <p:txBody>
          <a:bodyPr/>
          <a:lstStyle/>
          <a:p>
            <a:fld id="{EA04B1DB-BB9B-446D-978E-486EAA37674C}" type="datetimeFigureOut">
              <a:rPr lang="en-US" smtClean="0"/>
              <a:t>5/12/2023</a:t>
            </a:fld>
            <a:endParaRPr lang="en-US"/>
          </a:p>
        </p:txBody>
      </p:sp>
      <p:sp>
        <p:nvSpPr>
          <p:cNvPr id="8" name="Footer Placeholder 7">
            <a:extLst>
              <a:ext uri="{FF2B5EF4-FFF2-40B4-BE49-F238E27FC236}">
                <a16:creationId xmlns:a16="http://schemas.microsoft.com/office/drawing/2014/main" id="{61E928DF-A0E7-4901-96D6-F2E0C85CF49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B6DCAB6-E601-413E-BF1A-4CC60E6D0D6A}"/>
              </a:ext>
            </a:extLst>
          </p:cNvPr>
          <p:cNvSpPr>
            <a:spLocks noGrp="1"/>
          </p:cNvSpPr>
          <p:nvPr>
            <p:ph type="sldNum" sz="quarter" idx="12"/>
          </p:nvPr>
        </p:nvSpPr>
        <p:spPr/>
        <p:txBody>
          <a:bodyPr/>
          <a:lstStyle/>
          <a:p>
            <a:fld id="{B05AEC47-E098-4A07-A53B-71B24E0F932C}" type="slidenum">
              <a:rPr lang="en-US" smtClean="0"/>
              <a:t>‹#›</a:t>
            </a:fld>
            <a:endParaRPr lang="en-US"/>
          </a:p>
        </p:txBody>
      </p:sp>
    </p:spTree>
    <p:extLst>
      <p:ext uri="{BB962C8B-B14F-4D97-AF65-F5344CB8AC3E}">
        <p14:creationId xmlns:p14="http://schemas.microsoft.com/office/powerpoint/2010/main" val="382851016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solidFill>
                <a:srgbClr val="000000"/>
              </a:solidFill>
            </a:endParaRPr>
          </a:p>
        </p:txBody>
      </p:sp>
      <p:sp>
        <p:nvSpPr>
          <p:cNvPr id="4" name="Footer Placeholder 3"/>
          <p:cNvSpPr>
            <a:spLocks noGrp="1"/>
          </p:cNvSpPr>
          <p:nvPr>
            <p:ph type="ftr" sz="quarter" idx="11"/>
          </p:nvPr>
        </p:nvSpPr>
        <p:spPr/>
        <p:txBody>
          <a:bodyPr/>
          <a:lstStyle/>
          <a:p>
            <a:endParaRPr lang="en-US">
              <a:solidFill>
                <a:srgbClr val="000000"/>
              </a:solidFill>
            </a:endParaRPr>
          </a:p>
        </p:txBody>
      </p:sp>
      <p:sp>
        <p:nvSpPr>
          <p:cNvPr id="5" name="Slide Number Placeholder 4"/>
          <p:cNvSpPr>
            <a:spLocks noGrp="1"/>
          </p:cNvSpPr>
          <p:nvPr>
            <p:ph type="sldNum" sz="quarter" idx="12"/>
          </p:nvPr>
        </p:nvSpPr>
        <p:spPr/>
        <p:txBody>
          <a:bodyPr/>
          <a:lstStyle/>
          <a:p>
            <a:fld id="{3C5A55B3-4C28-40DE-B67E-4398562928FE}"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8427026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89352" y="635000"/>
            <a:ext cx="8229600" cy="806938"/>
          </a:xfrm>
        </p:spPr>
        <p:txBody>
          <a:bodyPr/>
          <a:lstStyle/>
          <a:p>
            <a:r>
              <a:rPr lang="en-US"/>
              <a:t>Click to edit Master title style</a:t>
            </a:r>
          </a:p>
        </p:txBody>
      </p:sp>
      <p:sp>
        <p:nvSpPr>
          <p:cNvPr id="3" name="Content Placeholder 2"/>
          <p:cNvSpPr>
            <a:spLocks noGrp="1"/>
          </p:cNvSpPr>
          <p:nvPr>
            <p:ph idx="1"/>
          </p:nvPr>
        </p:nvSpPr>
        <p:spPr>
          <a:xfrm>
            <a:off x="261815" y="1600206"/>
            <a:ext cx="7631724"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Picture Placeholder 10"/>
          <p:cNvSpPr>
            <a:spLocks noGrp="1"/>
          </p:cNvSpPr>
          <p:nvPr>
            <p:ph type="pic" sz="quarter" idx="10"/>
          </p:nvPr>
        </p:nvSpPr>
        <p:spPr>
          <a:xfrm>
            <a:off x="8059616" y="1609726"/>
            <a:ext cx="949203" cy="3792660"/>
          </a:xfrm>
        </p:spPr>
        <p:txBody>
          <a:bodyPr/>
          <a:lstStyle/>
          <a:p>
            <a:endParaRPr lang="en-US"/>
          </a:p>
        </p:txBody>
      </p:sp>
      <p:sp>
        <p:nvSpPr>
          <p:cNvPr id="10" name="Slide Number Placeholder 5"/>
          <p:cNvSpPr>
            <a:spLocks noGrp="1"/>
          </p:cNvSpPr>
          <p:nvPr>
            <p:ph type="sldNum" sz="quarter" idx="4"/>
          </p:nvPr>
        </p:nvSpPr>
        <p:spPr>
          <a:xfrm>
            <a:off x="691661" y="6323634"/>
            <a:ext cx="2133600" cy="365125"/>
          </a:xfrm>
          <a:prstGeom prst="rect">
            <a:avLst/>
          </a:prstGeom>
        </p:spPr>
        <p:txBody>
          <a:bodyPr vert="horz" lIns="91440" tIns="45720" rIns="91440" bIns="45720" rtlCol="0" anchor="ctr"/>
          <a:lstStyle>
            <a:lvl1pPr algn="l">
              <a:defRPr sz="506">
                <a:solidFill>
                  <a:schemeClr val="tx1">
                    <a:tint val="75000"/>
                  </a:schemeClr>
                </a:solidFill>
              </a:defRPr>
            </a:lvl1pPr>
          </a:lstStyle>
          <a:p>
            <a:fld id="{39FC9244-15B3-8F40-A6D8-795DD2FF1F30}" type="slidenum">
              <a:rPr lang="en-US" smtClean="0"/>
              <a:pPr/>
              <a:t>‹#›</a:t>
            </a:fld>
            <a:endParaRPr lang="en-US"/>
          </a:p>
        </p:txBody>
      </p:sp>
    </p:spTree>
    <p:extLst>
      <p:ext uri="{BB962C8B-B14F-4D97-AF65-F5344CB8AC3E}">
        <p14:creationId xmlns:p14="http://schemas.microsoft.com/office/powerpoint/2010/main" val="417045259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18" name="Picture 17"/>
          <p:cNvPicPr>
            <a:picLocks noChangeAspect="1"/>
          </p:cNvPicPr>
          <p:nvPr userDrawn="1"/>
        </p:nvPicPr>
        <p:blipFill rotWithShape="1">
          <a:blip r:embed="rId3">
            <a:extLst>
              <a:ext uri="{28A0092B-C50C-407E-A947-70E740481C1C}">
                <a14:useLocalDpi xmlns:a14="http://schemas.microsoft.com/office/drawing/2010/main" val="0"/>
              </a:ext>
            </a:extLst>
          </a:blip>
          <a:srcRect l="30954" t="19536" r="7602" b="19021"/>
          <a:stretch/>
        </p:blipFill>
        <p:spPr>
          <a:xfrm>
            <a:off x="5581898" y="3341077"/>
            <a:ext cx="3063874" cy="2027907"/>
          </a:xfrm>
          <a:prstGeom prst="rect">
            <a:avLst/>
          </a:prstGeom>
        </p:spPr>
      </p:pic>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1231638"/>
            <a:ext cx="5402385" cy="4136630"/>
          </a:xfrm>
          <a:prstGeom prst="rect">
            <a:avLst/>
          </a:prstGeom>
        </p:spPr>
      </p:pic>
      <p:sp>
        <p:nvSpPr>
          <p:cNvPr id="2" name="Title 1"/>
          <p:cNvSpPr>
            <a:spLocks noGrp="1"/>
          </p:cNvSpPr>
          <p:nvPr>
            <p:ph type="ctrTitle"/>
          </p:nvPr>
        </p:nvSpPr>
        <p:spPr>
          <a:xfrm>
            <a:off x="470877" y="5600674"/>
            <a:ext cx="7070969" cy="649681"/>
          </a:xfrm>
        </p:spPr>
        <p:txBody>
          <a:bodyPr>
            <a:normAutofit/>
          </a:bodyPr>
          <a:lstStyle>
            <a:lvl1pPr algn="l">
              <a:defRPr sz="3000" b="1">
                <a:solidFill>
                  <a:schemeClr val="bg1"/>
                </a:solidFill>
                <a:latin typeface="Arial"/>
                <a:cs typeface="Arial"/>
              </a:defRPr>
            </a:lvl1pPr>
          </a:lstStyle>
          <a:p>
            <a:r>
              <a:rPr lang="en-US"/>
              <a:t>Click to edit Master title style</a:t>
            </a:r>
          </a:p>
        </p:txBody>
      </p:sp>
      <p:sp>
        <p:nvSpPr>
          <p:cNvPr id="3" name="Subtitle 2"/>
          <p:cNvSpPr>
            <a:spLocks noGrp="1"/>
          </p:cNvSpPr>
          <p:nvPr>
            <p:ph type="subTitle" idx="1" hasCustomPrompt="1"/>
          </p:nvPr>
        </p:nvSpPr>
        <p:spPr>
          <a:xfrm>
            <a:off x="470877" y="6250355"/>
            <a:ext cx="3143738" cy="412261"/>
          </a:xfrm>
        </p:spPr>
        <p:txBody>
          <a:bodyPr>
            <a:normAutofit/>
          </a:bodyPr>
          <a:lstStyle>
            <a:lvl1pPr marL="0" indent="0" algn="l">
              <a:buNone/>
              <a:defRPr sz="1500" b="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Date | Presenter</a:t>
            </a:r>
          </a:p>
        </p:txBody>
      </p:sp>
      <p:pic>
        <p:nvPicPr>
          <p:cNvPr id="16" name="Picture 15" descr="NRCS_Title-Raindrop1.png"/>
          <p:cNvPicPr>
            <a:picLocks noChangeAspect="1"/>
          </p:cNvPicPr>
          <p:nvPr userDrawn="1"/>
        </p:nvPicPr>
        <p:blipFill rotWithShape="1">
          <a:blip r:embed="rId5">
            <a:extLst>
              <a:ext uri="{28A0092B-C50C-407E-A947-70E740481C1C}">
                <a14:useLocalDpi xmlns:a14="http://schemas.microsoft.com/office/drawing/2010/main" val="0"/>
              </a:ext>
            </a:extLst>
          </a:blip>
          <a:srcRect l="74039" t="16381" b="21472"/>
          <a:stretch/>
        </p:blipFill>
        <p:spPr>
          <a:xfrm>
            <a:off x="6770076" y="1133231"/>
            <a:ext cx="2373924" cy="4261977"/>
          </a:xfrm>
          <a:prstGeom prst="rect">
            <a:avLst/>
          </a:prstGeom>
        </p:spPr>
      </p:pic>
      <p:pic>
        <p:nvPicPr>
          <p:cNvPr id="19" name="Picture 18" descr="NRCS_Title-Raindrop1.png"/>
          <p:cNvPicPr>
            <a:picLocks noChangeAspect="1"/>
          </p:cNvPicPr>
          <p:nvPr userDrawn="1"/>
        </p:nvPicPr>
        <p:blipFill rotWithShape="1">
          <a:blip r:embed="rId6">
            <a:extLst>
              <a:ext uri="{28A0092B-C50C-407E-A947-70E740481C1C}">
                <a14:useLocalDpi xmlns:a14="http://schemas.microsoft.com/office/drawing/2010/main" val="0"/>
              </a:ext>
            </a:extLst>
          </a:blip>
          <a:srcRect l="61045" t="48718" r="34080" b="44444"/>
          <a:stretch/>
        </p:blipFill>
        <p:spPr>
          <a:xfrm>
            <a:off x="5581898" y="3341076"/>
            <a:ext cx="445717" cy="468923"/>
          </a:xfrm>
          <a:prstGeom prst="rect">
            <a:avLst/>
          </a:prstGeom>
        </p:spPr>
      </p:pic>
      <p:sp>
        <p:nvSpPr>
          <p:cNvPr id="20" name="Content Placeholder 19"/>
          <p:cNvSpPr>
            <a:spLocks noGrp="1"/>
          </p:cNvSpPr>
          <p:nvPr>
            <p:ph sz="quarter" idx="10" hasCustomPrompt="1"/>
          </p:nvPr>
        </p:nvSpPr>
        <p:spPr>
          <a:xfrm>
            <a:off x="5616943" y="1249851"/>
            <a:ext cx="2266950" cy="342900"/>
          </a:xfrm>
        </p:spPr>
        <p:txBody>
          <a:bodyPr anchor="ctr">
            <a:normAutofit/>
          </a:bodyPr>
          <a:lstStyle>
            <a:lvl1pPr>
              <a:defRPr sz="1000" b="0" spc="300" baseline="0">
                <a:solidFill>
                  <a:srgbClr val="FEC20D"/>
                </a:solidFill>
              </a:defRPr>
            </a:lvl1pPr>
          </a:lstStyle>
          <a:p>
            <a:pPr lvl="0"/>
            <a:r>
              <a:rPr lang="en-US"/>
              <a:t>State Name</a:t>
            </a:r>
          </a:p>
        </p:txBody>
      </p:sp>
    </p:spTree>
    <p:extLst>
      <p:ext uri="{BB962C8B-B14F-4D97-AF65-F5344CB8AC3E}">
        <p14:creationId xmlns:p14="http://schemas.microsoft.com/office/powerpoint/2010/main" val="81453913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11" name="Picture 10"/>
          <p:cNvPicPr>
            <a:picLocks noChangeAspect="1"/>
          </p:cNvPicPr>
          <p:nvPr userDrawn="1"/>
        </p:nvPicPr>
        <p:blipFill rotWithShape="1">
          <a:blip r:embed="rId3">
            <a:extLst>
              <a:ext uri="{28A0092B-C50C-407E-A947-70E740481C1C}">
                <a14:useLocalDpi xmlns:a14="http://schemas.microsoft.com/office/drawing/2010/main" val="0"/>
              </a:ext>
            </a:extLst>
          </a:blip>
          <a:srcRect l="166" t="26731" r="27577"/>
          <a:stretch/>
        </p:blipFill>
        <p:spPr>
          <a:xfrm>
            <a:off x="5581897" y="3341077"/>
            <a:ext cx="3562103" cy="2032000"/>
          </a:xfrm>
          <a:prstGeom prst="rect">
            <a:avLst/>
          </a:prstGeom>
        </p:spPr>
      </p:pic>
      <p:pic>
        <p:nvPicPr>
          <p:cNvPr id="12" name="Picture 11"/>
          <p:cNvPicPr>
            <a:picLocks noChangeAspect="1"/>
          </p:cNvPicPr>
          <p:nvPr userDrawn="1"/>
        </p:nvPicPr>
        <p:blipFill rotWithShape="1">
          <a:blip r:embed="rId4">
            <a:extLst>
              <a:ext uri="{28A0092B-C50C-407E-A947-70E740481C1C}">
                <a14:useLocalDpi xmlns:a14="http://schemas.microsoft.com/office/drawing/2010/main" val="0"/>
              </a:ext>
            </a:extLst>
          </a:blip>
          <a:srcRect l="1" t="18151" r="13724" b="14227"/>
          <a:stretch/>
        </p:blipFill>
        <p:spPr>
          <a:xfrm>
            <a:off x="5581899" y="1260232"/>
            <a:ext cx="3562102" cy="1856153"/>
          </a:xfrm>
          <a:prstGeom prst="rect">
            <a:avLst/>
          </a:prstGeom>
        </p:spPr>
      </p:pic>
      <p:sp>
        <p:nvSpPr>
          <p:cNvPr id="2" name="Title 1"/>
          <p:cNvSpPr>
            <a:spLocks noGrp="1"/>
          </p:cNvSpPr>
          <p:nvPr>
            <p:ph type="title" hasCustomPrompt="1"/>
          </p:nvPr>
        </p:nvSpPr>
        <p:spPr>
          <a:xfrm>
            <a:off x="614854" y="2433516"/>
            <a:ext cx="4367456" cy="2402254"/>
          </a:xfrm>
        </p:spPr>
        <p:txBody>
          <a:bodyPr anchor="t"/>
          <a:lstStyle>
            <a:lvl1pPr algn="l">
              <a:lnSpc>
                <a:spcPct val="90000"/>
              </a:lnSpc>
              <a:defRPr sz="4000" b="1" cap="none">
                <a:solidFill>
                  <a:schemeClr val="bg1"/>
                </a:solidFill>
              </a:defRPr>
            </a:lvl1pPr>
          </a:lstStyle>
          <a:p>
            <a:r>
              <a:rPr lang="en-US"/>
              <a:t>Click to edit master title style</a:t>
            </a:r>
          </a:p>
        </p:txBody>
      </p:sp>
      <p:sp>
        <p:nvSpPr>
          <p:cNvPr id="3" name="Text Placeholder 2"/>
          <p:cNvSpPr>
            <a:spLocks noGrp="1"/>
          </p:cNvSpPr>
          <p:nvPr>
            <p:ph type="body" idx="1"/>
          </p:nvPr>
        </p:nvSpPr>
        <p:spPr>
          <a:xfrm>
            <a:off x="614854" y="1504462"/>
            <a:ext cx="3761764" cy="929054"/>
          </a:xfrm>
        </p:spPr>
        <p:txBody>
          <a:bodyPr anchor="b"/>
          <a:lstStyle>
            <a:lvl1pPr marL="0" indent="0">
              <a:buNone/>
              <a:defRPr sz="2000" b="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pic>
        <p:nvPicPr>
          <p:cNvPr id="9" name="Picture 8" descr="NRCS-Divider-Slide_Raindrop.png"/>
          <p:cNvPicPr>
            <a:picLocks noChangeAspect="1"/>
          </p:cNvPicPr>
          <p:nvPr userDrawn="1"/>
        </p:nvPicPr>
        <p:blipFill rotWithShape="1">
          <a:blip r:embed="rId5">
            <a:extLst>
              <a:ext uri="{28A0092B-C50C-407E-A947-70E740481C1C}">
                <a14:useLocalDpi xmlns:a14="http://schemas.microsoft.com/office/drawing/2010/main" val="0"/>
              </a:ext>
            </a:extLst>
          </a:blip>
          <a:srcRect b="42253"/>
          <a:stretch/>
        </p:blipFill>
        <p:spPr>
          <a:xfrm>
            <a:off x="7895119" y="2031999"/>
            <a:ext cx="1258650" cy="2676770"/>
          </a:xfrm>
          <a:prstGeom prst="rect">
            <a:avLst/>
          </a:prstGeom>
        </p:spPr>
      </p:pic>
    </p:spTree>
    <p:extLst>
      <p:ext uri="{BB962C8B-B14F-4D97-AF65-F5344CB8AC3E}">
        <p14:creationId xmlns:p14="http://schemas.microsoft.com/office/powerpoint/2010/main" val="122764042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89352" y="635000"/>
            <a:ext cx="8229600" cy="806938"/>
          </a:xfrm>
        </p:spPr>
        <p:txBody>
          <a:bodyPr/>
          <a:lstStyle/>
          <a:p>
            <a:r>
              <a:rPr lang="en-US"/>
              <a:t>Click to edit Master title style</a:t>
            </a:r>
          </a:p>
        </p:txBody>
      </p:sp>
      <p:sp>
        <p:nvSpPr>
          <p:cNvPr id="3" name="Content Placeholder 2"/>
          <p:cNvSpPr>
            <a:spLocks noGrp="1"/>
          </p:cNvSpPr>
          <p:nvPr>
            <p:ph idx="1"/>
          </p:nvPr>
        </p:nvSpPr>
        <p:spPr>
          <a:xfrm>
            <a:off x="261815" y="1600200"/>
            <a:ext cx="7631724"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Picture Placeholder 10"/>
          <p:cNvSpPr>
            <a:spLocks noGrp="1"/>
          </p:cNvSpPr>
          <p:nvPr>
            <p:ph type="pic" sz="quarter" idx="10"/>
          </p:nvPr>
        </p:nvSpPr>
        <p:spPr>
          <a:xfrm>
            <a:off x="8059616" y="1609726"/>
            <a:ext cx="949203" cy="3792660"/>
          </a:xfrm>
        </p:spPr>
        <p:txBody>
          <a:bodyPr/>
          <a:lstStyle/>
          <a:p>
            <a:endParaRPr lang="en-US"/>
          </a:p>
        </p:txBody>
      </p:sp>
      <p:sp>
        <p:nvSpPr>
          <p:cNvPr id="10" name="Slide Number Placeholder 5"/>
          <p:cNvSpPr>
            <a:spLocks noGrp="1"/>
          </p:cNvSpPr>
          <p:nvPr>
            <p:ph type="sldNum" sz="quarter" idx="4"/>
          </p:nvPr>
        </p:nvSpPr>
        <p:spPr>
          <a:xfrm>
            <a:off x="691661" y="6323624"/>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9FC9244-15B3-8F40-A6D8-795DD2FF1F30}" type="slidenum">
              <a:rPr lang="en-US" smtClean="0"/>
              <a:pPr/>
              <a:t>‹#›</a:t>
            </a:fld>
            <a:endParaRPr lang="en-US"/>
          </a:p>
        </p:txBody>
      </p:sp>
    </p:spTree>
    <p:extLst>
      <p:ext uri="{BB962C8B-B14F-4D97-AF65-F5344CB8AC3E}">
        <p14:creationId xmlns:p14="http://schemas.microsoft.com/office/powerpoint/2010/main" val="806741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261815" y="1600200"/>
            <a:ext cx="6811108"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p:cNvSpPr/>
          <p:nvPr userDrawn="1"/>
        </p:nvSpPr>
        <p:spPr>
          <a:xfrm>
            <a:off x="7151077" y="1609969"/>
            <a:ext cx="1867875" cy="397803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 Placeholder 5"/>
          <p:cNvSpPr>
            <a:spLocks noGrp="1"/>
          </p:cNvSpPr>
          <p:nvPr>
            <p:ph type="body" sz="quarter" idx="10" hasCustomPrompt="1"/>
          </p:nvPr>
        </p:nvSpPr>
        <p:spPr>
          <a:xfrm>
            <a:off x="7209694" y="2413000"/>
            <a:ext cx="1760413" cy="3067050"/>
          </a:xfrm>
        </p:spPr>
        <p:txBody>
          <a:bodyPr>
            <a:normAutofit/>
          </a:bodyPr>
          <a:lstStyle>
            <a:lvl1pPr algn="l">
              <a:defRPr sz="1000" b="0">
                <a:solidFill>
                  <a:schemeClr val="tx1"/>
                </a:solidFill>
              </a:defRPr>
            </a:lvl1pPr>
            <a:lvl5pPr marL="1828800" indent="0">
              <a:buNone/>
              <a:defRPr/>
            </a:lvl5pPr>
          </a:lstStyle>
          <a:p>
            <a:pPr lvl="0"/>
            <a:r>
              <a:rPr lang="en-US"/>
              <a:t>Fifth level</a:t>
            </a:r>
          </a:p>
        </p:txBody>
      </p:sp>
      <p:sp>
        <p:nvSpPr>
          <p:cNvPr id="14" name="Text Placeholder 13"/>
          <p:cNvSpPr>
            <a:spLocks noGrp="1"/>
          </p:cNvSpPr>
          <p:nvPr>
            <p:ph type="body" sz="quarter" idx="11"/>
          </p:nvPr>
        </p:nvSpPr>
        <p:spPr>
          <a:xfrm>
            <a:off x="7208624" y="1709738"/>
            <a:ext cx="1762218" cy="615339"/>
          </a:xfrm>
        </p:spPr>
        <p:txBody>
          <a:bodyPr>
            <a:noAutofit/>
          </a:bodyPr>
          <a:lstStyle>
            <a:lvl1pPr>
              <a:defRPr sz="1200">
                <a:solidFill>
                  <a:srgbClr val="139AB2"/>
                </a:solidFill>
              </a:defRPr>
            </a:lvl1pPr>
          </a:lstStyle>
          <a:p>
            <a:pPr lvl="0"/>
            <a:r>
              <a:rPr lang="en-US"/>
              <a:t>Click to edit Master text styles</a:t>
            </a:r>
          </a:p>
        </p:txBody>
      </p:sp>
      <p:sp>
        <p:nvSpPr>
          <p:cNvPr id="10" name="Slide Number Placeholder 5"/>
          <p:cNvSpPr>
            <a:spLocks noGrp="1"/>
          </p:cNvSpPr>
          <p:nvPr>
            <p:ph type="sldNum" sz="quarter" idx="4"/>
          </p:nvPr>
        </p:nvSpPr>
        <p:spPr>
          <a:xfrm>
            <a:off x="691661" y="6323624"/>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9FC9244-15B3-8F40-A6D8-795DD2FF1F30}" type="slidenum">
              <a:rPr lang="en-US" smtClean="0"/>
              <a:pPr/>
              <a:t>‹#›</a:t>
            </a:fld>
            <a:endParaRPr lang="en-US"/>
          </a:p>
        </p:txBody>
      </p:sp>
    </p:spTree>
    <p:extLst>
      <p:ext uri="{BB962C8B-B14F-4D97-AF65-F5344CB8AC3E}">
        <p14:creationId xmlns:p14="http://schemas.microsoft.com/office/powerpoint/2010/main" val="92882903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62EEE4-1057-41F2-BEDB-ABAE2D22E575}"/>
              </a:ext>
            </a:extLst>
          </p:cNvPr>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6CC482D-51F3-4C2F-BFB2-588DA0D9F514}"/>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0C718C7C-3D3A-4767-83EC-517335294A5A}"/>
              </a:ext>
            </a:extLst>
          </p:cNvPr>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FBD0C75-3655-4522-A6D8-6850BBD92C43}"/>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A02317AF-6DB9-4593-9115-471396488E65}"/>
              </a:ext>
            </a:extLst>
          </p:cNvPr>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5CB2C37-5912-47DD-9879-620826876287}"/>
              </a:ext>
            </a:extLst>
          </p:cNvPr>
          <p:cNvSpPr>
            <a:spLocks noGrp="1"/>
          </p:cNvSpPr>
          <p:nvPr>
            <p:ph type="dt" sz="half" idx="10"/>
          </p:nvPr>
        </p:nvSpPr>
        <p:spPr/>
        <p:txBody>
          <a:bodyPr/>
          <a:lstStyle/>
          <a:p>
            <a:fld id="{EA04B1DB-BB9B-446D-978E-486EAA37674C}" type="datetimeFigureOut">
              <a:rPr lang="en-US" smtClean="0"/>
              <a:t>5/12/2023</a:t>
            </a:fld>
            <a:endParaRPr lang="en-US"/>
          </a:p>
        </p:txBody>
      </p:sp>
      <p:sp>
        <p:nvSpPr>
          <p:cNvPr id="8" name="Footer Placeholder 7">
            <a:extLst>
              <a:ext uri="{FF2B5EF4-FFF2-40B4-BE49-F238E27FC236}">
                <a16:creationId xmlns:a16="http://schemas.microsoft.com/office/drawing/2014/main" id="{61E928DF-A0E7-4901-96D6-F2E0C85CF49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B6DCAB6-E601-413E-BF1A-4CC60E6D0D6A}"/>
              </a:ext>
            </a:extLst>
          </p:cNvPr>
          <p:cNvSpPr>
            <a:spLocks noGrp="1"/>
          </p:cNvSpPr>
          <p:nvPr>
            <p:ph type="sldNum" sz="quarter" idx="12"/>
          </p:nvPr>
        </p:nvSpPr>
        <p:spPr/>
        <p:txBody>
          <a:bodyPr/>
          <a:lstStyle/>
          <a:p>
            <a:fld id="{B05AEC47-E098-4A07-A53B-71B24E0F932C}" type="slidenum">
              <a:rPr lang="en-US" smtClean="0"/>
              <a:t>‹#›</a:t>
            </a:fld>
            <a:endParaRPr lang="en-US"/>
          </a:p>
        </p:txBody>
      </p:sp>
    </p:spTree>
    <p:extLst>
      <p:ext uri="{BB962C8B-B14F-4D97-AF65-F5344CB8AC3E}">
        <p14:creationId xmlns:p14="http://schemas.microsoft.com/office/powerpoint/2010/main" val="39007995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311F0DD-1306-44E7-94C0-5FB35A81F227}"/>
              </a:ext>
            </a:extLst>
          </p:cNvPr>
          <p:cNvSpPr>
            <a:spLocks noGrp="1"/>
          </p:cNvSpPr>
          <p:nvPr>
            <p:ph type="dt" sz="half" idx="10"/>
          </p:nvPr>
        </p:nvSpPr>
        <p:spPr/>
        <p:txBody>
          <a:bodyPr/>
          <a:lstStyle/>
          <a:p>
            <a:fld id="{EA04B1DB-BB9B-446D-978E-486EAA37674C}" type="datetimeFigureOut">
              <a:rPr lang="en-US" smtClean="0"/>
              <a:t>5/12/2023</a:t>
            </a:fld>
            <a:endParaRPr lang="en-US"/>
          </a:p>
        </p:txBody>
      </p:sp>
      <p:sp>
        <p:nvSpPr>
          <p:cNvPr id="3" name="Footer Placeholder 2">
            <a:extLst>
              <a:ext uri="{FF2B5EF4-FFF2-40B4-BE49-F238E27FC236}">
                <a16:creationId xmlns:a16="http://schemas.microsoft.com/office/drawing/2014/main" id="{21ED560B-37B3-4C0B-BE07-7AF08FA7642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A3CFF3C-5B5A-4D5D-B0D7-F63DE66281D3}"/>
              </a:ext>
            </a:extLst>
          </p:cNvPr>
          <p:cNvSpPr>
            <a:spLocks noGrp="1"/>
          </p:cNvSpPr>
          <p:nvPr>
            <p:ph type="sldNum" sz="quarter" idx="12"/>
          </p:nvPr>
        </p:nvSpPr>
        <p:spPr/>
        <p:txBody>
          <a:bodyPr/>
          <a:lstStyle/>
          <a:p>
            <a:fld id="{B05AEC47-E098-4A07-A53B-71B24E0F932C}" type="slidenum">
              <a:rPr lang="en-US" smtClean="0"/>
              <a:t>‹#›</a:t>
            </a:fld>
            <a:endParaRPr lang="en-US"/>
          </a:p>
        </p:txBody>
      </p:sp>
    </p:spTree>
    <p:extLst>
      <p:ext uri="{BB962C8B-B14F-4D97-AF65-F5344CB8AC3E}">
        <p14:creationId xmlns:p14="http://schemas.microsoft.com/office/powerpoint/2010/main" val="107733618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solidFill>
                <a:srgbClr val="000000"/>
              </a:solidFill>
            </a:endParaRPr>
          </a:p>
        </p:txBody>
      </p:sp>
      <p:sp>
        <p:nvSpPr>
          <p:cNvPr id="4" name="Footer Placeholder 3"/>
          <p:cNvSpPr>
            <a:spLocks noGrp="1"/>
          </p:cNvSpPr>
          <p:nvPr>
            <p:ph type="ftr" sz="quarter" idx="11"/>
          </p:nvPr>
        </p:nvSpPr>
        <p:spPr/>
        <p:txBody>
          <a:bodyPr/>
          <a:lstStyle/>
          <a:p>
            <a:endParaRPr lang="en-US">
              <a:solidFill>
                <a:srgbClr val="000000"/>
              </a:solidFill>
            </a:endParaRPr>
          </a:p>
        </p:txBody>
      </p:sp>
      <p:sp>
        <p:nvSpPr>
          <p:cNvPr id="5" name="Slide Number Placeholder 4"/>
          <p:cNvSpPr>
            <a:spLocks noGrp="1"/>
          </p:cNvSpPr>
          <p:nvPr>
            <p:ph type="sldNum" sz="quarter" idx="12"/>
          </p:nvPr>
        </p:nvSpPr>
        <p:spPr/>
        <p:txBody>
          <a:bodyPr/>
          <a:lstStyle/>
          <a:p>
            <a:fld id="{3C5A55B3-4C28-40DE-B67E-4398562928FE}"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695647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16EFEF-471C-415C-8E4F-30BED728C2D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EECB516-E736-4F9E-B6EE-2A3CA091D33C}"/>
              </a:ext>
            </a:extLst>
          </p:cNvPr>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B84C214-827B-4619-BDAE-B0D00444B19C}"/>
              </a:ext>
            </a:extLst>
          </p:cNvPr>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87CDBB9-4BE6-4C30-B74A-6B89C76F0048}"/>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B475F445-E3B7-4E81-8065-2B15475BEF9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417DB8D-13E3-4022-A7CE-1B7725ABA7C5}"/>
              </a:ext>
            </a:extLst>
          </p:cNvPr>
          <p:cNvSpPr>
            <a:spLocks noGrp="1"/>
          </p:cNvSpPr>
          <p:nvPr>
            <p:ph type="sldNum" sz="quarter" idx="12"/>
          </p:nvPr>
        </p:nvSpPr>
        <p:spPr/>
        <p:txBody>
          <a:bodyPr/>
          <a:lstStyle/>
          <a:p>
            <a:fld id="{14B737FC-DC30-433B-8332-11FE129A6130}" type="slidenum">
              <a:rPr lang="en-US" smtClean="0"/>
              <a:t>‹#›</a:t>
            </a:fld>
            <a:endParaRPr lang="en-US"/>
          </a:p>
        </p:txBody>
      </p:sp>
    </p:spTree>
    <p:extLst>
      <p:ext uri="{BB962C8B-B14F-4D97-AF65-F5344CB8AC3E}">
        <p14:creationId xmlns:p14="http://schemas.microsoft.com/office/powerpoint/2010/main" val="305598856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89352" y="635000"/>
            <a:ext cx="8229600" cy="806938"/>
          </a:xfrm>
        </p:spPr>
        <p:txBody>
          <a:bodyPr/>
          <a:lstStyle/>
          <a:p>
            <a:r>
              <a:rPr lang="en-US"/>
              <a:t>Click to edit Master title style</a:t>
            </a:r>
          </a:p>
        </p:txBody>
      </p:sp>
      <p:sp>
        <p:nvSpPr>
          <p:cNvPr id="3" name="Content Placeholder 2"/>
          <p:cNvSpPr>
            <a:spLocks noGrp="1"/>
          </p:cNvSpPr>
          <p:nvPr>
            <p:ph idx="1"/>
          </p:nvPr>
        </p:nvSpPr>
        <p:spPr>
          <a:xfrm>
            <a:off x="261815" y="1600206"/>
            <a:ext cx="7631724"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Picture Placeholder 10"/>
          <p:cNvSpPr>
            <a:spLocks noGrp="1"/>
          </p:cNvSpPr>
          <p:nvPr>
            <p:ph type="pic" sz="quarter" idx="10"/>
          </p:nvPr>
        </p:nvSpPr>
        <p:spPr>
          <a:xfrm>
            <a:off x="8059616" y="1609726"/>
            <a:ext cx="949203" cy="3792660"/>
          </a:xfrm>
        </p:spPr>
        <p:txBody>
          <a:bodyPr/>
          <a:lstStyle/>
          <a:p>
            <a:endParaRPr lang="en-US"/>
          </a:p>
        </p:txBody>
      </p:sp>
      <p:sp>
        <p:nvSpPr>
          <p:cNvPr id="10" name="Slide Number Placeholder 5"/>
          <p:cNvSpPr>
            <a:spLocks noGrp="1"/>
          </p:cNvSpPr>
          <p:nvPr>
            <p:ph type="sldNum" sz="quarter" idx="4"/>
          </p:nvPr>
        </p:nvSpPr>
        <p:spPr>
          <a:xfrm>
            <a:off x="691661" y="6323632"/>
            <a:ext cx="2133600" cy="365125"/>
          </a:xfrm>
          <a:prstGeom prst="rect">
            <a:avLst/>
          </a:prstGeom>
        </p:spPr>
        <p:txBody>
          <a:bodyPr vert="horz" lIns="91440" tIns="45720" rIns="91440" bIns="45720" rtlCol="0" anchor="ctr"/>
          <a:lstStyle>
            <a:lvl1pPr algn="l">
              <a:defRPr sz="675">
                <a:solidFill>
                  <a:schemeClr val="tx1">
                    <a:tint val="75000"/>
                  </a:schemeClr>
                </a:solidFill>
              </a:defRPr>
            </a:lvl1pPr>
          </a:lstStyle>
          <a:p>
            <a:fld id="{39FC9244-15B3-8F40-A6D8-795DD2FF1F30}" type="slidenum">
              <a:rPr lang="en-US" smtClean="0"/>
              <a:pPr/>
              <a:t>‹#›</a:t>
            </a:fld>
            <a:endParaRPr lang="en-US"/>
          </a:p>
        </p:txBody>
      </p:sp>
    </p:spTree>
    <p:extLst>
      <p:ext uri="{BB962C8B-B14F-4D97-AF65-F5344CB8AC3E}">
        <p14:creationId xmlns:p14="http://schemas.microsoft.com/office/powerpoint/2010/main" val="167059793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18" name="Picture 17"/>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581899" y="3341081"/>
            <a:ext cx="3063874" cy="2027907"/>
          </a:xfrm>
          <a:prstGeom prst="rect">
            <a:avLst/>
          </a:prstGeom>
        </p:spPr>
      </p:pic>
      <p:pic>
        <p:nvPicPr>
          <p:cNvPr id="11" name="Picture 10"/>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1" y="1231638"/>
            <a:ext cx="5402385" cy="4136630"/>
          </a:xfrm>
          <a:prstGeom prst="rect">
            <a:avLst/>
          </a:prstGeom>
        </p:spPr>
      </p:pic>
      <p:sp>
        <p:nvSpPr>
          <p:cNvPr id="2" name="Title 1"/>
          <p:cNvSpPr>
            <a:spLocks noGrp="1"/>
          </p:cNvSpPr>
          <p:nvPr>
            <p:ph type="ctrTitle"/>
          </p:nvPr>
        </p:nvSpPr>
        <p:spPr>
          <a:xfrm>
            <a:off x="470879" y="5600678"/>
            <a:ext cx="7070969" cy="649681"/>
          </a:xfrm>
        </p:spPr>
        <p:txBody>
          <a:bodyPr>
            <a:normAutofit/>
          </a:bodyPr>
          <a:lstStyle>
            <a:lvl1pPr algn="l">
              <a:defRPr sz="1688" b="1">
                <a:solidFill>
                  <a:schemeClr val="bg1"/>
                </a:solidFill>
                <a:latin typeface="Arial"/>
                <a:cs typeface="Arial"/>
              </a:defRPr>
            </a:lvl1pPr>
          </a:lstStyle>
          <a:p>
            <a:r>
              <a:rPr lang="en-US"/>
              <a:t>Click to edit Master title style</a:t>
            </a:r>
          </a:p>
        </p:txBody>
      </p:sp>
      <p:sp>
        <p:nvSpPr>
          <p:cNvPr id="3" name="Subtitle 2"/>
          <p:cNvSpPr>
            <a:spLocks noGrp="1"/>
          </p:cNvSpPr>
          <p:nvPr>
            <p:ph type="subTitle" idx="1" hasCustomPrompt="1"/>
          </p:nvPr>
        </p:nvSpPr>
        <p:spPr>
          <a:xfrm>
            <a:off x="470878" y="6250359"/>
            <a:ext cx="3143738" cy="412261"/>
          </a:xfrm>
        </p:spPr>
        <p:txBody>
          <a:bodyPr>
            <a:normAutofit/>
          </a:bodyPr>
          <a:lstStyle>
            <a:lvl1pPr marL="0" indent="0" algn="l">
              <a:buNone/>
              <a:defRPr sz="844" b="0">
                <a:solidFill>
                  <a:srgbClr val="FFFFFF"/>
                </a:solidFill>
              </a:defRPr>
            </a:lvl1pPr>
            <a:lvl2pPr marL="257175" indent="0" algn="ctr">
              <a:buNone/>
              <a:defRPr>
                <a:solidFill>
                  <a:schemeClr val="tx1">
                    <a:tint val="75000"/>
                  </a:schemeClr>
                </a:solidFill>
              </a:defRPr>
            </a:lvl2pPr>
            <a:lvl3pPr marL="514350" indent="0" algn="ctr">
              <a:buNone/>
              <a:defRPr>
                <a:solidFill>
                  <a:schemeClr val="tx1">
                    <a:tint val="75000"/>
                  </a:schemeClr>
                </a:solidFill>
              </a:defRPr>
            </a:lvl3pPr>
            <a:lvl4pPr marL="771525" indent="0" algn="ctr">
              <a:buNone/>
              <a:defRPr>
                <a:solidFill>
                  <a:schemeClr val="tx1">
                    <a:tint val="75000"/>
                  </a:schemeClr>
                </a:solidFill>
              </a:defRPr>
            </a:lvl4pPr>
            <a:lvl5pPr marL="1028700" indent="0" algn="ctr">
              <a:buNone/>
              <a:defRPr>
                <a:solidFill>
                  <a:schemeClr val="tx1">
                    <a:tint val="75000"/>
                  </a:schemeClr>
                </a:solidFill>
              </a:defRPr>
            </a:lvl5pPr>
            <a:lvl6pPr marL="1285875" indent="0" algn="ctr">
              <a:buNone/>
              <a:defRPr>
                <a:solidFill>
                  <a:schemeClr val="tx1">
                    <a:tint val="75000"/>
                  </a:schemeClr>
                </a:solidFill>
              </a:defRPr>
            </a:lvl6pPr>
            <a:lvl7pPr marL="1543050" indent="0" algn="ctr">
              <a:buNone/>
              <a:defRPr>
                <a:solidFill>
                  <a:schemeClr val="tx1">
                    <a:tint val="75000"/>
                  </a:schemeClr>
                </a:solidFill>
              </a:defRPr>
            </a:lvl7pPr>
            <a:lvl8pPr marL="1800225" indent="0" algn="ctr">
              <a:buNone/>
              <a:defRPr>
                <a:solidFill>
                  <a:schemeClr val="tx1">
                    <a:tint val="75000"/>
                  </a:schemeClr>
                </a:solidFill>
              </a:defRPr>
            </a:lvl8pPr>
            <a:lvl9pPr marL="2057400" indent="0" algn="ctr">
              <a:buNone/>
              <a:defRPr>
                <a:solidFill>
                  <a:schemeClr val="tx1">
                    <a:tint val="75000"/>
                  </a:schemeClr>
                </a:solidFill>
              </a:defRPr>
            </a:lvl9pPr>
          </a:lstStyle>
          <a:p>
            <a:r>
              <a:rPr lang="en-US"/>
              <a:t>Date | Presenter</a:t>
            </a:r>
          </a:p>
        </p:txBody>
      </p:sp>
      <p:pic>
        <p:nvPicPr>
          <p:cNvPr id="16" name="Picture 15" descr="NRCS_Title-Raindrop1.png"/>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6770076" y="1133235"/>
            <a:ext cx="2373924" cy="4261977"/>
          </a:xfrm>
          <a:prstGeom prst="rect">
            <a:avLst/>
          </a:prstGeom>
        </p:spPr>
      </p:pic>
      <p:pic>
        <p:nvPicPr>
          <p:cNvPr id="19" name="Picture 18" descr="NRCS_Title-Raindrop1.png"/>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5581900" y="3341080"/>
            <a:ext cx="445717" cy="468923"/>
          </a:xfrm>
          <a:prstGeom prst="rect">
            <a:avLst/>
          </a:prstGeom>
        </p:spPr>
      </p:pic>
      <p:sp>
        <p:nvSpPr>
          <p:cNvPr id="20" name="Content Placeholder 19"/>
          <p:cNvSpPr>
            <a:spLocks noGrp="1"/>
          </p:cNvSpPr>
          <p:nvPr>
            <p:ph sz="quarter" idx="10" hasCustomPrompt="1"/>
          </p:nvPr>
        </p:nvSpPr>
        <p:spPr>
          <a:xfrm>
            <a:off x="5616943" y="1249851"/>
            <a:ext cx="2266950" cy="342900"/>
          </a:xfrm>
        </p:spPr>
        <p:txBody>
          <a:bodyPr anchor="ctr">
            <a:normAutofit/>
          </a:bodyPr>
          <a:lstStyle>
            <a:lvl1pPr>
              <a:defRPr sz="563" b="0" spc="169" baseline="0">
                <a:solidFill>
                  <a:srgbClr val="FEC20D"/>
                </a:solidFill>
              </a:defRPr>
            </a:lvl1pPr>
          </a:lstStyle>
          <a:p>
            <a:pPr lvl="0"/>
            <a:r>
              <a:rPr lang="en-US"/>
              <a:t>State Name</a:t>
            </a:r>
          </a:p>
        </p:txBody>
      </p:sp>
    </p:spTree>
    <p:extLst>
      <p:ext uri="{BB962C8B-B14F-4D97-AF65-F5344CB8AC3E}">
        <p14:creationId xmlns:p14="http://schemas.microsoft.com/office/powerpoint/2010/main" val="358906707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11" name="Picture 10"/>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581899" y="3341077"/>
            <a:ext cx="3562103" cy="2032000"/>
          </a:xfrm>
          <a:prstGeom prst="rect">
            <a:avLst/>
          </a:prstGeom>
        </p:spPr>
      </p:pic>
      <p:pic>
        <p:nvPicPr>
          <p:cNvPr id="12" name="Picture 11"/>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581899" y="1260236"/>
            <a:ext cx="3562102" cy="1856153"/>
          </a:xfrm>
          <a:prstGeom prst="rect">
            <a:avLst/>
          </a:prstGeom>
        </p:spPr>
      </p:pic>
      <p:sp>
        <p:nvSpPr>
          <p:cNvPr id="2" name="Title 1"/>
          <p:cNvSpPr>
            <a:spLocks noGrp="1"/>
          </p:cNvSpPr>
          <p:nvPr>
            <p:ph type="title" hasCustomPrompt="1"/>
          </p:nvPr>
        </p:nvSpPr>
        <p:spPr>
          <a:xfrm>
            <a:off x="614854" y="2433516"/>
            <a:ext cx="4367456" cy="2402254"/>
          </a:xfrm>
        </p:spPr>
        <p:txBody>
          <a:bodyPr anchor="t"/>
          <a:lstStyle>
            <a:lvl1pPr algn="l">
              <a:lnSpc>
                <a:spcPct val="90000"/>
              </a:lnSpc>
              <a:defRPr sz="2250" b="1" cap="none">
                <a:solidFill>
                  <a:schemeClr val="bg1"/>
                </a:solidFill>
              </a:defRPr>
            </a:lvl1pPr>
          </a:lstStyle>
          <a:p>
            <a:r>
              <a:rPr lang="en-US"/>
              <a:t>Click to edit master title style</a:t>
            </a:r>
          </a:p>
        </p:txBody>
      </p:sp>
      <p:sp>
        <p:nvSpPr>
          <p:cNvPr id="3" name="Text Placeholder 2"/>
          <p:cNvSpPr>
            <a:spLocks noGrp="1"/>
          </p:cNvSpPr>
          <p:nvPr>
            <p:ph type="body" idx="1"/>
          </p:nvPr>
        </p:nvSpPr>
        <p:spPr>
          <a:xfrm>
            <a:off x="614856" y="1504462"/>
            <a:ext cx="3761764" cy="929054"/>
          </a:xfrm>
        </p:spPr>
        <p:txBody>
          <a:bodyPr anchor="b"/>
          <a:lstStyle>
            <a:lvl1pPr marL="0" indent="0">
              <a:buNone/>
              <a:defRPr sz="1125" b="0">
                <a:solidFill>
                  <a:srgbClr val="FFFFFF"/>
                </a:solidFill>
              </a:defRPr>
            </a:lvl1pPr>
            <a:lvl2pPr marL="257175" indent="0">
              <a:buNone/>
              <a:defRPr sz="1013">
                <a:solidFill>
                  <a:schemeClr val="tx1">
                    <a:tint val="75000"/>
                  </a:schemeClr>
                </a:solidFill>
              </a:defRPr>
            </a:lvl2pPr>
            <a:lvl3pPr marL="514350" indent="0">
              <a:buNone/>
              <a:defRPr sz="900">
                <a:solidFill>
                  <a:schemeClr val="tx1">
                    <a:tint val="75000"/>
                  </a:schemeClr>
                </a:solidFill>
              </a:defRPr>
            </a:lvl3pPr>
            <a:lvl4pPr marL="771525" indent="0">
              <a:buNone/>
              <a:defRPr sz="788">
                <a:solidFill>
                  <a:schemeClr val="tx1">
                    <a:tint val="75000"/>
                  </a:schemeClr>
                </a:solidFill>
              </a:defRPr>
            </a:lvl4pPr>
            <a:lvl5pPr marL="1028700" indent="0">
              <a:buNone/>
              <a:defRPr sz="788">
                <a:solidFill>
                  <a:schemeClr val="tx1">
                    <a:tint val="75000"/>
                  </a:schemeClr>
                </a:solidFill>
              </a:defRPr>
            </a:lvl5pPr>
            <a:lvl6pPr marL="1285875" indent="0">
              <a:buNone/>
              <a:defRPr sz="788">
                <a:solidFill>
                  <a:schemeClr val="tx1">
                    <a:tint val="75000"/>
                  </a:schemeClr>
                </a:solidFill>
              </a:defRPr>
            </a:lvl6pPr>
            <a:lvl7pPr marL="1543050" indent="0">
              <a:buNone/>
              <a:defRPr sz="788">
                <a:solidFill>
                  <a:schemeClr val="tx1">
                    <a:tint val="75000"/>
                  </a:schemeClr>
                </a:solidFill>
              </a:defRPr>
            </a:lvl7pPr>
            <a:lvl8pPr marL="1800225" indent="0">
              <a:buNone/>
              <a:defRPr sz="788">
                <a:solidFill>
                  <a:schemeClr val="tx1">
                    <a:tint val="75000"/>
                  </a:schemeClr>
                </a:solidFill>
              </a:defRPr>
            </a:lvl8pPr>
            <a:lvl9pPr marL="2057400" indent="0">
              <a:buNone/>
              <a:defRPr sz="788">
                <a:solidFill>
                  <a:schemeClr val="tx1">
                    <a:tint val="75000"/>
                  </a:schemeClr>
                </a:solidFill>
              </a:defRPr>
            </a:lvl9pPr>
          </a:lstStyle>
          <a:p>
            <a:pPr lvl="0"/>
            <a:r>
              <a:rPr lang="en-US"/>
              <a:t>Click to edit Master text styles</a:t>
            </a:r>
          </a:p>
        </p:txBody>
      </p:sp>
      <p:pic>
        <p:nvPicPr>
          <p:cNvPr id="9" name="Picture 8" descr="NRCS-Divider-Slide_Raindrop.png"/>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7895119" y="2031999"/>
            <a:ext cx="1258650" cy="2676770"/>
          </a:xfrm>
          <a:prstGeom prst="rect">
            <a:avLst/>
          </a:prstGeom>
        </p:spPr>
      </p:pic>
    </p:spTree>
    <p:extLst>
      <p:ext uri="{BB962C8B-B14F-4D97-AF65-F5344CB8AC3E}">
        <p14:creationId xmlns:p14="http://schemas.microsoft.com/office/powerpoint/2010/main" val="139035971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132216" y="779404"/>
            <a:ext cx="8882185"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5076221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261816" y="1600204"/>
            <a:ext cx="6811108"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p:cNvSpPr/>
          <p:nvPr userDrawn="1"/>
        </p:nvSpPr>
        <p:spPr>
          <a:xfrm>
            <a:off x="7151078" y="1609973"/>
            <a:ext cx="1867875" cy="397803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13"/>
          </a:p>
        </p:txBody>
      </p:sp>
      <p:sp>
        <p:nvSpPr>
          <p:cNvPr id="6" name="Text Placeholder 5"/>
          <p:cNvSpPr>
            <a:spLocks noGrp="1"/>
          </p:cNvSpPr>
          <p:nvPr>
            <p:ph type="body" sz="quarter" idx="10" hasCustomPrompt="1"/>
          </p:nvPr>
        </p:nvSpPr>
        <p:spPr>
          <a:xfrm>
            <a:off x="7209696" y="2413000"/>
            <a:ext cx="1760413" cy="3067050"/>
          </a:xfrm>
        </p:spPr>
        <p:txBody>
          <a:bodyPr>
            <a:normAutofit/>
          </a:bodyPr>
          <a:lstStyle>
            <a:lvl1pPr algn="l">
              <a:defRPr sz="563" b="0">
                <a:solidFill>
                  <a:schemeClr val="tx1"/>
                </a:solidFill>
              </a:defRPr>
            </a:lvl1pPr>
            <a:lvl5pPr marL="1028700" indent="0">
              <a:buNone/>
              <a:defRPr/>
            </a:lvl5pPr>
          </a:lstStyle>
          <a:p>
            <a:pPr lvl="0"/>
            <a:r>
              <a:rPr lang="en-US"/>
              <a:t>Fifth level</a:t>
            </a:r>
          </a:p>
        </p:txBody>
      </p:sp>
      <p:sp>
        <p:nvSpPr>
          <p:cNvPr id="14" name="Text Placeholder 13"/>
          <p:cNvSpPr>
            <a:spLocks noGrp="1"/>
          </p:cNvSpPr>
          <p:nvPr>
            <p:ph type="body" sz="quarter" idx="11"/>
          </p:nvPr>
        </p:nvSpPr>
        <p:spPr>
          <a:xfrm>
            <a:off x="7208624" y="1709739"/>
            <a:ext cx="1762218" cy="615339"/>
          </a:xfrm>
        </p:spPr>
        <p:txBody>
          <a:bodyPr>
            <a:noAutofit/>
          </a:bodyPr>
          <a:lstStyle>
            <a:lvl1pPr>
              <a:defRPr sz="675">
                <a:solidFill>
                  <a:srgbClr val="139AB2"/>
                </a:solidFill>
              </a:defRPr>
            </a:lvl1pPr>
          </a:lstStyle>
          <a:p>
            <a:pPr lvl="0"/>
            <a:r>
              <a:rPr lang="en-US"/>
              <a:t>Click to edit Master text styles</a:t>
            </a:r>
          </a:p>
        </p:txBody>
      </p:sp>
      <p:sp>
        <p:nvSpPr>
          <p:cNvPr id="10" name="Slide Number Placeholder 5"/>
          <p:cNvSpPr>
            <a:spLocks noGrp="1"/>
          </p:cNvSpPr>
          <p:nvPr>
            <p:ph type="sldNum" sz="quarter" idx="4"/>
          </p:nvPr>
        </p:nvSpPr>
        <p:spPr>
          <a:xfrm>
            <a:off x="691661" y="6323628"/>
            <a:ext cx="2133600" cy="365125"/>
          </a:xfrm>
          <a:prstGeom prst="rect">
            <a:avLst/>
          </a:prstGeom>
        </p:spPr>
        <p:txBody>
          <a:bodyPr vert="horz" lIns="91440" tIns="45720" rIns="91440" bIns="45720" rtlCol="0" anchor="ctr"/>
          <a:lstStyle>
            <a:lvl1pPr algn="l">
              <a:defRPr sz="675">
                <a:solidFill>
                  <a:schemeClr val="tx1">
                    <a:tint val="75000"/>
                  </a:schemeClr>
                </a:solidFill>
              </a:defRPr>
            </a:lvl1pPr>
          </a:lstStyle>
          <a:p>
            <a:fld id="{39FC9244-15B3-8F40-A6D8-795DD2FF1F30}" type="slidenum">
              <a:rPr lang="en-US" smtClean="0"/>
              <a:pPr/>
              <a:t>‹#›</a:t>
            </a:fld>
            <a:endParaRPr lang="en-US"/>
          </a:p>
        </p:txBody>
      </p:sp>
    </p:spTree>
    <p:extLst>
      <p:ext uri="{BB962C8B-B14F-4D97-AF65-F5344CB8AC3E}">
        <p14:creationId xmlns:p14="http://schemas.microsoft.com/office/powerpoint/2010/main" val="60910759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8674" name="Rectangle 2"/>
          <p:cNvSpPr>
            <a:spLocks noGrp="1" noChangeArrowheads="1"/>
          </p:cNvSpPr>
          <p:nvPr>
            <p:ph type="ctrTitle" sz="quarter"/>
          </p:nvPr>
        </p:nvSpPr>
        <p:spPr>
          <a:xfrm>
            <a:off x="685800" y="1676400"/>
            <a:ext cx="7772400" cy="1828800"/>
          </a:xfrm>
        </p:spPr>
        <p:txBody>
          <a:bodyPr/>
          <a:lstStyle>
            <a:lvl1pPr>
              <a:defRPr/>
            </a:lvl1pPr>
          </a:lstStyle>
          <a:p>
            <a:r>
              <a:rPr lang="en-US"/>
              <a:t>Click to edit Master title style</a:t>
            </a:r>
          </a:p>
        </p:txBody>
      </p:sp>
      <p:sp>
        <p:nvSpPr>
          <p:cNvPr id="28675" name="Rectangle 3"/>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4" name="Rectangle 4">
            <a:extLst>
              <a:ext uri="{FF2B5EF4-FFF2-40B4-BE49-F238E27FC236}">
                <a16:creationId xmlns:a16="http://schemas.microsoft.com/office/drawing/2014/main" id="{FB9B705D-5532-45BF-A01D-C9D1AC002939}"/>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B2E58448-12DA-4C93-AAC0-6849A48BCAA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86E7CB7F-4679-4D20-80BA-BEB25C396344}"/>
              </a:ext>
            </a:extLst>
          </p:cNvPr>
          <p:cNvSpPr>
            <a:spLocks noGrp="1" noChangeArrowheads="1"/>
          </p:cNvSpPr>
          <p:nvPr>
            <p:ph type="sldNum" sz="quarter" idx="12"/>
          </p:nvPr>
        </p:nvSpPr>
        <p:spPr>
          <a:ln/>
        </p:spPr>
        <p:txBody>
          <a:bodyPr/>
          <a:lstStyle>
            <a:lvl1pPr>
              <a:defRPr/>
            </a:lvl1pPr>
          </a:lstStyle>
          <a:p>
            <a:pPr>
              <a:defRPr/>
            </a:pPr>
            <a:fld id="{34AF834B-47AE-4AE1-B2C0-52C0042097DA}" type="slidenum">
              <a:rPr lang="en-US"/>
              <a:pPr>
                <a:defRPr/>
              </a:pPr>
              <a:t>‹#›</a:t>
            </a:fld>
            <a:endParaRPr lang="en-US"/>
          </a:p>
        </p:txBody>
      </p:sp>
    </p:spTree>
    <p:extLst>
      <p:ext uri="{BB962C8B-B14F-4D97-AF65-F5344CB8AC3E}">
        <p14:creationId xmlns:p14="http://schemas.microsoft.com/office/powerpoint/2010/main" val="172748666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28650" y="6356357"/>
            <a:ext cx="2057400" cy="365125"/>
          </a:xfrm>
          <a:prstGeom prst="rect">
            <a:avLst/>
          </a:prstGeom>
        </p:spPr>
        <p:txBody>
          <a:bodyPr/>
          <a:lstStyle/>
          <a:p>
            <a:fld id="{A97B8CC5-FB4D-014F-94EE-76FB2FE2837D}" type="datetimeFigureOut">
              <a:rPr lang="en-US" smtClean="0"/>
              <a:t>5/12/2023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A168ED-9535-7C4A-B9DD-011824888ABB}" type="slidenum">
              <a:rPr lang="en-US" smtClean="0"/>
              <a:t>‹#›</a:t>
            </a:fld>
            <a:endParaRPr lang="en-US"/>
          </a:p>
        </p:txBody>
      </p:sp>
    </p:spTree>
    <p:extLst>
      <p:ext uri="{BB962C8B-B14F-4D97-AF65-F5344CB8AC3E}">
        <p14:creationId xmlns:p14="http://schemas.microsoft.com/office/powerpoint/2010/main" val="329653340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_Title Slide">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18" name="Picture 17"/>
          <p:cNvPicPr>
            <a:picLocks noChangeAspect="1"/>
          </p:cNvPicPr>
          <p:nvPr userDrawn="1"/>
        </p:nvPicPr>
        <p:blipFill rotWithShape="1">
          <a:blip r:embed="rId3">
            <a:extLst>
              <a:ext uri="{28A0092B-C50C-407E-A947-70E740481C1C}">
                <a14:useLocalDpi xmlns:a14="http://schemas.microsoft.com/office/drawing/2010/main" val="0"/>
              </a:ext>
            </a:extLst>
          </a:blip>
          <a:srcRect l="30954" t="19536" r="7602" b="19021"/>
          <a:stretch/>
        </p:blipFill>
        <p:spPr>
          <a:xfrm>
            <a:off x="5581898" y="3341077"/>
            <a:ext cx="3063874" cy="2027907"/>
          </a:xfrm>
          <a:prstGeom prst="rect">
            <a:avLst/>
          </a:prstGeom>
        </p:spPr>
      </p:pic>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1231638"/>
            <a:ext cx="5402385" cy="4136630"/>
          </a:xfrm>
          <a:prstGeom prst="rect">
            <a:avLst/>
          </a:prstGeom>
        </p:spPr>
      </p:pic>
      <p:sp>
        <p:nvSpPr>
          <p:cNvPr id="2" name="Title 1"/>
          <p:cNvSpPr>
            <a:spLocks noGrp="1"/>
          </p:cNvSpPr>
          <p:nvPr>
            <p:ph type="ctrTitle"/>
          </p:nvPr>
        </p:nvSpPr>
        <p:spPr>
          <a:xfrm>
            <a:off x="470877" y="5600674"/>
            <a:ext cx="7070969" cy="649681"/>
          </a:xfrm>
        </p:spPr>
        <p:txBody>
          <a:bodyPr>
            <a:normAutofit/>
          </a:bodyPr>
          <a:lstStyle>
            <a:lvl1pPr algn="l">
              <a:defRPr sz="3000" b="1">
                <a:solidFill>
                  <a:schemeClr val="bg1"/>
                </a:solidFill>
                <a:latin typeface="Arial"/>
                <a:cs typeface="Arial"/>
              </a:defRPr>
            </a:lvl1pPr>
          </a:lstStyle>
          <a:p>
            <a:r>
              <a:rPr lang="en-US"/>
              <a:t>Click to edit Master title style</a:t>
            </a:r>
          </a:p>
        </p:txBody>
      </p:sp>
      <p:sp>
        <p:nvSpPr>
          <p:cNvPr id="3" name="Subtitle 2"/>
          <p:cNvSpPr>
            <a:spLocks noGrp="1"/>
          </p:cNvSpPr>
          <p:nvPr>
            <p:ph type="subTitle" idx="1" hasCustomPrompt="1"/>
          </p:nvPr>
        </p:nvSpPr>
        <p:spPr>
          <a:xfrm>
            <a:off x="470877" y="6250355"/>
            <a:ext cx="3143738" cy="412261"/>
          </a:xfrm>
        </p:spPr>
        <p:txBody>
          <a:bodyPr>
            <a:normAutofit/>
          </a:bodyPr>
          <a:lstStyle>
            <a:lvl1pPr marL="0" indent="0" algn="l">
              <a:buNone/>
              <a:defRPr sz="1500" b="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Date | Presenter</a:t>
            </a:r>
          </a:p>
        </p:txBody>
      </p:sp>
      <p:pic>
        <p:nvPicPr>
          <p:cNvPr id="16" name="Picture 15" descr="NRCS_Title-Raindrop1.png"/>
          <p:cNvPicPr>
            <a:picLocks noChangeAspect="1"/>
          </p:cNvPicPr>
          <p:nvPr userDrawn="1"/>
        </p:nvPicPr>
        <p:blipFill rotWithShape="1">
          <a:blip r:embed="rId5">
            <a:extLst>
              <a:ext uri="{28A0092B-C50C-407E-A947-70E740481C1C}">
                <a14:useLocalDpi xmlns:a14="http://schemas.microsoft.com/office/drawing/2010/main" val="0"/>
              </a:ext>
            </a:extLst>
          </a:blip>
          <a:srcRect l="74039" t="16381" b="21472"/>
          <a:stretch/>
        </p:blipFill>
        <p:spPr>
          <a:xfrm>
            <a:off x="6770076" y="1133231"/>
            <a:ext cx="2373924" cy="4261977"/>
          </a:xfrm>
          <a:prstGeom prst="rect">
            <a:avLst/>
          </a:prstGeom>
        </p:spPr>
      </p:pic>
      <p:pic>
        <p:nvPicPr>
          <p:cNvPr id="19" name="Picture 18" descr="NRCS_Title-Raindrop1.png"/>
          <p:cNvPicPr>
            <a:picLocks noChangeAspect="1"/>
          </p:cNvPicPr>
          <p:nvPr userDrawn="1"/>
        </p:nvPicPr>
        <p:blipFill rotWithShape="1">
          <a:blip r:embed="rId6">
            <a:extLst>
              <a:ext uri="{28A0092B-C50C-407E-A947-70E740481C1C}">
                <a14:useLocalDpi xmlns:a14="http://schemas.microsoft.com/office/drawing/2010/main" val="0"/>
              </a:ext>
            </a:extLst>
          </a:blip>
          <a:srcRect l="61045" t="48718" r="34080" b="44444"/>
          <a:stretch/>
        </p:blipFill>
        <p:spPr>
          <a:xfrm>
            <a:off x="5581898" y="3341076"/>
            <a:ext cx="445717" cy="468923"/>
          </a:xfrm>
          <a:prstGeom prst="rect">
            <a:avLst/>
          </a:prstGeom>
        </p:spPr>
      </p:pic>
      <p:sp>
        <p:nvSpPr>
          <p:cNvPr id="20" name="Content Placeholder 19"/>
          <p:cNvSpPr>
            <a:spLocks noGrp="1"/>
          </p:cNvSpPr>
          <p:nvPr>
            <p:ph sz="quarter" idx="10" hasCustomPrompt="1"/>
          </p:nvPr>
        </p:nvSpPr>
        <p:spPr>
          <a:xfrm>
            <a:off x="5616943" y="1249851"/>
            <a:ext cx="2266950" cy="342900"/>
          </a:xfrm>
        </p:spPr>
        <p:txBody>
          <a:bodyPr anchor="ctr">
            <a:normAutofit/>
          </a:bodyPr>
          <a:lstStyle>
            <a:lvl1pPr>
              <a:defRPr sz="1000" b="0" spc="300" baseline="0">
                <a:solidFill>
                  <a:srgbClr val="FEC20D"/>
                </a:solidFill>
              </a:defRPr>
            </a:lvl1pPr>
          </a:lstStyle>
          <a:p>
            <a:pPr lvl="0"/>
            <a:r>
              <a:rPr lang="en-US"/>
              <a:t>State Name</a:t>
            </a:r>
          </a:p>
        </p:txBody>
      </p:sp>
    </p:spTree>
    <p:extLst>
      <p:ext uri="{BB962C8B-B14F-4D97-AF65-F5344CB8AC3E}">
        <p14:creationId xmlns:p14="http://schemas.microsoft.com/office/powerpoint/2010/main" val="250566898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89352" y="635000"/>
            <a:ext cx="8229600" cy="806938"/>
          </a:xfrm>
        </p:spPr>
        <p:txBody>
          <a:bodyPr/>
          <a:lstStyle/>
          <a:p>
            <a:r>
              <a:rPr lang="en-US"/>
              <a:t>Click to edit Master title style</a:t>
            </a:r>
          </a:p>
        </p:txBody>
      </p:sp>
      <p:sp>
        <p:nvSpPr>
          <p:cNvPr id="3" name="Content Placeholder 2"/>
          <p:cNvSpPr>
            <a:spLocks noGrp="1"/>
          </p:cNvSpPr>
          <p:nvPr>
            <p:ph idx="1"/>
          </p:nvPr>
        </p:nvSpPr>
        <p:spPr>
          <a:xfrm>
            <a:off x="261815" y="1600200"/>
            <a:ext cx="7631724"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Picture Placeholder 10"/>
          <p:cNvSpPr>
            <a:spLocks noGrp="1"/>
          </p:cNvSpPr>
          <p:nvPr>
            <p:ph type="pic" sz="quarter" idx="10"/>
          </p:nvPr>
        </p:nvSpPr>
        <p:spPr>
          <a:xfrm>
            <a:off x="8059616" y="1609726"/>
            <a:ext cx="949203" cy="3792660"/>
          </a:xfrm>
        </p:spPr>
        <p:txBody>
          <a:bodyPr/>
          <a:lstStyle/>
          <a:p>
            <a:endParaRPr lang="en-US"/>
          </a:p>
        </p:txBody>
      </p:sp>
      <p:sp>
        <p:nvSpPr>
          <p:cNvPr id="10" name="Slide Number Placeholder 5"/>
          <p:cNvSpPr>
            <a:spLocks noGrp="1"/>
          </p:cNvSpPr>
          <p:nvPr>
            <p:ph type="sldNum" sz="quarter" idx="4"/>
          </p:nvPr>
        </p:nvSpPr>
        <p:spPr>
          <a:xfrm>
            <a:off x="691661" y="6323624"/>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9FC9244-15B3-8F40-A6D8-795DD2FF1F30}" type="slidenum">
              <a:rPr lang="en-US" smtClean="0"/>
              <a:pPr/>
              <a:t>‹#›</a:t>
            </a:fld>
            <a:endParaRPr lang="en-US"/>
          </a:p>
        </p:txBody>
      </p:sp>
    </p:spTree>
    <p:extLst>
      <p:ext uri="{BB962C8B-B14F-4D97-AF65-F5344CB8AC3E}">
        <p14:creationId xmlns:p14="http://schemas.microsoft.com/office/powerpoint/2010/main" val="81644615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261815" y="1600200"/>
            <a:ext cx="6811108"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p:cNvSpPr/>
          <p:nvPr userDrawn="1"/>
        </p:nvSpPr>
        <p:spPr>
          <a:xfrm>
            <a:off x="7151077" y="1609969"/>
            <a:ext cx="1867875" cy="397803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 Placeholder 5"/>
          <p:cNvSpPr>
            <a:spLocks noGrp="1"/>
          </p:cNvSpPr>
          <p:nvPr>
            <p:ph type="body" sz="quarter" idx="10" hasCustomPrompt="1"/>
          </p:nvPr>
        </p:nvSpPr>
        <p:spPr>
          <a:xfrm>
            <a:off x="7209694" y="2413000"/>
            <a:ext cx="1760413" cy="3067050"/>
          </a:xfrm>
        </p:spPr>
        <p:txBody>
          <a:bodyPr>
            <a:normAutofit/>
          </a:bodyPr>
          <a:lstStyle>
            <a:lvl1pPr algn="l">
              <a:defRPr sz="1000" b="0">
                <a:solidFill>
                  <a:schemeClr val="tx1"/>
                </a:solidFill>
              </a:defRPr>
            </a:lvl1pPr>
            <a:lvl5pPr marL="1828800" indent="0">
              <a:buNone/>
              <a:defRPr/>
            </a:lvl5pPr>
          </a:lstStyle>
          <a:p>
            <a:pPr lvl="0"/>
            <a:r>
              <a:rPr lang="en-US"/>
              <a:t>Fifth level</a:t>
            </a:r>
          </a:p>
        </p:txBody>
      </p:sp>
      <p:sp>
        <p:nvSpPr>
          <p:cNvPr id="14" name="Text Placeholder 13"/>
          <p:cNvSpPr>
            <a:spLocks noGrp="1"/>
          </p:cNvSpPr>
          <p:nvPr>
            <p:ph type="body" sz="quarter" idx="11"/>
          </p:nvPr>
        </p:nvSpPr>
        <p:spPr>
          <a:xfrm>
            <a:off x="7208624" y="1709738"/>
            <a:ext cx="1762218" cy="615339"/>
          </a:xfrm>
        </p:spPr>
        <p:txBody>
          <a:bodyPr>
            <a:noAutofit/>
          </a:bodyPr>
          <a:lstStyle>
            <a:lvl1pPr>
              <a:defRPr sz="1200">
                <a:solidFill>
                  <a:srgbClr val="139AB2"/>
                </a:solidFill>
              </a:defRPr>
            </a:lvl1pPr>
          </a:lstStyle>
          <a:p>
            <a:pPr lvl="0"/>
            <a:r>
              <a:rPr lang="en-US"/>
              <a:t>Click to edit Master text styles</a:t>
            </a:r>
          </a:p>
        </p:txBody>
      </p:sp>
      <p:sp>
        <p:nvSpPr>
          <p:cNvPr id="10" name="Slide Number Placeholder 5"/>
          <p:cNvSpPr>
            <a:spLocks noGrp="1"/>
          </p:cNvSpPr>
          <p:nvPr>
            <p:ph type="sldNum" sz="quarter" idx="4"/>
          </p:nvPr>
        </p:nvSpPr>
        <p:spPr>
          <a:xfrm>
            <a:off x="691661" y="6323624"/>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9FC9244-15B3-8F40-A6D8-795DD2FF1F30}" type="slidenum">
              <a:rPr lang="en-US" smtClean="0"/>
              <a:pPr/>
              <a:t>‹#›</a:t>
            </a:fld>
            <a:endParaRPr lang="en-US"/>
          </a:p>
        </p:txBody>
      </p:sp>
    </p:spTree>
    <p:extLst>
      <p:ext uri="{BB962C8B-B14F-4D97-AF65-F5344CB8AC3E}">
        <p14:creationId xmlns:p14="http://schemas.microsoft.com/office/powerpoint/2010/main" val="28393403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5F5D6E-CFDD-400F-872C-0840C5A2BA90}"/>
              </a:ext>
            </a:extLst>
          </p:cNvPr>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A4B834B-CA6D-4E60-B3F7-781ABCF8B2CC}"/>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9ED213C9-734D-4739-A409-0D437D8FA082}"/>
              </a:ext>
            </a:extLst>
          </p:cNvPr>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4203CA1-4949-4702-8294-5FF5E33C48CA}"/>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D618C1DD-79B0-4282-AFBB-F76064F3E3B6}"/>
              </a:ext>
            </a:extLst>
          </p:cNvPr>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26FEC09-2C2C-46A1-9DE0-4B14631C04A7}"/>
              </a:ext>
            </a:extLst>
          </p:cNvPr>
          <p:cNvSpPr>
            <a:spLocks noGrp="1"/>
          </p:cNvSpPr>
          <p:nvPr>
            <p:ph type="dt" sz="half" idx="10"/>
          </p:nvPr>
        </p:nvSpPr>
        <p:spPr/>
        <p:txBody>
          <a:bodyPr/>
          <a:lstStyle/>
          <a:p>
            <a:endParaRPr lang="en-US"/>
          </a:p>
        </p:txBody>
      </p:sp>
      <p:sp>
        <p:nvSpPr>
          <p:cNvPr id="8" name="Footer Placeholder 7">
            <a:extLst>
              <a:ext uri="{FF2B5EF4-FFF2-40B4-BE49-F238E27FC236}">
                <a16:creationId xmlns:a16="http://schemas.microsoft.com/office/drawing/2014/main" id="{13755883-85BF-40F6-A0CC-6875036D848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09FA9F2-06F8-4905-B5FF-C39534EF3CA9}"/>
              </a:ext>
            </a:extLst>
          </p:cNvPr>
          <p:cNvSpPr>
            <a:spLocks noGrp="1"/>
          </p:cNvSpPr>
          <p:nvPr>
            <p:ph type="sldNum" sz="quarter" idx="12"/>
          </p:nvPr>
        </p:nvSpPr>
        <p:spPr/>
        <p:txBody>
          <a:bodyPr/>
          <a:lstStyle/>
          <a:p>
            <a:fld id="{14B737FC-DC30-433B-8332-11FE129A6130}" type="slidenum">
              <a:rPr lang="en-US" smtClean="0"/>
              <a:t>‹#›</a:t>
            </a:fld>
            <a:endParaRPr lang="en-US"/>
          </a:p>
        </p:txBody>
      </p:sp>
    </p:spTree>
    <p:extLst>
      <p:ext uri="{BB962C8B-B14F-4D97-AF65-F5344CB8AC3E}">
        <p14:creationId xmlns:p14="http://schemas.microsoft.com/office/powerpoint/2010/main" val="23903037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_Title Slide">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18" name="Picture 17"/>
          <p:cNvPicPr>
            <a:picLocks noChangeAspect="1"/>
          </p:cNvPicPr>
          <p:nvPr userDrawn="1"/>
        </p:nvPicPr>
        <p:blipFill rotWithShape="1">
          <a:blip r:embed="rId3">
            <a:extLst>
              <a:ext uri="{28A0092B-C50C-407E-A947-70E740481C1C}">
                <a14:useLocalDpi xmlns:a14="http://schemas.microsoft.com/office/drawing/2010/main" val="0"/>
              </a:ext>
            </a:extLst>
          </a:blip>
          <a:srcRect l="30954" t="19536" r="7602" b="19021"/>
          <a:stretch/>
        </p:blipFill>
        <p:spPr>
          <a:xfrm>
            <a:off x="5581899" y="3341079"/>
            <a:ext cx="3063874" cy="2027907"/>
          </a:xfrm>
          <a:prstGeom prst="rect">
            <a:avLst/>
          </a:prstGeom>
        </p:spPr>
      </p:pic>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1231638"/>
            <a:ext cx="5402385" cy="4136630"/>
          </a:xfrm>
          <a:prstGeom prst="rect">
            <a:avLst/>
          </a:prstGeom>
        </p:spPr>
      </p:pic>
      <p:sp>
        <p:nvSpPr>
          <p:cNvPr id="2" name="Title 1"/>
          <p:cNvSpPr>
            <a:spLocks noGrp="1"/>
          </p:cNvSpPr>
          <p:nvPr>
            <p:ph type="ctrTitle"/>
          </p:nvPr>
        </p:nvSpPr>
        <p:spPr>
          <a:xfrm>
            <a:off x="470878" y="5600676"/>
            <a:ext cx="7070969" cy="649681"/>
          </a:xfrm>
        </p:spPr>
        <p:txBody>
          <a:bodyPr>
            <a:normAutofit/>
          </a:bodyPr>
          <a:lstStyle>
            <a:lvl1pPr algn="l">
              <a:defRPr sz="2250" b="1">
                <a:solidFill>
                  <a:schemeClr val="bg1"/>
                </a:solidFill>
                <a:latin typeface="Arial"/>
                <a:cs typeface="Arial"/>
              </a:defRPr>
            </a:lvl1pPr>
          </a:lstStyle>
          <a:p>
            <a:r>
              <a:rPr lang="en-US"/>
              <a:t>Click to edit Master title style</a:t>
            </a:r>
          </a:p>
        </p:txBody>
      </p:sp>
      <p:sp>
        <p:nvSpPr>
          <p:cNvPr id="3" name="Subtitle 2"/>
          <p:cNvSpPr>
            <a:spLocks noGrp="1"/>
          </p:cNvSpPr>
          <p:nvPr>
            <p:ph type="subTitle" idx="1" hasCustomPrompt="1"/>
          </p:nvPr>
        </p:nvSpPr>
        <p:spPr>
          <a:xfrm>
            <a:off x="470878" y="6250357"/>
            <a:ext cx="3143738" cy="412261"/>
          </a:xfrm>
        </p:spPr>
        <p:txBody>
          <a:bodyPr>
            <a:normAutofit/>
          </a:bodyPr>
          <a:lstStyle>
            <a:lvl1pPr marL="0" indent="0" algn="l">
              <a:buNone/>
              <a:defRPr sz="1125" b="0">
                <a:solidFill>
                  <a:srgbClr val="FFFFFF"/>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Date | Presenter</a:t>
            </a:r>
          </a:p>
        </p:txBody>
      </p:sp>
      <p:pic>
        <p:nvPicPr>
          <p:cNvPr id="16" name="Picture 15" descr="NRCS_Title-Raindrop1.png"/>
          <p:cNvPicPr>
            <a:picLocks noChangeAspect="1"/>
          </p:cNvPicPr>
          <p:nvPr userDrawn="1"/>
        </p:nvPicPr>
        <p:blipFill rotWithShape="1">
          <a:blip r:embed="rId5">
            <a:extLst>
              <a:ext uri="{28A0092B-C50C-407E-A947-70E740481C1C}">
                <a14:useLocalDpi xmlns:a14="http://schemas.microsoft.com/office/drawing/2010/main" val="0"/>
              </a:ext>
            </a:extLst>
          </a:blip>
          <a:srcRect l="74039" t="16381" b="21472"/>
          <a:stretch/>
        </p:blipFill>
        <p:spPr>
          <a:xfrm>
            <a:off x="6770076" y="1133233"/>
            <a:ext cx="2373924" cy="4261977"/>
          </a:xfrm>
          <a:prstGeom prst="rect">
            <a:avLst/>
          </a:prstGeom>
        </p:spPr>
      </p:pic>
      <p:pic>
        <p:nvPicPr>
          <p:cNvPr id="19" name="Picture 18" descr="NRCS_Title-Raindrop1.png"/>
          <p:cNvPicPr>
            <a:picLocks noChangeAspect="1"/>
          </p:cNvPicPr>
          <p:nvPr userDrawn="1"/>
        </p:nvPicPr>
        <p:blipFill rotWithShape="1">
          <a:blip r:embed="rId6">
            <a:extLst>
              <a:ext uri="{28A0092B-C50C-407E-A947-70E740481C1C}">
                <a14:useLocalDpi xmlns:a14="http://schemas.microsoft.com/office/drawing/2010/main" val="0"/>
              </a:ext>
            </a:extLst>
          </a:blip>
          <a:srcRect l="61045" t="48718" r="34080" b="44444"/>
          <a:stretch/>
        </p:blipFill>
        <p:spPr>
          <a:xfrm>
            <a:off x="5581899" y="3341078"/>
            <a:ext cx="445717" cy="468923"/>
          </a:xfrm>
          <a:prstGeom prst="rect">
            <a:avLst/>
          </a:prstGeom>
        </p:spPr>
      </p:pic>
      <p:sp>
        <p:nvSpPr>
          <p:cNvPr id="20" name="Content Placeholder 19"/>
          <p:cNvSpPr>
            <a:spLocks noGrp="1"/>
          </p:cNvSpPr>
          <p:nvPr>
            <p:ph sz="quarter" idx="10" hasCustomPrompt="1"/>
          </p:nvPr>
        </p:nvSpPr>
        <p:spPr>
          <a:xfrm>
            <a:off x="5616943" y="1249851"/>
            <a:ext cx="2266950" cy="342900"/>
          </a:xfrm>
        </p:spPr>
        <p:txBody>
          <a:bodyPr anchor="ctr">
            <a:normAutofit/>
          </a:bodyPr>
          <a:lstStyle>
            <a:lvl1pPr>
              <a:defRPr sz="750" b="0" spc="225" baseline="0">
                <a:solidFill>
                  <a:srgbClr val="FEC20D"/>
                </a:solidFill>
              </a:defRPr>
            </a:lvl1pPr>
          </a:lstStyle>
          <a:p>
            <a:pPr lvl="0"/>
            <a:r>
              <a:rPr lang="en-US"/>
              <a:t>State Name</a:t>
            </a:r>
          </a:p>
        </p:txBody>
      </p:sp>
    </p:spTree>
    <p:extLst>
      <p:ext uri="{BB962C8B-B14F-4D97-AF65-F5344CB8AC3E}">
        <p14:creationId xmlns:p14="http://schemas.microsoft.com/office/powerpoint/2010/main" val="220484378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261816" y="1600202"/>
            <a:ext cx="6811108"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p:cNvSpPr/>
          <p:nvPr userDrawn="1"/>
        </p:nvSpPr>
        <p:spPr>
          <a:xfrm>
            <a:off x="7151078" y="1609971"/>
            <a:ext cx="1867875" cy="397803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6" name="Text Placeholder 5"/>
          <p:cNvSpPr>
            <a:spLocks noGrp="1"/>
          </p:cNvSpPr>
          <p:nvPr>
            <p:ph type="body" sz="quarter" idx="10" hasCustomPrompt="1"/>
          </p:nvPr>
        </p:nvSpPr>
        <p:spPr>
          <a:xfrm>
            <a:off x="7209695" y="2413000"/>
            <a:ext cx="1760413" cy="3067050"/>
          </a:xfrm>
        </p:spPr>
        <p:txBody>
          <a:bodyPr>
            <a:normAutofit/>
          </a:bodyPr>
          <a:lstStyle>
            <a:lvl1pPr algn="l">
              <a:defRPr sz="750" b="0">
                <a:solidFill>
                  <a:schemeClr val="tx1"/>
                </a:solidFill>
              </a:defRPr>
            </a:lvl1pPr>
            <a:lvl5pPr marL="1371600" indent="0">
              <a:buNone/>
              <a:defRPr/>
            </a:lvl5pPr>
          </a:lstStyle>
          <a:p>
            <a:pPr lvl="0"/>
            <a:r>
              <a:rPr lang="en-US"/>
              <a:t>Fifth level</a:t>
            </a:r>
          </a:p>
        </p:txBody>
      </p:sp>
      <p:sp>
        <p:nvSpPr>
          <p:cNvPr id="14" name="Text Placeholder 13"/>
          <p:cNvSpPr>
            <a:spLocks noGrp="1"/>
          </p:cNvSpPr>
          <p:nvPr>
            <p:ph type="body" sz="quarter" idx="11"/>
          </p:nvPr>
        </p:nvSpPr>
        <p:spPr>
          <a:xfrm>
            <a:off x="7208624" y="1709739"/>
            <a:ext cx="1762218" cy="615339"/>
          </a:xfrm>
        </p:spPr>
        <p:txBody>
          <a:bodyPr>
            <a:noAutofit/>
          </a:bodyPr>
          <a:lstStyle>
            <a:lvl1pPr>
              <a:defRPr sz="900">
                <a:solidFill>
                  <a:srgbClr val="139AB2"/>
                </a:solidFill>
              </a:defRPr>
            </a:lvl1pPr>
          </a:lstStyle>
          <a:p>
            <a:pPr lvl="0"/>
            <a:r>
              <a:rPr lang="en-US"/>
              <a:t>Click to edit Master text styles</a:t>
            </a:r>
          </a:p>
        </p:txBody>
      </p:sp>
      <p:sp>
        <p:nvSpPr>
          <p:cNvPr id="10" name="Slide Number Placeholder 5"/>
          <p:cNvSpPr>
            <a:spLocks noGrp="1"/>
          </p:cNvSpPr>
          <p:nvPr>
            <p:ph type="sldNum" sz="quarter" idx="4"/>
          </p:nvPr>
        </p:nvSpPr>
        <p:spPr>
          <a:xfrm>
            <a:off x="691661" y="6323626"/>
            <a:ext cx="21336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9FC9244-15B3-8F40-A6D8-795DD2FF1F30}" type="slidenum">
              <a:rPr lang="en-US" smtClean="0"/>
              <a:pPr/>
              <a:t>‹#›</a:t>
            </a:fld>
            <a:endParaRPr lang="en-US"/>
          </a:p>
        </p:txBody>
      </p:sp>
    </p:spTree>
    <p:extLst>
      <p:ext uri="{BB962C8B-B14F-4D97-AF65-F5344CB8AC3E}">
        <p14:creationId xmlns:p14="http://schemas.microsoft.com/office/powerpoint/2010/main" val="421458738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25BBA4-2FB7-E041-9F77-F485B959AB87}"/>
              </a:ext>
            </a:extLst>
          </p:cNvPr>
          <p:cNvSpPr>
            <a:spLocks noGrp="1"/>
          </p:cNvSpPr>
          <p:nvPr>
            <p:ph type="title" hasCustomPrompt="1"/>
          </p:nvPr>
        </p:nvSpPr>
        <p:spPr>
          <a:xfrm>
            <a:off x="128587" y="808038"/>
            <a:ext cx="7543801" cy="770731"/>
          </a:xfrm>
          <a:prstGeom prst="rect">
            <a:avLst/>
          </a:prstGeom>
        </p:spPr>
        <p:txBody>
          <a:bodyPr/>
          <a:lstStyle>
            <a:lvl1pPr>
              <a:defRPr sz="4000" b="1" i="0">
                <a:solidFill>
                  <a:srgbClr val="0C6C55"/>
                </a:solidFill>
                <a:latin typeface="Arial" panose="020B0604020202020204" pitchFamily="34" charset="0"/>
                <a:cs typeface="Arial" panose="020B0604020202020204" pitchFamily="34" charset="0"/>
              </a:defRPr>
            </a:lvl1pPr>
          </a:lstStyle>
          <a:p>
            <a:r>
              <a:rPr lang="en-US"/>
              <a:t>Title of Slide</a:t>
            </a:r>
          </a:p>
        </p:txBody>
      </p:sp>
    </p:spTree>
    <p:extLst>
      <p:ext uri="{BB962C8B-B14F-4D97-AF65-F5344CB8AC3E}">
        <p14:creationId xmlns:p14="http://schemas.microsoft.com/office/powerpoint/2010/main" val="202148272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3DAC73CC-CBE6-455A-8A1B-EC22E52CAB8D}" type="datetimeFigureOut">
              <a:rPr lang="en-US" smtClean="0"/>
              <a:t>5/12/2023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5EADEAA-5400-499E-A5D9-78E2277A2136}" type="slidenum">
              <a:rPr lang="en-US" smtClean="0"/>
              <a:t>‹#›</a:t>
            </a:fld>
            <a:endParaRPr lang="en-US"/>
          </a:p>
        </p:txBody>
      </p:sp>
    </p:spTree>
    <p:extLst>
      <p:ext uri="{BB962C8B-B14F-4D97-AF65-F5344CB8AC3E}">
        <p14:creationId xmlns:p14="http://schemas.microsoft.com/office/powerpoint/2010/main" val="156842837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DAC73CC-CBE6-455A-8A1B-EC22E52CAB8D}" type="datetimeFigureOut">
              <a:rPr lang="en-US" smtClean="0"/>
              <a:t>5/12/2023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5EADEAA-5400-499E-A5D9-78E2277A2136}" type="slidenum">
              <a:rPr lang="en-US" smtClean="0"/>
              <a:t>‹#›</a:t>
            </a:fld>
            <a:endParaRPr lang="en-US"/>
          </a:p>
        </p:txBody>
      </p:sp>
    </p:spTree>
    <p:extLst>
      <p:ext uri="{BB962C8B-B14F-4D97-AF65-F5344CB8AC3E}">
        <p14:creationId xmlns:p14="http://schemas.microsoft.com/office/powerpoint/2010/main" val="156351533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DAC73CC-CBE6-455A-8A1B-EC22E52CAB8D}" type="datetimeFigureOut">
              <a:rPr lang="en-US" smtClean="0"/>
              <a:t>5/12/2023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5EADEAA-5400-499E-A5D9-78E2277A2136}" type="slidenum">
              <a:rPr lang="en-US" smtClean="0"/>
              <a:t>‹#›</a:t>
            </a:fld>
            <a:endParaRPr lang="en-US"/>
          </a:p>
        </p:txBody>
      </p:sp>
    </p:spTree>
    <p:extLst>
      <p:ext uri="{BB962C8B-B14F-4D97-AF65-F5344CB8AC3E}">
        <p14:creationId xmlns:p14="http://schemas.microsoft.com/office/powerpoint/2010/main" val="101774088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DAC73CC-CBE6-455A-8A1B-EC22E52CAB8D}" type="datetimeFigureOut">
              <a:rPr lang="en-US" smtClean="0"/>
              <a:t>5/12/2023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5EADEAA-5400-499E-A5D9-78E2277A2136}" type="slidenum">
              <a:rPr lang="en-US" smtClean="0"/>
              <a:t>‹#›</a:t>
            </a:fld>
            <a:endParaRPr lang="en-US"/>
          </a:p>
        </p:txBody>
      </p:sp>
    </p:spTree>
    <p:extLst>
      <p:ext uri="{BB962C8B-B14F-4D97-AF65-F5344CB8AC3E}">
        <p14:creationId xmlns:p14="http://schemas.microsoft.com/office/powerpoint/2010/main" val="256777647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DAC73CC-CBE6-455A-8A1B-EC22E52CAB8D}" type="datetimeFigureOut">
              <a:rPr lang="en-US" smtClean="0"/>
              <a:t>5/12/2023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5EADEAA-5400-499E-A5D9-78E2277A2136}" type="slidenum">
              <a:rPr lang="en-US" smtClean="0"/>
              <a:t>‹#›</a:t>
            </a:fld>
            <a:endParaRPr lang="en-US"/>
          </a:p>
        </p:txBody>
      </p:sp>
    </p:spTree>
    <p:extLst>
      <p:ext uri="{BB962C8B-B14F-4D97-AF65-F5344CB8AC3E}">
        <p14:creationId xmlns:p14="http://schemas.microsoft.com/office/powerpoint/2010/main" val="312731774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DAC73CC-CBE6-455A-8A1B-EC22E52CAB8D}" type="datetimeFigureOut">
              <a:rPr lang="en-US" smtClean="0"/>
              <a:t>5/12/2023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5EADEAA-5400-499E-A5D9-78E2277A2136}" type="slidenum">
              <a:rPr lang="en-US" smtClean="0"/>
              <a:t>‹#›</a:t>
            </a:fld>
            <a:endParaRPr lang="en-US"/>
          </a:p>
        </p:txBody>
      </p:sp>
    </p:spTree>
    <p:extLst>
      <p:ext uri="{BB962C8B-B14F-4D97-AF65-F5344CB8AC3E}">
        <p14:creationId xmlns:p14="http://schemas.microsoft.com/office/powerpoint/2010/main" val="99500690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DAC73CC-CBE6-455A-8A1B-EC22E52CAB8D}" type="datetimeFigureOut">
              <a:rPr lang="en-US" smtClean="0"/>
              <a:t>5/12/2023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5EADEAA-5400-499E-A5D9-78E2277A2136}" type="slidenum">
              <a:rPr lang="en-US" smtClean="0"/>
              <a:t>‹#›</a:t>
            </a:fld>
            <a:endParaRPr lang="en-US"/>
          </a:p>
        </p:txBody>
      </p:sp>
    </p:spTree>
    <p:extLst>
      <p:ext uri="{BB962C8B-B14F-4D97-AF65-F5344CB8AC3E}">
        <p14:creationId xmlns:p14="http://schemas.microsoft.com/office/powerpoint/2010/main" val="30349957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8CE45B-D87C-435E-91D9-0649062AA64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BC0E4D0-44CC-4EA4-94E9-6AE2BBB0B9B0}"/>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95584CB5-B063-4EAC-99BA-69655CA81C5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03D7404-D7F3-4128-9F96-92C39F478962}"/>
              </a:ext>
            </a:extLst>
          </p:cNvPr>
          <p:cNvSpPr>
            <a:spLocks noGrp="1"/>
          </p:cNvSpPr>
          <p:nvPr>
            <p:ph type="sldNum" sz="quarter" idx="12"/>
          </p:nvPr>
        </p:nvSpPr>
        <p:spPr/>
        <p:txBody>
          <a:bodyPr/>
          <a:lstStyle/>
          <a:p>
            <a:fld id="{14B737FC-DC30-433B-8332-11FE129A6130}" type="slidenum">
              <a:rPr lang="en-US" smtClean="0"/>
              <a:t>‹#›</a:t>
            </a:fld>
            <a:endParaRPr lang="en-US"/>
          </a:p>
        </p:txBody>
      </p:sp>
    </p:spTree>
    <p:extLst>
      <p:ext uri="{BB962C8B-B14F-4D97-AF65-F5344CB8AC3E}">
        <p14:creationId xmlns:p14="http://schemas.microsoft.com/office/powerpoint/2010/main" val="152486979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DAC73CC-CBE6-455A-8A1B-EC22E52CAB8D}" type="datetimeFigureOut">
              <a:rPr lang="en-US" smtClean="0"/>
              <a:t>5/12/2023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5EADEAA-5400-499E-A5D9-78E2277A2136}" type="slidenum">
              <a:rPr lang="en-US" smtClean="0"/>
              <a:t>‹#›</a:t>
            </a:fld>
            <a:endParaRPr lang="en-US"/>
          </a:p>
        </p:txBody>
      </p:sp>
    </p:spTree>
    <p:extLst>
      <p:ext uri="{BB962C8B-B14F-4D97-AF65-F5344CB8AC3E}">
        <p14:creationId xmlns:p14="http://schemas.microsoft.com/office/powerpoint/2010/main" val="278121702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DAC73CC-CBE6-455A-8A1B-EC22E52CAB8D}" type="datetimeFigureOut">
              <a:rPr lang="en-US" smtClean="0"/>
              <a:t>5/12/2023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5EADEAA-5400-499E-A5D9-78E2277A2136}" type="slidenum">
              <a:rPr lang="en-US" smtClean="0"/>
              <a:t>‹#›</a:t>
            </a:fld>
            <a:endParaRPr lang="en-US"/>
          </a:p>
        </p:txBody>
      </p:sp>
    </p:spTree>
    <p:extLst>
      <p:ext uri="{BB962C8B-B14F-4D97-AF65-F5344CB8AC3E}">
        <p14:creationId xmlns:p14="http://schemas.microsoft.com/office/powerpoint/2010/main" val="373647525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DAC73CC-CBE6-455A-8A1B-EC22E52CAB8D}" type="datetimeFigureOut">
              <a:rPr lang="en-US" smtClean="0"/>
              <a:t>5/12/2023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5EADEAA-5400-499E-A5D9-78E2277A2136}" type="slidenum">
              <a:rPr lang="en-US" smtClean="0"/>
              <a:t>‹#›</a:t>
            </a:fld>
            <a:endParaRPr lang="en-US"/>
          </a:p>
        </p:txBody>
      </p:sp>
    </p:spTree>
    <p:extLst>
      <p:ext uri="{BB962C8B-B14F-4D97-AF65-F5344CB8AC3E}">
        <p14:creationId xmlns:p14="http://schemas.microsoft.com/office/powerpoint/2010/main" val="300698786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DAC73CC-CBE6-455A-8A1B-EC22E52CAB8D}" type="datetimeFigureOut">
              <a:rPr lang="en-US" smtClean="0"/>
              <a:t>5/12/2023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5EADEAA-5400-499E-A5D9-78E2277A2136}" type="slidenum">
              <a:rPr lang="en-US" smtClean="0"/>
              <a:t>‹#›</a:t>
            </a:fld>
            <a:endParaRPr lang="en-US"/>
          </a:p>
        </p:txBody>
      </p:sp>
    </p:spTree>
    <p:extLst>
      <p:ext uri="{BB962C8B-B14F-4D97-AF65-F5344CB8AC3E}">
        <p14:creationId xmlns:p14="http://schemas.microsoft.com/office/powerpoint/2010/main" val="100825766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0A0329B0-363F-0D4A-BA57-4513066D2887}"/>
              </a:ext>
            </a:extLst>
          </p:cNvPr>
          <p:cNvPicPr>
            <a:picLocks noChangeAspect="1"/>
          </p:cNvPicPr>
          <p:nvPr userDrawn="1"/>
        </p:nvPicPr>
        <p:blipFill rotWithShape="1">
          <a:blip r:embed="rId3"/>
          <a:srcRect l="12427"/>
          <a:stretch/>
        </p:blipFill>
        <p:spPr>
          <a:xfrm>
            <a:off x="0" y="1260231"/>
            <a:ext cx="5403954" cy="4112845"/>
          </a:xfrm>
          <a:prstGeom prst="rect">
            <a:avLst/>
          </a:prstGeom>
        </p:spPr>
      </p:pic>
      <p:pic>
        <p:nvPicPr>
          <p:cNvPr id="7" name="Picture 6">
            <a:extLst>
              <a:ext uri="{FF2B5EF4-FFF2-40B4-BE49-F238E27FC236}">
                <a16:creationId xmlns:a16="http://schemas.microsoft.com/office/drawing/2014/main" id="{1B11A7CF-DF6F-6A41-8615-B1711E7D818E}"/>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581897" y="3341077"/>
            <a:ext cx="3562103" cy="2032000"/>
          </a:xfrm>
          <a:prstGeom prst="rect">
            <a:avLst/>
          </a:prstGeom>
        </p:spPr>
      </p:pic>
      <p:pic>
        <p:nvPicPr>
          <p:cNvPr id="8" name="Picture 7">
            <a:extLst>
              <a:ext uri="{FF2B5EF4-FFF2-40B4-BE49-F238E27FC236}">
                <a16:creationId xmlns:a16="http://schemas.microsoft.com/office/drawing/2014/main" id="{CD8927FC-7D48-AD41-9CDD-B77CCA279C7E}"/>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81899" y="1260232"/>
            <a:ext cx="3562102" cy="1856153"/>
          </a:xfrm>
          <a:prstGeom prst="rect">
            <a:avLst/>
          </a:prstGeom>
        </p:spPr>
      </p:pic>
      <p:sp>
        <p:nvSpPr>
          <p:cNvPr id="14" name="Title 1">
            <a:extLst>
              <a:ext uri="{FF2B5EF4-FFF2-40B4-BE49-F238E27FC236}">
                <a16:creationId xmlns:a16="http://schemas.microsoft.com/office/drawing/2014/main" id="{BF044206-FAFD-4A42-89C5-DA6CA83C9CBF}"/>
              </a:ext>
            </a:extLst>
          </p:cNvPr>
          <p:cNvSpPr>
            <a:spLocks noGrp="1"/>
          </p:cNvSpPr>
          <p:nvPr>
            <p:ph type="title"/>
          </p:nvPr>
        </p:nvSpPr>
        <p:spPr>
          <a:xfrm>
            <a:off x="258184" y="5699051"/>
            <a:ext cx="7134988" cy="985283"/>
          </a:xfrm>
        </p:spPr>
        <p:txBody>
          <a:bodyPr/>
          <a:lstStyle>
            <a:lvl1pPr>
              <a:defRPr>
                <a:solidFill>
                  <a:schemeClr val="bg1"/>
                </a:solidFill>
              </a:defRPr>
            </a:lvl1pPr>
          </a:lstStyle>
          <a:p>
            <a:r>
              <a:rPr lang="en-US"/>
              <a:t>Click to edit Master title style</a:t>
            </a:r>
          </a:p>
        </p:txBody>
      </p:sp>
      <p:pic>
        <p:nvPicPr>
          <p:cNvPr id="3" name="Picture 2">
            <a:extLst>
              <a:ext uri="{FF2B5EF4-FFF2-40B4-BE49-F238E27FC236}">
                <a16:creationId xmlns:a16="http://schemas.microsoft.com/office/drawing/2014/main" id="{2FEE908A-51DD-AB40-9CDF-1D86E7DF3215}"/>
              </a:ext>
            </a:extLst>
          </p:cNvPr>
          <p:cNvPicPr>
            <a:picLocks noChangeAspect="1"/>
          </p:cNvPicPr>
          <p:nvPr userDrawn="1"/>
        </p:nvPicPr>
        <p:blipFill>
          <a:blip r:embed="rId6"/>
          <a:stretch>
            <a:fillRect/>
          </a:stretch>
        </p:blipFill>
        <p:spPr>
          <a:xfrm>
            <a:off x="7504920" y="1491487"/>
            <a:ext cx="1639080" cy="3916326"/>
          </a:xfrm>
          <a:prstGeom prst="rect">
            <a:avLst/>
          </a:prstGeom>
        </p:spPr>
      </p:pic>
    </p:spTree>
    <p:extLst>
      <p:ext uri="{BB962C8B-B14F-4D97-AF65-F5344CB8AC3E}">
        <p14:creationId xmlns:p14="http://schemas.microsoft.com/office/powerpoint/2010/main" val="23503233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992372"/>
            <a:ext cx="8316876" cy="698317"/>
          </a:xfrm>
        </p:spPr>
        <p:txBody>
          <a:bodyPr/>
          <a:lstStyle/>
          <a:p>
            <a:r>
              <a:rPr lang="en-US"/>
              <a:t>Click to edit Master title style</a:t>
            </a:r>
          </a:p>
        </p:txBody>
      </p:sp>
      <p:sp>
        <p:nvSpPr>
          <p:cNvPr id="3" name="Content Placeholder 2"/>
          <p:cNvSpPr>
            <a:spLocks noGrp="1"/>
          </p:cNvSpPr>
          <p:nvPr>
            <p:ph idx="1"/>
          </p:nvPr>
        </p:nvSpPr>
        <p:spPr>
          <a:xfrm>
            <a:off x="628650" y="1825625"/>
            <a:ext cx="7104764" cy="4351338"/>
          </a:xfrm>
        </p:spPr>
        <p:txBody>
          <a:bodyPr/>
          <a:lstStyle>
            <a:lvl1pPr marL="0" indent="0">
              <a:buNone/>
              <a:defRPr b="1">
                <a:solidFill>
                  <a:srgbClr val="00559A"/>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63984F8-6CE3-2F45-A61F-1F022068406E}" type="datetimeFigureOut">
              <a:rPr lang="en-US" smtClean="0"/>
              <a:t>5/12/2023</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74AD7C1D-1BAF-4A43-8B86-2FB8EFB06079}" type="slidenum">
              <a:rPr lang="en-US" smtClean="0"/>
              <a:t>‹#›</a:t>
            </a:fld>
            <a:endParaRPr lang="en-US"/>
          </a:p>
        </p:txBody>
      </p:sp>
      <p:sp>
        <p:nvSpPr>
          <p:cNvPr id="7" name="Picture Placeholder 5">
            <a:extLst>
              <a:ext uri="{FF2B5EF4-FFF2-40B4-BE49-F238E27FC236}">
                <a16:creationId xmlns:a16="http://schemas.microsoft.com/office/drawing/2014/main" id="{A872D2AA-E4CA-FF42-9D22-BFD20DD84E6E}"/>
              </a:ext>
            </a:extLst>
          </p:cNvPr>
          <p:cNvSpPr>
            <a:spLocks noGrp="1"/>
          </p:cNvSpPr>
          <p:nvPr>
            <p:ph type="pic" sz="quarter" idx="13"/>
          </p:nvPr>
        </p:nvSpPr>
        <p:spPr>
          <a:xfrm>
            <a:off x="7825699" y="1825625"/>
            <a:ext cx="1119827" cy="3792660"/>
          </a:xfrm>
        </p:spPr>
      </p:sp>
    </p:spTree>
    <p:extLst>
      <p:ext uri="{BB962C8B-B14F-4D97-AF65-F5344CB8AC3E}">
        <p14:creationId xmlns:p14="http://schemas.microsoft.com/office/powerpoint/2010/main" val="15289533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49" y="992372"/>
            <a:ext cx="8337473" cy="698317"/>
          </a:xfrm>
        </p:spPr>
        <p:txBody>
          <a:bodyPr/>
          <a:lstStyle/>
          <a:p>
            <a:r>
              <a:rPr lang="en-US"/>
              <a:t>Click to edit Master title style</a:t>
            </a:r>
          </a:p>
        </p:txBody>
      </p:sp>
      <p:sp>
        <p:nvSpPr>
          <p:cNvPr id="3" name="Content Placeholder 2"/>
          <p:cNvSpPr>
            <a:spLocks noGrp="1"/>
          </p:cNvSpPr>
          <p:nvPr>
            <p:ph idx="1"/>
          </p:nvPr>
        </p:nvSpPr>
        <p:spPr>
          <a:xfrm>
            <a:off x="628649" y="1828800"/>
            <a:ext cx="6444273" cy="42973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p:cNvSpPr/>
          <p:nvPr userDrawn="1"/>
        </p:nvSpPr>
        <p:spPr>
          <a:xfrm>
            <a:off x="7151077" y="1828800"/>
            <a:ext cx="1867875" cy="3759200"/>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 Placeholder 5"/>
          <p:cNvSpPr>
            <a:spLocks noGrp="1"/>
          </p:cNvSpPr>
          <p:nvPr>
            <p:ph type="body" sz="quarter" idx="10" hasCustomPrompt="1"/>
          </p:nvPr>
        </p:nvSpPr>
        <p:spPr>
          <a:xfrm>
            <a:off x="7209694" y="2558168"/>
            <a:ext cx="1760413" cy="2921882"/>
          </a:xfrm>
        </p:spPr>
        <p:txBody>
          <a:bodyPr>
            <a:normAutofit/>
          </a:bodyPr>
          <a:lstStyle>
            <a:lvl1pPr algn="l">
              <a:defRPr sz="1000" b="0">
                <a:solidFill>
                  <a:schemeClr val="tx1"/>
                </a:solidFill>
              </a:defRPr>
            </a:lvl1pPr>
            <a:lvl5pPr marL="1828800" indent="0">
              <a:buNone/>
              <a:defRPr/>
            </a:lvl5pPr>
          </a:lstStyle>
          <a:p>
            <a:pPr lvl="0"/>
            <a:r>
              <a:rPr lang="en-US"/>
              <a:t>Fifth level</a:t>
            </a:r>
          </a:p>
        </p:txBody>
      </p:sp>
      <p:sp>
        <p:nvSpPr>
          <p:cNvPr id="14" name="Text Placeholder 13"/>
          <p:cNvSpPr>
            <a:spLocks noGrp="1"/>
          </p:cNvSpPr>
          <p:nvPr>
            <p:ph type="body" sz="quarter" idx="11"/>
          </p:nvPr>
        </p:nvSpPr>
        <p:spPr>
          <a:xfrm>
            <a:off x="7203905" y="1885814"/>
            <a:ext cx="1762218" cy="615339"/>
          </a:xfrm>
        </p:spPr>
        <p:txBody>
          <a:bodyPr>
            <a:noAutofit/>
          </a:bodyPr>
          <a:lstStyle>
            <a:lvl1pPr>
              <a:defRPr sz="1200">
                <a:solidFill>
                  <a:srgbClr val="139AB2"/>
                </a:solidFill>
              </a:defRPr>
            </a:lvl1pPr>
          </a:lstStyle>
          <a:p>
            <a:pPr lvl="0"/>
            <a:r>
              <a:rPr lang="en-US"/>
              <a:t>Click to edit Master text styles</a:t>
            </a:r>
          </a:p>
        </p:txBody>
      </p:sp>
      <p:sp>
        <p:nvSpPr>
          <p:cNvPr id="10" name="Slide Number Placeholder 5"/>
          <p:cNvSpPr>
            <a:spLocks noGrp="1"/>
          </p:cNvSpPr>
          <p:nvPr>
            <p:ph type="sldNum" sz="quarter" idx="4"/>
          </p:nvPr>
        </p:nvSpPr>
        <p:spPr>
          <a:xfrm>
            <a:off x="691661" y="6323624"/>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9FC9244-15B3-8F40-A6D8-795DD2FF1F30}" type="slidenum">
              <a:rPr lang="en-US" smtClean="0"/>
              <a:pPr/>
              <a:t>‹#›</a:t>
            </a:fld>
            <a:endParaRPr lang="en-US"/>
          </a:p>
        </p:txBody>
      </p:sp>
    </p:spTree>
    <p:extLst>
      <p:ext uri="{BB962C8B-B14F-4D97-AF65-F5344CB8AC3E}">
        <p14:creationId xmlns:p14="http://schemas.microsoft.com/office/powerpoint/2010/main" val="398645286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rgbClr val="00559A"/>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863984F8-6CE3-2F45-A61F-1F022068406E}" type="datetimeFigureOut">
              <a:rPr lang="en-US" smtClean="0"/>
              <a:t>5/12/2023</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74AD7C1D-1BAF-4A43-8B86-2FB8EFB06079}" type="slidenum">
              <a:rPr lang="en-US" smtClean="0"/>
              <a:t>‹#›</a:t>
            </a:fld>
            <a:endParaRPr lang="en-US"/>
          </a:p>
        </p:txBody>
      </p:sp>
    </p:spTree>
    <p:extLst>
      <p:ext uri="{BB962C8B-B14F-4D97-AF65-F5344CB8AC3E}">
        <p14:creationId xmlns:p14="http://schemas.microsoft.com/office/powerpoint/2010/main" val="156000888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6">
            <a:extLst>
              <a:ext uri="{FF2B5EF4-FFF2-40B4-BE49-F238E27FC236}">
                <a16:creationId xmlns:a16="http://schemas.microsoft.com/office/drawing/2014/main" id="{7D3011CF-6652-3242-92AB-DE439D90EA7B}"/>
              </a:ext>
            </a:extLst>
          </p:cNvPr>
          <p:cNvSpPr>
            <a:spLocks noGrp="1"/>
          </p:cNvSpPr>
          <p:nvPr>
            <p:ph type="dt" sz="half" idx="10"/>
          </p:nvPr>
        </p:nvSpPr>
        <p:spPr>
          <a:xfrm>
            <a:off x="628650" y="6356351"/>
            <a:ext cx="2057400" cy="365125"/>
          </a:xfrm>
          <a:prstGeom prst="rect">
            <a:avLst/>
          </a:prstGeom>
        </p:spPr>
        <p:txBody>
          <a:bodyPr/>
          <a:lstStyle/>
          <a:p>
            <a:fld id="{863984F8-6CE3-2F45-A61F-1F022068406E}" type="datetimeFigureOut">
              <a:rPr lang="en-US" smtClean="0"/>
              <a:t>5/12/2023</a:t>
            </a:fld>
            <a:endParaRPr lang="en-US"/>
          </a:p>
        </p:txBody>
      </p:sp>
      <p:sp>
        <p:nvSpPr>
          <p:cNvPr id="9" name="Footer Placeholder 7">
            <a:extLst>
              <a:ext uri="{FF2B5EF4-FFF2-40B4-BE49-F238E27FC236}">
                <a16:creationId xmlns:a16="http://schemas.microsoft.com/office/drawing/2014/main" id="{4FA8FC5F-F03F-6F4C-82D5-9D60678DBEDE}"/>
              </a:ext>
            </a:extLst>
          </p:cNvPr>
          <p:cNvSpPr>
            <a:spLocks noGrp="1"/>
          </p:cNvSpPr>
          <p:nvPr>
            <p:ph type="ftr" sz="quarter" idx="11"/>
          </p:nvPr>
        </p:nvSpPr>
        <p:spPr>
          <a:xfrm>
            <a:off x="3028950" y="6356351"/>
            <a:ext cx="3086100" cy="365125"/>
          </a:xfrm>
          <a:prstGeom prst="rect">
            <a:avLst/>
          </a:prstGeom>
        </p:spPr>
        <p:txBody>
          <a:bodyPr/>
          <a:lstStyle/>
          <a:p>
            <a:endParaRPr lang="en-US"/>
          </a:p>
        </p:txBody>
      </p:sp>
      <p:sp>
        <p:nvSpPr>
          <p:cNvPr id="10" name="Slide Number Placeholder 8">
            <a:extLst>
              <a:ext uri="{FF2B5EF4-FFF2-40B4-BE49-F238E27FC236}">
                <a16:creationId xmlns:a16="http://schemas.microsoft.com/office/drawing/2014/main" id="{C6BFF8BE-1CC5-4644-8FEF-F3E0B4D18560}"/>
              </a:ext>
            </a:extLst>
          </p:cNvPr>
          <p:cNvSpPr>
            <a:spLocks noGrp="1"/>
          </p:cNvSpPr>
          <p:nvPr>
            <p:ph type="sldNum" sz="quarter" idx="12"/>
          </p:nvPr>
        </p:nvSpPr>
        <p:spPr>
          <a:xfrm>
            <a:off x="6457950" y="6356351"/>
            <a:ext cx="2057400" cy="365125"/>
          </a:xfrm>
          <a:prstGeom prst="rect">
            <a:avLst/>
          </a:prstGeom>
        </p:spPr>
        <p:txBody>
          <a:bodyPr/>
          <a:lstStyle/>
          <a:p>
            <a:fld id="{74AD7C1D-1BAF-4A43-8B86-2FB8EFB06079}" type="slidenum">
              <a:rPr lang="en-US" smtClean="0"/>
              <a:t>‹#›</a:t>
            </a:fld>
            <a:endParaRPr lang="en-US"/>
          </a:p>
        </p:txBody>
      </p:sp>
    </p:spTree>
    <p:extLst>
      <p:ext uri="{BB962C8B-B14F-4D97-AF65-F5344CB8AC3E}">
        <p14:creationId xmlns:p14="http://schemas.microsoft.com/office/powerpoint/2010/main" val="15440372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935665"/>
            <a:ext cx="7886700" cy="755024"/>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863984F8-6CE3-2F45-A61F-1F022068406E}" type="datetimeFigureOut">
              <a:rPr lang="en-US" smtClean="0"/>
              <a:t>5/12/2023</a:t>
            </a:fld>
            <a:endParaRPr lang="en-US"/>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74AD7C1D-1BAF-4A43-8B86-2FB8EFB06079}" type="slidenum">
              <a:rPr lang="en-US" smtClean="0"/>
              <a:t>‹#›</a:t>
            </a:fld>
            <a:endParaRPr lang="en-US"/>
          </a:p>
        </p:txBody>
      </p:sp>
    </p:spTree>
    <p:extLst>
      <p:ext uri="{BB962C8B-B14F-4D97-AF65-F5344CB8AC3E}">
        <p14:creationId xmlns:p14="http://schemas.microsoft.com/office/powerpoint/2010/main" val="22105272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8375856-FA1A-463F-B6A1-7AFBEE6593C3}"/>
              </a:ext>
            </a:extLst>
          </p:cNvPr>
          <p:cNvSpPr>
            <a:spLocks noGrp="1"/>
          </p:cNvSpPr>
          <p:nvPr>
            <p:ph type="dt" sz="half" idx="10"/>
          </p:nvPr>
        </p:nvSpPr>
        <p:spPr/>
        <p:txBody>
          <a:bodyPr/>
          <a:lstStyle/>
          <a:p>
            <a:endParaRPr lang="en-US"/>
          </a:p>
        </p:txBody>
      </p:sp>
      <p:sp>
        <p:nvSpPr>
          <p:cNvPr id="3" name="Footer Placeholder 2">
            <a:extLst>
              <a:ext uri="{FF2B5EF4-FFF2-40B4-BE49-F238E27FC236}">
                <a16:creationId xmlns:a16="http://schemas.microsoft.com/office/drawing/2014/main" id="{26E13F4C-5B28-4851-B576-7467AF30DF1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B46F164-8C82-4078-9380-D91121EC7B54}"/>
              </a:ext>
            </a:extLst>
          </p:cNvPr>
          <p:cNvSpPr>
            <a:spLocks noGrp="1"/>
          </p:cNvSpPr>
          <p:nvPr>
            <p:ph type="sldNum" sz="quarter" idx="12"/>
          </p:nvPr>
        </p:nvSpPr>
        <p:spPr/>
        <p:txBody>
          <a:bodyPr/>
          <a:lstStyle/>
          <a:p>
            <a:fld id="{14B737FC-DC30-433B-8332-11FE129A6130}" type="slidenum">
              <a:rPr lang="en-US" smtClean="0"/>
              <a:t>‹#›</a:t>
            </a:fld>
            <a:endParaRPr lang="en-US"/>
          </a:p>
        </p:txBody>
      </p:sp>
    </p:spTree>
    <p:extLst>
      <p:ext uri="{BB962C8B-B14F-4D97-AF65-F5344CB8AC3E}">
        <p14:creationId xmlns:p14="http://schemas.microsoft.com/office/powerpoint/2010/main" val="299806890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987426"/>
            <a:ext cx="2949178" cy="1443886"/>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629841" y="2615608"/>
            <a:ext cx="2949178" cy="3253379"/>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863984F8-6CE3-2F45-A61F-1F022068406E}" type="datetimeFigureOut">
              <a:rPr lang="en-US" smtClean="0"/>
              <a:t>5/12/2023</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74AD7C1D-1BAF-4A43-8B86-2FB8EFB06079}" type="slidenum">
              <a:rPr lang="en-US" smtClean="0"/>
              <a:t>‹#›</a:t>
            </a:fld>
            <a:endParaRPr lang="en-US"/>
          </a:p>
        </p:txBody>
      </p:sp>
    </p:spTree>
    <p:extLst>
      <p:ext uri="{BB962C8B-B14F-4D97-AF65-F5344CB8AC3E}">
        <p14:creationId xmlns:p14="http://schemas.microsoft.com/office/powerpoint/2010/main" val="382523217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774024-EEE0-DC40-B528-D5AD762A68D0}"/>
              </a:ext>
            </a:extLst>
          </p:cNvPr>
          <p:cNvSpPr>
            <a:spLocks noGrp="1"/>
          </p:cNvSpPr>
          <p:nvPr>
            <p:ph type="title"/>
          </p:nvPr>
        </p:nvSpPr>
        <p:spPr>
          <a:xfrm>
            <a:off x="285750" y="1576705"/>
            <a:ext cx="4949190" cy="3124835"/>
          </a:xfrm>
          <a:prstGeom prst="rect">
            <a:avLst/>
          </a:prstGeom>
        </p:spPr>
        <p:txBody>
          <a:bodyPr/>
          <a:lstStyle>
            <a:lvl1pPr>
              <a:defRPr b="1" i="0">
                <a:solidFill>
                  <a:schemeClr val="bg1"/>
                </a:solidFill>
                <a:latin typeface="Open Sans Extrabold" panose="020B0606030504020204" pitchFamily="34" charset="0"/>
                <a:ea typeface="Open Sans Extrabold" panose="020B0606030504020204" pitchFamily="34" charset="0"/>
                <a:cs typeface="Open Sans Extrabold" panose="020B0606030504020204" pitchFamily="34" charset="0"/>
              </a:defRPr>
            </a:lvl1pPr>
          </a:lstStyle>
          <a:p>
            <a:r>
              <a:rPr lang="en-US"/>
              <a:t>Click to edit Master title style</a:t>
            </a:r>
          </a:p>
        </p:txBody>
      </p:sp>
    </p:spTree>
    <p:extLst>
      <p:ext uri="{BB962C8B-B14F-4D97-AF65-F5344CB8AC3E}">
        <p14:creationId xmlns:p14="http://schemas.microsoft.com/office/powerpoint/2010/main" val="240636613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89352" y="635000"/>
            <a:ext cx="8229600" cy="806938"/>
          </a:xfrm>
        </p:spPr>
        <p:txBody>
          <a:bodyPr/>
          <a:lstStyle/>
          <a:p>
            <a:r>
              <a:rPr lang="en-US"/>
              <a:t>Click to edit Master title style</a:t>
            </a:r>
          </a:p>
        </p:txBody>
      </p:sp>
      <p:sp>
        <p:nvSpPr>
          <p:cNvPr id="3" name="Content Placeholder 2"/>
          <p:cNvSpPr>
            <a:spLocks noGrp="1"/>
          </p:cNvSpPr>
          <p:nvPr>
            <p:ph idx="1"/>
          </p:nvPr>
        </p:nvSpPr>
        <p:spPr>
          <a:xfrm>
            <a:off x="261815" y="1600202"/>
            <a:ext cx="7631724"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Picture Placeholder 10"/>
          <p:cNvSpPr>
            <a:spLocks noGrp="1"/>
          </p:cNvSpPr>
          <p:nvPr>
            <p:ph type="pic" sz="quarter" idx="10"/>
          </p:nvPr>
        </p:nvSpPr>
        <p:spPr>
          <a:xfrm>
            <a:off x="8059616" y="1609726"/>
            <a:ext cx="949203" cy="3792660"/>
          </a:xfrm>
        </p:spPr>
        <p:txBody>
          <a:bodyPr/>
          <a:lstStyle/>
          <a:p>
            <a:endParaRPr lang="en-US"/>
          </a:p>
        </p:txBody>
      </p:sp>
      <p:sp>
        <p:nvSpPr>
          <p:cNvPr id="10" name="Slide Number Placeholder 5"/>
          <p:cNvSpPr>
            <a:spLocks noGrp="1"/>
          </p:cNvSpPr>
          <p:nvPr>
            <p:ph type="sldNum" sz="quarter" idx="4"/>
          </p:nvPr>
        </p:nvSpPr>
        <p:spPr>
          <a:xfrm>
            <a:off x="691661" y="6323626"/>
            <a:ext cx="21336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9FC9244-15B3-8F40-A6D8-795DD2FF1F30}" type="slidenum">
              <a:rPr lang="en-US" smtClean="0"/>
              <a:pPr/>
              <a:t>‹#›</a:t>
            </a:fld>
            <a:endParaRPr lang="en-US"/>
          </a:p>
        </p:txBody>
      </p:sp>
    </p:spTree>
    <p:extLst>
      <p:ext uri="{BB962C8B-B14F-4D97-AF65-F5344CB8AC3E}">
        <p14:creationId xmlns:p14="http://schemas.microsoft.com/office/powerpoint/2010/main" val="272952130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475F8507-6DFE-47CA-BD43-0FCC038880CD}" type="datetimeFigureOut">
              <a:rPr lang="en-US" smtClean="0"/>
              <a:t>5/12/2023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41F28D-06DC-430C-8701-5343B4F07068}" type="slidenum">
              <a:rPr lang="en-US" smtClean="0"/>
              <a:t>‹#›</a:t>
            </a:fld>
            <a:endParaRPr lang="en-US"/>
          </a:p>
        </p:txBody>
      </p:sp>
    </p:spTree>
    <p:extLst>
      <p:ext uri="{BB962C8B-B14F-4D97-AF65-F5344CB8AC3E}">
        <p14:creationId xmlns:p14="http://schemas.microsoft.com/office/powerpoint/2010/main" val="129326717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75F8507-6DFE-47CA-BD43-0FCC038880CD}" type="datetimeFigureOut">
              <a:rPr lang="en-US" smtClean="0"/>
              <a:t>5/12/2023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41F28D-06DC-430C-8701-5343B4F07068}" type="slidenum">
              <a:rPr lang="en-US" smtClean="0"/>
              <a:t>‹#›</a:t>
            </a:fld>
            <a:endParaRPr lang="en-US"/>
          </a:p>
        </p:txBody>
      </p:sp>
    </p:spTree>
    <p:extLst>
      <p:ext uri="{BB962C8B-B14F-4D97-AF65-F5344CB8AC3E}">
        <p14:creationId xmlns:p14="http://schemas.microsoft.com/office/powerpoint/2010/main" val="286645518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75F8507-6DFE-47CA-BD43-0FCC038880CD}" type="datetimeFigureOut">
              <a:rPr lang="en-US" smtClean="0"/>
              <a:t>5/12/2023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41F28D-06DC-430C-8701-5343B4F07068}" type="slidenum">
              <a:rPr lang="en-US" smtClean="0"/>
              <a:t>‹#›</a:t>
            </a:fld>
            <a:endParaRPr lang="en-US"/>
          </a:p>
        </p:txBody>
      </p:sp>
    </p:spTree>
    <p:extLst>
      <p:ext uri="{BB962C8B-B14F-4D97-AF65-F5344CB8AC3E}">
        <p14:creationId xmlns:p14="http://schemas.microsoft.com/office/powerpoint/2010/main" val="242163905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75F8507-6DFE-47CA-BD43-0FCC038880CD}" type="datetimeFigureOut">
              <a:rPr lang="en-US" smtClean="0"/>
              <a:t>5/12/2023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141F28D-06DC-430C-8701-5343B4F07068}" type="slidenum">
              <a:rPr lang="en-US" smtClean="0"/>
              <a:t>‹#›</a:t>
            </a:fld>
            <a:endParaRPr lang="en-US"/>
          </a:p>
        </p:txBody>
      </p:sp>
    </p:spTree>
    <p:extLst>
      <p:ext uri="{BB962C8B-B14F-4D97-AF65-F5344CB8AC3E}">
        <p14:creationId xmlns:p14="http://schemas.microsoft.com/office/powerpoint/2010/main" val="13345133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75F8507-6DFE-47CA-BD43-0FCC038880CD}" type="datetimeFigureOut">
              <a:rPr lang="en-US" smtClean="0"/>
              <a:t>5/12/2023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141F28D-06DC-430C-8701-5343B4F07068}" type="slidenum">
              <a:rPr lang="en-US" smtClean="0"/>
              <a:t>‹#›</a:t>
            </a:fld>
            <a:endParaRPr lang="en-US"/>
          </a:p>
        </p:txBody>
      </p:sp>
    </p:spTree>
    <p:extLst>
      <p:ext uri="{BB962C8B-B14F-4D97-AF65-F5344CB8AC3E}">
        <p14:creationId xmlns:p14="http://schemas.microsoft.com/office/powerpoint/2010/main" val="151896313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75F8507-6DFE-47CA-BD43-0FCC038880CD}" type="datetimeFigureOut">
              <a:rPr lang="en-US" smtClean="0"/>
              <a:t>5/12/2023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141F28D-06DC-430C-8701-5343B4F07068}" type="slidenum">
              <a:rPr lang="en-US" smtClean="0"/>
              <a:t>‹#›</a:t>
            </a:fld>
            <a:endParaRPr lang="en-US"/>
          </a:p>
        </p:txBody>
      </p:sp>
    </p:spTree>
    <p:extLst>
      <p:ext uri="{BB962C8B-B14F-4D97-AF65-F5344CB8AC3E}">
        <p14:creationId xmlns:p14="http://schemas.microsoft.com/office/powerpoint/2010/main" val="83088200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75F8507-6DFE-47CA-BD43-0FCC038880CD}" type="datetimeFigureOut">
              <a:rPr lang="en-US" smtClean="0"/>
              <a:t>5/12/2023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141F28D-06DC-430C-8701-5343B4F07068}" type="slidenum">
              <a:rPr lang="en-US" smtClean="0"/>
              <a:t>‹#›</a:t>
            </a:fld>
            <a:endParaRPr lang="en-US"/>
          </a:p>
        </p:txBody>
      </p:sp>
    </p:spTree>
    <p:extLst>
      <p:ext uri="{BB962C8B-B14F-4D97-AF65-F5344CB8AC3E}">
        <p14:creationId xmlns:p14="http://schemas.microsoft.com/office/powerpoint/2010/main" val="29533260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EF2EBB-CBA1-4312-BAB7-AA638E83642A}"/>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3DA354BB-7E6A-4A2C-99B6-0ACC56A094BE}"/>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C2F1422-8AEB-48FD-8B5D-CE96316AF258}"/>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6E195D02-C701-4E7D-A7E4-355B30B64DD4}"/>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4BE69E45-ED5B-45A8-BA49-40091C953E6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9BFD911-6F34-40CB-8C8B-6005D4BFDC2D}"/>
              </a:ext>
            </a:extLst>
          </p:cNvPr>
          <p:cNvSpPr>
            <a:spLocks noGrp="1"/>
          </p:cNvSpPr>
          <p:nvPr>
            <p:ph type="sldNum" sz="quarter" idx="12"/>
          </p:nvPr>
        </p:nvSpPr>
        <p:spPr/>
        <p:txBody>
          <a:bodyPr/>
          <a:lstStyle/>
          <a:p>
            <a:fld id="{14B737FC-DC30-433B-8332-11FE129A6130}" type="slidenum">
              <a:rPr lang="en-US" smtClean="0"/>
              <a:t>‹#›</a:t>
            </a:fld>
            <a:endParaRPr lang="en-US"/>
          </a:p>
        </p:txBody>
      </p:sp>
    </p:spTree>
    <p:extLst>
      <p:ext uri="{BB962C8B-B14F-4D97-AF65-F5344CB8AC3E}">
        <p14:creationId xmlns:p14="http://schemas.microsoft.com/office/powerpoint/2010/main" val="412633323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75F8507-6DFE-47CA-BD43-0FCC038880CD}" type="datetimeFigureOut">
              <a:rPr lang="en-US" smtClean="0"/>
              <a:t>5/12/2023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141F28D-06DC-430C-8701-5343B4F07068}" type="slidenum">
              <a:rPr lang="en-US" smtClean="0"/>
              <a:t>‹#›</a:t>
            </a:fld>
            <a:endParaRPr lang="en-US"/>
          </a:p>
        </p:txBody>
      </p:sp>
    </p:spTree>
    <p:extLst>
      <p:ext uri="{BB962C8B-B14F-4D97-AF65-F5344CB8AC3E}">
        <p14:creationId xmlns:p14="http://schemas.microsoft.com/office/powerpoint/2010/main" val="381147975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75F8507-6DFE-47CA-BD43-0FCC038880CD}" type="datetimeFigureOut">
              <a:rPr lang="en-US" smtClean="0"/>
              <a:t>5/12/2023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141F28D-06DC-430C-8701-5343B4F07068}" type="slidenum">
              <a:rPr lang="en-US" smtClean="0"/>
              <a:t>‹#›</a:t>
            </a:fld>
            <a:endParaRPr lang="en-US"/>
          </a:p>
        </p:txBody>
      </p:sp>
    </p:spTree>
    <p:extLst>
      <p:ext uri="{BB962C8B-B14F-4D97-AF65-F5344CB8AC3E}">
        <p14:creationId xmlns:p14="http://schemas.microsoft.com/office/powerpoint/2010/main" val="227319478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75F8507-6DFE-47CA-BD43-0FCC038880CD}" type="datetimeFigureOut">
              <a:rPr lang="en-US" smtClean="0"/>
              <a:t>5/12/2023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41F28D-06DC-430C-8701-5343B4F07068}" type="slidenum">
              <a:rPr lang="en-US" smtClean="0"/>
              <a:t>‹#›</a:t>
            </a:fld>
            <a:endParaRPr lang="en-US"/>
          </a:p>
        </p:txBody>
      </p:sp>
    </p:spTree>
    <p:extLst>
      <p:ext uri="{BB962C8B-B14F-4D97-AF65-F5344CB8AC3E}">
        <p14:creationId xmlns:p14="http://schemas.microsoft.com/office/powerpoint/2010/main" val="396321598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75F8507-6DFE-47CA-BD43-0FCC038880CD}" type="datetimeFigureOut">
              <a:rPr lang="en-US" smtClean="0"/>
              <a:t>5/12/2023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41F28D-06DC-430C-8701-5343B4F07068}" type="slidenum">
              <a:rPr lang="en-US" smtClean="0"/>
              <a:t>‹#›</a:t>
            </a:fld>
            <a:endParaRPr lang="en-US"/>
          </a:p>
        </p:txBody>
      </p:sp>
    </p:spTree>
    <p:extLst>
      <p:ext uri="{BB962C8B-B14F-4D97-AF65-F5344CB8AC3E}">
        <p14:creationId xmlns:p14="http://schemas.microsoft.com/office/powerpoint/2010/main" val="186143256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0A0329B0-363F-0D4A-BA57-4513066D2887}"/>
              </a:ext>
            </a:extLst>
          </p:cNvPr>
          <p:cNvPicPr>
            <a:picLocks noChangeAspect="1"/>
          </p:cNvPicPr>
          <p:nvPr userDrawn="1"/>
        </p:nvPicPr>
        <p:blipFill rotWithShape="1">
          <a:blip r:embed="rId3"/>
          <a:srcRect l="12427"/>
          <a:stretch/>
        </p:blipFill>
        <p:spPr>
          <a:xfrm>
            <a:off x="0" y="1260233"/>
            <a:ext cx="5403954" cy="4112845"/>
          </a:xfrm>
          <a:prstGeom prst="rect">
            <a:avLst/>
          </a:prstGeom>
        </p:spPr>
      </p:pic>
      <p:pic>
        <p:nvPicPr>
          <p:cNvPr id="7" name="Picture 6">
            <a:extLst>
              <a:ext uri="{FF2B5EF4-FFF2-40B4-BE49-F238E27FC236}">
                <a16:creationId xmlns:a16="http://schemas.microsoft.com/office/drawing/2014/main" id="{1B11A7CF-DF6F-6A41-8615-B1711E7D818E}"/>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581898" y="3341077"/>
            <a:ext cx="3562103" cy="2032000"/>
          </a:xfrm>
          <a:prstGeom prst="rect">
            <a:avLst/>
          </a:prstGeom>
        </p:spPr>
      </p:pic>
      <p:pic>
        <p:nvPicPr>
          <p:cNvPr id="8" name="Picture 7">
            <a:extLst>
              <a:ext uri="{FF2B5EF4-FFF2-40B4-BE49-F238E27FC236}">
                <a16:creationId xmlns:a16="http://schemas.microsoft.com/office/drawing/2014/main" id="{CD8927FC-7D48-AD41-9CDD-B77CCA279C7E}"/>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81899" y="1260234"/>
            <a:ext cx="3562102" cy="1856153"/>
          </a:xfrm>
          <a:prstGeom prst="rect">
            <a:avLst/>
          </a:prstGeom>
        </p:spPr>
      </p:pic>
      <p:sp>
        <p:nvSpPr>
          <p:cNvPr id="14" name="Title 1">
            <a:extLst>
              <a:ext uri="{FF2B5EF4-FFF2-40B4-BE49-F238E27FC236}">
                <a16:creationId xmlns:a16="http://schemas.microsoft.com/office/drawing/2014/main" id="{BF044206-FAFD-4A42-89C5-DA6CA83C9CBF}"/>
              </a:ext>
            </a:extLst>
          </p:cNvPr>
          <p:cNvSpPr>
            <a:spLocks noGrp="1"/>
          </p:cNvSpPr>
          <p:nvPr>
            <p:ph type="title"/>
          </p:nvPr>
        </p:nvSpPr>
        <p:spPr>
          <a:xfrm>
            <a:off x="258185" y="5699053"/>
            <a:ext cx="7134988" cy="985283"/>
          </a:xfrm>
        </p:spPr>
        <p:txBody>
          <a:bodyPr/>
          <a:lstStyle>
            <a:lvl1pPr>
              <a:defRPr>
                <a:solidFill>
                  <a:schemeClr val="bg1"/>
                </a:solidFill>
              </a:defRPr>
            </a:lvl1pPr>
          </a:lstStyle>
          <a:p>
            <a:r>
              <a:rPr lang="en-US"/>
              <a:t>Click to edit Master title style</a:t>
            </a:r>
          </a:p>
        </p:txBody>
      </p:sp>
      <p:pic>
        <p:nvPicPr>
          <p:cNvPr id="3" name="Picture 2">
            <a:extLst>
              <a:ext uri="{FF2B5EF4-FFF2-40B4-BE49-F238E27FC236}">
                <a16:creationId xmlns:a16="http://schemas.microsoft.com/office/drawing/2014/main" id="{2FEE908A-51DD-AB40-9CDF-1D86E7DF3215}"/>
              </a:ext>
            </a:extLst>
          </p:cNvPr>
          <p:cNvPicPr>
            <a:picLocks noChangeAspect="1"/>
          </p:cNvPicPr>
          <p:nvPr userDrawn="1"/>
        </p:nvPicPr>
        <p:blipFill>
          <a:blip r:embed="rId6"/>
          <a:stretch>
            <a:fillRect/>
          </a:stretch>
        </p:blipFill>
        <p:spPr>
          <a:xfrm>
            <a:off x="7504920" y="1491487"/>
            <a:ext cx="1639080" cy="3916326"/>
          </a:xfrm>
          <a:prstGeom prst="rect">
            <a:avLst/>
          </a:prstGeom>
        </p:spPr>
      </p:pic>
    </p:spTree>
    <p:extLst>
      <p:ext uri="{BB962C8B-B14F-4D97-AF65-F5344CB8AC3E}">
        <p14:creationId xmlns:p14="http://schemas.microsoft.com/office/powerpoint/2010/main" val="63492401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18" name="Picture 17"/>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581899" y="3341081"/>
            <a:ext cx="3063874" cy="2027907"/>
          </a:xfrm>
          <a:prstGeom prst="rect">
            <a:avLst/>
          </a:prstGeom>
        </p:spPr>
      </p:pic>
      <p:pic>
        <p:nvPicPr>
          <p:cNvPr id="11" name="Picture 10"/>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 y="1231638"/>
            <a:ext cx="5402385" cy="4136630"/>
          </a:xfrm>
          <a:prstGeom prst="rect">
            <a:avLst/>
          </a:prstGeom>
        </p:spPr>
      </p:pic>
      <p:sp>
        <p:nvSpPr>
          <p:cNvPr id="2" name="Title 1"/>
          <p:cNvSpPr>
            <a:spLocks noGrp="1"/>
          </p:cNvSpPr>
          <p:nvPr>
            <p:ph type="ctrTitle"/>
          </p:nvPr>
        </p:nvSpPr>
        <p:spPr>
          <a:xfrm>
            <a:off x="470879" y="5600678"/>
            <a:ext cx="7070969" cy="649681"/>
          </a:xfrm>
        </p:spPr>
        <p:txBody>
          <a:bodyPr>
            <a:normAutofit/>
          </a:bodyPr>
          <a:lstStyle>
            <a:lvl1pPr algn="l">
              <a:defRPr sz="1688" b="1">
                <a:solidFill>
                  <a:schemeClr val="bg1"/>
                </a:solidFill>
                <a:latin typeface="Arial"/>
                <a:cs typeface="Arial"/>
              </a:defRPr>
            </a:lvl1pPr>
          </a:lstStyle>
          <a:p>
            <a:r>
              <a:rPr lang="en-US"/>
              <a:t>Click to edit Master title style</a:t>
            </a:r>
          </a:p>
        </p:txBody>
      </p:sp>
      <p:sp>
        <p:nvSpPr>
          <p:cNvPr id="3" name="Subtitle 2"/>
          <p:cNvSpPr>
            <a:spLocks noGrp="1"/>
          </p:cNvSpPr>
          <p:nvPr>
            <p:ph type="subTitle" idx="1" hasCustomPrompt="1"/>
          </p:nvPr>
        </p:nvSpPr>
        <p:spPr>
          <a:xfrm>
            <a:off x="470878" y="6250359"/>
            <a:ext cx="3143738" cy="412261"/>
          </a:xfrm>
        </p:spPr>
        <p:txBody>
          <a:bodyPr>
            <a:normAutofit/>
          </a:bodyPr>
          <a:lstStyle>
            <a:lvl1pPr marL="0" indent="0" algn="l">
              <a:buNone/>
              <a:defRPr sz="844" b="0">
                <a:solidFill>
                  <a:srgbClr val="FFFFFF"/>
                </a:solidFill>
              </a:defRPr>
            </a:lvl1pPr>
            <a:lvl2pPr marL="257175" indent="0" algn="ctr">
              <a:buNone/>
              <a:defRPr>
                <a:solidFill>
                  <a:schemeClr val="tx1">
                    <a:tint val="75000"/>
                  </a:schemeClr>
                </a:solidFill>
              </a:defRPr>
            </a:lvl2pPr>
            <a:lvl3pPr marL="514350" indent="0" algn="ctr">
              <a:buNone/>
              <a:defRPr>
                <a:solidFill>
                  <a:schemeClr val="tx1">
                    <a:tint val="75000"/>
                  </a:schemeClr>
                </a:solidFill>
              </a:defRPr>
            </a:lvl3pPr>
            <a:lvl4pPr marL="771525" indent="0" algn="ctr">
              <a:buNone/>
              <a:defRPr>
                <a:solidFill>
                  <a:schemeClr val="tx1">
                    <a:tint val="75000"/>
                  </a:schemeClr>
                </a:solidFill>
              </a:defRPr>
            </a:lvl4pPr>
            <a:lvl5pPr marL="1028700" indent="0" algn="ctr">
              <a:buNone/>
              <a:defRPr>
                <a:solidFill>
                  <a:schemeClr val="tx1">
                    <a:tint val="75000"/>
                  </a:schemeClr>
                </a:solidFill>
              </a:defRPr>
            </a:lvl5pPr>
            <a:lvl6pPr marL="1285875" indent="0" algn="ctr">
              <a:buNone/>
              <a:defRPr>
                <a:solidFill>
                  <a:schemeClr val="tx1">
                    <a:tint val="75000"/>
                  </a:schemeClr>
                </a:solidFill>
              </a:defRPr>
            </a:lvl6pPr>
            <a:lvl7pPr marL="1543050" indent="0" algn="ctr">
              <a:buNone/>
              <a:defRPr>
                <a:solidFill>
                  <a:schemeClr val="tx1">
                    <a:tint val="75000"/>
                  </a:schemeClr>
                </a:solidFill>
              </a:defRPr>
            </a:lvl7pPr>
            <a:lvl8pPr marL="1800225" indent="0" algn="ctr">
              <a:buNone/>
              <a:defRPr>
                <a:solidFill>
                  <a:schemeClr val="tx1">
                    <a:tint val="75000"/>
                  </a:schemeClr>
                </a:solidFill>
              </a:defRPr>
            </a:lvl8pPr>
            <a:lvl9pPr marL="2057400" indent="0" algn="ctr">
              <a:buNone/>
              <a:defRPr>
                <a:solidFill>
                  <a:schemeClr val="tx1">
                    <a:tint val="75000"/>
                  </a:schemeClr>
                </a:solidFill>
              </a:defRPr>
            </a:lvl9pPr>
          </a:lstStyle>
          <a:p>
            <a:r>
              <a:rPr lang="en-US"/>
              <a:t>Date | Presenter</a:t>
            </a:r>
          </a:p>
        </p:txBody>
      </p:sp>
      <p:pic>
        <p:nvPicPr>
          <p:cNvPr id="16" name="Picture 15" descr="NRCS_Title-Raindrop1.png"/>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770076" y="1133235"/>
            <a:ext cx="2373924" cy="4261977"/>
          </a:xfrm>
          <a:prstGeom prst="rect">
            <a:avLst/>
          </a:prstGeom>
        </p:spPr>
      </p:pic>
      <p:pic>
        <p:nvPicPr>
          <p:cNvPr id="19" name="Picture 18" descr="NRCS_Title-Raindrop1.png"/>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581900" y="3341080"/>
            <a:ext cx="445717" cy="468923"/>
          </a:xfrm>
          <a:prstGeom prst="rect">
            <a:avLst/>
          </a:prstGeom>
        </p:spPr>
      </p:pic>
      <p:sp>
        <p:nvSpPr>
          <p:cNvPr id="20" name="Content Placeholder 19"/>
          <p:cNvSpPr>
            <a:spLocks noGrp="1"/>
          </p:cNvSpPr>
          <p:nvPr>
            <p:ph sz="quarter" idx="10" hasCustomPrompt="1"/>
          </p:nvPr>
        </p:nvSpPr>
        <p:spPr>
          <a:xfrm>
            <a:off x="5616943" y="1249851"/>
            <a:ext cx="2266950" cy="342900"/>
          </a:xfrm>
        </p:spPr>
        <p:txBody>
          <a:bodyPr anchor="ctr">
            <a:normAutofit/>
          </a:bodyPr>
          <a:lstStyle>
            <a:lvl1pPr>
              <a:defRPr sz="563" b="0" spc="169" baseline="0">
                <a:solidFill>
                  <a:srgbClr val="FEC20D"/>
                </a:solidFill>
              </a:defRPr>
            </a:lvl1pPr>
          </a:lstStyle>
          <a:p>
            <a:pPr lvl="0"/>
            <a:r>
              <a:rPr lang="en-US"/>
              <a:t>State Name</a:t>
            </a:r>
          </a:p>
        </p:txBody>
      </p:sp>
    </p:spTree>
    <p:extLst>
      <p:ext uri="{BB962C8B-B14F-4D97-AF65-F5344CB8AC3E}">
        <p14:creationId xmlns:p14="http://schemas.microsoft.com/office/powerpoint/2010/main" val="2034560461"/>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581899" y="3341077"/>
            <a:ext cx="3562103" cy="2032000"/>
          </a:xfrm>
          <a:prstGeom prst="rect">
            <a:avLst/>
          </a:prstGeom>
        </p:spPr>
      </p:pic>
      <p:pic>
        <p:nvPicPr>
          <p:cNvPr id="12" name="Picture 1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581899" y="1260236"/>
            <a:ext cx="3562102" cy="1856153"/>
          </a:xfrm>
          <a:prstGeom prst="rect">
            <a:avLst/>
          </a:prstGeom>
        </p:spPr>
      </p:pic>
      <p:sp>
        <p:nvSpPr>
          <p:cNvPr id="2" name="Title 1"/>
          <p:cNvSpPr>
            <a:spLocks noGrp="1"/>
          </p:cNvSpPr>
          <p:nvPr>
            <p:ph type="title" hasCustomPrompt="1"/>
          </p:nvPr>
        </p:nvSpPr>
        <p:spPr>
          <a:xfrm>
            <a:off x="614854" y="2433516"/>
            <a:ext cx="4367456" cy="2402254"/>
          </a:xfrm>
        </p:spPr>
        <p:txBody>
          <a:bodyPr anchor="t"/>
          <a:lstStyle>
            <a:lvl1pPr algn="l">
              <a:lnSpc>
                <a:spcPct val="90000"/>
              </a:lnSpc>
              <a:defRPr sz="2250" b="1" cap="none">
                <a:solidFill>
                  <a:schemeClr val="bg1"/>
                </a:solidFill>
              </a:defRPr>
            </a:lvl1pPr>
          </a:lstStyle>
          <a:p>
            <a:r>
              <a:rPr lang="en-US"/>
              <a:t>Click to edit master title style</a:t>
            </a:r>
          </a:p>
        </p:txBody>
      </p:sp>
      <p:sp>
        <p:nvSpPr>
          <p:cNvPr id="3" name="Text Placeholder 2"/>
          <p:cNvSpPr>
            <a:spLocks noGrp="1"/>
          </p:cNvSpPr>
          <p:nvPr>
            <p:ph type="body" idx="1"/>
          </p:nvPr>
        </p:nvSpPr>
        <p:spPr>
          <a:xfrm>
            <a:off x="614856" y="1504462"/>
            <a:ext cx="3761764" cy="929054"/>
          </a:xfrm>
        </p:spPr>
        <p:txBody>
          <a:bodyPr anchor="b"/>
          <a:lstStyle>
            <a:lvl1pPr marL="0" indent="0">
              <a:buNone/>
              <a:defRPr sz="1125" b="0">
                <a:solidFill>
                  <a:srgbClr val="FFFFFF"/>
                </a:solidFill>
              </a:defRPr>
            </a:lvl1pPr>
            <a:lvl2pPr marL="257175" indent="0">
              <a:buNone/>
              <a:defRPr sz="1013">
                <a:solidFill>
                  <a:schemeClr val="tx1">
                    <a:tint val="75000"/>
                  </a:schemeClr>
                </a:solidFill>
              </a:defRPr>
            </a:lvl2pPr>
            <a:lvl3pPr marL="514350" indent="0">
              <a:buNone/>
              <a:defRPr sz="900">
                <a:solidFill>
                  <a:schemeClr val="tx1">
                    <a:tint val="75000"/>
                  </a:schemeClr>
                </a:solidFill>
              </a:defRPr>
            </a:lvl3pPr>
            <a:lvl4pPr marL="771525" indent="0">
              <a:buNone/>
              <a:defRPr sz="788">
                <a:solidFill>
                  <a:schemeClr val="tx1">
                    <a:tint val="75000"/>
                  </a:schemeClr>
                </a:solidFill>
              </a:defRPr>
            </a:lvl4pPr>
            <a:lvl5pPr marL="1028700" indent="0">
              <a:buNone/>
              <a:defRPr sz="788">
                <a:solidFill>
                  <a:schemeClr val="tx1">
                    <a:tint val="75000"/>
                  </a:schemeClr>
                </a:solidFill>
              </a:defRPr>
            </a:lvl5pPr>
            <a:lvl6pPr marL="1285875" indent="0">
              <a:buNone/>
              <a:defRPr sz="788">
                <a:solidFill>
                  <a:schemeClr val="tx1">
                    <a:tint val="75000"/>
                  </a:schemeClr>
                </a:solidFill>
              </a:defRPr>
            </a:lvl6pPr>
            <a:lvl7pPr marL="1543050" indent="0">
              <a:buNone/>
              <a:defRPr sz="788">
                <a:solidFill>
                  <a:schemeClr val="tx1">
                    <a:tint val="75000"/>
                  </a:schemeClr>
                </a:solidFill>
              </a:defRPr>
            </a:lvl7pPr>
            <a:lvl8pPr marL="1800225" indent="0">
              <a:buNone/>
              <a:defRPr sz="788">
                <a:solidFill>
                  <a:schemeClr val="tx1">
                    <a:tint val="75000"/>
                  </a:schemeClr>
                </a:solidFill>
              </a:defRPr>
            </a:lvl8pPr>
            <a:lvl9pPr marL="2057400" indent="0">
              <a:buNone/>
              <a:defRPr sz="788">
                <a:solidFill>
                  <a:schemeClr val="tx1">
                    <a:tint val="75000"/>
                  </a:schemeClr>
                </a:solidFill>
              </a:defRPr>
            </a:lvl9pPr>
          </a:lstStyle>
          <a:p>
            <a:pPr lvl="0"/>
            <a:r>
              <a:rPr lang="en-US"/>
              <a:t>Click to edit Master text styles</a:t>
            </a:r>
          </a:p>
        </p:txBody>
      </p:sp>
      <p:pic>
        <p:nvPicPr>
          <p:cNvPr id="9" name="Picture 8" descr="NRCS-Divider-Slide_Raindrop.png"/>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895119" y="2031999"/>
            <a:ext cx="1258650" cy="2676770"/>
          </a:xfrm>
          <a:prstGeom prst="rect">
            <a:avLst/>
          </a:prstGeom>
        </p:spPr>
      </p:pic>
    </p:spTree>
    <p:extLst>
      <p:ext uri="{BB962C8B-B14F-4D97-AF65-F5344CB8AC3E}">
        <p14:creationId xmlns:p14="http://schemas.microsoft.com/office/powerpoint/2010/main" val="110416470"/>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132216" y="779404"/>
            <a:ext cx="8882185"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71863549"/>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261816" y="1600204"/>
            <a:ext cx="6811108"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p:cNvSpPr/>
          <p:nvPr/>
        </p:nvSpPr>
        <p:spPr>
          <a:xfrm>
            <a:off x="7151078" y="1609973"/>
            <a:ext cx="1867875" cy="397803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13"/>
          </a:p>
        </p:txBody>
      </p:sp>
      <p:sp>
        <p:nvSpPr>
          <p:cNvPr id="6" name="Text Placeholder 5"/>
          <p:cNvSpPr>
            <a:spLocks noGrp="1"/>
          </p:cNvSpPr>
          <p:nvPr>
            <p:ph type="body" sz="quarter" idx="10" hasCustomPrompt="1"/>
          </p:nvPr>
        </p:nvSpPr>
        <p:spPr>
          <a:xfrm>
            <a:off x="7209696" y="2413000"/>
            <a:ext cx="1760413" cy="3067050"/>
          </a:xfrm>
        </p:spPr>
        <p:txBody>
          <a:bodyPr>
            <a:normAutofit/>
          </a:bodyPr>
          <a:lstStyle>
            <a:lvl1pPr algn="l">
              <a:defRPr sz="563" b="0">
                <a:solidFill>
                  <a:schemeClr val="tx1"/>
                </a:solidFill>
              </a:defRPr>
            </a:lvl1pPr>
            <a:lvl5pPr marL="1028700" indent="0">
              <a:buNone/>
              <a:defRPr/>
            </a:lvl5pPr>
          </a:lstStyle>
          <a:p>
            <a:pPr lvl="0"/>
            <a:r>
              <a:rPr lang="en-US"/>
              <a:t>Fifth level</a:t>
            </a:r>
          </a:p>
        </p:txBody>
      </p:sp>
      <p:sp>
        <p:nvSpPr>
          <p:cNvPr id="14" name="Text Placeholder 13"/>
          <p:cNvSpPr>
            <a:spLocks noGrp="1"/>
          </p:cNvSpPr>
          <p:nvPr>
            <p:ph type="body" sz="quarter" idx="11"/>
          </p:nvPr>
        </p:nvSpPr>
        <p:spPr>
          <a:xfrm>
            <a:off x="7208624" y="1709739"/>
            <a:ext cx="1762218" cy="615339"/>
          </a:xfrm>
        </p:spPr>
        <p:txBody>
          <a:bodyPr>
            <a:noAutofit/>
          </a:bodyPr>
          <a:lstStyle>
            <a:lvl1pPr>
              <a:defRPr sz="675">
                <a:solidFill>
                  <a:srgbClr val="139AB2"/>
                </a:solidFill>
              </a:defRPr>
            </a:lvl1pPr>
          </a:lstStyle>
          <a:p>
            <a:pPr lvl="0"/>
            <a:r>
              <a:rPr lang="en-US"/>
              <a:t>Click to edit Master text styles</a:t>
            </a:r>
          </a:p>
        </p:txBody>
      </p:sp>
      <p:sp>
        <p:nvSpPr>
          <p:cNvPr id="10" name="Slide Number Placeholder 5"/>
          <p:cNvSpPr>
            <a:spLocks noGrp="1"/>
          </p:cNvSpPr>
          <p:nvPr>
            <p:ph type="sldNum" sz="quarter" idx="4"/>
          </p:nvPr>
        </p:nvSpPr>
        <p:spPr>
          <a:xfrm>
            <a:off x="691661" y="6323628"/>
            <a:ext cx="2133600" cy="365125"/>
          </a:xfrm>
          <a:prstGeom prst="rect">
            <a:avLst/>
          </a:prstGeom>
        </p:spPr>
        <p:txBody>
          <a:bodyPr vert="horz" lIns="91440" tIns="45720" rIns="91440" bIns="45720" rtlCol="0" anchor="ctr"/>
          <a:lstStyle>
            <a:lvl1pPr algn="l">
              <a:defRPr sz="675">
                <a:solidFill>
                  <a:schemeClr val="tx1">
                    <a:tint val="75000"/>
                  </a:schemeClr>
                </a:solidFill>
              </a:defRPr>
            </a:lvl1pPr>
          </a:lstStyle>
          <a:p>
            <a:fld id="{39FC9244-15B3-8F40-A6D8-795DD2FF1F30}" type="slidenum">
              <a:rPr lang="en-US" smtClean="0"/>
              <a:pPr/>
              <a:t>‹#›</a:t>
            </a:fld>
            <a:endParaRPr lang="en-US"/>
          </a:p>
        </p:txBody>
      </p:sp>
    </p:spTree>
    <p:extLst>
      <p:ext uri="{BB962C8B-B14F-4D97-AF65-F5344CB8AC3E}">
        <p14:creationId xmlns:p14="http://schemas.microsoft.com/office/powerpoint/2010/main" val="3998320225"/>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type="obj">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xfrm>
            <a:off x="685800" y="6248400"/>
            <a:ext cx="1905000" cy="45720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0" y="6400800"/>
            <a:ext cx="9144000" cy="45720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6553200" y="6248400"/>
            <a:ext cx="1905000" cy="457200"/>
          </a:xfrm>
          <a:prstGeom prst="rect">
            <a:avLst/>
          </a:prstGeom>
          <a:ln/>
        </p:spPr>
        <p:txBody>
          <a:bodyPr/>
          <a:lstStyle>
            <a:lvl1pPr>
              <a:defRPr/>
            </a:lvl1pPr>
          </a:lstStyle>
          <a:p>
            <a:pPr>
              <a:defRPr/>
            </a:pPr>
            <a:r>
              <a:rPr lang="en-US"/>
              <a:t>         </a:t>
            </a:r>
            <a:r>
              <a:rPr lang="en-US" sz="675"/>
              <a:t>Slide </a:t>
            </a:r>
            <a:fld id="{7A2053BF-04E8-4A6E-84C5-12656FE61B89}" type="slidenum">
              <a:rPr lang="en-US" sz="675"/>
              <a:pPr>
                <a:defRPr/>
              </a:pPr>
              <a:t>‹#›</a:t>
            </a:fld>
            <a:endParaRPr lang="en-US"/>
          </a:p>
        </p:txBody>
      </p:sp>
    </p:spTree>
    <p:extLst>
      <p:ext uri="{BB962C8B-B14F-4D97-AF65-F5344CB8AC3E}">
        <p14:creationId xmlns:p14="http://schemas.microsoft.com/office/powerpoint/2010/main" val="21595266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8F76AE-1379-43E6-B34C-7EE1FD75DEFE}"/>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F888028F-5DFB-4582-9C53-7FFC64866514}"/>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02E006EA-7859-4F10-9FF7-148D3850ED9A}"/>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1C29FBB7-A854-4118-835A-7093626360A2}"/>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BE804F55-2E2E-454E-9097-765B861934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AA2A971-8710-4B8C-B33A-52FE19D8DC50}"/>
              </a:ext>
            </a:extLst>
          </p:cNvPr>
          <p:cNvSpPr>
            <a:spLocks noGrp="1"/>
          </p:cNvSpPr>
          <p:nvPr>
            <p:ph type="sldNum" sz="quarter" idx="12"/>
          </p:nvPr>
        </p:nvSpPr>
        <p:spPr/>
        <p:txBody>
          <a:bodyPr/>
          <a:lstStyle/>
          <a:p>
            <a:fld id="{14B737FC-DC30-433B-8332-11FE129A6130}" type="slidenum">
              <a:rPr lang="en-US" smtClean="0"/>
              <a:t>‹#›</a:t>
            </a:fld>
            <a:endParaRPr lang="en-US"/>
          </a:p>
        </p:txBody>
      </p:sp>
    </p:spTree>
    <p:extLst>
      <p:ext uri="{BB962C8B-B14F-4D97-AF65-F5344CB8AC3E}">
        <p14:creationId xmlns:p14="http://schemas.microsoft.com/office/powerpoint/2010/main" val="75160603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2531"/>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1013"/>
            </a:lvl1pPr>
            <a:lvl2pPr marL="192881" indent="0" algn="ctr">
              <a:buNone/>
              <a:defRPr sz="844"/>
            </a:lvl2pPr>
            <a:lvl3pPr marL="385763" indent="0" algn="ctr">
              <a:buNone/>
              <a:defRPr sz="760"/>
            </a:lvl3pPr>
            <a:lvl4pPr marL="578644" indent="0" algn="ctr">
              <a:buNone/>
              <a:defRPr sz="675"/>
            </a:lvl4pPr>
            <a:lvl5pPr marL="771525" indent="0" algn="ctr">
              <a:buNone/>
              <a:defRPr sz="675"/>
            </a:lvl5pPr>
            <a:lvl6pPr marL="964406" indent="0" algn="ctr">
              <a:buNone/>
              <a:defRPr sz="675"/>
            </a:lvl6pPr>
            <a:lvl7pPr marL="1157288" indent="0" algn="ctr">
              <a:buNone/>
              <a:defRPr sz="675"/>
            </a:lvl7pPr>
            <a:lvl8pPr marL="1350169" indent="0" algn="ctr">
              <a:buNone/>
              <a:defRPr sz="675"/>
            </a:lvl8pPr>
            <a:lvl9pPr marL="1543050" indent="0" algn="ctr">
              <a:buNone/>
              <a:defRPr sz="675"/>
            </a:lvl9pPr>
          </a:lstStyle>
          <a:p>
            <a:r>
              <a:rPr lang="en-US"/>
              <a:t>Click to edit Master subtitle style</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9E3F995-4393-47FB-AAE5-AE1E4B4FA00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1851408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solidFill>
                <a:srgbClr val="000000"/>
              </a:solidFill>
            </a:endParaRPr>
          </a:p>
        </p:txBody>
      </p:sp>
      <p:sp>
        <p:nvSpPr>
          <p:cNvPr id="4" name="Footer Placeholder 3"/>
          <p:cNvSpPr>
            <a:spLocks noGrp="1"/>
          </p:cNvSpPr>
          <p:nvPr>
            <p:ph type="ftr" sz="quarter" idx="11"/>
          </p:nvPr>
        </p:nvSpPr>
        <p:spPr/>
        <p:txBody>
          <a:bodyPr/>
          <a:lstStyle/>
          <a:p>
            <a:endParaRPr lang="en-US">
              <a:solidFill>
                <a:srgbClr val="000000"/>
              </a:solidFill>
            </a:endParaRPr>
          </a:p>
        </p:txBody>
      </p:sp>
      <p:sp>
        <p:nvSpPr>
          <p:cNvPr id="5" name="Slide Number Placeholder 4"/>
          <p:cNvSpPr>
            <a:spLocks noGrp="1"/>
          </p:cNvSpPr>
          <p:nvPr>
            <p:ph type="sldNum" sz="quarter" idx="12"/>
          </p:nvPr>
        </p:nvSpPr>
        <p:spPr/>
        <p:txBody>
          <a:bodyPr/>
          <a:lstStyle/>
          <a:p>
            <a:fld id="{3C5A55B3-4C28-40DE-B67E-4398562928FE}"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03023507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89352" y="635000"/>
            <a:ext cx="8229600" cy="806938"/>
          </a:xfrm>
        </p:spPr>
        <p:txBody>
          <a:bodyPr/>
          <a:lstStyle/>
          <a:p>
            <a:r>
              <a:rPr lang="en-US"/>
              <a:t>Click to edit Master title style</a:t>
            </a:r>
          </a:p>
        </p:txBody>
      </p:sp>
      <p:sp>
        <p:nvSpPr>
          <p:cNvPr id="3" name="Content Placeholder 2"/>
          <p:cNvSpPr>
            <a:spLocks noGrp="1"/>
          </p:cNvSpPr>
          <p:nvPr>
            <p:ph idx="1"/>
          </p:nvPr>
        </p:nvSpPr>
        <p:spPr>
          <a:xfrm>
            <a:off x="261815" y="1600206"/>
            <a:ext cx="7631724"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Picture Placeholder 10"/>
          <p:cNvSpPr>
            <a:spLocks noGrp="1"/>
          </p:cNvSpPr>
          <p:nvPr>
            <p:ph type="pic" sz="quarter" idx="10"/>
          </p:nvPr>
        </p:nvSpPr>
        <p:spPr>
          <a:xfrm>
            <a:off x="8059616" y="1609726"/>
            <a:ext cx="949203" cy="3792660"/>
          </a:xfrm>
        </p:spPr>
        <p:txBody>
          <a:bodyPr/>
          <a:lstStyle/>
          <a:p>
            <a:endParaRPr lang="en-US"/>
          </a:p>
        </p:txBody>
      </p:sp>
      <p:sp>
        <p:nvSpPr>
          <p:cNvPr id="10" name="Slide Number Placeholder 5"/>
          <p:cNvSpPr>
            <a:spLocks noGrp="1"/>
          </p:cNvSpPr>
          <p:nvPr>
            <p:ph type="sldNum" sz="quarter" idx="4"/>
          </p:nvPr>
        </p:nvSpPr>
        <p:spPr>
          <a:xfrm>
            <a:off x="691661" y="6323634"/>
            <a:ext cx="2133600" cy="365125"/>
          </a:xfrm>
          <a:prstGeom prst="rect">
            <a:avLst/>
          </a:prstGeom>
        </p:spPr>
        <p:txBody>
          <a:bodyPr vert="horz" lIns="91440" tIns="45720" rIns="91440" bIns="45720" rtlCol="0" anchor="ctr"/>
          <a:lstStyle>
            <a:lvl1pPr algn="l">
              <a:defRPr sz="506">
                <a:solidFill>
                  <a:schemeClr val="tx1">
                    <a:tint val="75000"/>
                  </a:schemeClr>
                </a:solidFill>
              </a:defRPr>
            </a:lvl1pPr>
          </a:lstStyle>
          <a:p>
            <a:fld id="{39FC9244-15B3-8F40-A6D8-795DD2FF1F30}" type="slidenum">
              <a:rPr lang="en-US" smtClean="0"/>
              <a:pPr/>
              <a:t>‹#›</a:t>
            </a:fld>
            <a:endParaRPr lang="en-US"/>
          </a:p>
        </p:txBody>
      </p:sp>
    </p:spTree>
    <p:extLst>
      <p:ext uri="{BB962C8B-B14F-4D97-AF65-F5344CB8AC3E}">
        <p14:creationId xmlns:p14="http://schemas.microsoft.com/office/powerpoint/2010/main" val="697804876"/>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8" name="Picture 17"/>
          <p:cNvPicPr>
            <a:picLocks noChangeAspect="1"/>
          </p:cNvPicPr>
          <p:nvPr userDrawn="1"/>
        </p:nvPicPr>
        <p:blipFill rotWithShape="1">
          <a:blip r:embed="rId2">
            <a:extLst>
              <a:ext uri="{28A0092B-C50C-407E-A947-70E740481C1C}">
                <a14:useLocalDpi xmlns:a14="http://schemas.microsoft.com/office/drawing/2010/main" val="0"/>
              </a:ext>
            </a:extLst>
          </a:blip>
          <a:srcRect l="30954" t="19536" r="7602" b="19021"/>
          <a:stretch/>
        </p:blipFill>
        <p:spPr>
          <a:xfrm>
            <a:off x="5581899" y="3341081"/>
            <a:ext cx="3063874" cy="2027907"/>
          </a:xfrm>
          <a:prstGeom prst="rect">
            <a:avLst/>
          </a:prstGeom>
        </p:spPr>
      </p:pic>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1231638"/>
            <a:ext cx="5402385" cy="4136630"/>
          </a:xfrm>
          <a:prstGeom prst="rect">
            <a:avLst/>
          </a:prstGeom>
        </p:spPr>
      </p:pic>
      <p:sp>
        <p:nvSpPr>
          <p:cNvPr id="2" name="Title 1"/>
          <p:cNvSpPr>
            <a:spLocks noGrp="1"/>
          </p:cNvSpPr>
          <p:nvPr>
            <p:ph type="ctrTitle"/>
          </p:nvPr>
        </p:nvSpPr>
        <p:spPr>
          <a:xfrm>
            <a:off x="470879" y="5600678"/>
            <a:ext cx="7070969" cy="649681"/>
          </a:xfrm>
        </p:spPr>
        <p:txBody>
          <a:bodyPr>
            <a:normAutofit/>
          </a:bodyPr>
          <a:lstStyle>
            <a:lvl1pPr algn="l">
              <a:defRPr sz="1688" b="1">
                <a:solidFill>
                  <a:schemeClr val="bg1"/>
                </a:solidFill>
                <a:latin typeface="Arial"/>
                <a:cs typeface="Arial"/>
              </a:defRPr>
            </a:lvl1pPr>
          </a:lstStyle>
          <a:p>
            <a:r>
              <a:rPr lang="en-US"/>
              <a:t>Click to edit Master title style</a:t>
            </a:r>
          </a:p>
        </p:txBody>
      </p:sp>
      <p:sp>
        <p:nvSpPr>
          <p:cNvPr id="3" name="Subtitle 2"/>
          <p:cNvSpPr>
            <a:spLocks noGrp="1"/>
          </p:cNvSpPr>
          <p:nvPr>
            <p:ph type="subTitle" idx="1" hasCustomPrompt="1"/>
          </p:nvPr>
        </p:nvSpPr>
        <p:spPr>
          <a:xfrm>
            <a:off x="470878" y="6250359"/>
            <a:ext cx="3143738" cy="412261"/>
          </a:xfrm>
        </p:spPr>
        <p:txBody>
          <a:bodyPr>
            <a:normAutofit/>
          </a:bodyPr>
          <a:lstStyle>
            <a:lvl1pPr marL="0" indent="0" algn="l">
              <a:buNone/>
              <a:defRPr sz="844" b="0">
                <a:solidFill>
                  <a:srgbClr val="FFFFFF"/>
                </a:solidFill>
              </a:defRPr>
            </a:lvl1pPr>
            <a:lvl2pPr marL="257175" indent="0" algn="ctr">
              <a:buNone/>
              <a:defRPr>
                <a:solidFill>
                  <a:schemeClr val="tx1">
                    <a:tint val="75000"/>
                  </a:schemeClr>
                </a:solidFill>
              </a:defRPr>
            </a:lvl2pPr>
            <a:lvl3pPr marL="514350" indent="0" algn="ctr">
              <a:buNone/>
              <a:defRPr>
                <a:solidFill>
                  <a:schemeClr val="tx1">
                    <a:tint val="75000"/>
                  </a:schemeClr>
                </a:solidFill>
              </a:defRPr>
            </a:lvl3pPr>
            <a:lvl4pPr marL="771525" indent="0" algn="ctr">
              <a:buNone/>
              <a:defRPr>
                <a:solidFill>
                  <a:schemeClr val="tx1">
                    <a:tint val="75000"/>
                  </a:schemeClr>
                </a:solidFill>
              </a:defRPr>
            </a:lvl4pPr>
            <a:lvl5pPr marL="1028700" indent="0" algn="ctr">
              <a:buNone/>
              <a:defRPr>
                <a:solidFill>
                  <a:schemeClr val="tx1">
                    <a:tint val="75000"/>
                  </a:schemeClr>
                </a:solidFill>
              </a:defRPr>
            </a:lvl5pPr>
            <a:lvl6pPr marL="1285875" indent="0" algn="ctr">
              <a:buNone/>
              <a:defRPr>
                <a:solidFill>
                  <a:schemeClr val="tx1">
                    <a:tint val="75000"/>
                  </a:schemeClr>
                </a:solidFill>
              </a:defRPr>
            </a:lvl6pPr>
            <a:lvl7pPr marL="1543050" indent="0" algn="ctr">
              <a:buNone/>
              <a:defRPr>
                <a:solidFill>
                  <a:schemeClr val="tx1">
                    <a:tint val="75000"/>
                  </a:schemeClr>
                </a:solidFill>
              </a:defRPr>
            </a:lvl7pPr>
            <a:lvl8pPr marL="1800225" indent="0" algn="ctr">
              <a:buNone/>
              <a:defRPr>
                <a:solidFill>
                  <a:schemeClr val="tx1">
                    <a:tint val="75000"/>
                  </a:schemeClr>
                </a:solidFill>
              </a:defRPr>
            </a:lvl8pPr>
            <a:lvl9pPr marL="2057400" indent="0" algn="ctr">
              <a:buNone/>
              <a:defRPr>
                <a:solidFill>
                  <a:schemeClr val="tx1">
                    <a:tint val="75000"/>
                  </a:schemeClr>
                </a:solidFill>
              </a:defRPr>
            </a:lvl9pPr>
          </a:lstStyle>
          <a:p>
            <a:r>
              <a:rPr lang="en-US"/>
              <a:t>Date | Presenter</a:t>
            </a:r>
          </a:p>
        </p:txBody>
      </p:sp>
      <p:pic>
        <p:nvPicPr>
          <p:cNvPr id="16" name="Picture 15" descr="NRCS_Title-Raindrop1.png"/>
          <p:cNvPicPr>
            <a:picLocks noChangeAspect="1"/>
          </p:cNvPicPr>
          <p:nvPr userDrawn="1"/>
        </p:nvPicPr>
        <p:blipFill rotWithShape="1">
          <a:blip r:embed="rId4">
            <a:extLst>
              <a:ext uri="{28A0092B-C50C-407E-A947-70E740481C1C}">
                <a14:useLocalDpi xmlns:a14="http://schemas.microsoft.com/office/drawing/2010/main" val="0"/>
              </a:ext>
            </a:extLst>
          </a:blip>
          <a:srcRect l="74039" t="16381" b="21472"/>
          <a:stretch/>
        </p:blipFill>
        <p:spPr>
          <a:xfrm>
            <a:off x="6770076" y="1133235"/>
            <a:ext cx="2373924" cy="4261977"/>
          </a:xfrm>
          <a:prstGeom prst="rect">
            <a:avLst/>
          </a:prstGeom>
        </p:spPr>
      </p:pic>
      <p:pic>
        <p:nvPicPr>
          <p:cNvPr id="19" name="Picture 18" descr="NRCS_Title-Raindrop1.png"/>
          <p:cNvPicPr>
            <a:picLocks noChangeAspect="1"/>
          </p:cNvPicPr>
          <p:nvPr userDrawn="1"/>
        </p:nvPicPr>
        <p:blipFill rotWithShape="1">
          <a:blip r:embed="rId5">
            <a:extLst>
              <a:ext uri="{28A0092B-C50C-407E-A947-70E740481C1C}">
                <a14:useLocalDpi xmlns:a14="http://schemas.microsoft.com/office/drawing/2010/main" val="0"/>
              </a:ext>
            </a:extLst>
          </a:blip>
          <a:srcRect l="61045" t="48718" r="34080" b="44444"/>
          <a:stretch/>
        </p:blipFill>
        <p:spPr>
          <a:xfrm>
            <a:off x="5581900" y="3341080"/>
            <a:ext cx="445717" cy="468923"/>
          </a:xfrm>
          <a:prstGeom prst="rect">
            <a:avLst/>
          </a:prstGeom>
        </p:spPr>
      </p:pic>
      <p:sp>
        <p:nvSpPr>
          <p:cNvPr id="20" name="Content Placeholder 19"/>
          <p:cNvSpPr>
            <a:spLocks noGrp="1"/>
          </p:cNvSpPr>
          <p:nvPr>
            <p:ph sz="quarter" idx="10" hasCustomPrompt="1"/>
          </p:nvPr>
        </p:nvSpPr>
        <p:spPr>
          <a:xfrm>
            <a:off x="5616943" y="1249851"/>
            <a:ext cx="2266950" cy="342900"/>
          </a:xfrm>
        </p:spPr>
        <p:txBody>
          <a:bodyPr anchor="ctr">
            <a:normAutofit/>
          </a:bodyPr>
          <a:lstStyle>
            <a:lvl1pPr>
              <a:defRPr sz="563" b="0" spc="169" baseline="0">
                <a:solidFill>
                  <a:srgbClr val="FEC20D"/>
                </a:solidFill>
              </a:defRPr>
            </a:lvl1pPr>
          </a:lstStyle>
          <a:p>
            <a:pPr lvl="0"/>
            <a:r>
              <a:rPr lang="en-US"/>
              <a:t>State Name</a:t>
            </a:r>
          </a:p>
        </p:txBody>
      </p:sp>
    </p:spTree>
    <p:extLst>
      <p:ext uri="{BB962C8B-B14F-4D97-AF65-F5344CB8AC3E}">
        <p14:creationId xmlns:p14="http://schemas.microsoft.com/office/powerpoint/2010/main" val="264966079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11" name="Picture 10"/>
          <p:cNvPicPr>
            <a:picLocks noChangeAspect="1"/>
          </p:cNvPicPr>
          <p:nvPr userDrawn="1"/>
        </p:nvPicPr>
        <p:blipFill rotWithShape="1">
          <a:blip r:embed="rId2">
            <a:extLst>
              <a:ext uri="{28A0092B-C50C-407E-A947-70E740481C1C}">
                <a14:useLocalDpi xmlns:a14="http://schemas.microsoft.com/office/drawing/2010/main" val="0"/>
              </a:ext>
            </a:extLst>
          </a:blip>
          <a:srcRect l="166" t="26731" r="27577"/>
          <a:stretch/>
        </p:blipFill>
        <p:spPr>
          <a:xfrm>
            <a:off x="5581899" y="3341077"/>
            <a:ext cx="3562103" cy="2032000"/>
          </a:xfrm>
          <a:prstGeom prst="rect">
            <a:avLst/>
          </a:prstGeom>
        </p:spPr>
      </p:pic>
      <p:pic>
        <p:nvPicPr>
          <p:cNvPr id="12" name="Picture 11"/>
          <p:cNvPicPr>
            <a:picLocks noChangeAspect="1"/>
          </p:cNvPicPr>
          <p:nvPr userDrawn="1"/>
        </p:nvPicPr>
        <p:blipFill rotWithShape="1">
          <a:blip r:embed="rId3">
            <a:extLst>
              <a:ext uri="{28A0092B-C50C-407E-A947-70E740481C1C}">
                <a14:useLocalDpi xmlns:a14="http://schemas.microsoft.com/office/drawing/2010/main" val="0"/>
              </a:ext>
            </a:extLst>
          </a:blip>
          <a:srcRect l="1" t="18151" r="13724" b="14227"/>
          <a:stretch/>
        </p:blipFill>
        <p:spPr>
          <a:xfrm>
            <a:off x="5581899" y="1260236"/>
            <a:ext cx="3562102" cy="1856153"/>
          </a:xfrm>
          <a:prstGeom prst="rect">
            <a:avLst/>
          </a:prstGeom>
        </p:spPr>
      </p:pic>
      <p:sp>
        <p:nvSpPr>
          <p:cNvPr id="2" name="Title 1"/>
          <p:cNvSpPr>
            <a:spLocks noGrp="1"/>
          </p:cNvSpPr>
          <p:nvPr>
            <p:ph type="title" hasCustomPrompt="1"/>
          </p:nvPr>
        </p:nvSpPr>
        <p:spPr>
          <a:xfrm>
            <a:off x="614854" y="2433516"/>
            <a:ext cx="4367456" cy="2402254"/>
          </a:xfrm>
        </p:spPr>
        <p:txBody>
          <a:bodyPr anchor="t"/>
          <a:lstStyle>
            <a:lvl1pPr algn="l">
              <a:lnSpc>
                <a:spcPct val="90000"/>
              </a:lnSpc>
              <a:defRPr sz="2250" b="1" cap="none">
                <a:solidFill>
                  <a:schemeClr val="bg1"/>
                </a:solidFill>
              </a:defRPr>
            </a:lvl1pPr>
          </a:lstStyle>
          <a:p>
            <a:r>
              <a:rPr lang="en-US"/>
              <a:t>Click to edit master title style</a:t>
            </a:r>
          </a:p>
        </p:txBody>
      </p:sp>
      <p:sp>
        <p:nvSpPr>
          <p:cNvPr id="3" name="Text Placeholder 2"/>
          <p:cNvSpPr>
            <a:spLocks noGrp="1"/>
          </p:cNvSpPr>
          <p:nvPr>
            <p:ph type="body" idx="1"/>
          </p:nvPr>
        </p:nvSpPr>
        <p:spPr>
          <a:xfrm>
            <a:off x="614856" y="1504462"/>
            <a:ext cx="3761764" cy="929054"/>
          </a:xfrm>
        </p:spPr>
        <p:txBody>
          <a:bodyPr anchor="b"/>
          <a:lstStyle>
            <a:lvl1pPr marL="0" indent="0">
              <a:buNone/>
              <a:defRPr sz="1125" b="0">
                <a:solidFill>
                  <a:srgbClr val="FFFFFF"/>
                </a:solidFill>
              </a:defRPr>
            </a:lvl1pPr>
            <a:lvl2pPr marL="257175" indent="0">
              <a:buNone/>
              <a:defRPr sz="1013">
                <a:solidFill>
                  <a:schemeClr val="tx1">
                    <a:tint val="75000"/>
                  </a:schemeClr>
                </a:solidFill>
              </a:defRPr>
            </a:lvl2pPr>
            <a:lvl3pPr marL="514350" indent="0">
              <a:buNone/>
              <a:defRPr sz="900">
                <a:solidFill>
                  <a:schemeClr val="tx1">
                    <a:tint val="75000"/>
                  </a:schemeClr>
                </a:solidFill>
              </a:defRPr>
            </a:lvl3pPr>
            <a:lvl4pPr marL="771525" indent="0">
              <a:buNone/>
              <a:defRPr sz="788">
                <a:solidFill>
                  <a:schemeClr val="tx1">
                    <a:tint val="75000"/>
                  </a:schemeClr>
                </a:solidFill>
              </a:defRPr>
            </a:lvl4pPr>
            <a:lvl5pPr marL="1028700" indent="0">
              <a:buNone/>
              <a:defRPr sz="788">
                <a:solidFill>
                  <a:schemeClr val="tx1">
                    <a:tint val="75000"/>
                  </a:schemeClr>
                </a:solidFill>
              </a:defRPr>
            </a:lvl5pPr>
            <a:lvl6pPr marL="1285875" indent="0">
              <a:buNone/>
              <a:defRPr sz="788">
                <a:solidFill>
                  <a:schemeClr val="tx1">
                    <a:tint val="75000"/>
                  </a:schemeClr>
                </a:solidFill>
              </a:defRPr>
            </a:lvl6pPr>
            <a:lvl7pPr marL="1543050" indent="0">
              <a:buNone/>
              <a:defRPr sz="788">
                <a:solidFill>
                  <a:schemeClr val="tx1">
                    <a:tint val="75000"/>
                  </a:schemeClr>
                </a:solidFill>
              </a:defRPr>
            </a:lvl7pPr>
            <a:lvl8pPr marL="1800225" indent="0">
              <a:buNone/>
              <a:defRPr sz="788">
                <a:solidFill>
                  <a:schemeClr val="tx1">
                    <a:tint val="75000"/>
                  </a:schemeClr>
                </a:solidFill>
              </a:defRPr>
            </a:lvl8pPr>
            <a:lvl9pPr marL="2057400" indent="0">
              <a:buNone/>
              <a:defRPr sz="788">
                <a:solidFill>
                  <a:schemeClr val="tx1">
                    <a:tint val="75000"/>
                  </a:schemeClr>
                </a:solidFill>
              </a:defRPr>
            </a:lvl9pPr>
          </a:lstStyle>
          <a:p>
            <a:pPr lvl="0"/>
            <a:r>
              <a:rPr lang="en-US"/>
              <a:t>Click to edit Master text styles</a:t>
            </a:r>
          </a:p>
        </p:txBody>
      </p:sp>
      <p:pic>
        <p:nvPicPr>
          <p:cNvPr id="9" name="Picture 8" descr="NRCS-Divider-Slide_Raindrop.png"/>
          <p:cNvPicPr>
            <a:picLocks noChangeAspect="1"/>
          </p:cNvPicPr>
          <p:nvPr userDrawn="1"/>
        </p:nvPicPr>
        <p:blipFill rotWithShape="1">
          <a:blip r:embed="rId4">
            <a:extLst>
              <a:ext uri="{28A0092B-C50C-407E-A947-70E740481C1C}">
                <a14:useLocalDpi xmlns:a14="http://schemas.microsoft.com/office/drawing/2010/main" val="0"/>
              </a:ext>
            </a:extLst>
          </a:blip>
          <a:srcRect b="42253"/>
          <a:stretch/>
        </p:blipFill>
        <p:spPr>
          <a:xfrm>
            <a:off x="7895119" y="2031999"/>
            <a:ext cx="1258650" cy="2676770"/>
          </a:xfrm>
          <a:prstGeom prst="rect">
            <a:avLst/>
          </a:prstGeom>
        </p:spPr>
      </p:pic>
    </p:spTree>
    <p:extLst>
      <p:ext uri="{BB962C8B-B14F-4D97-AF65-F5344CB8AC3E}">
        <p14:creationId xmlns:p14="http://schemas.microsoft.com/office/powerpoint/2010/main" val="132178091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89352" y="635000"/>
            <a:ext cx="8229600" cy="806938"/>
          </a:xfrm>
        </p:spPr>
        <p:txBody>
          <a:bodyPr/>
          <a:lstStyle/>
          <a:p>
            <a:r>
              <a:rPr lang="en-US"/>
              <a:t>Click to edit Master title style</a:t>
            </a:r>
          </a:p>
        </p:txBody>
      </p:sp>
      <p:sp>
        <p:nvSpPr>
          <p:cNvPr id="3" name="Content Placeholder 2"/>
          <p:cNvSpPr>
            <a:spLocks noGrp="1"/>
          </p:cNvSpPr>
          <p:nvPr>
            <p:ph idx="1"/>
          </p:nvPr>
        </p:nvSpPr>
        <p:spPr>
          <a:xfrm>
            <a:off x="261815" y="1600204"/>
            <a:ext cx="7631724"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Picture Placeholder 10"/>
          <p:cNvSpPr>
            <a:spLocks noGrp="1"/>
          </p:cNvSpPr>
          <p:nvPr>
            <p:ph type="pic" sz="quarter" idx="10"/>
          </p:nvPr>
        </p:nvSpPr>
        <p:spPr>
          <a:xfrm>
            <a:off x="8059616" y="1609726"/>
            <a:ext cx="949203" cy="3792660"/>
          </a:xfrm>
        </p:spPr>
        <p:txBody>
          <a:bodyPr/>
          <a:lstStyle/>
          <a:p>
            <a:endParaRPr lang="en-US"/>
          </a:p>
        </p:txBody>
      </p:sp>
      <p:sp>
        <p:nvSpPr>
          <p:cNvPr id="10" name="Slide Number Placeholder 5"/>
          <p:cNvSpPr>
            <a:spLocks noGrp="1"/>
          </p:cNvSpPr>
          <p:nvPr>
            <p:ph type="sldNum" sz="quarter" idx="4"/>
          </p:nvPr>
        </p:nvSpPr>
        <p:spPr>
          <a:xfrm>
            <a:off x="691661" y="6323628"/>
            <a:ext cx="2133600" cy="365125"/>
          </a:xfrm>
          <a:prstGeom prst="rect">
            <a:avLst/>
          </a:prstGeom>
        </p:spPr>
        <p:txBody>
          <a:bodyPr vert="horz" lIns="91440" tIns="45720" rIns="91440" bIns="45720" rtlCol="0" anchor="ctr"/>
          <a:lstStyle>
            <a:lvl1pPr algn="l">
              <a:defRPr sz="675">
                <a:solidFill>
                  <a:schemeClr val="tx1">
                    <a:tint val="75000"/>
                  </a:schemeClr>
                </a:solidFill>
              </a:defRPr>
            </a:lvl1pPr>
          </a:lstStyle>
          <a:p>
            <a:fld id="{39FC9244-15B3-8F40-A6D8-795DD2FF1F30}" type="slidenum">
              <a:rPr lang="en-US" smtClean="0"/>
              <a:pPr/>
              <a:t>‹#›</a:t>
            </a:fld>
            <a:endParaRPr lang="en-US"/>
          </a:p>
        </p:txBody>
      </p:sp>
    </p:spTree>
    <p:extLst>
      <p:ext uri="{BB962C8B-B14F-4D97-AF65-F5344CB8AC3E}">
        <p14:creationId xmlns:p14="http://schemas.microsoft.com/office/powerpoint/2010/main" val="308681074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261816" y="1600204"/>
            <a:ext cx="6811108"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p:cNvSpPr/>
          <p:nvPr userDrawn="1"/>
        </p:nvSpPr>
        <p:spPr>
          <a:xfrm>
            <a:off x="7151078" y="1609973"/>
            <a:ext cx="1867875" cy="397803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13"/>
          </a:p>
        </p:txBody>
      </p:sp>
      <p:sp>
        <p:nvSpPr>
          <p:cNvPr id="6" name="Text Placeholder 5"/>
          <p:cNvSpPr>
            <a:spLocks noGrp="1"/>
          </p:cNvSpPr>
          <p:nvPr>
            <p:ph type="body" sz="quarter" idx="10" hasCustomPrompt="1"/>
          </p:nvPr>
        </p:nvSpPr>
        <p:spPr>
          <a:xfrm>
            <a:off x="7209696" y="2413000"/>
            <a:ext cx="1760413" cy="3067050"/>
          </a:xfrm>
        </p:spPr>
        <p:txBody>
          <a:bodyPr>
            <a:normAutofit/>
          </a:bodyPr>
          <a:lstStyle>
            <a:lvl1pPr algn="l">
              <a:defRPr sz="563" b="0">
                <a:solidFill>
                  <a:schemeClr val="tx1"/>
                </a:solidFill>
              </a:defRPr>
            </a:lvl1pPr>
            <a:lvl5pPr marL="1028700" indent="0">
              <a:buNone/>
              <a:defRPr/>
            </a:lvl5pPr>
          </a:lstStyle>
          <a:p>
            <a:pPr lvl="0"/>
            <a:r>
              <a:rPr lang="en-US"/>
              <a:t>Fifth level</a:t>
            </a:r>
          </a:p>
        </p:txBody>
      </p:sp>
      <p:sp>
        <p:nvSpPr>
          <p:cNvPr id="14" name="Text Placeholder 13"/>
          <p:cNvSpPr>
            <a:spLocks noGrp="1"/>
          </p:cNvSpPr>
          <p:nvPr>
            <p:ph type="body" sz="quarter" idx="11"/>
          </p:nvPr>
        </p:nvSpPr>
        <p:spPr>
          <a:xfrm>
            <a:off x="7208624" y="1709739"/>
            <a:ext cx="1762218" cy="615339"/>
          </a:xfrm>
        </p:spPr>
        <p:txBody>
          <a:bodyPr>
            <a:noAutofit/>
          </a:bodyPr>
          <a:lstStyle>
            <a:lvl1pPr>
              <a:defRPr sz="675">
                <a:solidFill>
                  <a:srgbClr val="139AB2"/>
                </a:solidFill>
              </a:defRPr>
            </a:lvl1pPr>
          </a:lstStyle>
          <a:p>
            <a:pPr lvl="0"/>
            <a:r>
              <a:rPr lang="en-US"/>
              <a:t>Click to edit Master text styles</a:t>
            </a:r>
          </a:p>
        </p:txBody>
      </p:sp>
      <p:sp>
        <p:nvSpPr>
          <p:cNvPr id="10" name="Slide Number Placeholder 5"/>
          <p:cNvSpPr>
            <a:spLocks noGrp="1"/>
          </p:cNvSpPr>
          <p:nvPr>
            <p:ph type="sldNum" sz="quarter" idx="4"/>
          </p:nvPr>
        </p:nvSpPr>
        <p:spPr>
          <a:xfrm>
            <a:off x="691661" y="6323628"/>
            <a:ext cx="2133600" cy="365125"/>
          </a:xfrm>
          <a:prstGeom prst="rect">
            <a:avLst/>
          </a:prstGeom>
        </p:spPr>
        <p:txBody>
          <a:bodyPr vert="horz" lIns="91440" tIns="45720" rIns="91440" bIns="45720" rtlCol="0" anchor="ctr"/>
          <a:lstStyle>
            <a:lvl1pPr algn="l">
              <a:defRPr sz="675">
                <a:solidFill>
                  <a:schemeClr val="tx1">
                    <a:tint val="75000"/>
                  </a:schemeClr>
                </a:solidFill>
              </a:defRPr>
            </a:lvl1pPr>
          </a:lstStyle>
          <a:p>
            <a:fld id="{39FC9244-15B3-8F40-A6D8-795DD2FF1F30}" type="slidenum">
              <a:rPr lang="en-US" smtClean="0"/>
              <a:pPr/>
              <a:t>‹#›</a:t>
            </a:fld>
            <a:endParaRPr lang="en-US"/>
          </a:p>
        </p:txBody>
      </p:sp>
    </p:spTree>
    <p:extLst>
      <p:ext uri="{BB962C8B-B14F-4D97-AF65-F5344CB8AC3E}">
        <p14:creationId xmlns:p14="http://schemas.microsoft.com/office/powerpoint/2010/main" val="1236543630"/>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0AB424-604B-4745-9B1A-CE2CD360B10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B70A358-05F3-4579-AA2C-9CA6786DEBC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01878FF-7D23-4CA0-831E-CD17025D1878}"/>
              </a:ext>
            </a:extLst>
          </p:cNvPr>
          <p:cNvSpPr>
            <a:spLocks noGrp="1"/>
          </p:cNvSpPr>
          <p:nvPr>
            <p:ph type="dt" sz="half" idx="10"/>
          </p:nvPr>
        </p:nvSpPr>
        <p:spPr/>
        <p:txBody>
          <a:bodyPr/>
          <a:lstStyle/>
          <a:p>
            <a:fld id="{EA04B1DB-BB9B-446D-978E-486EAA37674C}" type="datetimeFigureOut">
              <a:rPr lang="en-US" smtClean="0"/>
              <a:t>5/12/2023</a:t>
            </a:fld>
            <a:endParaRPr lang="en-US"/>
          </a:p>
        </p:txBody>
      </p:sp>
      <p:sp>
        <p:nvSpPr>
          <p:cNvPr id="5" name="Footer Placeholder 4">
            <a:extLst>
              <a:ext uri="{FF2B5EF4-FFF2-40B4-BE49-F238E27FC236}">
                <a16:creationId xmlns:a16="http://schemas.microsoft.com/office/drawing/2014/main" id="{5058BC8B-21C9-4F52-94B2-8438D85C2C6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6E68BA8-F87C-4A70-88E8-773FC6C5EEDC}"/>
              </a:ext>
            </a:extLst>
          </p:cNvPr>
          <p:cNvSpPr>
            <a:spLocks noGrp="1"/>
          </p:cNvSpPr>
          <p:nvPr>
            <p:ph type="sldNum" sz="quarter" idx="12"/>
          </p:nvPr>
        </p:nvSpPr>
        <p:spPr/>
        <p:txBody>
          <a:bodyPr/>
          <a:lstStyle/>
          <a:p>
            <a:fld id="{B05AEC47-E098-4A07-A53B-71B24E0F932C}" type="slidenum">
              <a:rPr lang="en-US" smtClean="0"/>
              <a:t>‹#›</a:t>
            </a:fld>
            <a:endParaRPr lang="en-US"/>
          </a:p>
        </p:txBody>
      </p:sp>
    </p:spTree>
    <p:extLst>
      <p:ext uri="{BB962C8B-B14F-4D97-AF65-F5344CB8AC3E}">
        <p14:creationId xmlns:p14="http://schemas.microsoft.com/office/powerpoint/2010/main" val="365793047"/>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62EEE4-1057-41F2-BEDB-ABAE2D22E575}"/>
              </a:ext>
            </a:extLst>
          </p:cNvPr>
          <p:cNvSpPr>
            <a:spLocks noGrp="1"/>
          </p:cNvSpPr>
          <p:nvPr>
            <p:ph type="title"/>
          </p:nvPr>
        </p:nvSpPr>
        <p:spPr>
          <a:xfrm>
            <a:off x="629841" y="365129"/>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6CC482D-51F3-4C2F-BFB2-588DA0D9F514}"/>
              </a:ext>
            </a:extLst>
          </p:cNvPr>
          <p:cNvSpPr>
            <a:spLocks noGrp="1"/>
          </p:cNvSpPr>
          <p:nvPr>
            <p:ph type="body" idx="1"/>
          </p:nvPr>
        </p:nvSpPr>
        <p:spPr>
          <a:xfrm>
            <a:off x="629842" y="1681163"/>
            <a:ext cx="3868340" cy="823912"/>
          </a:xfrm>
        </p:spPr>
        <p:txBody>
          <a:bodyPr anchor="b"/>
          <a:lstStyle>
            <a:lvl1pPr marL="0" indent="0">
              <a:buNone/>
              <a:defRPr sz="1013" b="1"/>
            </a:lvl1pPr>
            <a:lvl2pPr marL="192881" indent="0">
              <a:buNone/>
              <a:defRPr sz="844" b="1"/>
            </a:lvl2pPr>
            <a:lvl3pPr marL="385763" indent="0">
              <a:buNone/>
              <a:defRPr sz="760" b="1"/>
            </a:lvl3pPr>
            <a:lvl4pPr marL="578644" indent="0">
              <a:buNone/>
              <a:defRPr sz="675" b="1"/>
            </a:lvl4pPr>
            <a:lvl5pPr marL="771525" indent="0">
              <a:buNone/>
              <a:defRPr sz="675" b="1"/>
            </a:lvl5pPr>
            <a:lvl6pPr marL="964406" indent="0">
              <a:buNone/>
              <a:defRPr sz="675" b="1"/>
            </a:lvl6pPr>
            <a:lvl7pPr marL="1157288" indent="0">
              <a:buNone/>
              <a:defRPr sz="675" b="1"/>
            </a:lvl7pPr>
            <a:lvl8pPr marL="1350169" indent="0">
              <a:buNone/>
              <a:defRPr sz="675" b="1"/>
            </a:lvl8pPr>
            <a:lvl9pPr marL="1543050" indent="0">
              <a:buNone/>
              <a:defRPr sz="675" b="1"/>
            </a:lvl9pPr>
          </a:lstStyle>
          <a:p>
            <a:pPr lvl="0"/>
            <a:r>
              <a:rPr lang="en-US"/>
              <a:t>Click to edit Master text styles</a:t>
            </a:r>
          </a:p>
        </p:txBody>
      </p:sp>
      <p:sp>
        <p:nvSpPr>
          <p:cNvPr id="4" name="Content Placeholder 3">
            <a:extLst>
              <a:ext uri="{FF2B5EF4-FFF2-40B4-BE49-F238E27FC236}">
                <a16:creationId xmlns:a16="http://schemas.microsoft.com/office/drawing/2014/main" id="{0C718C7C-3D3A-4767-83EC-517335294A5A}"/>
              </a:ext>
            </a:extLst>
          </p:cNvPr>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FBD0C75-3655-4522-A6D8-6850BBD92C43}"/>
              </a:ext>
            </a:extLst>
          </p:cNvPr>
          <p:cNvSpPr>
            <a:spLocks noGrp="1"/>
          </p:cNvSpPr>
          <p:nvPr>
            <p:ph type="body" sz="quarter" idx="3"/>
          </p:nvPr>
        </p:nvSpPr>
        <p:spPr>
          <a:xfrm>
            <a:off x="4629152" y="1681163"/>
            <a:ext cx="3887391" cy="823912"/>
          </a:xfrm>
        </p:spPr>
        <p:txBody>
          <a:bodyPr anchor="b"/>
          <a:lstStyle>
            <a:lvl1pPr marL="0" indent="0">
              <a:buNone/>
              <a:defRPr sz="1013" b="1"/>
            </a:lvl1pPr>
            <a:lvl2pPr marL="192881" indent="0">
              <a:buNone/>
              <a:defRPr sz="844" b="1"/>
            </a:lvl2pPr>
            <a:lvl3pPr marL="385763" indent="0">
              <a:buNone/>
              <a:defRPr sz="760" b="1"/>
            </a:lvl3pPr>
            <a:lvl4pPr marL="578644" indent="0">
              <a:buNone/>
              <a:defRPr sz="675" b="1"/>
            </a:lvl4pPr>
            <a:lvl5pPr marL="771525" indent="0">
              <a:buNone/>
              <a:defRPr sz="675" b="1"/>
            </a:lvl5pPr>
            <a:lvl6pPr marL="964406" indent="0">
              <a:buNone/>
              <a:defRPr sz="675" b="1"/>
            </a:lvl6pPr>
            <a:lvl7pPr marL="1157288" indent="0">
              <a:buNone/>
              <a:defRPr sz="675" b="1"/>
            </a:lvl7pPr>
            <a:lvl8pPr marL="1350169" indent="0">
              <a:buNone/>
              <a:defRPr sz="675" b="1"/>
            </a:lvl8pPr>
            <a:lvl9pPr marL="1543050" indent="0">
              <a:buNone/>
              <a:defRPr sz="675" b="1"/>
            </a:lvl9pPr>
          </a:lstStyle>
          <a:p>
            <a:pPr lvl="0"/>
            <a:r>
              <a:rPr lang="en-US"/>
              <a:t>Click to edit Master text styles</a:t>
            </a:r>
          </a:p>
        </p:txBody>
      </p:sp>
      <p:sp>
        <p:nvSpPr>
          <p:cNvPr id="6" name="Content Placeholder 5">
            <a:extLst>
              <a:ext uri="{FF2B5EF4-FFF2-40B4-BE49-F238E27FC236}">
                <a16:creationId xmlns:a16="http://schemas.microsoft.com/office/drawing/2014/main" id="{A02317AF-6DB9-4593-9115-471396488E65}"/>
              </a:ext>
            </a:extLst>
          </p:cNvPr>
          <p:cNvSpPr>
            <a:spLocks noGrp="1"/>
          </p:cNvSpPr>
          <p:nvPr>
            <p:ph sz="quarter" idx="4"/>
          </p:nvPr>
        </p:nvSpPr>
        <p:spPr>
          <a:xfrm>
            <a:off x="4629152"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5CB2C37-5912-47DD-9879-620826876287}"/>
              </a:ext>
            </a:extLst>
          </p:cNvPr>
          <p:cNvSpPr>
            <a:spLocks noGrp="1"/>
          </p:cNvSpPr>
          <p:nvPr>
            <p:ph type="dt" sz="half" idx="10"/>
          </p:nvPr>
        </p:nvSpPr>
        <p:spPr/>
        <p:txBody>
          <a:bodyPr/>
          <a:lstStyle/>
          <a:p>
            <a:fld id="{EA04B1DB-BB9B-446D-978E-486EAA37674C}" type="datetimeFigureOut">
              <a:rPr lang="en-US" smtClean="0"/>
              <a:t>5/12/2023</a:t>
            </a:fld>
            <a:endParaRPr lang="en-US"/>
          </a:p>
        </p:txBody>
      </p:sp>
      <p:sp>
        <p:nvSpPr>
          <p:cNvPr id="8" name="Footer Placeholder 7">
            <a:extLst>
              <a:ext uri="{FF2B5EF4-FFF2-40B4-BE49-F238E27FC236}">
                <a16:creationId xmlns:a16="http://schemas.microsoft.com/office/drawing/2014/main" id="{61E928DF-A0E7-4901-96D6-F2E0C85CF49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B6DCAB6-E601-413E-BF1A-4CC60E6D0D6A}"/>
              </a:ext>
            </a:extLst>
          </p:cNvPr>
          <p:cNvSpPr>
            <a:spLocks noGrp="1"/>
          </p:cNvSpPr>
          <p:nvPr>
            <p:ph type="sldNum" sz="quarter" idx="12"/>
          </p:nvPr>
        </p:nvSpPr>
        <p:spPr/>
        <p:txBody>
          <a:bodyPr/>
          <a:lstStyle/>
          <a:p>
            <a:fld id="{B05AEC47-E098-4A07-A53B-71B24E0F932C}" type="slidenum">
              <a:rPr lang="en-US" smtClean="0"/>
              <a:t>‹#›</a:t>
            </a:fld>
            <a:endParaRPr lang="en-US"/>
          </a:p>
        </p:txBody>
      </p:sp>
    </p:spTree>
    <p:extLst>
      <p:ext uri="{BB962C8B-B14F-4D97-AF65-F5344CB8AC3E}">
        <p14:creationId xmlns:p14="http://schemas.microsoft.com/office/powerpoint/2010/main" val="2345488748"/>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solidFill>
                <a:srgbClr val="000000"/>
              </a:solidFill>
            </a:endParaRPr>
          </a:p>
        </p:txBody>
      </p:sp>
      <p:sp>
        <p:nvSpPr>
          <p:cNvPr id="4" name="Footer Placeholder 3"/>
          <p:cNvSpPr>
            <a:spLocks noGrp="1"/>
          </p:cNvSpPr>
          <p:nvPr>
            <p:ph type="ftr" sz="quarter" idx="11"/>
          </p:nvPr>
        </p:nvSpPr>
        <p:spPr/>
        <p:txBody>
          <a:bodyPr/>
          <a:lstStyle/>
          <a:p>
            <a:endParaRPr lang="en-US">
              <a:solidFill>
                <a:srgbClr val="000000"/>
              </a:solidFill>
            </a:endParaRPr>
          </a:p>
        </p:txBody>
      </p:sp>
      <p:sp>
        <p:nvSpPr>
          <p:cNvPr id="5" name="Slide Number Placeholder 4"/>
          <p:cNvSpPr>
            <a:spLocks noGrp="1"/>
          </p:cNvSpPr>
          <p:nvPr>
            <p:ph type="sldNum" sz="quarter" idx="12"/>
          </p:nvPr>
        </p:nvSpPr>
        <p:spPr/>
        <p:txBody>
          <a:bodyPr/>
          <a:lstStyle/>
          <a:p>
            <a:fld id="{3C5A55B3-4C28-40DE-B67E-4398562928FE}"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7459384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80.xml"/><Relationship Id="rId13" Type="http://schemas.openxmlformats.org/officeDocument/2006/relationships/theme" Target="../theme/theme10.xml"/><Relationship Id="rId3" Type="http://schemas.openxmlformats.org/officeDocument/2006/relationships/slideLayout" Target="../slideLayouts/slideLayout75.xml"/><Relationship Id="rId7" Type="http://schemas.openxmlformats.org/officeDocument/2006/relationships/slideLayout" Target="../slideLayouts/slideLayout79.xml"/><Relationship Id="rId12" Type="http://schemas.openxmlformats.org/officeDocument/2006/relationships/slideLayout" Target="../slideLayouts/slideLayout84.xml"/><Relationship Id="rId2" Type="http://schemas.openxmlformats.org/officeDocument/2006/relationships/slideLayout" Target="../slideLayouts/slideLayout74.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5" Type="http://schemas.openxmlformats.org/officeDocument/2006/relationships/slideLayout" Target="../slideLayouts/slideLayout77.xml"/><Relationship Id="rId10" Type="http://schemas.openxmlformats.org/officeDocument/2006/relationships/slideLayout" Target="../slideLayouts/slideLayout82.xml"/><Relationship Id="rId4" Type="http://schemas.openxmlformats.org/officeDocument/2006/relationships/slideLayout" Target="../slideLayouts/slideLayout76.xml"/><Relationship Id="rId9" Type="http://schemas.openxmlformats.org/officeDocument/2006/relationships/slideLayout" Target="../slideLayouts/slideLayout81.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92.xml"/><Relationship Id="rId3" Type="http://schemas.openxmlformats.org/officeDocument/2006/relationships/slideLayout" Target="../slideLayouts/slideLayout87.xml"/><Relationship Id="rId7" Type="http://schemas.openxmlformats.org/officeDocument/2006/relationships/slideLayout" Target="../slideLayouts/slideLayout91.xml"/><Relationship Id="rId2" Type="http://schemas.openxmlformats.org/officeDocument/2006/relationships/slideLayout" Target="../slideLayouts/slideLayout86.xml"/><Relationship Id="rId1" Type="http://schemas.openxmlformats.org/officeDocument/2006/relationships/slideLayout" Target="../slideLayouts/slideLayout85.xml"/><Relationship Id="rId6" Type="http://schemas.openxmlformats.org/officeDocument/2006/relationships/slideLayout" Target="../slideLayouts/slideLayout90.xml"/><Relationship Id="rId5" Type="http://schemas.openxmlformats.org/officeDocument/2006/relationships/slideLayout" Target="../slideLayouts/slideLayout89.xml"/><Relationship Id="rId10" Type="http://schemas.openxmlformats.org/officeDocument/2006/relationships/image" Target="../media/image1.jpeg"/><Relationship Id="rId4" Type="http://schemas.openxmlformats.org/officeDocument/2006/relationships/slideLayout" Target="../slideLayouts/slideLayout88.xml"/><Relationship Id="rId9"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8" Type="http://schemas.openxmlformats.org/officeDocument/2006/relationships/theme" Target="../theme/theme12.xml"/><Relationship Id="rId3" Type="http://schemas.openxmlformats.org/officeDocument/2006/relationships/slideLayout" Target="../slideLayouts/slideLayout95.xml"/><Relationship Id="rId7" Type="http://schemas.openxmlformats.org/officeDocument/2006/relationships/slideLayout" Target="../slideLayouts/slideLayout99.xml"/><Relationship Id="rId2" Type="http://schemas.openxmlformats.org/officeDocument/2006/relationships/slideLayout" Target="../slideLayouts/slideLayout94.xml"/><Relationship Id="rId1" Type="http://schemas.openxmlformats.org/officeDocument/2006/relationships/slideLayout" Target="../slideLayouts/slideLayout93.xml"/><Relationship Id="rId6" Type="http://schemas.openxmlformats.org/officeDocument/2006/relationships/slideLayout" Target="../slideLayouts/slideLayout98.xml"/><Relationship Id="rId5" Type="http://schemas.openxmlformats.org/officeDocument/2006/relationships/slideLayout" Target="../slideLayouts/slideLayout97.xml"/><Relationship Id="rId4" Type="http://schemas.openxmlformats.org/officeDocument/2006/relationships/slideLayout" Target="../slideLayouts/slideLayout96.xml"/><Relationship Id="rId9"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9" Type="http://schemas.openxmlformats.org/officeDocument/2006/relationships/image" Target="../media/image1.jpeg"/></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21.xml"/><Relationship Id="rId7" Type="http://schemas.openxmlformats.org/officeDocument/2006/relationships/slideLayout" Target="../slideLayouts/slideLayout25.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5" Type="http://schemas.openxmlformats.org/officeDocument/2006/relationships/slideLayout" Target="../slideLayouts/slideLayout23.xml"/><Relationship Id="rId4" Type="http://schemas.openxmlformats.org/officeDocument/2006/relationships/slideLayout" Target="../slideLayouts/slideLayout22.xml"/><Relationship Id="rId9" Type="http://schemas.openxmlformats.org/officeDocument/2006/relationships/image" Target="../media/image1.jpeg"/></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28.xml"/><Relationship Id="rId7" Type="http://schemas.openxmlformats.org/officeDocument/2006/relationships/slideLayout" Target="../slideLayouts/slideLayout32.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5" Type="http://schemas.openxmlformats.org/officeDocument/2006/relationships/slideLayout" Target="../slideLayouts/slideLayout30.xml"/><Relationship Id="rId4" Type="http://schemas.openxmlformats.org/officeDocument/2006/relationships/slideLayout" Target="../slideLayouts/slideLayout29.xml"/><Relationship Id="rId9" Type="http://schemas.openxmlformats.org/officeDocument/2006/relationships/image" Target="../media/image1.jpe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0.xml"/><Relationship Id="rId3" Type="http://schemas.openxmlformats.org/officeDocument/2006/relationships/slideLayout" Target="../slideLayouts/slideLayout35.xml"/><Relationship Id="rId7" Type="http://schemas.openxmlformats.org/officeDocument/2006/relationships/slideLayout" Target="../slideLayouts/slideLayout39.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5" Type="http://schemas.openxmlformats.org/officeDocument/2006/relationships/slideLayout" Target="../slideLayouts/slideLayout37.xml"/><Relationship Id="rId10" Type="http://schemas.openxmlformats.org/officeDocument/2006/relationships/image" Target="../media/image1.jpeg"/><Relationship Id="rId4" Type="http://schemas.openxmlformats.org/officeDocument/2006/relationships/slideLayout" Target="../slideLayouts/slideLayout36.xml"/><Relationship Id="rId9"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image" Target="../media/image17.jpeg"/><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theme" Target="../theme/theme6.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theme" Target="../theme/theme7.xml"/><Relationship Id="rId1" Type="http://schemas.openxmlformats.org/officeDocument/2006/relationships/slideLayout" Target="../slideLayouts/slideLayout52.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60.xml"/><Relationship Id="rId3" Type="http://schemas.openxmlformats.org/officeDocument/2006/relationships/slideLayout" Target="../slideLayouts/slideLayout55.xml"/><Relationship Id="rId7" Type="http://schemas.openxmlformats.org/officeDocument/2006/relationships/slideLayout" Target="../slideLayouts/slideLayout59.xml"/><Relationship Id="rId12" Type="http://schemas.openxmlformats.org/officeDocument/2006/relationships/theme" Target="../theme/theme8.xml"/><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5" Type="http://schemas.openxmlformats.org/officeDocument/2006/relationships/slideLayout" Target="../slideLayouts/slideLayout57.xml"/><Relationship Id="rId10" Type="http://schemas.openxmlformats.org/officeDocument/2006/relationships/slideLayout" Target="../slideLayouts/slideLayout62.xml"/><Relationship Id="rId4" Type="http://schemas.openxmlformats.org/officeDocument/2006/relationships/slideLayout" Target="../slideLayouts/slideLayout56.xml"/><Relationship Id="rId9" Type="http://schemas.openxmlformats.org/officeDocument/2006/relationships/slideLayout" Target="../slideLayouts/slideLayout61.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71.xml"/><Relationship Id="rId3" Type="http://schemas.openxmlformats.org/officeDocument/2006/relationships/slideLayout" Target="../slideLayouts/slideLayout66.xml"/><Relationship Id="rId7" Type="http://schemas.openxmlformats.org/officeDocument/2006/relationships/slideLayout" Target="../slideLayouts/slideLayout70.xml"/><Relationship Id="rId2" Type="http://schemas.openxmlformats.org/officeDocument/2006/relationships/slideLayout" Target="../slideLayouts/slideLayout65.xml"/><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image" Target="../media/image21.jpeg"/><Relationship Id="rId5" Type="http://schemas.openxmlformats.org/officeDocument/2006/relationships/slideLayout" Target="../slideLayouts/slideLayout68.xml"/><Relationship Id="rId10" Type="http://schemas.openxmlformats.org/officeDocument/2006/relationships/theme" Target="../theme/theme9.xml"/><Relationship Id="rId4" Type="http://schemas.openxmlformats.org/officeDocument/2006/relationships/slideLayout" Target="../slideLayouts/slideLayout67.xml"/><Relationship Id="rId9" Type="http://schemas.openxmlformats.org/officeDocument/2006/relationships/slideLayout" Target="../slideLayouts/slideLayout7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D6B4C33-D738-40A2-8E90-DAF8042E1BF4}"/>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BA6740D-C207-40F3-95AB-B2E12EB26BF3}"/>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12CA72C-2561-46F9-A16D-1CD01223EB5A}"/>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5" name="Footer Placeholder 4">
            <a:extLst>
              <a:ext uri="{FF2B5EF4-FFF2-40B4-BE49-F238E27FC236}">
                <a16:creationId xmlns:a16="http://schemas.microsoft.com/office/drawing/2014/main" id="{34AFCC66-F4F2-46E7-B95D-51AE564FD151}"/>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B8E72C5-14FD-4F1A-92FB-109E779678C9}"/>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4B737FC-DC30-433B-8332-11FE129A6130}" type="slidenum">
              <a:rPr lang="en-US" smtClean="0"/>
              <a:t>‹#›</a:t>
            </a:fld>
            <a:endParaRPr lang="en-US"/>
          </a:p>
        </p:txBody>
      </p:sp>
    </p:spTree>
    <p:extLst>
      <p:ext uri="{BB962C8B-B14F-4D97-AF65-F5344CB8AC3E}">
        <p14:creationId xmlns:p14="http://schemas.microsoft.com/office/powerpoint/2010/main" val="1592744615"/>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5F8507-6DFE-47CA-BD43-0FCC038880CD}" type="datetimeFigureOut">
              <a:rPr lang="en-US" smtClean="0"/>
              <a:t>5/12/2023</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41F28D-06DC-430C-8701-5343B4F07068}" type="slidenum">
              <a:rPr lang="en-US" smtClean="0"/>
              <a:t>‹#›</a:t>
            </a:fld>
            <a:endParaRPr lang="en-US"/>
          </a:p>
        </p:txBody>
      </p:sp>
    </p:spTree>
    <p:extLst>
      <p:ext uri="{BB962C8B-B14F-4D97-AF65-F5344CB8AC3E}">
        <p14:creationId xmlns:p14="http://schemas.microsoft.com/office/powerpoint/2010/main" val="782422402"/>
      </p:ext>
    </p:extLst>
  </p:cSld>
  <p:clrMap bg1="lt1" tx1="dk1" bg2="lt2" tx2="dk2" accent1="accent1" accent2="accent2" accent3="accent3" accent4="accent4" accent5="accent5" accent6="accent6" hlink="hlink" folHlink="folHlink"/>
  <p:sldLayoutIdLst>
    <p:sldLayoutId id="2147483838" r:id="rId1"/>
    <p:sldLayoutId id="2147483839" r:id="rId2"/>
    <p:sldLayoutId id="2147483840" r:id="rId3"/>
    <p:sldLayoutId id="2147483841" r:id="rId4"/>
    <p:sldLayoutId id="2147483842" r:id="rId5"/>
    <p:sldLayoutId id="2147483843" r:id="rId6"/>
    <p:sldLayoutId id="2147483844" r:id="rId7"/>
    <p:sldLayoutId id="2147483845" r:id="rId8"/>
    <p:sldLayoutId id="2147483846" r:id="rId9"/>
    <p:sldLayoutId id="2147483847" r:id="rId10"/>
    <p:sldLayoutId id="2147483848" r:id="rId11"/>
    <p:sldLayoutId id="214748384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1814" y="566615"/>
            <a:ext cx="8229600" cy="943708"/>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261815" y="1600204"/>
            <a:ext cx="7731369"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4"/>
          </p:nvPr>
        </p:nvSpPr>
        <p:spPr>
          <a:xfrm>
            <a:off x="691661" y="6323628"/>
            <a:ext cx="2133600" cy="365125"/>
          </a:xfrm>
          <a:prstGeom prst="rect">
            <a:avLst/>
          </a:prstGeom>
        </p:spPr>
        <p:txBody>
          <a:bodyPr vert="horz" lIns="91440" tIns="45720" rIns="91440" bIns="45720" rtlCol="0" anchor="ctr"/>
          <a:lstStyle>
            <a:lvl1pPr algn="l">
              <a:defRPr sz="675">
                <a:solidFill>
                  <a:schemeClr val="tx1">
                    <a:tint val="75000"/>
                  </a:schemeClr>
                </a:solidFill>
              </a:defRPr>
            </a:lvl1pPr>
          </a:lstStyle>
          <a:p>
            <a:fld id="{39FC9244-15B3-8F40-A6D8-795DD2FF1F30}" type="slidenum">
              <a:rPr lang="en-US" smtClean="0"/>
              <a:pPr/>
              <a:t>‹#›</a:t>
            </a:fld>
            <a:endParaRPr lang="en-US"/>
          </a:p>
        </p:txBody>
      </p:sp>
    </p:spTree>
    <p:extLst>
      <p:ext uri="{BB962C8B-B14F-4D97-AF65-F5344CB8AC3E}">
        <p14:creationId xmlns:p14="http://schemas.microsoft.com/office/powerpoint/2010/main" val="2741582570"/>
      </p:ext>
    </p:extLst>
  </p:cSld>
  <p:clrMap bg1="lt1" tx1="dk1" bg2="lt2" tx2="dk2" accent1="accent1" accent2="accent2" accent3="accent3" accent4="accent4" accent5="accent5" accent6="accent6" hlink="hlink" folHlink="folHlink"/>
  <p:sldLayoutIdLst>
    <p:sldLayoutId id="2147483851" r:id="rId1"/>
    <p:sldLayoutId id="2147483852" r:id="rId2"/>
    <p:sldLayoutId id="2147483853" r:id="rId3"/>
    <p:sldLayoutId id="2147483854" r:id="rId4"/>
    <p:sldLayoutId id="2147483855" r:id="rId5"/>
    <p:sldLayoutId id="2147483856" r:id="rId6"/>
    <p:sldLayoutId id="2147483857" r:id="rId7"/>
    <p:sldLayoutId id="2147483858" r:id="rId8"/>
  </p:sldLayoutIdLst>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hf sldNum="0" hdr="0" ftr="0" dt="0"/>
  <p:txStyles>
    <p:titleStyle>
      <a:lvl1pPr algn="l" defTabSz="257175" rtl="0" eaLnBrk="1" latinLnBrk="0" hangingPunct="1">
        <a:spcBef>
          <a:spcPct val="0"/>
        </a:spcBef>
        <a:buNone/>
        <a:defRPr sz="2025" b="1" kern="1200">
          <a:solidFill>
            <a:srgbClr val="89C32D"/>
          </a:solidFill>
          <a:latin typeface="+mj-lt"/>
          <a:ea typeface="+mj-ea"/>
          <a:cs typeface="+mj-cs"/>
        </a:defRPr>
      </a:lvl1pPr>
    </p:titleStyle>
    <p:bodyStyle>
      <a:lvl1pPr marL="0" indent="0" algn="l" defTabSz="257175" rtl="0" eaLnBrk="1" latinLnBrk="0" hangingPunct="1">
        <a:spcBef>
          <a:spcPct val="20000"/>
        </a:spcBef>
        <a:buFont typeface="Arial"/>
        <a:buNone/>
        <a:defRPr sz="1125" b="1" kern="1200">
          <a:solidFill>
            <a:srgbClr val="053773"/>
          </a:solidFill>
          <a:latin typeface="+mn-lt"/>
          <a:ea typeface="+mn-ea"/>
          <a:cs typeface="+mn-cs"/>
        </a:defRPr>
      </a:lvl1pPr>
      <a:lvl2pPr marL="417910" indent="-160735" algn="l" defTabSz="257175" rtl="0" eaLnBrk="1" latinLnBrk="0" hangingPunct="1">
        <a:spcBef>
          <a:spcPct val="20000"/>
        </a:spcBef>
        <a:buFont typeface="Arial"/>
        <a:buChar char="–"/>
        <a:defRPr sz="900" kern="1200">
          <a:solidFill>
            <a:schemeClr val="tx1">
              <a:lumMod val="75000"/>
              <a:lumOff val="25000"/>
            </a:schemeClr>
          </a:solidFill>
          <a:latin typeface="+mn-lt"/>
          <a:ea typeface="+mn-ea"/>
          <a:cs typeface="+mn-cs"/>
        </a:defRPr>
      </a:lvl2pPr>
      <a:lvl3pPr marL="642938" indent="-128588" algn="l" defTabSz="257175" rtl="0" eaLnBrk="1" latinLnBrk="0" hangingPunct="1">
        <a:spcBef>
          <a:spcPct val="20000"/>
        </a:spcBef>
        <a:buFont typeface="Arial"/>
        <a:buChar char="•"/>
        <a:defRPr sz="900" kern="1200">
          <a:solidFill>
            <a:schemeClr val="tx1">
              <a:lumMod val="75000"/>
              <a:lumOff val="25000"/>
            </a:schemeClr>
          </a:solidFill>
          <a:latin typeface="+mn-lt"/>
          <a:ea typeface="+mn-ea"/>
          <a:cs typeface="+mn-cs"/>
        </a:defRPr>
      </a:lvl3pPr>
      <a:lvl4pPr marL="900113" indent="-128588" algn="l" defTabSz="257175" rtl="0" eaLnBrk="1" latinLnBrk="0" hangingPunct="1">
        <a:spcBef>
          <a:spcPct val="20000"/>
        </a:spcBef>
        <a:buFont typeface="Arial"/>
        <a:buChar char="–"/>
        <a:defRPr sz="900" kern="1200">
          <a:solidFill>
            <a:schemeClr val="tx1">
              <a:lumMod val="75000"/>
              <a:lumOff val="25000"/>
            </a:schemeClr>
          </a:solidFill>
          <a:latin typeface="+mn-lt"/>
          <a:ea typeface="+mn-ea"/>
          <a:cs typeface="+mn-cs"/>
        </a:defRPr>
      </a:lvl4pPr>
      <a:lvl5pPr marL="1157288" indent="-128588" algn="l" defTabSz="257175" rtl="0" eaLnBrk="1" latinLnBrk="0" hangingPunct="1">
        <a:spcBef>
          <a:spcPct val="20000"/>
        </a:spcBef>
        <a:buFont typeface="Arial"/>
        <a:buChar char="»"/>
        <a:defRPr sz="900" kern="1200">
          <a:solidFill>
            <a:schemeClr val="tx1">
              <a:lumMod val="75000"/>
              <a:lumOff val="25000"/>
            </a:schemeClr>
          </a:solidFill>
          <a:latin typeface="+mn-lt"/>
          <a:ea typeface="+mn-ea"/>
          <a:cs typeface="+mn-cs"/>
        </a:defRPr>
      </a:lvl5pPr>
      <a:lvl6pPr marL="1414463" indent="-128588" algn="l" defTabSz="257175" rtl="0" eaLnBrk="1" latinLnBrk="0" hangingPunct="1">
        <a:spcBef>
          <a:spcPct val="20000"/>
        </a:spcBef>
        <a:buFont typeface="Arial"/>
        <a:buChar char="•"/>
        <a:defRPr sz="1125" kern="1200">
          <a:solidFill>
            <a:schemeClr val="tx1"/>
          </a:solidFill>
          <a:latin typeface="+mn-lt"/>
          <a:ea typeface="+mn-ea"/>
          <a:cs typeface="+mn-cs"/>
        </a:defRPr>
      </a:lvl6pPr>
      <a:lvl7pPr marL="1671638" indent="-128588" algn="l" defTabSz="257175" rtl="0" eaLnBrk="1" latinLnBrk="0" hangingPunct="1">
        <a:spcBef>
          <a:spcPct val="20000"/>
        </a:spcBef>
        <a:buFont typeface="Arial"/>
        <a:buChar char="•"/>
        <a:defRPr sz="1125" kern="1200">
          <a:solidFill>
            <a:schemeClr val="tx1"/>
          </a:solidFill>
          <a:latin typeface="+mn-lt"/>
          <a:ea typeface="+mn-ea"/>
          <a:cs typeface="+mn-cs"/>
        </a:defRPr>
      </a:lvl7pPr>
      <a:lvl8pPr marL="1928813" indent="-128588" algn="l" defTabSz="257175" rtl="0" eaLnBrk="1" latinLnBrk="0" hangingPunct="1">
        <a:spcBef>
          <a:spcPct val="20000"/>
        </a:spcBef>
        <a:buFont typeface="Arial"/>
        <a:buChar char="•"/>
        <a:defRPr sz="1125" kern="1200">
          <a:solidFill>
            <a:schemeClr val="tx1"/>
          </a:solidFill>
          <a:latin typeface="+mn-lt"/>
          <a:ea typeface="+mn-ea"/>
          <a:cs typeface="+mn-cs"/>
        </a:defRPr>
      </a:lvl8pPr>
      <a:lvl9pPr marL="2185988" indent="-128588" algn="l" defTabSz="257175" rtl="0" eaLnBrk="1" latinLnBrk="0" hangingPunct="1">
        <a:spcBef>
          <a:spcPct val="20000"/>
        </a:spcBef>
        <a:buFont typeface="Arial"/>
        <a:buChar char="•"/>
        <a:defRPr sz="1125" kern="1200">
          <a:solidFill>
            <a:schemeClr val="tx1"/>
          </a:solidFill>
          <a:latin typeface="+mn-lt"/>
          <a:ea typeface="+mn-ea"/>
          <a:cs typeface="+mn-cs"/>
        </a:defRPr>
      </a:lvl9pPr>
    </p:bodyStyle>
    <p:otherStyle>
      <a:defPPr>
        <a:defRPr lang="en-US"/>
      </a:defPPr>
      <a:lvl1pPr marL="0" algn="l" defTabSz="257175" rtl="0" eaLnBrk="1" latinLnBrk="0" hangingPunct="1">
        <a:defRPr sz="1013" kern="1200">
          <a:solidFill>
            <a:schemeClr val="tx1"/>
          </a:solidFill>
          <a:latin typeface="+mn-lt"/>
          <a:ea typeface="+mn-ea"/>
          <a:cs typeface="+mn-cs"/>
        </a:defRPr>
      </a:lvl1pPr>
      <a:lvl2pPr marL="257175" algn="l" defTabSz="257175" rtl="0" eaLnBrk="1" latinLnBrk="0" hangingPunct="1">
        <a:defRPr sz="1013" kern="1200">
          <a:solidFill>
            <a:schemeClr val="tx1"/>
          </a:solidFill>
          <a:latin typeface="+mn-lt"/>
          <a:ea typeface="+mn-ea"/>
          <a:cs typeface="+mn-cs"/>
        </a:defRPr>
      </a:lvl2pPr>
      <a:lvl3pPr marL="514350" algn="l" defTabSz="257175" rtl="0" eaLnBrk="1" latinLnBrk="0" hangingPunct="1">
        <a:defRPr sz="1013" kern="1200">
          <a:solidFill>
            <a:schemeClr val="tx1"/>
          </a:solidFill>
          <a:latin typeface="+mn-lt"/>
          <a:ea typeface="+mn-ea"/>
          <a:cs typeface="+mn-cs"/>
        </a:defRPr>
      </a:lvl3pPr>
      <a:lvl4pPr marL="771525" algn="l" defTabSz="257175" rtl="0" eaLnBrk="1" latinLnBrk="0" hangingPunct="1">
        <a:defRPr sz="1013" kern="1200">
          <a:solidFill>
            <a:schemeClr val="tx1"/>
          </a:solidFill>
          <a:latin typeface="+mn-lt"/>
          <a:ea typeface="+mn-ea"/>
          <a:cs typeface="+mn-cs"/>
        </a:defRPr>
      </a:lvl4pPr>
      <a:lvl5pPr marL="1028700" algn="l" defTabSz="257175" rtl="0" eaLnBrk="1" latinLnBrk="0" hangingPunct="1">
        <a:defRPr sz="1013" kern="1200">
          <a:solidFill>
            <a:schemeClr val="tx1"/>
          </a:solidFill>
          <a:latin typeface="+mn-lt"/>
          <a:ea typeface="+mn-ea"/>
          <a:cs typeface="+mn-cs"/>
        </a:defRPr>
      </a:lvl5pPr>
      <a:lvl6pPr marL="1285875" algn="l" defTabSz="257175" rtl="0" eaLnBrk="1" latinLnBrk="0" hangingPunct="1">
        <a:defRPr sz="1013" kern="1200">
          <a:solidFill>
            <a:schemeClr val="tx1"/>
          </a:solidFill>
          <a:latin typeface="+mn-lt"/>
          <a:ea typeface="+mn-ea"/>
          <a:cs typeface="+mn-cs"/>
        </a:defRPr>
      </a:lvl6pPr>
      <a:lvl7pPr marL="1543050" algn="l" defTabSz="257175" rtl="0" eaLnBrk="1" latinLnBrk="0" hangingPunct="1">
        <a:defRPr sz="1013" kern="1200">
          <a:solidFill>
            <a:schemeClr val="tx1"/>
          </a:solidFill>
          <a:latin typeface="+mn-lt"/>
          <a:ea typeface="+mn-ea"/>
          <a:cs typeface="+mn-cs"/>
        </a:defRPr>
      </a:lvl7pPr>
      <a:lvl8pPr marL="1800225" algn="l" defTabSz="257175" rtl="0" eaLnBrk="1" latinLnBrk="0" hangingPunct="1">
        <a:defRPr sz="1013" kern="1200">
          <a:solidFill>
            <a:schemeClr val="tx1"/>
          </a:solidFill>
          <a:latin typeface="+mn-lt"/>
          <a:ea typeface="+mn-ea"/>
          <a:cs typeface="+mn-cs"/>
        </a:defRPr>
      </a:lvl8pPr>
      <a:lvl9pPr marL="2057400" algn="l" defTabSz="257175" rtl="0" eaLnBrk="1" latinLnBrk="0" hangingPunct="1">
        <a:defRPr sz="1013"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blipFill rotWithShape="1">
          <a:blip r:embed="rId9"/>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1814" y="566615"/>
            <a:ext cx="8229600" cy="943708"/>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261815" y="1600204"/>
            <a:ext cx="7731369"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4"/>
          </p:nvPr>
        </p:nvSpPr>
        <p:spPr>
          <a:xfrm>
            <a:off x="691661" y="6323628"/>
            <a:ext cx="2133600" cy="365125"/>
          </a:xfrm>
          <a:prstGeom prst="rect">
            <a:avLst/>
          </a:prstGeom>
        </p:spPr>
        <p:txBody>
          <a:bodyPr vert="horz" lIns="91440" tIns="45720" rIns="91440" bIns="45720" rtlCol="0" anchor="ctr"/>
          <a:lstStyle>
            <a:lvl1pPr algn="l">
              <a:defRPr sz="675">
                <a:solidFill>
                  <a:schemeClr val="tx1">
                    <a:tint val="75000"/>
                  </a:schemeClr>
                </a:solidFill>
              </a:defRPr>
            </a:lvl1pPr>
          </a:lstStyle>
          <a:p>
            <a:fld id="{39FC9244-15B3-8F40-A6D8-795DD2FF1F30}" type="slidenum">
              <a:rPr lang="en-US" smtClean="0"/>
              <a:pPr/>
              <a:t>‹#›</a:t>
            </a:fld>
            <a:endParaRPr lang="en-US"/>
          </a:p>
        </p:txBody>
      </p:sp>
    </p:spTree>
    <p:extLst>
      <p:ext uri="{BB962C8B-B14F-4D97-AF65-F5344CB8AC3E}">
        <p14:creationId xmlns:p14="http://schemas.microsoft.com/office/powerpoint/2010/main" val="3831891034"/>
      </p:ext>
    </p:extLst>
  </p:cSld>
  <p:clrMap bg1="lt1" tx1="dk1" bg2="lt2" tx2="dk2" accent1="accent1" accent2="accent2" accent3="accent3" accent4="accent4" accent5="accent5" accent6="accent6" hlink="hlink" folHlink="folHlink"/>
  <p:sldLayoutIdLst>
    <p:sldLayoutId id="2147483860" r:id="rId1"/>
    <p:sldLayoutId id="2147483861" r:id="rId2"/>
    <p:sldLayoutId id="2147483862" r:id="rId3"/>
    <p:sldLayoutId id="2147483863" r:id="rId4"/>
    <p:sldLayoutId id="2147483864" r:id="rId5"/>
    <p:sldLayoutId id="2147483865" r:id="rId6"/>
    <p:sldLayoutId id="2147483866" r:id="rId7"/>
  </p:sldLayoutIdLst>
  <p:txStyles>
    <p:titleStyle>
      <a:lvl1pPr algn="l" defTabSz="257175" rtl="0" eaLnBrk="1" latinLnBrk="0" hangingPunct="1">
        <a:spcBef>
          <a:spcPct val="0"/>
        </a:spcBef>
        <a:buNone/>
        <a:defRPr sz="2025" b="1" kern="1200">
          <a:solidFill>
            <a:srgbClr val="89C32D"/>
          </a:solidFill>
          <a:latin typeface="+mj-lt"/>
          <a:ea typeface="+mj-ea"/>
          <a:cs typeface="+mj-cs"/>
        </a:defRPr>
      </a:lvl1pPr>
    </p:titleStyle>
    <p:bodyStyle>
      <a:lvl1pPr marL="0" indent="0" algn="l" defTabSz="257175" rtl="0" eaLnBrk="1" latinLnBrk="0" hangingPunct="1">
        <a:spcBef>
          <a:spcPct val="20000"/>
        </a:spcBef>
        <a:buFont typeface="Arial"/>
        <a:buNone/>
        <a:defRPr sz="1125" b="1" kern="1200">
          <a:solidFill>
            <a:srgbClr val="053773"/>
          </a:solidFill>
          <a:latin typeface="+mn-lt"/>
          <a:ea typeface="+mn-ea"/>
          <a:cs typeface="+mn-cs"/>
        </a:defRPr>
      </a:lvl1pPr>
      <a:lvl2pPr marL="417910" indent="-160735" algn="l" defTabSz="257175" rtl="0" eaLnBrk="1" latinLnBrk="0" hangingPunct="1">
        <a:spcBef>
          <a:spcPct val="20000"/>
        </a:spcBef>
        <a:buFont typeface="Arial"/>
        <a:buChar char="–"/>
        <a:defRPr sz="900" kern="1200">
          <a:solidFill>
            <a:schemeClr val="tx1">
              <a:lumMod val="75000"/>
              <a:lumOff val="25000"/>
            </a:schemeClr>
          </a:solidFill>
          <a:latin typeface="+mn-lt"/>
          <a:ea typeface="+mn-ea"/>
          <a:cs typeface="+mn-cs"/>
        </a:defRPr>
      </a:lvl2pPr>
      <a:lvl3pPr marL="642938" indent="-128588" algn="l" defTabSz="257175" rtl="0" eaLnBrk="1" latinLnBrk="0" hangingPunct="1">
        <a:spcBef>
          <a:spcPct val="20000"/>
        </a:spcBef>
        <a:buFont typeface="Arial"/>
        <a:buChar char="•"/>
        <a:defRPr sz="900" kern="1200">
          <a:solidFill>
            <a:schemeClr val="tx1">
              <a:lumMod val="75000"/>
              <a:lumOff val="25000"/>
            </a:schemeClr>
          </a:solidFill>
          <a:latin typeface="+mn-lt"/>
          <a:ea typeface="+mn-ea"/>
          <a:cs typeface="+mn-cs"/>
        </a:defRPr>
      </a:lvl3pPr>
      <a:lvl4pPr marL="900113" indent="-128588" algn="l" defTabSz="257175" rtl="0" eaLnBrk="1" latinLnBrk="0" hangingPunct="1">
        <a:spcBef>
          <a:spcPct val="20000"/>
        </a:spcBef>
        <a:buFont typeface="Arial"/>
        <a:buChar char="–"/>
        <a:defRPr sz="900" kern="1200">
          <a:solidFill>
            <a:schemeClr val="tx1">
              <a:lumMod val="75000"/>
              <a:lumOff val="25000"/>
            </a:schemeClr>
          </a:solidFill>
          <a:latin typeface="+mn-lt"/>
          <a:ea typeface="+mn-ea"/>
          <a:cs typeface="+mn-cs"/>
        </a:defRPr>
      </a:lvl4pPr>
      <a:lvl5pPr marL="1157288" indent="-128588" algn="l" defTabSz="257175" rtl="0" eaLnBrk="1" latinLnBrk="0" hangingPunct="1">
        <a:spcBef>
          <a:spcPct val="20000"/>
        </a:spcBef>
        <a:buFont typeface="Arial"/>
        <a:buChar char="»"/>
        <a:defRPr sz="900" kern="1200">
          <a:solidFill>
            <a:schemeClr val="tx1">
              <a:lumMod val="75000"/>
              <a:lumOff val="25000"/>
            </a:schemeClr>
          </a:solidFill>
          <a:latin typeface="+mn-lt"/>
          <a:ea typeface="+mn-ea"/>
          <a:cs typeface="+mn-cs"/>
        </a:defRPr>
      </a:lvl5pPr>
      <a:lvl6pPr marL="1414463" indent="-128588" algn="l" defTabSz="257175" rtl="0" eaLnBrk="1" latinLnBrk="0" hangingPunct="1">
        <a:spcBef>
          <a:spcPct val="20000"/>
        </a:spcBef>
        <a:buFont typeface="Arial"/>
        <a:buChar char="•"/>
        <a:defRPr sz="1125" kern="1200">
          <a:solidFill>
            <a:schemeClr val="tx1"/>
          </a:solidFill>
          <a:latin typeface="+mn-lt"/>
          <a:ea typeface="+mn-ea"/>
          <a:cs typeface="+mn-cs"/>
        </a:defRPr>
      </a:lvl6pPr>
      <a:lvl7pPr marL="1671638" indent="-128588" algn="l" defTabSz="257175" rtl="0" eaLnBrk="1" latinLnBrk="0" hangingPunct="1">
        <a:spcBef>
          <a:spcPct val="20000"/>
        </a:spcBef>
        <a:buFont typeface="Arial"/>
        <a:buChar char="•"/>
        <a:defRPr sz="1125" kern="1200">
          <a:solidFill>
            <a:schemeClr val="tx1"/>
          </a:solidFill>
          <a:latin typeface="+mn-lt"/>
          <a:ea typeface="+mn-ea"/>
          <a:cs typeface="+mn-cs"/>
        </a:defRPr>
      </a:lvl7pPr>
      <a:lvl8pPr marL="1928813" indent="-128588" algn="l" defTabSz="257175" rtl="0" eaLnBrk="1" latinLnBrk="0" hangingPunct="1">
        <a:spcBef>
          <a:spcPct val="20000"/>
        </a:spcBef>
        <a:buFont typeface="Arial"/>
        <a:buChar char="•"/>
        <a:defRPr sz="1125" kern="1200">
          <a:solidFill>
            <a:schemeClr val="tx1"/>
          </a:solidFill>
          <a:latin typeface="+mn-lt"/>
          <a:ea typeface="+mn-ea"/>
          <a:cs typeface="+mn-cs"/>
        </a:defRPr>
      </a:lvl8pPr>
      <a:lvl9pPr marL="2185988" indent="-128588" algn="l" defTabSz="257175" rtl="0" eaLnBrk="1" latinLnBrk="0" hangingPunct="1">
        <a:spcBef>
          <a:spcPct val="20000"/>
        </a:spcBef>
        <a:buFont typeface="Arial"/>
        <a:buChar char="•"/>
        <a:defRPr sz="1125" kern="1200">
          <a:solidFill>
            <a:schemeClr val="tx1"/>
          </a:solidFill>
          <a:latin typeface="+mn-lt"/>
          <a:ea typeface="+mn-ea"/>
          <a:cs typeface="+mn-cs"/>
        </a:defRPr>
      </a:lvl9pPr>
    </p:bodyStyle>
    <p:otherStyle>
      <a:defPPr>
        <a:defRPr lang="en-US"/>
      </a:defPPr>
      <a:lvl1pPr marL="0" algn="l" defTabSz="257175" rtl="0" eaLnBrk="1" latinLnBrk="0" hangingPunct="1">
        <a:defRPr sz="1013" kern="1200">
          <a:solidFill>
            <a:schemeClr val="tx1"/>
          </a:solidFill>
          <a:latin typeface="+mn-lt"/>
          <a:ea typeface="+mn-ea"/>
          <a:cs typeface="+mn-cs"/>
        </a:defRPr>
      </a:lvl1pPr>
      <a:lvl2pPr marL="257175" algn="l" defTabSz="257175" rtl="0" eaLnBrk="1" latinLnBrk="0" hangingPunct="1">
        <a:defRPr sz="1013" kern="1200">
          <a:solidFill>
            <a:schemeClr val="tx1"/>
          </a:solidFill>
          <a:latin typeface="+mn-lt"/>
          <a:ea typeface="+mn-ea"/>
          <a:cs typeface="+mn-cs"/>
        </a:defRPr>
      </a:lvl2pPr>
      <a:lvl3pPr marL="514350" algn="l" defTabSz="257175" rtl="0" eaLnBrk="1" latinLnBrk="0" hangingPunct="1">
        <a:defRPr sz="1013" kern="1200">
          <a:solidFill>
            <a:schemeClr val="tx1"/>
          </a:solidFill>
          <a:latin typeface="+mn-lt"/>
          <a:ea typeface="+mn-ea"/>
          <a:cs typeface="+mn-cs"/>
        </a:defRPr>
      </a:lvl3pPr>
      <a:lvl4pPr marL="771525" algn="l" defTabSz="257175" rtl="0" eaLnBrk="1" latinLnBrk="0" hangingPunct="1">
        <a:defRPr sz="1013" kern="1200">
          <a:solidFill>
            <a:schemeClr val="tx1"/>
          </a:solidFill>
          <a:latin typeface="+mn-lt"/>
          <a:ea typeface="+mn-ea"/>
          <a:cs typeface="+mn-cs"/>
        </a:defRPr>
      </a:lvl4pPr>
      <a:lvl5pPr marL="1028700" algn="l" defTabSz="257175" rtl="0" eaLnBrk="1" latinLnBrk="0" hangingPunct="1">
        <a:defRPr sz="1013" kern="1200">
          <a:solidFill>
            <a:schemeClr val="tx1"/>
          </a:solidFill>
          <a:latin typeface="+mn-lt"/>
          <a:ea typeface="+mn-ea"/>
          <a:cs typeface="+mn-cs"/>
        </a:defRPr>
      </a:lvl5pPr>
      <a:lvl6pPr marL="1285875" algn="l" defTabSz="257175" rtl="0" eaLnBrk="1" latinLnBrk="0" hangingPunct="1">
        <a:defRPr sz="1013" kern="1200">
          <a:solidFill>
            <a:schemeClr val="tx1"/>
          </a:solidFill>
          <a:latin typeface="+mn-lt"/>
          <a:ea typeface="+mn-ea"/>
          <a:cs typeface="+mn-cs"/>
        </a:defRPr>
      </a:lvl6pPr>
      <a:lvl7pPr marL="1543050" algn="l" defTabSz="257175" rtl="0" eaLnBrk="1" latinLnBrk="0" hangingPunct="1">
        <a:defRPr sz="1013" kern="1200">
          <a:solidFill>
            <a:schemeClr val="tx1"/>
          </a:solidFill>
          <a:latin typeface="+mn-lt"/>
          <a:ea typeface="+mn-ea"/>
          <a:cs typeface="+mn-cs"/>
        </a:defRPr>
      </a:lvl7pPr>
      <a:lvl8pPr marL="1800225" algn="l" defTabSz="257175" rtl="0" eaLnBrk="1" latinLnBrk="0" hangingPunct="1">
        <a:defRPr sz="1013" kern="1200">
          <a:solidFill>
            <a:schemeClr val="tx1"/>
          </a:solidFill>
          <a:latin typeface="+mn-lt"/>
          <a:ea typeface="+mn-ea"/>
          <a:cs typeface="+mn-cs"/>
        </a:defRPr>
      </a:lvl8pPr>
      <a:lvl9pPr marL="2057400" algn="l" defTabSz="257175" rtl="0" eaLnBrk="1" latinLnBrk="0" hangingPunct="1">
        <a:defRPr sz="1013"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1814" y="566615"/>
            <a:ext cx="8229600" cy="943708"/>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261815" y="1600202"/>
            <a:ext cx="7731369"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4"/>
          </p:nvPr>
        </p:nvSpPr>
        <p:spPr>
          <a:xfrm>
            <a:off x="691661" y="6323626"/>
            <a:ext cx="21336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9FC9244-15B3-8F40-A6D8-795DD2FF1F30}" type="slidenum">
              <a:rPr lang="en-US" smtClean="0"/>
              <a:pPr/>
              <a:t>‹#›</a:t>
            </a:fld>
            <a:endParaRPr lang="en-US"/>
          </a:p>
        </p:txBody>
      </p:sp>
    </p:spTree>
    <p:extLst>
      <p:ext uri="{BB962C8B-B14F-4D97-AF65-F5344CB8AC3E}">
        <p14:creationId xmlns:p14="http://schemas.microsoft.com/office/powerpoint/2010/main" val="1064314381"/>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7" r:id="rId7"/>
  </p:sldLayoutIdLst>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hf sldNum="0" hdr="0" ftr="0" dt="0"/>
  <p:txStyles>
    <p:titleStyle>
      <a:lvl1pPr algn="l" defTabSz="342900" rtl="0" eaLnBrk="1" latinLnBrk="0" hangingPunct="1">
        <a:spcBef>
          <a:spcPct val="0"/>
        </a:spcBef>
        <a:buNone/>
        <a:defRPr sz="2700" b="1" kern="1200">
          <a:solidFill>
            <a:srgbClr val="89C32D"/>
          </a:solidFill>
          <a:latin typeface="+mj-lt"/>
          <a:ea typeface="+mj-ea"/>
          <a:cs typeface="+mj-cs"/>
        </a:defRPr>
      </a:lvl1pPr>
    </p:titleStyle>
    <p:bodyStyle>
      <a:lvl1pPr marL="0" indent="0" algn="l" defTabSz="342900" rtl="0" eaLnBrk="1" latinLnBrk="0" hangingPunct="1">
        <a:spcBef>
          <a:spcPct val="20000"/>
        </a:spcBef>
        <a:buFont typeface="Arial"/>
        <a:buNone/>
        <a:defRPr sz="1500" b="1" kern="1200">
          <a:solidFill>
            <a:srgbClr val="053773"/>
          </a:solidFill>
          <a:latin typeface="+mn-lt"/>
          <a:ea typeface="+mn-ea"/>
          <a:cs typeface="+mn-cs"/>
        </a:defRPr>
      </a:lvl1pPr>
      <a:lvl2pPr marL="557213" indent="-214313" algn="l" defTabSz="342900" rtl="0" eaLnBrk="1" latinLnBrk="0" hangingPunct="1">
        <a:spcBef>
          <a:spcPct val="20000"/>
        </a:spcBef>
        <a:buFont typeface="Arial"/>
        <a:buChar char="–"/>
        <a:defRPr sz="1200" kern="1200">
          <a:solidFill>
            <a:schemeClr val="tx1">
              <a:lumMod val="75000"/>
              <a:lumOff val="25000"/>
            </a:schemeClr>
          </a:solidFill>
          <a:latin typeface="+mn-lt"/>
          <a:ea typeface="+mn-ea"/>
          <a:cs typeface="+mn-cs"/>
        </a:defRPr>
      </a:lvl2pPr>
      <a:lvl3pPr marL="857250" indent="-171450" algn="l" defTabSz="342900" rtl="0" eaLnBrk="1" latinLnBrk="0" hangingPunct="1">
        <a:spcBef>
          <a:spcPct val="20000"/>
        </a:spcBef>
        <a:buFont typeface="Arial"/>
        <a:buChar char="•"/>
        <a:defRPr sz="1200" kern="1200">
          <a:solidFill>
            <a:schemeClr val="tx1">
              <a:lumMod val="75000"/>
              <a:lumOff val="25000"/>
            </a:schemeClr>
          </a:solidFill>
          <a:latin typeface="+mn-lt"/>
          <a:ea typeface="+mn-ea"/>
          <a:cs typeface="+mn-cs"/>
        </a:defRPr>
      </a:lvl3pPr>
      <a:lvl4pPr marL="1200150" indent="-171450" algn="l" defTabSz="342900" rtl="0" eaLnBrk="1" latinLnBrk="0" hangingPunct="1">
        <a:spcBef>
          <a:spcPct val="20000"/>
        </a:spcBef>
        <a:buFont typeface="Arial"/>
        <a:buChar char="–"/>
        <a:defRPr sz="1200" kern="1200">
          <a:solidFill>
            <a:schemeClr val="tx1">
              <a:lumMod val="75000"/>
              <a:lumOff val="25000"/>
            </a:schemeClr>
          </a:solidFill>
          <a:latin typeface="+mn-lt"/>
          <a:ea typeface="+mn-ea"/>
          <a:cs typeface="+mn-cs"/>
        </a:defRPr>
      </a:lvl4pPr>
      <a:lvl5pPr marL="1543050" indent="-171450" algn="l" defTabSz="342900" rtl="0" eaLnBrk="1" latinLnBrk="0" hangingPunct="1">
        <a:spcBef>
          <a:spcPct val="20000"/>
        </a:spcBef>
        <a:buFont typeface="Arial"/>
        <a:buChar char="»"/>
        <a:defRPr sz="1200" kern="1200">
          <a:solidFill>
            <a:schemeClr val="tx1">
              <a:lumMod val="75000"/>
              <a:lumOff val="25000"/>
            </a:schemeClr>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1">
          <a:blip r:embed="rId9"/>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1814" y="566615"/>
            <a:ext cx="8229600" cy="943708"/>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261814" y="1600200"/>
            <a:ext cx="7731369"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4"/>
          </p:nvPr>
        </p:nvSpPr>
        <p:spPr>
          <a:xfrm>
            <a:off x="691661" y="6323624"/>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9FC9244-15B3-8F40-A6D8-795DD2FF1F30}" type="slidenum">
              <a:rPr lang="en-US" smtClean="0"/>
              <a:pPr/>
              <a:t>‹#›</a:t>
            </a:fld>
            <a:endParaRPr lang="en-US"/>
          </a:p>
        </p:txBody>
      </p:sp>
    </p:spTree>
    <p:extLst>
      <p:ext uri="{BB962C8B-B14F-4D97-AF65-F5344CB8AC3E}">
        <p14:creationId xmlns:p14="http://schemas.microsoft.com/office/powerpoint/2010/main" val="412193988"/>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813" r:id="rId5"/>
    <p:sldLayoutId id="2147483704" r:id="rId6"/>
    <p:sldLayoutId id="2147483705" r:id="rId7"/>
  </p:sldLayoutIdLst>
  <p:txStyles>
    <p:titleStyle>
      <a:lvl1pPr algn="l" defTabSz="457200" rtl="0" eaLnBrk="1" latinLnBrk="0" hangingPunct="1">
        <a:spcBef>
          <a:spcPct val="0"/>
        </a:spcBef>
        <a:buNone/>
        <a:defRPr sz="3600" b="1" kern="1200">
          <a:solidFill>
            <a:srgbClr val="89C32D"/>
          </a:solidFill>
          <a:latin typeface="+mj-lt"/>
          <a:ea typeface="+mj-ea"/>
          <a:cs typeface="+mj-cs"/>
        </a:defRPr>
      </a:lvl1pPr>
    </p:titleStyle>
    <p:bodyStyle>
      <a:lvl1pPr marL="0" indent="0" algn="l" defTabSz="457200" rtl="0" eaLnBrk="1" latinLnBrk="0" hangingPunct="1">
        <a:spcBef>
          <a:spcPct val="20000"/>
        </a:spcBef>
        <a:buFont typeface="Arial"/>
        <a:buNone/>
        <a:defRPr sz="2000" b="1" kern="1200">
          <a:solidFill>
            <a:srgbClr val="053773"/>
          </a:solidFill>
          <a:latin typeface="+mn-lt"/>
          <a:ea typeface="+mn-ea"/>
          <a:cs typeface="+mn-cs"/>
        </a:defRPr>
      </a:lvl1pPr>
      <a:lvl2pPr marL="742950" indent="-285750" algn="l" defTabSz="457200" rtl="0" eaLnBrk="1" latinLnBrk="0" hangingPunct="1">
        <a:spcBef>
          <a:spcPct val="20000"/>
        </a:spcBef>
        <a:buFont typeface="Arial"/>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ct val="20000"/>
        </a:spcBef>
        <a:buFont typeface="Arial"/>
        <a:buChar char="•"/>
        <a:defRPr sz="1600" kern="1200">
          <a:solidFill>
            <a:schemeClr val="tx1">
              <a:lumMod val="75000"/>
              <a:lumOff val="25000"/>
            </a:schemeClr>
          </a:solidFill>
          <a:latin typeface="+mn-lt"/>
          <a:ea typeface="+mn-ea"/>
          <a:cs typeface="+mn-cs"/>
        </a:defRPr>
      </a:lvl3pPr>
      <a:lvl4pPr marL="1600200" indent="-228600" algn="l" defTabSz="457200" rtl="0" eaLnBrk="1" latinLnBrk="0" hangingPunct="1">
        <a:spcBef>
          <a:spcPct val="20000"/>
        </a:spcBef>
        <a:buFont typeface="Arial"/>
        <a:buChar char="–"/>
        <a:defRPr sz="1600" kern="1200">
          <a:solidFill>
            <a:schemeClr val="tx1">
              <a:lumMod val="75000"/>
              <a:lumOff val="25000"/>
            </a:schemeClr>
          </a:solidFill>
          <a:latin typeface="+mn-lt"/>
          <a:ea typeface="+mn-ea"/>
          <a:cs typeface="+mn-cs"/>
        </a:defRPr>
      </a:lvl4pPr>
      <a:lvl5pPr marL="2057400" indent="-228600" algn="l" defTabSz="457200" rtl="0" eaLnBrk="1" latinLnBrk="0" hangingPunct="1">
        <a:spcBef>
          <a:spcPct val="20000"/>
        </a:spcBef>
        <a:buFont typeface="Arial"/>
        <a:buChar char="»"/>
        <a:defRPr sz="16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rotWithShape="1">
          <a:blip r:embed="rId9"/>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1814" y="566615"/>
            <a:ext cx="8229600" cy="943708"/>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261815" y="1600202"/>
            <a:ext cx="7731369"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4"/>
          </p:nvPr>
        </p:nvSpPr>
        <p:spPr>
          <a:xfrm>
            <a:off x="691661" y="6323626"/>
            <a:ext cx="21336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9FC9244-15B3-8F40-A6D8-795DD2FF1F30}" type="slidenum">
              <a:rPr lang="en-US" smtClean="0"/>
              <a:pPr/>
              <a:t>‹#›</a:t>
            </a:fld>
            <a:endParaRPr lang="en-US"/>
          </a:p>
        </p:txBody>
      </p:sp>
    </p:spTree>
    <p:extLst>
      <p:ext uri="{BB962C8B-B14F-4D97-AF65-F5344CB8AC3E}">
        <p14:creationId xmlns:p14="http://schemas.microsoft.com/office/powerpoint/2010/main" val="1275221152"/>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4" r:id="rId5"/>
    <p:sldLayoutId id="2147483716" r:id="rId6"/>
    <p:sldLayoutId id="2147483717" r:id="rId7"/>
  </p:sldLayoutIdLst>
  <p:txStyles>
    <p:titleStyle>
      <a:lvl1pPr algn="l" defTabSz="342900" rtl="0" eaLnBrk="1" latinLnBrk="0" hangingPunct="1">
        <a:spcBef>
          <a:spcPct val="0"/>
        </a:spcBef>
        <a:buNone/>
        <a:defRPr sz="2700" b="1" kern="1200">
          <a:solidFill>
            <a:srgbClr val="89C32D"/>
          </a:solidFill>
          <a:latin typeface="+mj-lt"/>
          <a:ea typeface="+mj-ea"/>
          <a:cs typeface="+mj-cs"/>
        </a:defRPr>
      </a:lvl1pPr>
    </p:titleStyle>
    <p:bodyStyle>
      <a:lvl1pPr marL="0" indent="0" algn="l" defTabSz="342900" rtl="0" eaLnBrk="1" latinLnBrk="0" hangingPunct="1">
        <a:spcBef>
          <a:spcPct val="20000"/>
        </a:spcBef>
        <a:buFont typeface="Arial"/>
        <a:buNone/>
        <a:defRPr sz="1500" b="1" kern="1200">
          <a:solidFill>
            <a:srgbClr val="053773"/>
          </a:solidFill>
          <a:latin typeface="+mn-lt"/>
          <a:ea typeface="+mn-ea"/>
          <a:cs typeface="+mn-cs"/>
        </a:defRPr>
      </a:lvl1pPr>
      <a:lvl2pPr marL="557213" indent="-214313" algn="l" defTabSz="342900" rtl="0" eaLnBrk="1" latinLnBrk="0" hangingPunct="1">
        <a:spcBef>
          <a:spcPct val="20000"/>
        </a:spcBef>
        <a:buFont typeface="Arial"/>
        <a:buChar char="–"/>
        <a:defRPr sz="1200" kern="1200">
          <a:solidFill>
            <a:schemeClr val="tx1">
              <a:lumMod val="75000"/>
              <a:lumOff val="25000"/>
            </a:schemeClr>
          </a:solidFill>
          <a:latin typeface="+mn-lt"/>
          <a:ea typeface="+mn-ea"/>
          <a:cs typeface="+mn-cs"/>
        </a:defRPr>
      </a:lvl2pPr>
      <a:lvl3pPr marL="857250" indent="-171450" algn="l" defTabSz="342900" rtl="0" eaLnBrk="1" latinLnBrk="0" hangingPunct="1">
        <a:spcBef>
          <a:spcPct val="20000"/>
        </a:spcBef>
        <a:buFont typeface="Arial"/>
        <a:buChar char="•"/>
        <a:defRPr sz="1200" kern="1200">
          <a:solidFill>
            <a:schemeClr val="tx1">
              <a:lumMod val="75000"/>
              <a:lumOff val="25000"/>
            </a:schemeClr>
          </a:solidFill>
          <a:latin typeface="+mn-lt"/>
          <a:ea typeface="+mn-ea"/>
          <a:cs typeface="+mn-cs"/>
        </a:defRPr>
      </a:lvl3pPr>
      <a:lvl4pPr marL="1200150" indent="-171450" algn="l" defTabSz="342900" rtl="0" eaLnBrk="1" latinLnBrk="0" hangingPunct="1">
        <a:spcBef>
          <a:spcPct val="20000"/>
        </a:spcBef>
        <a:buFont typeface="Arial"/>
        <a:buChar char="–"/>
        <a:defRPr sz="1200" kern="1200">
          <a:solidFill>
            <a:schemeClr val="tx1">
              <a:lumMod val="75000"/>
              <a:lumOff val="25000"/>
            </a:schemeClr>
          </a:solidFill>
          <a:latin typeface="+mn-lt"/>
          <a:ea typeface="+mn-ea"/>
          <a:cs typeface="+mn-cs"/>
        </a:defRPr>
      </a:lvl4pPr>
      <a:lvl5pPr marL="1543050" indent="-171450" algn="l" defTabSz="342900" rtl="0" eaLnBrk="1" latinLnBrk="0" hangingPunct="1">
        <a:spcBef>
          <a:spcPct val="20000"/>
        </a:spcBef>
        <a:buFont typeface="Arial"/>
        <a:buChar char="»"/>
        <a:defRPr sz="1200" kern="1200">
          <a:solidFill>
            <a:schemeClr val="tx1">
              <a:lumMod val="75000"/>
              <a:lumOff val="25000"/>
            </a:schemeClr>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rotWithShape="1">
          <a:blip r:embed="rId10"/>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1814" y="566615"/>
            <a:ext cx="8229600" cy="943708"/>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261814" y="1600200"/>
            <a:ext cx="7731369"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4"/>
          </p:nvPr>
        </p:nvSpPr>
        <p:spPr>
          <a:xfrm>
            <a:off x="691661" y="6323624"/>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9FC9244-15B3-8F40-A6D8-795DD2FF1F30}" type="slidenum">
              <a:rPr lang="en-US" smtClean="0"/>
              <a:pPr/>
              <a:t>‹#›</a:t>
            </a:fld>
            <a:endParaRPr lang="en-US"/>
          </a:p>
        </p:txBody>
      </p:sp>
    </p:spTree>
    <p:extLst>
      <p:ext uri="{BB962C8B-B14F-4D97-AF65-F5344CB8AC3E}">
        <p14:creationId xmlns:p14="http://schemas.microsoft.com/office/powerpoint/2010/main" val="2245822127"/>
      </p:ext>
    </p:extLst>
  </p:cSld>
  <p:clrMap bg1="lt1" tx1="dk1" bg2="lt2" tx2="dk2" accent1="accent1" accent2="accent2" accent3="accent3" accent4="accent4" accent5="accent5" accent6="accent6" hlink="hlink" folHlink="folHlink"/>
  <p:sldLayoutIdLst>
    <p:sldLayoutId id="2147483749" r:id="rId1"/>
    <p:sldLayoutId id="2147483750" r:id="rId2"/>
    <p:sldLayoutId id="2147483751" r:id="rId3"/>
    <p:sldLayoutId id="2147483752" r:id="rId4"/>
    <p:sldLayoutId id="2147483754" r:id="rId5"/>
    <p:sldLayoutId id="2147483755" r:id="rId6"/>
    <p:sldLayoutId id="2147483756" r:id="rId7"/>
    <p:sldLayoutId id="2147483757" r:id="rId8"/>
  </p:sldLayoutIdLst>
  <p:txStyles>
    <p:titleStyle>
      <a:lvl1pPr algn="l" defTabSz="457200" rtl="0" eaLnBrk="1" latinLnBrk="0" hangingPunct="1">
        <a:spcBef>
          <a:spcPct val="0"/>
        </a:spcBef>
        <a:buNone/>
        <a:defRPr sz="3600" b="1" kern="1200">
          <a:solidFill>
            <a:srgbClr val="89C32D"/>
          </a:solidFill>
          <a:latin typeface="+mj-lt"/>
          <a:ea typeface="+mj-ea"/>
          <a:cs typeface="+mj-cs"/>
        </a:defRPr>
      </a:lvl1pPr>
    </p:titleStyle>
    <p:bodyStyle>
      <a:lvl1pPr marL="0" indent="0" algn="l" defTabSz="457200" rtl="0" eaLnBrk="1" latinLnBrk="0" hangingPunct="1">
        <a:spcBef>
          <a:spcPct val="20000"/>
        </a:spcBef>
        <a:buFont typeface="Arial"/>
        <a:buNone/>
        <a:defRPr sz="2000" b="1" kern="1200">
          <a:solidFill>
            <a:srgbClr val="053773"/>
          </a:solidFill>
          <a:latin typeface="+mn-lt"/>
          <a:ea typeface="+mn-ea"/>
          <a:cs typeface="+mn-cs"/>
        </a:defRPr>
      </a:lvl1pPr>
      <a:lvl2pPr marL="742950" indent="-285750" algn="l" defTabSz="457200" rtl="0" eaLnBrk="1" latinLnBrk="0" hangingPunct="1">
        <a:spcBef>
          <a:spcPct val="20000"/>
        </a:spcBef>
        <a:buFont typeface="Arial"/>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ct val="20000"/>
        </a:spcBef>
        <a:buFont typeface="Arial"/>
        <a:buChar char="•"/>
        <a:defRPr sz="1600" kern="1200">
          <a:solidFill>
            <a:schemeClr val="tx1">
              <a:lumMod val="75000"/>
              <a:lumOff val="25000"/>
            </a:schemeClr>
          </a:solidFill>
          <a:latin typeface="+mn-lt"/>
          <a:ea typeface="+mn-ea"/>
          <a:cs typeface="+mn-cs"/>
        </a:defRPr>
      </a:lvl3pPr>
      <a:lvl4pPr marL="1600200" indent="-228600" algn="l" defTabSz="457200" rtl="0" eaLnBrk="1" latinLnBrk="0" hangingPunct="1">
        <a:spcBef>
          <a:spcPct val="20000"/>
        </a:spcBef>
        <a:buFont typeface="Arial"/>
        <a:buChar char="–"/>
        <a:defRPr sz="1600" kern="1200">
          <a:solidFill>
            <a:schemeClr val="tx1">
              <a:lumMod val="75000"/>
              <a:lumOff val="25000"/>
            </a:schemeClr>
          </a:solidFill>
          <a:latin typeface="+mn-lt"/>
          <a:ea typeface="+mn-ea"/>
          <a:cs typeface="+mn-cs"/>
        </a:defRPr>
      </a:lvl4pPr>
      <a:lvl5pPr marL="2057400" indent="-228600" algn="l" defTabSz="457200" rtl="0" eaLnBrk="1" latinLnBrk="0" hangingPunct="1">
        <a:spcBef>
          <a:spcPct val="20000"/>
        </a:spcBef>
        <a:buFont typeface="Arial"/>
        <a:buChar char="»"/>
        <a:defRPr sz="16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rotWithShape="1">
          <a:blip r:embed="rId1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1814" y="566615"/>
            <a:ext cx="8229600" cy="943708"/>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261815" y="1600204"/>
            <a:ext cx="7731369"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4"/>
          </p:nvPr>
        </p:nvSpPr>
        <p:spPr>
          <a:xfrm>
            <a:off x="691661" y="6323628"/>
            <a:ext cx="2133600" cy="365125"/>
          </a:xfrm>
          <a:prstGeom prst="rect">
            <a:avLst/>
          </a:prstGeom>
        </p:spPr>
        <p:txBody>
          <a:bodyPr vert="horz" lIns="91440" tIns="45720" rIns="91440" bIns="45720" rtlCol="0" anchor="ctr"/>
          <a:lstStyle>
            <a:lvl1pPr algn="l">
              <a:defRPr sz="675">
                <a:solidFill>
                  <a:schemeClr val="tx1">
                    <a:tint val="75000"/>
                  </a:schemeClr>
                </a:solidFill>
              </a:defRPr>
            </a:lvl1pPr>
          </a:lstStyle>
          <a:p>
            <a:fld id="{39FC9244-15B3-8F40-A6D8-795DD2FF1F30}" type="slidenum">
              <a:rPr lang="en-US" smtClean="0"/>
              <a:pPr/>
              <a:t>‹#›</a:t>
            </a:fld>
            <a:endParaRPr lang="en-US"/>
          </a:p>
        </p:txBody>
      </p:sp>
    </p:spTree>
    <p:extLst>
      <p:ext uri="{BB962C8B-B14F-4D97-AF65-F5344CB8AC3E}">
        <p14:creationId xmlns:p14="http://schemas.microsoft.com/office/powerpoint/2010/main" val="3070369484"/>
      </p:ext>
    </p:extLst>
  </p:cSld>
  <p:clrMap bg1="lt1" tx1="dk1" bg2="lt2" tx2="dk2" accent1="accent1" accent2="accent2" accent3="accent3" accent4="accent4" accent5="accent5" accent6="accent6" hlink="hlink" folHlink="folHlink"/>
  <p:sldLayoutIdLst>
    <p:sldLayoutId id="2147483761" r:id="rId1"/>
    <p:sldLayoutId id="2147483808" r:id="rId2"/>
    <p:sldLayoutId id="2147483809" r:id="rId3"/>
    <p:sldLayoutId id="2147483764" r:id="rId4"/>
    <p:sldLayoutId id="2147483765" r:id="rId5"/>
    <p:sldLayoutId id="2147483766" r:id="rId6"/>
    <p:sldLayoutId id="2147483760" r:id="rId7"/>
    <p:sldLayoutId id="2147483762" r:id="rId8"/>
    <p:sldLayoutId id="2147483763" r:id="rId9"/>
    <p:sldLayoutId id="2147483810" r:id="rId10"/>
    <p:sldLayoutId id="2147483811" r:id="rId11"/>
  </p:sldLayoutIdLst>
  <p:txStyles>
    <p:titleStyle>
      <a:lvl1pPr algn="l" defTabSz="257175" rtl="0" eaLnBrk="1" latinLnBrk="0" hangingPunct="1">
        <a:spcBef>
          <a:spcPct val="0"/>
        </a:spcBef>
        <a:buNone/>
        <a:defRPr sz="2025" b="1" kern="1200">
          <a:solidFill>
            <a:srgbClr val="89C32D"/>
          </a:solidFill>
          <a:latin typeface="+mj-lt"/>
          <a:ea typeface="+mj-ea"/>
          <a:cs typeface="+mj-cs"/>
        </a:defRPr>
      </a:lvl1pPr>
    </p:titleStyle>
    <p:bodyStyle>
      <a:lvl1pPr marL="0" indent="0" algn="l" defTabSz="257175" rtl="0" eaLnBrk="1" latinLnBrk="0" hangingPunct="1">
        <a:spcBef>
          <a:spcPct val="20000"/>
        </a:spcBef>
        <a:buFont typeface="Arial"/>
        <a:buNone/>
        <a:defRPr sz="1125" b="1" kern="1200">
          <a:solidFill>
            <a:srgbClr val="053773"/>
          </a:solidFill>
          <a:latin typeface="+mn-lt"/>
          <a:ea typeface="+mn-ea"/>
          <a:cs typeface="+mn-cs"/>
        </a:defRPr>
      </a:lvl1pPr>
      <a:lvl2pPr marL="417910" indent="-160735" algn="l" defTabSz="257175" rtl="0" eaLnBrk="1" latinLnBrk="0" hangingPunct="1">
        <a:spcBef>
          <a:spcPct val="20000"/>
        </a:spcBef>
        <a:buFont typeface="Arial"/>
        <a:buChar char="–"/>
        <a:defRPr sz="900" kern="1200">
          <a:solidFill>
            <a:schemeClr val="tx1">
              <a:lumMod val="75000"/>
              <a:lumOff val="25000"/>
            </a:schemeClr>
          </a:solidFill>
          <a:latin typeface="+mn-lt"/>
          <a:ea typeface="+mn-ea"/>
          <a:cs typeface="+mn-cs"/>
        </a:defRPr>
      </a:lvl2pPr>
      <a:lvl3pPr marL="642938" indent="-128588" algn="l" defTabSz="257175" rtl="0" eaLnBrk="1" latinLnBrk="0" hangingPunct="1">
        <a:spcBef>
          <a:spcPct val="20000"/>
        </a:spcBef>
        <a:buFont typeface="Arial"/>
        <a:buChar char="•"/>
        <a:defRPr sz="900" kern="1200">
          <a:solidFill>
            <a:schemeClr val="tx1">
              <a:lumMod val="75000"/>
              <a:lumOff val="25000"/>
            </a:schemeClr>
          </a:solidFill>
          <a:latin typeface="+mn-lt"/>
          <a:ea typeface="+mn-ea"/>
          <a:cs typeface="+mn-cs"/>
        </a:defRPr>
      </a:lvl3pPr>
      <a:lvl4pPr marL="900113" indent="-128588" algn="l" defTabSz="257175" rtl="0" eaLnBrk="1" latinLnBrk="0" hangingPunct="1">
        <a:spcBef>
          <a:spcPct val="20000"/>
        </a:spcBef>
        <a:buFont typeface="Arial"/>
        <a:buChar char="–"/>
        <a:defRPr sz="900" kern="1200">
          <a:solidFill>
            <a:schemeClr val="tx1">
              <a:lumMod val="75000"/>
              <a:lumOff val="25000"/>
            </a:schemeClr>
          </a:solidFill>
          <a:latin typeface="+mn-lt"/>
          <a:ea typeface="+mn-ea"/>
          <a:cs typeface="+mn-cs"/>
        </a:defRPr>
      </a:lvl4pPr>
      <a:lvl5pPr marL="1157288" indent="-128588" algn="l" defTabSz="257175" rtl="0" eaLnBrk="1" latinLnBrk="0" hangingPunct="1">
        <a:spcBef>
          <a:spcPct val="20000"/>
        </a:spcBef>
        <a:buFont typeface="Arial"/>
        <a:buChar char="»"/>
        <a:defRPr sz="900" kern="1200">
          <a:solidFill>
            <a:schemeClr val="tx1">
              <a:lumMod val="75000"/>
              <a:lumOff val="25000"/>
            </a:schemeClr>
          </a:solidFill>
          <a:latin typeface="+mn-lt"/>
          <a:ea typeface="+mn-ea"/>
          <a:cs typeface="+mn-cs"/>
        </a:defRPr>
      </a:lvl5pPr>
      <a:lvl6pPr marL="1414463" indent="-128588" algn="l" defTabSz="257175" rtl="0" eaLnBrk="1" latinLnBrk="0" hangingPunct="1">
        <a:spcBef>
          <a:spcPct val="20000"/>
        </a:spcBef>
        <a:buFont typeface="Arial"/>
        <a:buChar char="•"/>
        <a:defRPr sz="1125" kern="1200">
          <a:solidFill>
            <a:schemeClr val="tx1"/>
          </a:solidFill>
          <a:latin typeface="+mn-lt"/>
          <a:ea typeface="+mn-ea"/>
          <a:cs typeface="+mn-cs"/>
        </a:defRPr>
      </a:lvl6pPr>
      <a:lvl7pPr marL="1671638" indent="-128588" algn="l" defTabSz="257175" rtl="0" eaLnBrk="1" latinLnBrk="0" hangingPunct="1">
        <a:spcBef>
          <a:spcPct val="20000"/>
        </a:spcBef>
        <a:buFont typeface="Arial"/>
        <a:buChar char="•"/>
        <a:defRPr sz="1125" kern="1200">
          <a:solidFill>
            <a:schemeClr val="tx1"/>
          </a:solidFill>
          <a:latin typeface="+mn-lt"/>
          <a:ea typeface="+mn-ea"/>
          <a:cs typeface="+mn-cs"/>
        </a:defRPr>
      </a:lvl7pPr>
      <a:lvl8pPr marL="1928813" indent="-128588" algn="l" defTabSz="257175" rtl="0" eaLnBrk="1" latinLnBrk="0" hangingPunct="1">
        <a:spcBef>
          <a:spcPct val="20000"/>
        </a:spcBef>
        <a:buFont typeface="Arial"/>
        <a:buChar char="•"/>
        <a:defRPr sz="1125" kern="1200">
          <a:solidFill>
            <a:schemeClr val="tx1"/>
          </a:solidFill>
          <a:latin typeface="+mn-lt"/>
          <a:ea typeface="+mn-ea"/>
          <a:cs typeface="+mn-cs"/>
        </a:defRPr>
      </a:lvl8pPr>
      <a:lvl9pPr marL="2185988" indent="-128588" algn="l" defTabSz="257175" rtl="0" eaLnBrk="1" latinLnBrk="0" hangingPunct="1">
        <a:spcBef>
          <a:spcPct val="20000"/>
        </a:spcBef>
        <a:buFont typeface="Arial"/>
        <a:buChar char="•"/>
        <a:defRPr sz="1125" kern="1200">
          <a:solidFill>
            <a:schemeClr val="tx1"/>
          </a:solidFill>
          <a:latin typeface="+mn-lt"/>
          <a:ea typeface="+mn-ea"/>
          <a:cs typeface="+mn-cs"/>
        </a:defRPr>
      </a:lvl9pPr>
    </p:bodyStyle>
    <p:otherStyle>
      <a:defPPr>
        <a:defRPr lang="en-US"/>
      </a:defPPr>
      <a:lvl1pPr marL="0" algn="l" defTabSz="257175" rtl="0" eaLnBrk="1" latinLnBrk="0" hangingPunct="1">
        <a:defRPr sz="1013" kern="1200">
          <a:solidFill>
            <a:schemeClr val="tx1"/>
          </a:solidFill>
          <a:latin typeface="+mn-lt"/>
          <a:ea typeface="+mn-ea"/>
          <a:cs typeface="+mn-cs"/>
        </a:defRPr>
      </a:lvl1pPr>
      <a:lvl2pPr marL="257175" algn="l" defTabSz="257175" rtl="0" eaLnBrk="1" latinLnBrk="0" hangingPunct="1">
        <a:defRPr sz="1013" kern="1200">
          <a:solidFill>
            <a:schemeClr val="tx1"/>
          </a:solidFill>
          <a:latin typeface="+mn-lt"/>
          <a:ea typeface="+mn-ea"/>
          <a:cs typeface="+mn-cs"/>
        </a:defRPr>
      </a:lvl2pPr>
      <a:lvl3pPr marL="514350" algn="l" defTabSz="257175" rtl="0" eaLnBrk="1" latinLnBrk="0" hangingPunct="1">
        <a:defRPr sz="1013" kern="1200">
          <a:solidFill>
            <a:schemeClr val="tx1"/>
          </a:solidFill>
          <a:latin typeface="+mn-lt"/>
          <a:ea typeface="+mn-ea"/>
          <a:cs typeface="+mn-cs"/>
        </a:defRPr>
      </a:lvl3pPr>
      <a:lvl4pPr marL="771525" algn="l" defTabSz="257175" rtl="0" eaLnBrk="1" latinLnBrk="0" hangingPunct="1">
        <a:defRPr sz="1013" kern="1200">
          <a:solidFill>
            <a:schemeClr val="tx1"/>
          </a:solidFill>
          <a:latin typeface="+mn-lt"/>
          <a:ea typeface="+mn-ea"/>
          <a:cs typeface="+mn-cs"/>
        </a:defRPr>
      </a:lvl4pPr>
      <a:lvl5pPr marL="1028700" algn="l" defTabSz="257175" rtl="0" eaLnBrk="1" latinLnBrk="0" hangingPunct="1">
        <a:defRPr sz="1013" kern="1200">
          <a:solidFill>
            <a:schemeClr val="tx1"/>
          </a:solidFill>
          <a:latin typeface="+mn-lt"/>
          <a:ea typeface="+mn-ea"/>
          <a:cs typeface="+mn-cs"/>
        </a:defRPr>
      </a:lvl5pPr>
      <a:lvl6pPr marL="1285875" algn="l" defTabSz="257175" rtl="0" eaLnBrk="1" latinLnBrk="0" hangingPunct="1">
        <a:defRPr sz="1013" kern="1200">
          <a:solidFill>
            <a:schemeClr val="tx1"/>
          </a:solidFill>
          <a:latin typeface="+mn-lt"/>
          <a:ea typeface="+mn-ea"/>
          <a:cs typeface="+mn-cs"/>
        </a:defRPr>
      </a:lvl6pPr>
      <a:lvl7pPr marL="1543050" algn="l" defTabSz="257175" rtl="0" eaLnBrk="1" latinLnBrk="0" hangingPunct="1">
        <a:defRPr sz="1013" kern="1200">
          <a:solidFill>
            <a:schemeClr val="tx1"/>
          </a:solidFill>
          <a:latin typeface="+mn-lt"/>
          <a:ea typeface="+mn-ea"/>
          <a:cs typeface="+mn-cs"/>
        </a:defRPr>
      </a:lvl7pPr>
      <a:lvl8pPr marL="1800225" algn="l" defTabSz="257175" rtl="0" eaLnBrk="1" latinLnBrk="0" hangingPunct="1">
        <a:defRPr sz="1013" kern="1200">
          <a:solidFill>
            <a:schemeClr val="tx1"/>
          </a:solidFill>
          <a:latin typeface="+mn-lt"/>
          <a:ea typeface="+mn-ea"/>
          <a:cs typeface="+mn-cs"/>
        </a:defRPr>
      </a:lvl8pPr>
      <a:lvl9pPr marL="2057400" algn="l" defTabSz="257175" rtl="0" eaLnBrk="1" latinLnBrk="0" hangingPunct="1">
        <a:defRPr sz="1013"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90C6132-39F6-844C-870A-E1823458DCAB}"/>
              </a:ext>
            </a:extLst>
          </p:cNvPr>
          <p:cNvPicPr>
            <a:picLocks noChangeAspect="1"/>
          </p:cNvPicPr>
          <p:nvPr userDrawn="1"/>
        </p:nvPicPr>
        <p:blipFill rotWithShape="1">
          <a:blip r:embed="rId3"/>
          <a:srcRect b="80788"/>
          <a:stretch/>
        </p:blipFill>
        <p:spPr>
          <a:xfrm>
            <a:off x="0" y="0"/>
            <a:ext cx="9144000" cy="1317523"/>
          </a:xfrm>
          <a:prstGeom prst="rect">
            <a:avLst/>
          </a:prstGeom>
        </p:spPr>
      </p:pic>
    </p:spTree>
    <p:extLst>
      <p:ext uri="{BB962C8B-B14F-4D97-AF65-F5344CB8AC3E}">
        <p14:creationId xmlns:p14="http://schemas.microsoft.com/office/powerpoint/2010/main" val="918117706"/>
      </p:ext>
    </p:extLst>
  </p:cSld>
  <p:clrMap bg1="lt1" tx1="dk1" bg2="lt2" tx2="dk2" accent1="accent1" accent2="accent2" accent3="accent3" accent4="accent4" accent5="accent5" accent6="accent6" hlink="hlink" folHlink="folHlink"/>
  <p:sldLayoutIdLst>
    <p:sldLayoutId id="214748366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AC73CC-CBE6-455A-8A1B-EC22E52CAB8D}" type="datetimeFigureOut">
              <a:rPr lang="en-US" smtClean="0"/>
              <a:t>5/12/2023</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5EADEAA-5400-499E-A5D9-78E2277A2136}" type="slidenum">
              <a:rPr lang="en-US" smtClean="0"/>
              <a:t>‹#›</a:t>
            </a:fld>
            <a:endParaRPr lang="en-US"/>
          </a:p>
        </p:txBody>
      </p:sp>
    </p:spTree>
    <p:extLst>
      <p:ext uri="{BB962C8B-B14F-4D97-AF65-F5344CB8AC3E}">
        <p14:creationId xmlns:p14="http://schemas.microsoft.com/office/powerpoint/2010/main" val="2970221755"/>
      </p:ext>
    </p:extLst>
  </p:cSld>
  <p:clrMap bg1="lt1" tx1="dk1" bg2="lt2" tx2="dk2" accent1="accent1" accent2="accent2" accent3="accent3" accent4="accent4" accent5="accent5" accent6="accent6" hlink="hlink" folHlink="folHlink"/>
  <p:sldLayoutIdLst>
    <p:sldLayoutId id="2147483816" r:id="rId1"/>
    <p:sldLayoutId id="2147483817" r:id="rId2"/>
    <p:sldLayoutId id="2147483818" r:id="rId3"/>
    <p:sldLayoutId id="2147483819" r:id="rId4"/>
    <p:sldLayoutId id="2147483820" r:id="rId5"/>
    <p:sldLayoutId id="2147483821" r:id="rId6"/>
    <p:sldLayoutId id="2147483822" r:id="rId7"/>
    <p:sldLayoutId id="2147483823" r:id="rId8"/>
    <p:sldLayoutId id="2147483824" r:id="rId9"/>
    <p:sldLayoutId id="2147483825" r:id="rId10"/>
    <p:sldLayoutId id="214748382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992372"/>
            <a:ext cx="7104764" cy="698317"/>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104764"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28529749"/>
      </p:ext>
    </p:extLst>
  </p:cSld>
  <p:clrMap bg1="lt1" tx1="dk1" bg2="lt2" tx2="dk2" accent1="accent1" accent2="accent2" accent3="accent3" accent4="accent4" accent5="accent5" accent6="accent6" hlink="hlink" folHlink="folHlink"/>
  <p:sldLayoutIdLst>
    <p:sldLayoutId id="2147483828" r:id="rId1"/>
    <p:sldLayoutId id="2147483829" r:id="rId2"/>
    <p:sldLayoutId id="2147483830" r:id="rId3"/>
    <p:sldLayoutId id="2147483831" r:id="rId4"/>
    <p:sldLayoutId id="2147483832" r:id="rId5"/>
    <p:sldLayoutId id="2147483833" r:id="rId6"/>
    <p:sldLayoutId id="2147483834" r:id="rId7"/>
    <p:sldLayoutId id="2147483835" r:id="rId8"/>
    <p:sldLayoutId id="2147483836" r:id="rId9"/>
  </p:sldLayoutIdLst>
  <p:txStyles>
    <p:titleStyle>
      <a:lvl1pPr algn="l" defTabSz="914400" rtl="0" eaLnBrk="1" latinLnBrk="0" hangingPunct="1">
        <a:lnSpc>
          <a:spcPct val="90000"/>
        </a:lnSpc>
        <a:spcBef>
          <a:spcPct val="0"/>
        </a:spcBef>
        <a:buNone/>
        <a:defRPr sz="4000" kern="1200">
          <a:solidFill>
            <a:srgbClr val="91C33F"/>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559A"/>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3" Type="http://schemas.openxmlformats.org/officeDocument/2006/relationships/hyperlink" Target="https://www.nrcs.usda.gov/mitigation-activities.pdf" TargetMode="External"/><Relationship Id="rId2" Type="http://schemas.openxmlformats.org/officeDocument/2006/relationships/notesSlide" Target="../notesSlides/notesSlide9.xml"/><Relationship Id="rId1" Type="http://schemas.openxmlformats.org/officeDocument/2006/relationships/slideLayout" Target="../slideLayouts/slideLayout71.xml"/><Relationship Id="rId5" Type="http://schemas.openxmlformats.org/officeDocument/2006/relationships/image" Target="../media/image32.png"/><Relationship Id="rId4" Type="http://schemas.openxmlformats.org/officeDocument/2006/relationships/hyperlink" Target="https://www.federalregister.gov/documents/2022/11/21/2022-25292/request-for-public-input-about-implementation-of-the-inflation-reduction-act-funding"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10.xml"/><Relationship Id="rId1" Type="http://schemas.openxmlformats.org/officeDocument/2006/relationships/slideLayout" Target="../slideLayouts/slideLayout71.xml"/></Relationships>
</file>

<file path=ppt/slides/_rels/slide1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1.xml"/><Relationship Id="rId1" Type="http://schemas.openxmlformats.org/officeDocument/2006/relationships/slideLayout" Target="../slideLayouts/slideLayout71.xml"/></Relationships>
</file>

<file path=ppt/slides/_rels/slide13.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12.xml"/><Relationship Id="rId1" Type="http://schemas.openxmlformats.org/officeDocument/2006/relationships/slideLayout" Target="../slideLayouts/slideLayout7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4.xml"/></Relationships>
</file>

<file path=ppt/slides/_rels/slide1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5.xml"/><Relationship Id="rId1" Type="http://schemas.openxmlformats.org/officeDocument/2006/relationships/slideLayout" Target="../slideLayouts/slideLayout71.xml"/></Relationships>
</file>

<file path=ppt/slides/_rels/slide1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6.xml"/><Relationship Id="rId1" Type="http://schemas.openxmlformats.org/officeDocument/2006/relationships/slideLayout" Target="../slideLayouts/slideLayout71.xml"/></Relationships>
</file>

<file path=ppt/slides/_rels/slide1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7.xml"/><Relationship Id="rId1" Type="http://schemas.openxmlformats.org/officeDocument/2006/relationships/slideLayout" Target="../slideLayouts/slideLayout71.xml"/><Relationship Id="rId5" Type="http://schemas.openxmlformats.org/officeDocument/2006/relationships/image" Target="../media/image39.jpeg"/><Relationship Id="rId4" Type="http://schemas.openxmlformats.org/officeDocument/2006/relationships/image" Target="../media/image38.jpeg"/></Relationships>
</file>

<file path=ppt/slides/_rels/slide19.xml.rels><?xml version="1.0" encoding="UTF-8" standalone="yes"?>
<Relationships xmlns="http://schemas.openxmlformats.org/package/2006/relationships"><Relationship Id="rId3" Type="http://schemas.openxmlformats.org/officeDocument/2006/relationships/hyperlink" Target="https://www.nrcs.usda.gov/sites/default/files/2022-10/FY23_CEMA%20209_%20PFAS%20Testing%20in%20Water%20or%20Soil_0.pdf" TargetMode="External"/><Relationship Id="rId2" Type="http://schemas.openxmlformats.org/officeDocument/2006/relationships/notesSlide" Target="../notesSlides/notesSlide18.xml"/><Relationship Id="rId1" Type="http://schemas.openxmlformats.org/officeDocument/2006/relationships/slideLayout" Target="../slideLayouts/slideLayout71.xml"/><Relationship Id="rId4" Type="http://schemas.openxmlformats.org/officeDocument/2006/relationships/image" Target="../media/image40.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9.xml"/><Relationship Id="rId1" Type="http://schemas.openxmlformats.org/officeDocument/2006/relationships/slideLayout" Target="../slideLayouts/slideLayout71.xml"/></Relationships>
</file>

<file path=ppt/slides/_rels/slide21.xml.rels><?xml version="1.0" encoding="UTF-8" standalone="yes"?>
<Relationships xmlns="http://schemas.openxmlformats.org/package/2006/relationships"><Relationship Id="rId3" Type="http://schemas.openxmlformats.org/officeDocument/2006/relationships/hyperlink" Target="https://www.sciencedirect.com/science/article/pii/S0013935118305577" TargetMode="External"/><Relationship Id="rId2" Type="http://schemas.openxmlformats.org/officeDocument/2006/relationships/notesSlide" Target="../notesSlides/notesSlide20.xml"/><Relationship Id="rId1" Type="http://schemas.openxmlformats.org/officeDocument/2006/relationships/slideLayout" Target="../slideLayouts/slideLayout71.xml"/><Relationship Id="rId6" Type="http://schemas.openxmlformats.org/officeDocument/2006/relationships/hyperlink" Target="https://www.chesapeake.org/stac/document-library/improving-understanding-and-coordination-of-science-activities-for-per-and-polyfluoroalkyl-substances-pfas-in-the-chesapeake-bay-watershed/" TargetMode="External"/><Relationship Id="rId5" Type="http://schemas.openxmlformats.org/officeDocument/2006/relationships/hyperlink" Target="https://www.mdpi.com/1660-4601/18/23/12550" TargetMode="External"/><Relationship Id="rId4" Type="http://schemas.openxmlformats.org/officeDocument/2006/relationships/hyperlink" Target="https://link.springer.com/article/10.1007/s40726-020-00168-y"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1.xml"/><Relationship Id="rId1" Type="http://schemas.openxmlformats.org/officeDocument/2006/relationships/slideLayout" Target="../slideLayouts/slideLayout71.xml"/><Relationship Id="rId5" Type="http://schemas.openxmlformats.org/officeDocument/2006/relationships/image" Target="../media/image44.jpeg"/><Relationship Id="rId4" Type="http://schemas.openxmlformats.org/officeDocument/2006/relationships/image" Target="../media/image43.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2.xml"/><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3.xml"/><Relationship Id="rId1" Type="http://schemas.openxmlformats.org/officeDocument/2006/relationships/slideLayout" Target="../slideLayouts/slideLayout6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9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9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9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99.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99.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99.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99.xml"/></Relationships>
</file>

<file path=ppt/slides/_rels/slide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4.xml"/><Relationship Id="rId1" Type="http://schemas.openxmlformats.org/officeDocument/2006/relationships/slideLayout" Target="../slideLayouts/slideLayout7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9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97.xml"/></Relationships>
</file>

<file path=ppt/slides/_rels/slide52.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40.xml"/><Relationship Id="rId1" Type="http://schemas.openxmlformats.org/officeDocument/2006/relationships/slideLayout" Target="../slideLayouts/slideLayout89.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2.xml"/></Relationships>
</file>

<file path=ppt/slides/_rels/slide5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2.xml"/><Relationship Id="rId1" Type="http://schemas.openxmlformats.org/officeDocument/2006/relationships/slideLayout" Target="../slideLayouts/slideLayout46.xml"/><Relationship Id="rId6" Type="http://schemas.openxmlformats.org/officeDocument/2006/relationships/image" Target="../media/image49.jpeg"/><Relationship Id="rId5" Type="http://schemas.openxmlformats.org/officeDocument/2006/relationships/image" Target="../media/image48.png"/><Relationship Id="rId4" Type="http://schemas.openxmlformats.org/officeDocument/2006/relationships/image" Target="../media/image47.png"/></Relationships>
</file>

<file path=ppt/slides/_rels/slide5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3.xml"/><Relationship Id="rId1" Type="http://schemas.openxmlformats.org/officeDocument/2006/relationships/slideLayout" Target="../slideLayouts/slideLayout46.xml"/><Relationship Id="rId5" Type="http://schemas.openxmlformats.org/officeDocument/2006/relationships/image" Target="../media/image50.jpeg"/><Relationship Id="rId4" Type="http://schemas.openxmlformats.org/officeDocument/2006/relationships/image" Target="../media/image47.png"/></Relationships>
</file>

<file path=ppt/slides/_rels/slide5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4.xml"/><Relationship Id="rId1" Type="http://schemas.openxmlformats.org/officeDocument/2006/relationships/slideLayout" Target="../slideLayouts/slideLayout54.xml"/><Relationship Id="rId6" Type="http://schemas.openxmlformats.org/officeDocument/2006/relationships/image" Target="../media/image51.jpeg"/><Relationship Id="rId5" Type="http://schemas.openxmlformats.org/officeDocument/2006/relationships/image" Target="../media/image48.png"/><Relationship Id="rId4" Type="http://schemas.openxmlformats.org/officeDocument/2006/relationships/image" Target="../media/image47.png"/></Relationships>
</file>

<file path=ppt/slides/_rels/slide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5.xml"/><Relationship Id="rId1" Type="http://schemas.openxmlformats.org/officeDocument/2006/relationships/slideLayout" Target="../slideLayouts/slideLayout71.xml"/></Relationships>
</file>

<file path=ppt/slides/_rels/slide60.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53.png"/><Relationship Id="rId2" Type="http://schemas.openxmlformats.org/officeDocument/2006/relationships/notesSlide" Target="../notesSlides/notesSlide45.xml"/><Relationship Id="rId1" Type="http://schemas.openxmlformats.org/officeDocument/2006/relationships/slideLayout" Target="../slideLayouts/slideLayout54.xml"/><Relationship Id="rId6" Type="http://schemas.openxmlformats.org/officeDocument/2006/relationships/image" Target="../media/image52.jpeg"/><Relationship Id="rId5" Type="http://schemas.openxmlformats.org/officeDocument/2006/relationships/image" Target="../media/image48.png"/><Relationship Id="rId4" Type="http://schemas.openxmlformats.org/officeDocument/2006/relationships/image" Target="../media/image47.png"/></Relationships>
</file>

<file path=ppt/slides/_rels/slide6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6.xml"/><Relationship Id="rId1" Type="http://schemas.openxmlformats.org/officeDocument/2006/relationships/slideLayout" Target="../slideLayouts/slideLayout54.xml"/><Relationship Id="rId6" Type="http://schemas.openxmlformats.org/officeDocument/2006/relationships/image" Target="../media/image54.emf"/><Relationship Id="rId5" Type="http://schemas.openxmlformats.org/officeDocument/2006/relationships/image" Target="../media/image48.png"/><Relationship Id="rId4" Type="http://schemas.openxmlformats.org/officeDocument/2006/relationships/image" Target="../media/image47.png"/></Relationships>
</file>

<file path=ppt/slides/_rels/slide6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7.xml"/><Relationship Id="rId1" Type="http://schemas.openxmlformats.org/officeDocument/2006/relationships/slideLayout" Target="../slideLayouts/slideLayout54.xml"/><Relationship Id="rId6" Type="http://schemas.openxmlformats.org/officeDocument/2006/relationships/image" Target="../media/image55.emf"/><Relationship Id="rId5" Type="http://schemas.openxmlformats.org/officeDocument/2006/relationships/image" Target="../media/image48.png"/><Relationship Id="rId4" Type="http://schemas.openxmlformats.org/officeDocument/2006/relationships/image" Target="../media/image47.png"/></Relationships>
</file>

<file path=ppt/slides/_rels/slide6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8.xml"/><Relationship Id="rId1" Type="http://schemas.openxmlformats.org/officeDocument/2006/relationships/slideLayout" Target="../slideLayouts/slideLayout54.xml"/><Relationship Id="rId6" Type="http://schemas.openxmlformats.org/officeDocument/2006/relationships/image" Target="../media/image56.emf"/><Relationship Id="rId5" Type="http://schemas.openxmlformats.org/officeDocument/2006/relationships/image" Target="../media/image48.png"/><Relationship Id="rId4" Type="http://schemas.openxmlformats.org/officeDocument/2006/relationships/image" Target="../media/image47.png"/></Relationships>
</file>

<file path=ppt/slides/_rels/slide6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9.xml"/><Relationship Id="rId1" Type="http://schemas.openxmlformats.org/officeDocument/2006/relationships/slideLayout" Target="../slideLayouts/slideLayout54.xml"/><Relationship Id="rId6" Type="http://schemas.openxmlformats.org/officeDocument/2006/relationships/image" Target="../media/image57.emf"/><Relationship Id="rId5" Type="http://schemas.openxmlformats.org/officeDocument/2006/relationships/image" Target="../media/image48.png"/><Relationship Id="rId4" Type="http://schemas.openxmlformats.org/officeDocument/2006/relationships/image" Target="../media/image47.png"/></Relationships>
</file>

<file path=ppt/slides/_rels/slide6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0.xml"/><Relationship Id="rId1" Type="http://schemas.openxmlformats.org/officeDocument/2006/relationships/slideLayout" Target="../slideLayouts/slideLayout54.xml"/><Relationship Id="rId5" Type="http://schemas.openxmlformats.org/officeDocument/2006/relationships/image" Target="../media/image48.png"/><Relationship Id="rId4" Type="http://schemas.openxmlformats.org/officeDocument/2006/relationships/image" Target="../media/image47.png"/></Relationships>
</file>

<file path=ppt/slides/_rels/slide6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1.xml"/><Relationship Id="rId1" Type="http://schemas.openxmlformats.org/officeDocument/2006/relationships/slideLayout" Target="../slideLayouts/slideLayout54.xml"/><Relationship Id="rId5" Type="http://schemas.openxmlformats.org/officeDocument/2006/relationships/image" Target="../media/image48.png"/><Relationship Id="rId4" Type="http://schemas.openxmlformats.org/officeDocument/2006/relationships/image" Target="../media/image47.png"/></Relationships>
</file>

<file path=ppt/slides/_rels/slide6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2.xml"/><Relationship Id="rId1" Type="http://schemas.openxmlformats.org/officeDocument/2006/relationships/slideLayout" Target="../slideLayouts/slideLayout54.xml"/><Relationship Id="rId5" Type="http://schemas.openxmlformats.org/officeDocument/2006/relationships/image" Target="../media/image48.png"/><Relationship Id="rId4" Type="http://schemas.openxmlformats.org/officeDocument/2006/relationships/image" Target="../media/image47.png"/></Relationships>
</file>

<file path=ppt/slides/_rels/slide6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3.xml"/><Relationship Id="rId1" Type="http://schemas.openxmlformats.org/officeDocument/2006/relationships/slideLayout" Target="../slideLayouts/slideLayout54.xml"/><Relationship Id="rId5" Type="http://schemas.openxmlformats.org/officeDocument/2006/relationships/image" Target="../media/image48.png"/><Relationship Id="rId4" Type="http://schemas.openxmlformats.org/officeDocument/2006/relationships/image" Target="../media/image47.png"/></Relationships>
</file>

<file path=ppt/slides/_rels/slide6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4.xml"/><Relationship Id="rId1" Type="http://schemas.openxmlformats.org/officeDocument/2006/relationships/slideLayout" Target="../slideLayouts/slideLayout54.xml"/><Relationship Id="rId6" Type="http://schemas.openxmlformats.org/officeDocument/2006/relationships/image" Target="../media/image58.emf"/><Relationship Id="rId5" Type="http://schemas.openxmlformats.org/officeDocument/2006/relationships/image" Target="../media/image48.png"/><Relationship Id="rId4" Type="http://schemas.openxmlformats.org/officeDocument/2006/relationships/image" Target="../media/image47.png"/></Relationships>
</file>

<file path=ppt/slides/_rels/slide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xml"/><Relationship Id="rId1" Type="http://schemas.openxmlformats.org/officeDocument/2006/relationships/slideLayout" Target="../slideLayouts/slideLayout71.xml"/></Relationships>
</file>

<file path=ppt/slides/_rels/slide7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5.xml"/><Relationship Id="rId1" Type="http://schemas.openxmlformats.org/officeDocument/2006/relationships/slideLayout" Target="../slideLayouts/slideLayout39.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7.xml"/><Relationship Id="rId1" Type="http://schemas.openxmlformats.org/officeDocument/2006/relationships/slideLayout" Target="../slideLayouts/slideLayout16.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xml"/><Relationship Id="rId1" Type="http://schemas.openxmlformats.org/officeDocument/2006/relationships/slideLayout" Target="../slideLayouts/slideLayout71.xml"/></Relationships>
</file>

<file path=ppt/slides/_rels/slide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7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36729" y="2481781"/>
            <a:ext cx="4254284" cy="1695821"/>
          </a:xfrm>
        </p:spPr>
        <p:txBody>
          <a:bodyPr>
            <a:normAutofit/>
          </a:bodyPr>
          <a:lstStyle/>
          <a:p>
            <a:pPr algn="ctr"/>
            <a:r>
              <a:rPr lang="en-US" sz="2625">
                <a:latin typeface="Arial Black" panose="020B0A04020102020204" pitchFamily="34" charset="0"/>
              </a:rPr>
              <a:t>USDA – NRCS</a:t>
            </a:r>
            <a:br>
              <a:rPr lang="en-US" sz="2625">
                <a:latin typeface="Arial Black" panose="020B0A04020102020204" pitchFamily="34" charset="0"/>
              </a:rPr>
            </a:br>
            <a:r>
              <a:rPr lang="en-US" sz="2625">
                <a:latin typeface="Arial" panose="020B0604020202020204" pitchFamily="34" charset="0"/>
                <a:cs typeface="Arial" panose="020B0604020202020204" pitchFamily="34" charset="0"/>
              </a:rPr>
              <a:t>Natural Resources Conservation Service</a:t>
            </a:r>
            <a:endParaRPr lang="en-US" sz="2625">
              <a:effectLst>
                <a:outerShdw blurRad="38100" dist="38100" dir="2700000" algn="tl">
                  <a:srgbClr val="000000">
                    <a:alpha val="43137"/>
                  </a:srgbClr>
                </a:outerShdw>
              </a:effectLst>
              <a:latin typeface="Calibri" panose="020F0502020204030204" pitchFamily="34" charset="0"/>
            </a:endParaRPr>
          </a:p>
        </p:txBody>
      </p:sp>
      <p:sp>
        <p:nvSpPr>
          <p:cNvPr id="3" name="Text Placeholder 2">
            <a:extLst>
              <a:ext uri="{FF2B5EF4-FFF2-40B4-BE49-F238E27FC236}">
                <a16:creationId xmlns:a16="http://schemas.microsoft.com/office/drawing/2014/main" id="{22C7FB71-91C2-4064-BCE0-460E0DC271D9}"/>
              </a:ext>
            </a:extLst>
          </p:cNvPr>
          <p:cNvSpPr>
            <a:spLocks noGrp="1"/>
          </p:cNvSpPr>
          <p:nvPr>
            <p:ph type="body" idx="1"/>
          </p:nvPr>
        </p:nvSpPr>
        <p:spPr>
          <a:xfrm>
            <a:off x="368047" y="3599854"/>
            <a:ext cx="4791647" cy="1182067"/>
          </a:xfrm>
        </p:spPr>
        <p:txBody>
          <a:bodyPr/>
          <a:lstStyle/>
          <a:p>
            <a:pPr algn="ctr"/>
            <a:r>
              <a:rPr lang="en-US"/>
              <a:t>STATE TECHNICAL ADVISORY COMMITTEE</a:t>
            </a:r>
          </a:p>
          <a:p>
            <a:pPr algn="ctr"/>
            <a:r>
              <a:rPr lang="en-US"/>
              <a:t>Thursday, May 11, 2023</a:t>
            </a:r>
          </a:p>
        </p:txBody>
      </p:sp>
    </p:spTree>
    <p:extLst>
      <p:ext uri="{BB962C8B-B14F-4D97-AF65-F5344CB8AC3E}">
        <p14:creationId xmlns:p14="http://schemas.microsoft.com/office/powerpoint/2010/main" val="11916353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8E7FD4-AB8E-A546-9DA8-97DF9727E8D2}"/>
              </a:ext>
            </a:extLst>
          </p:cNvPr>
          <p:cNvSpPr>
            <a:spLocks noGrp="1"/>
          </p:cNvSpPr>
          <p:nvPr>
            <p:ph type="title"/>
          </p:nvPr>
        </p:nvSpPr>
        <p:spPr>
          <a:xfrm>
            <a:off x="152400" y="1052052"/>
            <a:ext cx="9270380" cy="634508"/>
          </a:xfrm>
        </p:spPr>
        <p:txBody>
          <a:bodyPr vert="horz" lIns="91440" tIns="45720" rIns="91440" bIns="45720" rtlCol="0" anchor="b">
            <a:noAutofit/>
          </a:bodyPr>
          <a:lstStyle/>
          <a:p>
            <a:r>
              <a:rPr lang="en-US" sz="3400">
                <a:solidFill>
                  <a:srgbClr val="065744"/>
                </a:solidFill>
                <a:latin typeface="Times New Roman" panose="02020603050405020304" pitchFamily="18" charset="0"/>
                <a:ea typeface="Open Sans" panose="020B0606030504020204" pitchFamily="34" charset="0"/>
                <a:cs typeface="Times New Roman" panose="02020603050405020304" pitchFamily="18" charset="0"/>
              </a:rPr>
              <a:t>The IRA Focuses on Mitigation</a:t>
            </a:r>
          </a:p>
        </p:txBody>
      </p:sp>
      <p:sp>
        <p:nvSpPr>
          <p:cNvPr id="4" name="TextBox 3">
            <a:extLst>
              <a:ext uri="{FF2B5EF4-FFF2-40B4-BE49-F238E27FC236}">
                <a16:creationId xmlns:a16="http://schemas.microsoft.com/office/drawing/2014/main" id="{E39ECBC1-99CC-1342-A7BB-166CC8BC164B}"/>
              </a:ext>
            </a:extLst>
          </p:cNvPr>
          <p:cNvSpPr txBox="1"/>
          <p:nvPr/>
        </p:nvSpPr>
        <p:spPr>
          <a:xfrm>
            <a:off x="3420405" y="1757704"/>
            <a:ext cx="5289841" cy="5030673"/>
          </a:xfrm>
          <a:prstGeom prst="rect">
            <a:avLst/>
          </a:prstGeom>
        </p:spPr>
        <p:txBody>
          <a:bodyPr vert="horz" lIns="91440" tIns="45720" rIns="91440" bIns="45720" rtlCol="0" anchor="t">
            <a:no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The IRA directs NRCS to use the additional funds specifically for </a:t>
            </a:r>
            <a:r>
              <a:rPr kumimoji="0" lang="en-US" sz="1800" b="1"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climate change </a:t>
            </a:r>
            <a:r>
              <a:rPr kumimoji="0" lang="en-US" sz="1800" b="1" i="0" u="sng"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mitigation</a:t>
            </a:r>
            <a:r>
              <a:rPr kumimoji="0" lang="en-US" sz="18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 </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Mitigation activities </a:t>
            </a:r>
            <a:r>
              <a:rPr kumimoji="0" lang="en-US" sz="1800" b="1" i="1"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reduce greenhouse gas emissions and improve carbon storage.</a:t>
            </a:r>
            <a:r>
              <a:rPr kumimoji="0" lang="en-US" sz="18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FY23 list of </a:t>
            </a:r>
            <a:r>
              <a:rPr kumimoji="0" lang="en-US" sz="1800" b="1"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NRCS</a:t>
            </a:r>
            <a:r>
              <a:rPr kumimoji="0" lang="en-US" sz="18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1800" b="1"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climate-smart mitigation activities:</a:t>
            </a:r>
            <a:r>
              <a:rPr kumimoji="0" lang="en-US" sz="18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1800" b="0" i="0" u="sng"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extLst>
                    <a:ext uri="{A12FA001-AC4F-418D-AE19-62706E023703}">
                      <ahyp:hlinkClr xmlns:ahyp="http://schemas.microsoft.com/office/drawing/2018/hyperlinkcolor" val="tx"/>
                    </a:ext>
                  </a:extLst>
                </a:hlinkClick>
              </a:rPr>
              <a:t>nrcs.usda.gov/mitigation-activities.pdf</a:t>
            </a:r>
            <a:r>
              <a:rPr kumimoji="0" lang="en-US"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NRCS is continually evaluating mitigation activities and IRA implementation approach and will update them as appropriate.</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hlinkClick r:id="rId4"/>
              </a:rPr>
              <a:t>Federal Register notice</a:t>
            </a:r>
            <a:r>
              <a:rPr kumimoji="0" lang="en-US"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 (Nov. 21, 2022)</a:t>
            </a:r>
          </a:p>
          <a:p>
            <a:pPr marL="114300" marR="0" lvl="0" indent="0" algn="l" defTabSz="914400" rtl="0" eaLnBrk="1" fontAlgn="auto" latinLnBrk="0" hangingPunct="1">
              <a:lnSpc>
                <a:spcPct val="90000"/>
              </a:lnSpc>
              <a:spcBef>
                <a:spcPts val="0"/>
              </a:spcBef>
              <a:spcAft>
                <a:spcPts val="600"/>
              </a:spcAft>
              <a:buClrTx/>
              <a:buSzTx/>
              <a:buFontTx/>
              <a:buNone/>
              <a:tabLst/>
              <a:defRPr/>
            </a:pPr>
            <a:endParaRPr kumimoji="0" lang="en-US" sz="2200" b="0" i="0" u="none" strike="noStrike" kern="1200" cap="none" spc="0" normalizeH="0" baseline="0" noProof="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a:extLst>
              <a:ext uri="{FF2B5EF4-FFF2-40B4-BE49-F238E27FC236}">
                <a16:creationId xmlns:a16="http://schemas.microsoft.com/office/drawing/2014/main" id="{1D23E210-DB51-43C6-8DB2-D89C81F488B5}"/>
              </a:ext>
            </a:extLst>
          </p:cNvPr>
          <p:cNvPicPr>
            <a:picLocks noChangeAspect="1"/>
          </p:cNvPicPr>
          <p:nvPr/>
        </p:nvPicPr>
        <p:blipFill rotWithShape="1">
          <a:blip r:embed="rId5"/>
          <a:srcRect l="3680" r="1639" b="5108"/>
          <a:stretch/>
        </p:blipFill>
        <p:spPr>
          <a:xfrm>
            <a:off x="269448" y="1881351"/>
            <a:ext cx="2927710" cy="3796646"/>
          </a:xfrm>
          <a:prstGeom prst="rect">
            <a:avLst/>
          </a:prstGeom>
          <a:ln>
            <a:solidFill>
              <a:schemeClr val="tx1"/>
            </a:solidFill>
          </a:ln>
        </p:spPr>
      </p:pic>
    </p:spTree>
    <p:extLst>
      <p:ext uri="{BB962C8B-B14F-4D97-AF65-F5344CB8AC3E}">
        <p14:creationId xmlns:p14="http://schemas.microsoft.com/office/powerpoint/2010/main" val="19072149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8E7FD4-AB8E-A546-9DA8-97DF9727E8D2}"/>
              </a:ext>
            </a:extLst>
          </p:cNvPr>
          <p:cNvSpPr>
            <a:spLocks noGrp="1"/>
          </p:cNvSpPr>
          <p:nvPr>
            <p:ph type="title"/>
          </p:nvPr>
        </p:nvSpPr>
        <p:spPr>
          <a:xfrm>
            <a:off x="152400" y="1052052"/>
            <a:ext cx="9270380" cy="634508"/>
          </a:xfrm>
        </p:spPr>
        <p:txBody>
          <a:bodyPr vert="horz" lIns="91440" tIns="45720" rIns="91440" bIns="45720" rtlCol="0" anchor="b">
            <a:noAutofit/>
          </a:bodyPr>
          <a:lstStyle/>
          <a:p>
            <a:r>
              <a:rPr lang="en-US" sz="3400">
                <a:solidFill>
                  <a:srgbClr val="065744"/>
                </a:solidFill>
                <a:latin typeface="Times New Roman" panose="02020603050405020304" pitchFamily="18" charset="0"/>
                <a:ea typeface="Open Sans" panose="020B0606030504020204" pitchFamily="34" charset="0"/>
                <a:cs typeface="Times New Roman" panose="02020603050405020304" pitchFamily="18" charset="0"/>
              </a:rPr>
              <a:t>Facilitating Practices Enable Mitigation</a:t>
            </a:r>
          </a:p>
        </p:txBody>
      </p:sp>
      <p:sp>
        <p:nvSpPr>
          <p:cNvPr id="4" name="TextBox 3">
            <a:extLst>
              <a:ext uri="{FF2B5EF4-FFF2-40B4-BE49-F238E27FC236}">
                <a16:creationId xmlns:a16="http://schemas.microsoft.com/office/drawing/2014/main" id="{E39ECBC1-99CC-1342-A7BB-166CC8BC164B}"/>
              </a:ext>
            </a:extLst>
          </p:cNvPr>
          <p:cNvSpPr txBox="1"/>
          <p:nvPr/>
        </p:nvSpPr>
        <p:spPr>
          <a:xfrm>
            <a:off x="3667028" y="1757704"/>
            <a:ext cx="5109328" cy="4731316"/>
          </a:xfrm>
          <a:prstGeom prst="rect">
            <a:avLst/>
          </a:prstGeom>
        </p:spPr>
        <p:txBody>
          <a:bodyPr vert="horz" lIns="91440" tIns="45720" rIns="91440" bIns="45720" rtlCol="0">
            <a:no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IRA funding can also be used for practices needed to</a:t>
            </a:r>
            <a:r>
              <a:rPr kumimoji="0" lang="en-US" sz="1800" b="1" i="1"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 facilitate a mitigation practice</a:t>
            </a:r>
            <a:r>
              <a:rPr kumimoji="0" lang="en-US" sz="18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Here are some examples of conservation systems that include mitigation practices and the practices that may be needed to facilitate them.</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mn-cs"/>
            </a:endParaRPr>
          </a:p>
        </p:txBody>
      </p:sp>
      <p:sp>
        <p:nvSpPr>
          <p:cNvPr id="3" name="TextBox 2">
            <a:extLst>
              <a:ext uri="{FF2B5EF4-FFF2-40B4-BE49-F238E27FC236}">
                <a16:creationId xmlns:a16="http://schemas.microsoft.com/office/drawing/2014/main" id="{7C05EBBE-4926-43E0-AF1F-9517D3EF3DE5}"/>
              </a:ext>
            </a:extLst>
          </p:cNvPr>
          <p:cNvSpPr txBox="1"/>
          <p:nvPr/>
        </p:nvSpPr>
        <p:spPr>
          <a:xfrm>
            <a:off x="415781" y="1757714"/>
            <a:ext cx="3251247" cy="5093702"/>
          </a:xfrm>
          <a:prstGeom prst="rect">
            <a:avLst/>
          </a:prstGeom>
          <a:solidFill>
            <a:srgbClr val="95C733">
              <a:alpha val="20000"/>
            </a:srgbClr>
          </a:solidFill>
        </p:spPr>
        <p:txBody>
          <a:bodyPr wrap="square" lIns="91440" tIns="45720" rIns="91440" bIns="45720" rtlCol="0" anchor="t">
            <a:sp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endParaRPr kumimoji="0" lang="en-US" sz="1300" b="1" i="0" u="sng" strike="noStrike" kern="1200" cap="none" spc="0" normalizeH="0" baseline="0" noProof="0">
              <a:ln>
                <a:noFill/>
              </a:ln>
              <a:solidFill>
                <a:srgbClr val="000000"/>
              </a:solidFill>
              <a:effectLst/>
              <a:uLnTx/>
              <a:uFillTx/>
              <a:latin typeface="Calibri"/>
              <a:ea typeface="+mn-ea"/>
              <a:cs typeface="Calibri"/>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1" i="0" u="sng"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Tree/Shrub Establishment (612) </a:t>
            </a:r>
            <a:endParaRPr kumimoji="0" lang="en-US"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Tree Shrub Site Preparation (490)</a:t>
            </a:r>
          </a:p>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Access Control (472)</a:t>
            </a:r>
          </a:p>
          <a:p>
            <a:pPr marL="0" marR="0" lvl="0" indent="0" algn="ctr" defTabSz="914400" rtl="0" eaLnBrk="1" fontAlgn="base" latinLnBrk="0" hangingPunct="1">
              <a:lnSpc>
                <a:spcPct val="100000"/>
              </a:lnSpc>
              <a:spcBef>
                <a:spcPts val="0"/>
              </a:spcBef>
              <a:spcAft>
                <a:spcPts val="0"/>
              </a:spcAft>
              <a:buClrTx/>
              <a:buSzTx/>
              <a:buFontTx/>
              <a:buNone/>
              <a:tabLst/>
              <a:defRPr/>
            </a:pPr>
            <a:endParaRPr kumimoji="0" lang="en-US" sz="1300" b="1" i="0" u="sng"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300" b="1" i="0" u="sng"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Conservation Crop Rotation (328) </a:t>
            </a:r>
          </a:p>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Cover Crops (340)</a:t>
            </a:r>
          </a:p>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Irrigation Water Management (449)</a:t>
            </a:r>
          </a:p>
          <a:p>
            <a:pPr marL="0" marR="0" lvl="0" indent="0" algn="ctr" defTabSz="914400" rtl="0" eaLnBrk="1" fontAlgn="base" latinLnBrk="0" hangingPunct="1">
              <a:lnSpc>
                <a:spcPct val="100000"/>
              </a:lnSpc>
              <a:spcBef>
                <a:spcPts val="0"/>
              </a:spcBef>
              <a:spcAft>
                <a:spcPts val="0"/>
              </a:spcAft>
              <a:buClrTx/>
              <a:buSzTx/>
              <a:buFontTx/>
              <a:buNone/>
              <a:tabLst/>
              <a:defRPr/>
            </a:pPr>
            <a:r>
              <a:rPr kumimoji="0" lang="fr-FR"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Pest Management Conservation System (595)</a:t>
            </a:r>
          </a:p>
          <a:p>
            <a:pPr marL="0" marR="0" lvl="0" indent="0" algn="ctr" defTabSz="914400" rtl="0" eaLnBrk="1" fontAlgn="base" latinLnBrk="0" hangingPunct="1">
              <a:lnSpc>
                <a:spcPct val="100000"/>
              </a:lnSpc>
              <a:spcBef>
                <a:spcPts val="0"/>
              </a:spcBef>
              <a:spcAft>
                <a:spcPts val="0"/>
              </a:spcAft>
              <a:buClrTx/>
              <a:buSzTx/>
              <a:buFontTx/>
              <a:buNone/>
              <a:tabLst/>
              <a:defRPr/>
            </a:pPr>
            <a:endParaRPr kumimoji="0" lang="fr-FR"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300" b="1" i="0" u="sng"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Waste Separation Facility (632)</a:t>
            </a:r>
          </a:p>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Waste Transfer (634)</a:t>
            </a:r>
          </a:p>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Roofs and Covers (367)</a:t>
            </a:r>
            <a:endParaRPr kumimoji="0" lang="fr-FR"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300" b="1" i="0" u="sng"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Prescribed Grazing (528)</a:t>
            </a:r>
          </a:p>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Watering Facility (614)</a:t>
            </a:r>
            <a:br>
              <a:rPr kumimoji="0" lang="en-US" sz="13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br>
            <a:r>
              <a:rPr kumimoji="0" 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Stream Crossing (578)</a:t>
            </a:r>
          </a:p>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Fence (382)</a:t>
            </a:r>
          </a:p>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Livestock Shelter Structure (576)</a:t>
            </a:r>
          </a:p>
          <a:p>
            <a:pPr marL="0" marR="0" lvl="0" indent="0" algn="ctr" defTabSz="914400" rtl="0" eaLnBrk="1" fontAlgn="base"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300" b="1" i="0" u="sng"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Upland Wildlife Habitat Management (645)</a:t>
            </a:r>
          </a:p>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Brush Management (314)</a:t>
            </a:r>
            <a:br>
              <a:rPr kumimoji="0" lang="en-US" sz="13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br>
            <a:r>
              <a:rPr kumimoji="0" 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Herbaceous Weed Treatment (315)</a:t>
            </a:r>
            <a:br>
              <a:rPr kumimoji="0" lang="en-US" sz="13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br>
            <a:r>
              <a:rPr kumimoji="0" 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Prescribed Grazing (528)</a:t>
            </a:r>
          </a:p>
        </p:txBody>
      </p:sp>
      <p:pic>
        <p:nvPicPr>
          <p:cNvPr id="5" name="Content Placeholder 6">
            <a:extLst>
              <a:ext uri="{FF2B5EF4-FFF2-40B4-BE49-F238E27FC236}">
                <a16:creationId xmlns:a16="http://schemas.microsoft.com/office/drawing/2014/main" id="{4A390ABF-B57B-DC96-D3E2-196FFA6327E4}"/>
              </a:ext>
            </a:extLst>
          </p:cNvPr>
          <p:cNvPicPr>
            <a:picLocks noChangeAspect="1"/>
          </p:cNvPicPr>
          <p:nvPr/>
        </p:nvPicPr>
        <p:blipFill>
          <a:blip r:embed="rId3"/>
          <a:stretch>
            <a:fillRect/>
          </a:stretch>
        </p:blipFill>
        <p:spPr>
          <a:xfrm>
            <a:off x="4137877" y="3557560"/>
            <a:ext cx="3251247" cy="2708315"/>
          </a:xfrm>
          <a:prstGeom prst="rect">
            <a:avLst/>
          </a:prstGeom>
        </p:spPr>
      </p:pic>
    </p:spTree>
    <p:extLst>
      <p:ext uri="{BB962C8B-B14F-4D97-AF65-F5344CB8AC3E}">
        <p14:creationId xmlns:p14="http://schemas.microsoft.com/office/powerpoint/2010/main" val="5358331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8E7FD4-AB8E-A546-9DA8-97DF9727E8D2}"/>
              </a:ext>
            </a:extLst>
          </p:cNvPr>
          <p:cNvSpPr>
            <a:spLocks noGrp="1"/>
          </p:cNvSpPr>
          <p:nvPr>
            <p:ph type="title"/>
          </p:nvPr>
        </p:nvSpPr>
        <p:spPr>
          <a:xfrm>
            <a:off x="152400" y="1052052"/>
            <a:ext cx="9270380" cy="634508"/>
          </a:xfrm>
        </p:spPr>
        <p:txBody>
          <a:bodyPr vert="horz" lIns="91440" tIns="45720" rIns="91440" bIns="45720" rtlCol="0" anchor="b">
            <a:noAutofit/>
          </a:bodyPr>
          <a:lstStyle/>
          <a:p>
            <a:r>
              <a:rPr lang="en-US" sz="3400">
                <a:solidFill>
                  <a:srgbClr val="065744"/>
                </a:solidFill>
                <a:latin typeface="Times New Roman" panose="02020603050405020304" pitchFamily="18" charset="0"/>
                <a:ea typeface="Open Sans" panose="020B0606030504020204" pitchFamily="34" charset="0"/>
                <a:cs typeface="Times New Roman" panose="02020603050405020304" pitchFamily="18" charset="0"/>
              </a:rPr>
              <a:t>Conservation Systems’ Multiple Benefits </a:t>
            </a:r>
            <a:endParaRPr lang="en-US" sz="3400">
              <a:solidFill>
                <a:srgbClr val="065744"/>
              </a:solidFill>
              <a:latin typeface="Times New Roman" panose="02020603050405020304" pitchFamily="18" charset="0"/>
              <a:ea typeface="Open Sans"/>
              <a:cs typeface="Times New Roman" panose="02020603050405020304" pitchFamily="18" charset="0"/>
            </a:endParaRPr>
          </a:p>
        </p:txBody>
      </p:sp>
      <p:sp>
        <p:nvSpPr>
          <p:cNvPr id="4" name="TextBox 3">
            <a:extLst>
              <a:ext uri="{FF2B5EF4-FFF2-40B4-BE49-F238E27FC236}">
                <a16:creationId xmlns:a16="http://schemas.microsoft.com/office/drawing/2014/main" id="{E39ECBC1-99CC-1342-A7BB-166CC8BC164B}"/>
              </a:ext>
            </a:extLst>
          </p:cNvPr>
          <p:cNvSpPr txBox="1"/>
          <p:nvPr/>
        </p:nvSpPr>
        <p:spPr>
          <a:xfrm>
            <a:off x="3208847" y="1868592"/>
            <a:ext cx="5642518" cy="4620427"/>
          </a:xfrm>
          <a:prstGeom prst="rect">
            <a:avLst/>
          </a:prstGeom>
        </p:spPr>
        <p:txBody>
          <a:bodyPr vert="horz" lIns="91440" tIns="45720" rIns="91440" bIns="45720" rtlCol="0" anchor="t">
            <a:noAutofit/>
          </a:bodyPr>
          <a:lstStyle/>
          <a:p>
            <a:pPr marL="457200" marR="0" lvl="0" indent="-2857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Conservation systems may also provide other benefits besides climate change mitigation:</a:t>
            </a:r>
          </a:p>
          <a:p>
            <a:pPr marL="457200" marR="0" lvl="0" indent="-2857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endParaRPr>
          </a:p>
          <a:p>
            <a:pPr marL="914400" marR="0" lvl="1" indent="-2857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Reducing risks and vulnerabilities and building resilience to climate change impacts (</a:t>
            </a:r>
            <a:r>
              <a:rPr kumimoji="0" lang="en-US" sz="1800" b="1" i="1"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climate change adaptation</a:t>
            </a:r>
            <a:r>
              <a:rPr kumimoji="0" lang="en-US" sz="18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 </a:t>
            </a:r>
          </a:p>
          <a:p>
            <a:pPr marL="914400" marR="0" lvl="1" indent="-2857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endParaRPr>
          </a:p>
          <a:p>
            <a:pPr marL="914400" marR="0" lvl="1" indent="-2857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Addressing other resource concerns like soil health, water quality, pollinator and wildlife habitat, and air quality </a:t>
            </a:r>
          </a:p>
          <a:p>
            <a:pPr marL="914400" marR="0" lvl="1" indent="-2857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endParaRPr>
          </a:p>
          <a:p>
            <a:pPr marL="457200" marR="0" lvl="0" indent="-2857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Although many conservation practices can </a:t>
            </a:r>
            <a:br>
              <a:rPr kumimoji="0" lang="en-US"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br>
            <a:r>
              <a:rPr kumimoji="0" lang="en-US" sz="18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provide other benefits, </a:t>
            </a:r>
            <a:r>
              <a:rPr kumimoji="0" lang="en-US" sz="1800" b="1"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practices without </a:t>
            </a:r>
            <a:br>
              <a:rPr kumimoji="0" lang="en-US" sz="1800" b="1"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br>
            <a:r>
              <a:rPr kumimoji="0" lang="en-US" sz="1800" b="1"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mitigation benefits are not eligible for </a:t>
            </a:r>
            <a:br>
              <a:rPr kumimoji="0" lang="en-US" sz="1800" b="1"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br>
            <a:r>
              <a:rPr kumimoji="0" lang="en-US" sz="1800" b="1"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IRA funding unless they are needed </a:t>
            </a:r>
            <a:br>
              <a:rPr kumimoji="0" lang="en-US" sz="1800" b="1"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br>
            <a:r>
              <a:rPr kumimoji="0" lang="en-US" sz="1800" b="1"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to facilitate a mitigation practice.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1026" name="Picture 2">
            <a:extLst>
              <a:ext uri="{FF2B5EF4-FFF2-40B4-BE49-F238E27FC236}">
                <a16:creationId xmlns:a16="http://schemas.microsoft.com/office/drawing/2014/main" id="{BE3DAB3B-D8E2-4291-BBF0-EBE9418D450C}"/>
              </a:ext>
            </a:extLst>
          </p:cNvPr>
          <p:cNvPicPr>
            <a:picLocks noChangeAspect="1" noChangeArrowheads="1"/>
          </p:cNvPicPr>
          <p:nvPr/>
        </p:nvPicPr>
        <p:blipFill>
          <a:blip r:embed="rId3"/>
          <a:srcRect l="19952" r="19952"/>
          <a:stretch/>
        </p:blipFill>
        <p:spPr bwMode="auto">
          <a:xfrm>
            <a:off x="278780" y="1813149"/>
            <a:ext cx="2776654" cy="46204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05966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8E7FD4-AB8E-A546-9DA8-97DF9727E8D2}"/>
              </a:ext>
            </a:extLst>
          </p:cNvPr>
          <p:cNvSpPr>
            <a:spLocks noGrp="1"/>
          </p:cNvSpPr>
          <p:nvPr>
            <p:ph type="title"/>
          </p:nvPr>
        </p:nvSpPr>
        <p:spPr>
          <a:xfrm>
            <a:off x="152400" y="1052052"/>
            <a:ext cx="9270380" cy="634508"/>
          </a:xfrm>
        </p:spPr>
        <p:txBody>
          <a:bodyPr vert="horz" lIns="91440" tIns="45720" rIns="91440" bIns="45720" rtlCol="0" anchor="b">
            <a:noAutofit/>
          </a:bodyPr>
          <a:lstStyle/>
          <a:p>
            <a:r>
              <a:rPr lang="en-US" sz="3400">
                <a:solidFill>
                  <a:srgbClr val="065744"/>
                </a:solidFill>
                <a:latin typeface="Times New Roman" panose="02020603050405020304" pitchFamily="18" charset="0"/>
                <a:ea typeface="Open Sans" panose="020B0606030504020204" pitchFamily="34" charset="0"/>
                <a:cs typeface="Times New Roman" panose="02020603050405020304" pitchFamily="18" charset="0"/>
              </a:rPr>
              <a:t>Delaware IRA Strategy </a:t>
            </a:r>
          </a:p>
        </p:txBody>
      </p:sp>
      <p:sp>
        <p:nvSpPr>
          <p:cNvPr id="4" name="TextBox 3">
            <a:extLst>
              <a:ext uri="{FF2B5EF4-FFF2-40B4-BE49-F238E27FC236}">
                <a16:creationId xmlns:a16="http://schemas.microsoft.com/office/drawing/2014/main" id="{E39ECBC1-99CC-1342-A7BB-166CC8BC164B}"/>
              </a:ext>
            </a:extLst>
          </p:cNvPr>
          <p:cNvSpPr txBox="1"/>
          <p:nvPr/>
        </p:nvSpPr>
        <p:spPr>
          <a:xfrm>
            <a:off x="3222702" y="1757704"/>
            <a:ext cx="5790669" cy="4731316"/>
          </a:xfrm>
          <a:prstGeom prst="rect">
            <a:avLst/>
          </a:prstGeom>
        </p:spPr>
        <p:txBody>
          <a:bodyPr vert="horz" lIns="91440" tIns="45720" rIns="91440" bIns="45720" rtlCol="0">
            <a:noAutofit/>
          </a:bodyPr>
          <a:lstStyle/>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mn-cs"/>
            </a:endParaRPr>
          </a:p>
        </p:txBody>
      </p:sp>
      <p:sp>
        <p:nvSpPr>
          <p:cNvPr id="8" name="TextBox 7">
            <a:extLst>
              <a:ext uri="{FF2B5EF4-FFF2-40B4-BE49-F238E27FC236}">
                <a16:creationId xmlns:a16="http://schemas.microsoft.com/office/drawing/2014/main" id="{81E0C96C-0DEE-4B6E-9A1D-E6C53CCF475F}"/>
              </a:ext>
            </a:extLst>
          </p:cNvPr>
          <p:cNvSpPr txBox="1"/>
          <p:nvPr/>
        </p:nvSpPr>
        <p:spPr>
          <a:xfrm>
            <a:off x="3383972" y="1686560"/>
            <a:ext cx="4873337" cy="744819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57585A"/>
                </a:solidFill>
                <a:effectLst/>
                <a:uLnTx/>
                <a:uFillTx/>
                <a:latin typeface="Times New Roman" panose="02020603050405020304" pitchFamily="18" charset="0"/>
                <a:ea typeface="+mn-ea"/>
                <a:cs typeface="Times New Roman" panose="02020603050405020304" pitchFamily="18" charset="0"/>
              </a:rPr>
              <a:t>The People – </a:t>
            </a:r>
            <a:r>
              <a:rPr kumimoji="0" lang="en-US" sz="1600" b="0" i="0" u="none" strike="noStrike" kern="1200" cap="none" spc="0" normalizeH="0" baseline="0" noProof="0">
                <a:ln>
                  <a:noFill/>
                </a:ln>
                <a:solidFill>
                  <a:srgbClr val="57585A"/>
                </a:solidFill>
                <a:effectLst/>
                <a:uLnTx/>
                <a:uFillTx/>
                <a:latin typeface="Times New Roman" panose="02020603050405020304" pitchFamily="18" charset="0"/>
                <a:ea typeface="+mn-ea"/>
                <a:cs typeface="Times New Roman" panose="02020603050405020304" pitchFamily="18" charset="0"/>
              </a:rPr>
              <a:t>We will support our valued internal and external stakeholders in service to Delaware’s natural resources.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57585A"/>
              </a:solidFill>
              <a:effectLst/>
              <a:uLnTx/>
              <a:uFillTx/>
              <a:latin typeface="Times New Roman" panose="02020603050405020304" pitchFamily="18" charset="0"/>
              <a:ea typeface="+mn-ea"/>
              <a:cs typeface="Times New Roman" panose="02020603050405020304" pitchFamily="18"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57585A"/>
                </a:solidFill>
                <a:effectLst/>
                <a:uLnTx/>
                <a:uFillTx/>
                <a:latin typeface="Times New Roman" panose="02020603050405020304" pitchFamily="18" charset="0"/>
                <a:ea typeface="+mn-ea"/>
                <a:cs typeface="Times New Roman" panose="02020603050405020304" pitchFamily="18" charset="0"/>
              </a:rPr>
              <a:t>Outreach and Education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57585A"/>
                </a:solidFill>
                <a:effectLst/>
                <a:uLnTx/>
                <a:uFillTx/>
                <a:latin typeface="Times New Roman" panose="02020603050405020304" pitchFamily="18" charset="0"/>
                <a:ea typeface="+mn-ea"/>
                <a:cs typeface="Times New Roman" panose="02020603050405020304" pitchFamily="18" charset="0"/>
              </a:rPr>
              <a:t>Producer Engagement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57585A"/>
                </a:solidFill>
                <a:effectLst/>
                <a:uLnTx/>
                <a:uFillTx/>
                <a:latin typeface="Times New Roman" panose="02020603050405020304" pitchFamily="18" charset="0"/>
                <a:ea typeface="+mn-ea"/>
                <a:cs typeface="Times New Roman" panose="02020603050405020304" pitchFamily="18" charset="0"/>
              </a:rPr>
              <a:t>Conservation Partnership Expansion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57585A"/>
                </a:solidFill>
                <a:effectLst/>
                <a:uLnTx/>
                <a:uFillTx/>
                <a:latin typeface="Times New Roman" panose="02020603050405020304" pitchFamily="18" charset="0"/>
                <a:ea typeface="+mn-ea"/>
                <a:cs typeface="Times New Roman" panose="02020603050405020304" pitchFamily="18" charset="0"/>
              </a:rPr>
              <a:t>Capacity Building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57585A"/>
                </a:solidFill>
                <a:effectLst/>
                <a:uLnTx/>
                <a:uFillTx/>
                <a:latin typeface="Times New Roman" panose="02020603050405020304" pitchFamily="18" charset="0"/>
                <a:ea typeface="+mn-ea"/>
                <a:cs typeface="Times New Roman" panose="02020603050405020304" pitchFamily="18" charset="0"/>
              </a:rPr>
              <a:t>Technical Training and Support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57585A"/>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57585A"/>
                </a:solidFill>
                <a:effectLst/>
                <a:uLnTx/>
                <a:uFillTx/>
                <a:latin typeface="Times New Roman" panose="02020603050405020304" pitchFamily="18" charset="0"/>
                <a:ea typeface="+mn-ea"/>
                <a:cs typeface="Times New Roman" panose="02020603050405020304" pitchFamily="18" charset="0"/>
              </a:rPr>
              <a:t>The Land </a:t>
            </a:r>
            <a:r>
              <a:rPr kumimoji="0" lang="en-US" sz="1600" b="0" i="0" u="none" strike="noStrike" kern="1200" cap="none" spc="0" normalizeH="0" baseline="0" noProof="0">
                <a:ln>
                  <a:noFill/>
                </a:ln>
                <a:solidFill>
                  <a:srgbClr val="57585A"/>
                </a:solidFill>
                <a:effectLst/>
                <a:uLnTx/>
                <a:uFillTx/>
                <a:latin typeface="Times New Roman" panose="02020603050405020304" pitchFamily="18" charset="0"/>
                <a:ea typeface="+mn-ea"/>
                <a:cs typeface="Times New Roman" panose="02020603050405020304" pitchFamily="18" charset="0"/>
              </a:rPr>
              <a:t>— We will support the resilience of Delaware agricultural landscapes.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57585A"/>
              </a:solidFill>
              <a:effectLst/>
              <a:uLnTx/>
              <a:uFillTx/>
              <a:latin typeface="Times New Roman" panose="02020603050405020304" pitchFamily="18" charset="0"/>
              <a:ea typeface="+mn-ea"/>
              <a:cs typeface="Times New Roman" panose="02020603050405020304" pitchFamily="18"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Adaptive management strategies for impacted acres in the state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Reduction of emissions such as particulate matter and greenhouse gas emissions that contribute to air quality impairment.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Reduce nutrient discharge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Improve soil health</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Enhance habitat for terrestrial and aquatic species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6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7585A"/>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7585A"/>
              </a:solidFill>
              <a:effectLst/>
              <a:uLnTx/>
              <a:uFillTx/>
              <a:latin typeface="Arial" panose="020B0604020202020204" pitchFamily="34" charset="0"/>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a:ln>
                <a:noFill/>
              </a:ln>
              <a:solidFill>
                <a:srgbClr val="57585A"/>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7585A"/>
              </a:solidFill>
              <a:effectLst/>
              <a:uLnTx/>
              <a:uFillTx/>
              <a:latin typeface="Arial" panose="020B0604020202020204" pitchFamily="34" charset="0"/>
              <a:ea typeface="+mn-ea"/>
              <a:cs typeface="+mn-cs"/>
            </a:endParaRPr>
          </a:p>
          <a:p>
            <a:pPr marL="742950" marR="0" lvl="1" indent="-2857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mn-cs"/>
            </a:endParaRPr>
          </a:p>
          <a:p>
            <a:pPr marL="742950" marR="0" lvl="1" indent="-2857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mn-cs"/>
            </a:endParaRPr>
          </a:p>
        </p:txBody>
      </p:sp>
      <p:pic>
        <p:nvPicPr>
          <p:cNvPr id="5" name="Picture 4">
            <a:extLst>
              <a:ext uri="{FF2B5EF4-FFF2-40B4-BE49-F238E27FC236}">
                <a16:creationId xmlns:a16="http://schemas.microsoft.com/office/drawing/2014/main" id="{ED7FFC69-35C1-0CB5-4195-BECF353679ED}"/>
              </a:ext>
            </a:extLst>
          </p:cNvPr>
          <p:cNvPicPr>
            <a:picLocks noChangeAspect="1"/>
          </p:cNvPicPr>
          <p:nvPr/>
        </p:nvPicPr>
        <p:blipFill>
          <a:blip r:embed="rId3"/>
          <a:stretch>
            <a:fillRect/>
          </a:stretch>
        </p:blipFill>
        <p:spPr>
          <a:xfrm>
            <a:off x="309345" y="1785426"/>
            <a:ext cx="3074627" cy="4675871"/>
          </a:xfrm>
          <a:prstGeom prst="rect">
            <a:avLst/>
          </a:prstGeom>
        </p:spPr>
      </p:pic>
    </p:spTree>
    <p:extLst>
      <p:ext uri="{BB962C8B-B14F-4D97-AF65-F5344CB8AC3E}">
        <p14:creationId xmlns:p14="http://schemas.microsoft.com/office/powerpoint/2010/main" val="14864661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8E7FD4-AB8E-A546-9DA8-97DF9727E8D2}"/>
              </a:ext>
            </a:extLst>
          </p:cNvPr>
          <p:cNvSpPr>
            <a:spLocks noGrp="1"/>
          </p:cNvSpPr>
          <p:nvPr>
            <p:ph type="title"/>
          </p:nvPr>
        </p:nvSpPr>
        <p:spPr>
          <a:xfrm>
            <a:off x="625737" y="167106"/>
            <a:ext cx="9270380" cy="634508"/>
          </a:xfrm>
        </p:spPr>
        <p:txBody>
          <a:bodyPr vert="horz" lIns="91440" tIns="45720" rIns="91440" bIns="45720" rtlCol="0" anchor="b">
            <a:noAutofit/>
          </a:bodyPr>
          <a:lstStyle/>
          <a:p>
            <a:pPr algn="ctr"/>
            <a:r>
              <a:rPr lang="en-US" sz="2800">
                <a:solidFill>
                  <a:srgbClr val="065744"/>
                </a:solidFill>
                <a:latin typeface="Times New Roman" panose="02020603050405020304" pitchFamily="18" charset="0"/>
                <a:ea typeface="Open Sans" panose="020B0606030504020204" pitchFamily="34" charset="0"/>
                <a:cs typeface="Times New Roman" panose="02020603050405020304" pitchFamily="18" charset="0"/>
              </a:rPr>
              <a:t>Delaware Climate Smart and Facilitating </a:t>
            </a:r>
            <a:br>
              <a:rPr lang="en-US" sz="2800">
                <a:solidFill>
                  <a:srgbClr val="065744"/>
                </a:solidFill>
                <a:latin typeface="Times New Roman" panose="02020603050405020304" pitchFamily="18" charset="0"/>
                <a:ea typeface="Open Sans" panose="020B0606030504020204" pitchFamily="34" charset="0"/>
                <a:cs typeface="Times New Roman" panose="02020603050405020304" pitchFamily="18" charset="0"/>
              </a:rPr>
            </a:br>
            <a:r>
              <a:rPr lang="en-US" sz="2800">
                <a:solidFill>
                  <a:srgbClr val="065744"/>
                </a:solidFill>
                <a:latin typeface="Times New Roman" panose="02020603050405020304" pitchFamily="18" charset="0"/>
                <a:ea typeface="Open Sans" panose="020B0606030504020204" pitchFamily="34" charset="0"/>
                <a:cs typeface="Times New Roman" panose="02020603050405020304" pitchFamily="18" charset="0"/>
              </a:rPr>
              <a:t>Practices </a:t>
            </a:r>
          </a:p>
        </p:txBody>
      </p:sp>
      <p:sp>
        <p:nvSpPr>
          <p:cNvPr id="4" name="TextBox 3">
            <a:extLst>
              <a:ext uri="{FF2B5EF4-FFF2-40B4-BE49-F238E27FC236}">
                <a16:creationId xmlns:a16="http://schemas.microsoft.com/office/drawing/2014/main" id="{E39ECBC1-99CC-1342-A7BB-166CC8BC164B}"/>
              </a:ext>
            </a:extLst>
          </p:cNvPr>
          <p:cNvSpPr txBox="1"/>
          <p:nvPr/>
        </p:nvSpPr>
        <p:spPr>
          <a:xfrm>
            <a:off x="4118849" y="1176401"/>
            <a:ext cx="5109328" cy="4731316"/>
          </a:xfrm>
          <a:prstGeom prst="rect">
            <a:avLst/>
          </a:prstGeom>
        </p:spPr>
        <p:txBody>
          <a:bodyPr vert="horz" lIns="91440" tIns="45720" rIns="91440" bIns="4572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mn-cs"/>
            </a:endParaRPr>
          </a:p>
        </p:txBody>
      </p:sp>
      <p:sp>
        <p:nvSpPr>
          <p:cNvPr id="3" name="TextBox 2">
            <a:extLst>
              <a:ext uri="{FF2B5EF4-FFF2-40B4-BE49-F238E27FC236}">
                <a16:creationId xmlns:a16="http://schemas.microsoft.com/office/drawing/2014/main" id="{7C05EBBE-4926-43E0-AF1F-9517D3EF3DE5}"/>
              </a:ext>
            </a:extLst>
          </p:cNvPr>
          <p:cNvSpPr txBox="1"/>
          <p:nvPr/>
        </p:nvSpPr>
        <p:spPr>
          <a:xfrm>
            <a:off x="0" y="926543"/>
            <a:ext cx="3840321" cy="6047809"/>
          </a:xfrm>
          <a:prstGeom prst="rect">
            <a:avLst/>
          </a:prstGeom>
          <a:solidFill>
            <a:srgbClr val="95C733">
              <a:alpha val="20000"/>
            </a:srgbClr>
          </a:solidFill>
        </p:spPr>
        <p:txBody>
          <a:bodyPr wrap="square" lIns="91440" tIns="45720" rIns="91440" bIns="45720" rtlCol="0" anchor="t">
            <a:sp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endParaRPr kumimoji="0" lang="en-US" sz="1300" b="1" i="0" u="sng" strike="noStrike" kern="1200" cap="none" spc="0" normalizeH="0" baseline="0" noProof="0">
              <a:ln>
                <a:noFill/>
              </a:ln>
              <a:solidFill>
                <a:srgbClr val="000000"/>
              </a:solidFill>
              <a:effectLst/>
              <a:uLnTx/>
              <a:uFillTx/>
              <a:latin typeface="Calibri"/>
              <a:ea typeface="+mn-ea"/>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sng"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Soil Health</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(327) Conservation Cover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(328) Conservation Crop Rotation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(329) Residue and Tillage Management, No Till</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(332) Contour Buffer Strips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(340) Cover Crop</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(345) Residue and Tillage Management, Reduced Till</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(386) Field Border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(393) Filter Strips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(412) Grassed Waterways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*(468) Lined Watery or Outlet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*(410) Grade Stabilization Structure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(484) Mulching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sng"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Nitrogen Management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(590) Nutrient Management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sng"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sng"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Livestock Partnership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(366) Anaerobic Digester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*(313) Waste Storage Facility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*(367) Roofs and Covers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*(558) Roof Runoff Structure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*(634) Waste Transfer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(632) Waste Separation Facility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*(313) Waste Storage Facility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*(362) Diversion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*(367) Roofs and Covers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*(558) Roof Runoff Structure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*(634) Waste Transfer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sng"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Wetlands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(657) Wetland Restoration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*(356) Dike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*(587) Structure for Water Control</a:t>
            </a:r>
          </a:p>
        </p:txBody>
      </p:sp>
      <p:sp>
        <p:nvSpPr>
          <p:cNvPr id="15" name="TextBox 14">
            <a:extLst>
              <a:ext uri="{FF2B5EF4-FFF2-40B4-BE49-F238E27FC236}">
                <a16:creationId xmlns:a16="http://schemas.microsoft.com/office/drawing/2014/main" id="{9FFD2631-C887-BE81-282E-870FFD6D6E43}"/>
              </a:ext>
            </a:extLst>
          </p:cNvPr>
          <p:cNvSpPr txBox="1"/>
          <p:nvPr/>
        </p:nvSpPr>
        <p:spPr>
          <a:xfrm>
            <a:off x="4375492" y="926543"/>
            <a:ext cx="4316688" cy="5570756"/>
          </a:xfrm>
          <a:prstGeom prst="rect">
            <a:avLst/>
          </a:prstGeom>
          <a:solidFill>
            <a:srgbClr val="95C733">
              <a:alpha val="20000"/>
            </a:srgbClr>
          </a:solid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sng"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Grazing &amp; Pasture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(512) Pasture and Hay Planting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*(511) Forage Harvest Management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(528) Prescribed Grazing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*(516) Livestock Pipeline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*(614) Watering Facility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*(382) Fence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*(578) Stream Crossing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*(575) Trails and Walkways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sng"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sng"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AgroForestry, Forest and Upland Wildlife Habitat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(311) </a:t>
            </a:r>
            <a:r>
              <a:rPr kumimoji="0" lang="en-US" sz="1100" b="0" i="0" u="none" strike="sng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Alley Cropping</a:t>
            </a:r>
            <a:r>
              <a:rPr kumimoji="0" lang="en-US" sz="11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(342) Critical Area Planting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(379) Forest Farming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(380) Windbreaks/Shelterbelt Establishment and Renovation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(381) </a:t>
            </a:r>
            <a:r>
              <a:rPr kumimoji="0" lang="en-US" sz="1100" b="0" i="0" u="none" strike="sng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Silvopasture</a:t>
            </a:r>
            <a:r>
              <a:rPr kumimoji="0" lang="en-US" sz="11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(390) Riparian Herbaceous Cover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(391) Riparian Forest Buffer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(420) Wildlife Habitat Planting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(422) Hedgerow Planting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(612) Tree/Shrub Establishment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*(490) Tree and Site Preparation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(645) Upland Wildlife Habitat Management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(666) Forest Stand Improvement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sng"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sng"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Energy, Combustion and Electricity Efficiency </a:t>
            </a: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Calibri"/>
                <a:ea typeface="+mn-ea"/>
                <a:cs typeface="Calibri"/>
              </a:rPr>
              <a:t>(372) Combustion System Improvement</a:t>
            </a: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Calibri"/>
                <a:ea typeface="+mn-ea"/>
                <a:cs typeface="Calibri"/>
              </a:rPr>
              <a:t>(374) Energy Efficient Agricultural Operation</a:t>
            </a: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Calibri"/>
                <a:ea typeface="+mn-ea"/>
                <a:cs typeface="Calibri"/>
              </a:rPr>
              <a:t>(672) Energy Efficient Building Envelope</a:t>
            </a: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Calibri"/>
                <a:ea typeface="+mn-ea"/>
                <a:cs typeface="Calibri"/>
              </a:rPr>
              <a:t>(670) Energy Efficient Lighting System</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00" b="1" i="0" u="sng"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131720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91F7AA-A52C-4671-AC63-FD94149A47AB}"/>
              </a:ext>
            </a:extLst>
          </p:cNvPr>
          <p:cNvSpPr>
            <a:spLocks noGrp="1"/>
          </p:cNvSpPr>
          <p:nvPr>
            <p:ph type="title"/>
          </p:nvPr>
        </p:nvSpPr>
        <p:spPr>
          <a:xfrm>
            <a:off x="0" y="2775362"/>
            <a:ext cx="5505855" cy="995246"/>
          </a:xfrm>
        </p:spPr>
        <p:txBody>
          <a:bodyPr>
            <a:noAutofit/>
          </a:bodyPr>
          <a:lstStyle/>
          <a:p>
            <a:r>
              <a:rPr lang="en-US" sz="3500" b="1">
                <a:latin typeface="Open Sans bold" panose="020B0806030504020204" pitchFamily="34" charset="0"/>
                <a:ea typeface="Open Sans bold" panose="020B0806030504020204" pitchFamily="34" charset="0"/>
                <a:cs typeface="Open Sans bold" panose="020B0806030504020204" pitchFamily="34" charset="0"/>
              </a:rPr>
              <a:t>Per and Polyfluoroalkyl Substances - PFAS</a:t>
            </a:r>
          </a:p>
        </p:txBody>
      </p:sp>
      <p:sp>
        <p:nvSpPr>
          <p:cNvPr id="3" name="Title 1">
            <a:extLst>
              <a:ext uri="{FF2B5EF4-FFF2-40B4-BE49-F238E27FC236}">
                <a16:creationId xmlns:a16="http://schemas.microsoft.com/office/drawing/2014/main" id="{408B3879-9ED3-975C-0E92-98521081FA14}"/>
              </a:ext>
            </a:extLst>
          </p:cNvPr>
          <p:cNvSpPr txBox="1">
            <a:spLocks/>
          </p:cNvSpPr>
          <p:nvPr/>
        </p:nvSpPr>
        <p:spPr>
          <a:xfrm>
            <a:off x="171855" y="5632051"/>
            <a:ext cx="6861243" cy="99524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bg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Leon Tillman</a:t>
            </a:r>
          </a:p>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Chesapeake Bay Coordinator</a:t>
            </a:r>
          </a:p>
        </p:txBody>
      </p:sp>
    </p:spTree>
    <p:extLst>
      <p:ext uri="{BB962C8B-B14F-4D97-AF65-F5344CB8AC3E}">
        <p14:creationId xmlns:p14="http://schemas.microsoft.com/office/powerpoint/2010/main" val="8536004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8E7FD4-AB8E-A546-9DA8-97DF9727E8D2}"/>
              </a:ext>
            </a:extLst>
          </p:cNvPr>
          <p:cNvSpPr>
            <a:spLocks noGrp="1"/>
          </p:cNvSpPr>
          <p:nvPr>
            <p:ph type="title"/>
          </p:nvPr>
        </p:nvSpPr>
        <p:spPr>
          <a:xfrm>
            <a:off x="381366" y="884695"/>
            <a:ext cx="7049879" cy="685920"/>
          </a:xfrm>
        </p:spPr>
        <p:txBody>
          <a:bodyPr vert="horz" lIns="68580" tIns="34290" rIns="68580" bIns="34290" rtlCol="0" anchor="b">
            <a:noAutofit/>
          </a:bodyPr>
          <a:lstStyle/>
          <a:p>
            <a:r>
              <a:rPr lang="en-US" sz="4400">
                <a:solidFill>
                  <a:srgbClr val="065744"/>
                </a:solidFill>
                <a:latin typeface="Open Sans"/>
                <a:ea typeface="Open Sans"/>
                <a:cs typeface="Open Sans"/>
              </a:rPr>
              <a:t>What is PFAS?</a:t>
            </a:r>
          </a:p>
        </p:txBody>
      </p:sp>
      <p:sp>
        <p:nvSpPr>
          <p:cNvPr id="4" name="TextBox 3">
            <a:extLst>
              <a:ext uri="{FF2B5EF4-FFF2-40B4-BE49-F238E27FC236}">
                <a16:creationId xmlns:a16="http://schemas.microsoft.com/office/drawing/2014/main" id="{E39ECBC1-99CC-1342-A7BB-166CC8BC164B}"/>
              </a:ext>
            </a:extLst>
          </p:cNvPr>
          <p:cNvSpPr txBox="1"/>
          <p:nvPr/>
        </p:nvSpPr>
        <p:spPr>
          <a:xfrm>
            <a:off x="2470867" y="1802550"/>
            <a:ext cx="6673133" cy="4588522"/>
          </a:xfrm>
          <a:prstGeom prst="rect">
            <a:avLst/>
          </a:prstGeom>
          <a:solidFill>
            <a:schemeClr val="bg1"/>
          </a:solidFill>
        </p:spPr>
        <p:txBody>
          <a:bodyPr vert="horz" lIns="68580" tIns="34290" rIns="68580" bIns="34290" rtlCol="0" anchor="t">
            <a:noAutofit/>
          </a:bodyPr>
          <a:lstStyle/>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PFAS - Per and Polyfluoroalkyl Substances (multiple)</a:t>
            </a:r>
          </a:p>
          <a:p>
            <a:pPr marL="671513" marR="0" lvl="1"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Perfluorooctanoic acid (PFOA)</a:t>
            </a:r>
          </a:p>
          <a:p>
            <a:pPr marL="671513" marR="0" lvl="1"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Perfluorooctanesulfonic acid (PFOS)</a:t>
            </a:r>
          </a:p>
          <a:p>
            <a:pPr marL="671513" marR="0" lvl="1"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Perfluorononanoic acid</a:t>
            </a:r>
          </a:p>
          <a:p>
            <a:pPr marL="671513" marR="0" lvl="1"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GenX Chemicals</a:t>
            </a:r>
          </a:p>
          <a:p>
            <a:pPr marL="671513" marR="0" lvl="1"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Others</a:t>
            </a: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Open Sans"/>
                <a:cs typeface="Arial" panose="020B0604020202020204" pitchFamily="34" charset="0"/>
              </a:rPr>
              <a:t>Commonly used, long lasting chemicals, aka “forever chemicals” that are used in the manufacturing and production of many common items such as: </a:t>
            </a:r>
          </a:p>
          <a:p>
            <a:pPr marL="671513" marR="0" lvl="1"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Open Sans"/>
                <a:cs typeface="Arial" panose="020B0604020202020204" pitchFamily="34" charset="0"/>
              </a:rPr>
              <a:t>Non-stick pans</a:t>
            </a:r>
          </a:p>
          <a:p>
            <a:pPr marL="671513" marR="0" lvl="1"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Open Sans"/>
                <a:cs typeface="Arial" panose="020B0604020202020204" pitchFamily="34" charset="0"/>
              </a:rPr>
              <a:t>Fast food wrappers</a:t>
            </a:r>
          </a:p>
          <a:p>
            <a:pPr marL="671513" marR="0" lvl="1"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Open Sans"/>
                <a:cs typeface="Arial" panose="020B0604020202020204" pitchFamily="34" charset="0"/>
              </a:rPr>
              <a:t>Cosmetics </a:t>
            </a:r>
          </a:p>
          <a:p>
            <a:pPr marL="671513" marR="0" lvl="1"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Open Sans"/>
                <a:cs typeface="Arial" panose="020B0604020202020204" pitchFamily="34" charset="0"/>
              </a:rPr>
              <a:t>Stain and waterproof fabrics</a:t>
            </a:r>
          </a:p>
          <a:p>
            <a:pPr marL="85725" marR="0" lvl="0" indent="0" algn="l" defTabSz="914400" rtl="0" eaLnBrk="1" fontAlgn="auto" latinLnBrk="0" hangingPunct="1">
              <a:lnSpc>
                <a:spcPct val="90000"/>
              </a:lnSpc>
              <a:spcBef>
                <a:spcPts val="0"/>
              </a:spcBef>
              <a:spcAft>
                <a:spcPts val="450"/>
              </a:spcAft>
              <a:buClrTx/>
              <a:buSzTx/>
              <a:buFontTx/>
              <a:buNone/>
              <a:tabLst/>
              <a:defRPr/>
            </a:pPr>
            <a:endParaRPr kumimoji="0" lang="en-US" sz="1400" b="1" i="0" u="none" strike="noStrike" kern="1200" cap="none" spc="0" normalizeH="0" baseline="0" noProof="0">
              <a:ln>
                <a:noFill/>
              </a:ln>
              <a:solidFill>
                <a:prstClr val="black"/>
              </a:solidFill>
              <a:effectLst/>
              <a:uLnTx/>
              <a:uFillTx/>
              <a:latin typeface="Arial" panose="020B0604020202020204" pitchFamily="34" charset="0"/>
              <a:ea typeface="Open Sans"/>
              <a:cs typeface="Arial" panose="020B0604020202020204" pitchFamily="34" charset="0"/>
            </a:endParaRPr>
          </a:p>
          <a:p>
            <a:pPr marL="300038" marR="0" lvl="0" indent="-214313" algn="l" defTabSz="914400" rtl="0" eaLnBrk="1" fontAlgn="auto" latinLnBrk="0" hangingPunct="1">
              <a:lnSpc>
                <a:spcPct val="90000"/>
              </a:lnSpc>
              <a:spcBef>
                <a:spcPts val="0"/>
              </a:spcBef>
              <a:spcAft>
                <a:spcPts val="450"/>
              </a:spcAft>
              <a:buClrTx/>
              <a:buSzTx/>
              <a:buFont typeface="Arial"/>
              <a:buChar char="•"/>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Open Sans"/>
                <a:cs typeface="Arial" panose="020B0604020202020204" pitchFamily="34" charset="0"/>
              </a:rPr>
              <a:t>PFOA and PFOS among most common PFAS and some of the most widespread pollutants</a:t>
            </a:r>
          </a:p>
          <a:p>
            <a:pPr marL="85725" marR="0" lvl="0" indent="0" algn="l" defTabSz="914400" rtl="0" eaLnBrk="1" fontAlgn="auto" latinLnBrk="0" hangingPunct="1">
              <a:lnSpc>
                <a:spcPct val="90000"/>
              </a:lnSpc>
              <a:spcBef>
                <a:spcPts val="0"/>
              </a:spcBef>
              <a:spcAft>
                <a:spcPts val="45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panose="020B0604020202020204" pitchFamily="34" charset="0"/>
              <a:ea typeface="Open Sans"/>
              <a:cs typeface="Arial" panose="020B0604020202020204" pitchFamily="34" charset="0"/>
            </a:endParaRPr>
          </a:p>
          <a:p>
            <a:pPr marL="300038" marR="0" lvl="0" indent="-214313" algn="l" defTabSz="914400" rtl="0" eaLnBrk="1" fontAlgn="auto" latinLnBrk="0" hangingPunct="1">
              <a:lnSpc>
                <a:spcPct val="90000"/>
              </a:lnSpc>
              <a:spcBef>
                <a:spcPts val="0"/>
              </a:spcBef>
              <a:spcAft>
                <a:spcPts val="450"/>
              </a:spcAft>
              <a:buClrTx/>
              <a:buSzTx/>
              <a:buFont typeface="Arial"/>
              <a:buChar char="•"/>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Open Sans"/>
                <a:cs typeface="Arial" panose="020B0604020202020204" pitchFamily="34" charset="0"/>
              </a:rPr>
              <a:t>Can contaminate, water, soil, animals and humans causing harmful health effects. </a:t>
            </a:r>
            <a:endParaRPr kumimoji="0" lang="en-US" sz="1400" b="1" i="0" u="none" strike="noStrike" kern="1200" cap="none" spc="0" normalizeH="0" baseline="0" noProof="0">
              <a:ln>
                <a:noFill/>
              </a:ln>
              <a:solidFill>
                <a:prstClr val="black"/>
              </a:solidFill>
              <a:effectLst/>
              <a:uLnTx/>
              <a:uFillTx/>
              <a:latin typeface="Arial" panose="020B0604020202020204" pitchFamily="34" charset="0"/>
              <a:ea typeface="Open Sans"/>
              <a:cs typeface="Arial" panose="020B0604020202020204" pitchFamily="34" charset="0"/>
            </a:endParaRPr>
          </a:p>
        </p:txBody>
      </p:sp>
      <p:pic>
        <p:nvPicPr>
          <p:cNvPr id="1026" name="Picture 2">
            <a:extLst>
              <a:ext uri="{FF2B5EF4-FFF2-40B4-BE49-F238E27FC236}">
                <a16:creationId xmlns:a16="http://schemas.microsoft.com/office/drawing/2014/main" id="{BE3DAB3B-D8E2-4291-BBF0-EBE9418D450C}"/>
              </a:ext>
            </a:extLst>
          </p:cNvPr>
          <p:cNvPicPr>
            <a:picLocks noChangeAspect="1" noChangeArrowheads="1"/>
          </p:cNvPicPr>
          <p:nvPr/>
        </p:nvPicPr>
        <p:blipFill>
          <a:blip r:embed="rId3"/>
          <a:srcRect t="190" b="190"/>
          <a:stretch/>
        </p:blipFill>
        <p:spPr bwMode="auto">
          <a:xfrm>
            <a:off x="144637" y="2062264"/>
            <a:ext cx="2226554" cy="37050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16362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8E7FD4-AB8E-A546-9DA8-97DF9727E8D2}"/>
              </a:ext>
            </a:extLst>
          </p:cNvPr>
          <p:cNvSpPr>
            <a:spLocks noGrp="1"/>
          </p:cNvSpPr>
          <p:nvPr>
            <p:ph type="title"/>
          </p:nvPr>
        </p:nvSpPr>
        <p:spPr>
          <a:xfrm>
            <a:off x="466956" y="862186"/>
            <a:ext cx="8234591" cy="810203"/>
          </a:xfrm>
        </p:spPr>
        <p:txBody>
          <a:bodyPr vert="horz" lIns="68580" tIns="34290" rIns="68580" bIns="34290" rtlCol="0" anchor="b">
            <a:noAutofit/>
          </a:bodyPr>
          <a:lstStyle/>
          <a:p>
            <a:r>
              <a:rPr lang="en-US" sz="4400">
                <a:solidFill>
                  <a:srgbClr val="065744"/>
                </a:solidFill>
                <a:latin typeface="Open Sans" panose="020B0606030504020204" pitchFamily="34" charset="0"/>
                <a:ea typeface="Open Sans" panose="020B0606030504020204" pitchFamily="34" charset="0"/>
                <a:cs typeface="Open Sans" panose="020B0606030504020204" pitchFamily="34" charset="0"/>
              </a:rPr>
              <a:t>PFAS in Agriculture</a:t>
            </a:r>
          </a:p>
        </p:txBody>
      </p:sp>
      <p:sp>
        <p:nvSpPr>
          <p:cNvPr id="4" name="TextBox 3">
            <a:extLst>
              <a:ext uri="{FF2B5EF4-FFF2-40B4-BE49-F238E27FC236}">
                <a16:creationId xmlns:a16="http://schemas.microsoft.com/office/drawing/2014/main" id="{E39ECBC1-99CC-1342-A7BB-166CC8BC164B}"/>
              </a:ext>
            </a:extLst>
          </p:cNvPr>
          <p:cNvSpPr txBox="1"/>
          <p:nvPr/>
        </p:nvSpPr>
        <p:spPr>
          <a:xfrm>
            <a:off x="122925" y="1902889"/>
            <a:ext cx="4552602" cy="3982345"/>
          </a:xfrm>
          <a:prstGeom prst="rect">
            <a:avLst/>
          </a:prstGeom>
        </p:spPr>
        <p:txBody>
          <a:bodyPr vert="horz" lIns="68580" tIns="34290" rIns="68580" bIns="34290" rtlCol="0">
            <a:noAutofit/>
          </a:bodyPr>
          <a:lstStyle/>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Main sources: polluted water, biosolids, and some pesticide formulations</a:t>
            </a: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a:p>
            <a:pPr marL="300038" marR="0" lvl="0" indent="-214313" algn="l" defTabSz="914400" rtl="0" eaLnBrk="1" fontAlgn="auto" latinLnBrk="0" hangingPunct="1">
              <a:lnSpc>
                <a:spcPct val="90000"/>
              </a:lnSpc>
              <a:spcBef>
                <a:spcPts val="0"/>
              </a:spcBef>
              <a:spcAft>
                <a:spcPts val="450"/>
              </a:spcAft>
              <a:buClrTx/>
              <a:buSzTx/>
              <a:buFont typeface="Arial"/>
              <a:buChar char="•"/>
              <a:tabLst/>
              <a:defRPr/>
            </a:pPr>
            <a:r>
              <a:rPr kumimoji="0" lang="en-US" sz="1400" b="1" i="0" u="none" strike="noStrike" kern="1200" cap="none" spc="0" normalizeH="0" baseline="0" noProof="0">
                <a:ln>
                  <a:noFill/>
                </a:ln>
                <a:solidFill>
                  <a:prstClr val="black"/>
                </a:solidFill>
                <a:effectLst/>
                <a:uLnTx/>
                <a:uFillTx/>
                <a:latin typeface="Arial" panose="020B0604020202020204" pitchFamily="34" charset="0"/>
                <a:ea typeface="Open Sans"/>
                <a:cs typeface="Arial" panose="020B0604020202020204" pitchFamily="34" charset="0"/>
              </a:rPr>
              <a:t>Being seen on some operations that apply waste waters sludge as ag fertilizer high in PFAS</a:t>
            </a:r>
          </a:p>
          <a:p>
            <a:pPr marL="757238" marR="0" lvl="1" indent="-214313" algn="l" defTabSz="914400" rtl="0" eaLnBrk="1" fontAlgn="auto" latinLnBrk="0" hangingPunct="1">
              <a:lnSpc>
                <a:spcPct val="90000"/>
              </a:lnSpc>
              <a:spcBef>
                <a:spcPts val="0"/>
              </a:spcBef>
              <a:spcAft>
                <a:spcPts val="450"/>
              </a:spcAft>
              <a:buClrTx/>
              <a:buSzTx/>
              <a:buFont typeface="Arial"/>
              <a:buChar char="•"/>
              <a:tabLst/>
              <a:defRPr/>
            </a:pPr>
            <a:r>
              <a:rPr kumimoji="0" lang="en-US" sz="1400" b="1" i="0" u="none" strike="noStrike" kern="1200" cap="none" spc="0" normalizeH="0" baseline="0" noProof="0">
                <a:ln>
                  <a:noFill/>
                </a:ln>
                <a:solidFill>
                  <a:prstClr val="black"/>
                </a:solidFill>
                <a:effectLst/>
                <a:uLnTx/>
                <a:uFillTx/>
                <a:latin typeface="Arial" panose="020B0604020202020204" pitchFamily="34" charset="0"/>
                <a:ea typeface="Open Sans"/>
                <a:cs typeface="Arial" panose="020B0604020202020204" pitchFamily="34" charset="0"/>
              </a:rPr>
              <a:t>Some waste waters sludge applied as early as the 1980s</a:t>
            </a:r>
            <a:endPar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Contaminate drinking/ irrigation water, animals, and animal by-products </a:t>
            </a:r>
          </a:p>
          <a:p>
            <a:pPr marL="671513" marR="0" lvl="1"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Milk</a:t>
            </a:r>
          </a:p>
          <a:p>
            <a:pPr marL="671513" marR="0" lvl="1"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Meat</a:t>
            </a: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Type of PFAS and soil organic matter affect plant uptake</a:t>
            </a: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pic>
        <p:nvPicPr>
          <p:cNvPr id="6" name="Picture 5">
            <a:extLst>
              <a:ext uri="{FF2B5EF4-FFF2-40B4-BE49-F238E27FC236}">
                <a16:creationId xmlns:a16="http://schemas.microsoft.com/office/drawing/2014/main" id="{E0D2567F-AE09-45DC-8308-1DD353E9E795}"/>
              </a:ext>
            </a:extLst>
          </p:cNvPr>
          <p:cNvPicPr>
            <a:picLocks noChangeAspect="1"/>
          </p:cNvPicPr>
          <p:nvPr/>
        </p:nvPicPr>
        <p:blipFill>
          <a:blip r:embed="rId3"/>
          <a:stretch>
            <a:fillRect/>
          </a:stretch>
        </p:blipFill>
        <p:spPr>
          <a:xfrm>
            <a:off x="4739063" y="2003898"/>
            <a:ext cx="4282012" cy="3073940"/>
          </a:xfrm>
          <a:prstGeom prst="rect">
            <a:avLst/>
          </a:prstGeom>
        </p:spPr>
      </p:pic>
    </p:spTree>
    <p:extLst>
      <p:ext uri="{BB962C8B-B14F-4D97-AF65-F5344CB8AC3E}">
        <p14:creationId xmlns:p14="http://schemas.microsoft.com/office/powerpoint/2010/main" val="21669128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8E7FD4-AB8E-A546-9DA8-97DF9727E8D2}"/>
              </a:ext>
            </a:extLst>
          </p:cNvPr>
          <p:cNvSpPr>
            <a:spLocks noGrp="1"/>
          </p:cNvSpPr>
          <p:nvPr>
            <p:ph type="title"/>
          </p:nvPr>
        </p:nvSpPr>
        <p:spPr>
          <a:xfrm>
            <a:off x="466956" y="862186"/>
            <a:ext cx="8234591" cy="810203"/>
          </a:xfrm>
        </p:spPr>
        <p:txBody>
          <a:bodyPr vert="horz" lIns="68580" tIns="34290" rIns="68580" bIns="34290" rtlCol="0" anchor="b">
            <a:noAutofit/>
          </a:bodyPr>
          <a:lstStyle/>
          <a:p>
            <a:r>
              <a:rPr lang="en-US" sz="4400">
                <a:solidFill>
                  <a:srgbClr val="065744"/>
                </a:solidFill>
                <a:latin typeface="Open Sans" panose="020B0606030504020204" pitchFamily="34" charset="0"/>
                <a:ea typeface="Open Sans" panose="020B0606030504020204" pitchFamily="34" charset="0"/>
                <a:cs typeface="Open Sans" panose="020B0606030504020204" pitchFamily="34" charset="0"/>
              </a:rPr>
              <a:t>PFAS in Agriculture</a:t>
            </a:r>
          </a:p>
        </p:txBody>
      </p:sp>
      <p:sp>
        <p:nvSpPr>
          <p:cNvPr id="4" name="TextBox 3">
            <a:extLst>
              <a:ext uri="{FF2B5EF4-FFF2-40B4-BE49-F238E27FC236}">
                <a16:creationId xmlns:a16="http://schemas.microsoft.com/office/drawing/2014/main" id="{E39ECBC1-99CC-1342-A7BB-166CC8BC164B}"/>
              </a:ext>
            </a:extLst>
          </p:cNvPr>
          <p:cNvSpPr txBox="1"/>
          <p:nvPr/>
        </p:nvSpPr>
        <p:spPr>
          <a:xfrm>
            <a:off x="4068369" y="1980235"/>
            <a:ext cx="5075631" cy="4092925"/>
          </a:xfrm>
          <a:prstGeom prst="rect">
            <a:avLst/>
          </a:prstGeom>
        </p:spPr>
        <p:txBody>
          <a:bodyPr vert="horz" lIns="68580" tIns="34290" rIns="68580" bIns="34290" rtlCol="0">
            <a:noAutofit/>
          </a:bodyPr>
          <a:lstStyle/>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High levels found in leaves of certain cereal, leafy vegetables, and vegetable crops </a:t>
            </a: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Low levels found in some potatoes and cereal seeds</a:t>
            </a: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Plant update of PFAS changes with functional group, plant species, and carbon chain length.</a:t>
            </a: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Adverse effects of PFAS exposure in animals includes: </a:t>
            </a:r>
          </a:p>
          <a:p>
            <a:pPr marL="671513" marR="0" lvl="1"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Tumors </a:t>
            </a:r>
          </a:p>
          <a:p>
            <a:pPr marL="671513" marR="0" lvl="1"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Developmental toxicity</a:t>
            </a:r>
          </a:p>
          <a:p>
            <a:pPr marL="671513" marR="0" lvl="1"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Immunotoxicity</a:t>
            </a:r>
          </a:p>
          <a:p>
            <a:pPr marL="671513" marR="0" lvl="1"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Neurotoxicity</a:t>
            </a:r>
          </a:p>
          <a:p>
            <a:pPr marL="671513" marR="0" lvl="1"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Endocrine disruption</a:t>
            </a: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Contaminate drinking/ irrigation water, animals, and animal by-products </a:t>
            </a:r>
          </a:p>
          <a:p>
            <a:pPr marL="671513" marR="0" lvl="1"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Milk</a:t>
            </a:r>
          </a:p>
          <a:p>
            <a:pPr marL="671513" marR="0" lvl="1"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Meat</a:t>
            </a: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pic>
        <p:nvPicPr>
          <p:cNvPr id="7" name="Picture 6" descr="A couple of cows in a field&#10;&#10;Description automatically generated with low confidence">
            <a:extLst>
              <a:ext uri="{FF2B5EF4-FFF2-40B4-BE49-F238E27FC236}">
                <a16:creationId xmlns:a16="http://schemas.microsoft.com/office/drawing/2014/main" id="{2776A2C9-50DB-4576-A728-53257599FB1C}"/>
              </a:ext>
            </a:extLst>
          </p:cNvPr>
          <p:cNvPicPr>
            <a:picLocks noChangeAspect="1"/>
          </p:cNvPicPr>
          <p:nvPr/>
        </p:nvPicPr>
        <p:blipFill>
          <a:blip r:embed="rId3"/>
          <a:stretch>
            <a:fillRect/>
          </a:stretch>
        </p:blipFill>
        <p:spPr>
          <a:xfrm>
            <a:off x="151980" y="2060715"/>
            <a:ext cx="2536797" cy="1704728"/>
          </a:xfrm>
          <a:prstGeom prst="rect">
            <a:avLst/>
          </a:prstGeom>
        </p:spPr>
      </p:pic>
      <p:pic>
        <p:nvPicPr>
          <p:cNvPr id="2050" name="Picture 2">
            <a:extLst>
              <a:ext uri="{FF2B5EF4-FFF2-40B4-BE49-F238E27FC236}">
                <a16:creationId xmlns:a16="http://schemas.microsoft.com/office/drawing/2014/main" id="{614CE119-6479-9F6E-582E-8F7D1028EF0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29271" y="3301405"/>
            <a:ext cx="2557758" cy="170472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Forever Chemicals and Agriculture Case Study | IATP">
            <a:extLst>
              <a:ext uri="{FF2B5EF4-FFF2-40B4-BE49-F238E27FC236}">
                <a16:creationId xmlns:a16="http://schemas.microsoft.com/office/drawing/2014/main" id="{6CAE7542-D00F-D34B-064D-D09ABAB299B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1980" y="4852630"/>
            <a:ext cx="2557759" cy="15885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56747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8E7FD4-AB8E-A546-9DA8-97DF9727E8D2}"/>
              </a:ext>
            </a:extLst>
          </p:cNvPr>
          <p:cNvSpPr>
            <a:spLocks noGrp="1"/>
          </p:cNvSpPr>
          <p:nvPr>
            <p:ph type="title"/>
          </p:nvPr>
        </p:nvSpPr>
        <p:spPr>
          <a:xfrm>
            <a:off x="466956" y="862186"/>
            <a:ext cx="8234591" cy="810203"/>
          </a:xfrm>
        </p:spPr>
        <p:txBody>
          <a:bodyPr vert="horz" lIns="68580" tIns="34290" rIns="68580" bIns="34290" rtlCol="0" anchor="b">
            <a:noAutofit/>
          </a:bodyPr>
          <a:lstStyle/>
          <a:p>
            <a:r>
              <a:rPr lang="en-US" sz="4400">
                <a:solidFill>
                  <a:srgbClr val="065744"/>
                </a:solidFill>
                <a:latin typeface="Open Sans" panose="020B0606030504020204" pitchFamily="34" charset="0"/>
                <a:ea typeface="Open Sans" panose="020B0606030504020204" pitchFamily="34" charset="0"/>
                <a:cs typeface="Open Sans" panose="020B0606030504020204" pitchFamily="34" charset="0"/>
              </a:rPr>
              <a:t>NRCS and PFAS</a:t>
            </a:r>
          </a:p>
        </p:txBody>
      </p:sp>
      <p:sp>
        <p:nvSpPr>
          <p:cNvPr id="4" name="TextBox 3">
            <a:extLst>
              <a:ext uri="{FF2B5EF4-FFF2-40B4-BE49-F238E27FC236}">
                <a16:creationId xmlns:a16="http://schemas.microsoft.com/office/drawing/2014/main" id="{E39ECBC1-99CC-1342-A7BB-166CC8BC164B}"/>
              </a:ext>
            </a:extLst>
          </p:cNvPr>
          <p:cNvSpPr txBox="1"/>
          <p:nvPr/>
        </p:nvSpPr>
        <p:spPr>
          <a:xfrm>
            <a:off x="79173" y="1854634"/>
            <a:ext cx="8234591" cy="3174566"/>
          </a:xfrm>
          <a:prstGeom prst="rect">
            <a:avLst/>
          </a:prstGeom>
        </p:spPr>
        <p:txBody>
          <a:bodyPr vert="horz" lIns="68580" tIns="34290" rIns="68580" bIns="34290" rtlCol="0">
            <a:noAutofit/>
          </a:bodyPr>
          <a:lstStyle/>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Opportunity for “PFAS testing in soil and water” via EQIP</a:t>
            </a:r>
          </a:p>
          <a:p>
            <a:pPr marL="671513" marR="0" lvl="1"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Conservation Evaluation and Monitoring Activity</a:t>
            </a:r>
          </a:p>
          <a:p>
            <a:pPr marL="671513" marR="0" lvl="1"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CEMA 209 – Practice code</a:t>
            </a: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Provides prescreening information for the applicant</a:t>
            </a: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Allow for the assessment, monitoring, or recordkeeping activities required to plan, implement, or determine the effectiveness of conservation practices</a:t>
            </a: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Must be completed by a Qualified Individual</a:t>
            </a: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a:ln>
                  <a:noFill/>
                </a:ln>
                <a:solidFill>
                  <a:prstClr val="black"/>
                </a:solidFill>
                <a:effectLst/>
                <a:uLnTx/>
                <a:uFillTx/>
                <a:latin typeface="Calibri" panose="020F0502020204030204"/>
                <a:ea typeface="+mn-ea"/>
                <a:cs typeface="+mn-cs"/>
                <a:hlinkClick r:id="rId3"/>
              </a:rPr>
              <a:t>FY23_CEMA 209_PFAS Testing in Water or Soil (usda.gov)</a:t>
            </a:r>
            <a:endPar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pic>
        <p:nvPicPr>
          <p:cNvPr id="1026" name="Picture 2" descr="PFOS and PFOA testing | Element">
            <a:extLst>
              <a:ext uri="{FF2B5EF4-FFF2-40B4-BE49-F238E27FC236}">
                <a16:creationId xmlns:a16="http://schemas.microsoft.com/office/drawing/2014/main" id="{94AFD14A-61E3-BA5C-73B0-02999DD3A9D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13644" y="3647582"/>
            <a:ext cx="4151183" cy="31146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0497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CD3669-394E-4047-9CD7-683FA042A1BD}"/>
              </a:ext>
            </a:extLst>
          </p:cNvPr>
          <p:cNvSpPr>
            <a:spLocks noGrp="1"/>
          </p:cNvSpPr>
          <p:nvPr>
            <p:ph type="title"/>
          </p:nvPr>
        </p:nvSpPr>
        <p:spPr>
          <a:xfrm>
            <a:off x="557939" y="2682387"/>
            <a:ext cx="4757011" cy="1979420"/>
          </a:xfrm>
        </p:spPr>
        <p:txBody>
          <a:bodyPr>
            <a:normAutofit fontScale="90000"/>
          </a:bodyPr>
          <a:lstStyle/>
          <a:p>
            <a:r>
              <a:rPr lang="en-US">
                <a:latin typeface="Times New Roman" panose="02020603050405020304" pitchFamily="18" charset="0"/>
                <a:cs typeface="Times New Roman" panose="02020603050405020304" pitchFamily="18" charset="0"/>
              </a:rPr>
              <a:t>Welcome</a:t>
            </a:r>
            <a:br>
              <a:rPr lang="en-US">
                <a:latin typeface="Times New Roman" panose="02020603050405020304" pitchFamily="18" charset="0"/>
                <a:cs typeface="Times New Roman" panose="02020603050405020304" pitchFamily="18" charset="0"/>
              </a:rPr>
            </a:br>
            <a:r>
              <a:rPr lang="en-US" sz="1800">
                <a:latin typeface="Times New Roman" panose="02020603050405020304" pitchFamily="18" charset="0"/>
                <a:cs typeface="Times New Roman" panose="02020603050405020304" pitchFamily="18" charset="0"/>
              </a:rPr>
              <a:t>Kasey Taylor</a:t>
            </a:r>
            <a:br>
              <a:rPr lang="en-US" sz="1800">
                <a:latin typeface="Times New Roman" panose="02020603050405020304" pitchFamily="18" charset="0"/>
                <a:cs typeface="Times New Roman" panose="02020603050405020304" pitchFamily="18" charset="0"/>
              </a:rPr>
            </a:br>
            <a:r>
              <a:rPr lang="en-US" sz="1800">
                <a:latin typeface="Times New Roman" panose="02020603050405020304" pitchFamily="18" charset="0"/>
                <a:cs typeface="Times New Roman" panose="02020603050405020304" pitchFamily="18" charset="0"/>
              </a:rPr>
              <a:t>State Conservationist</a:t>
            </a:r>
            <a:br>
              <a:rPr lang="en-US" sz="1800">
                <a:latin typeface="Times New Roman" panose="02020603050405020304" pitchFamily="18" charset="0"/>
                <a:cs typeface="Times New Roman" panose="02020603050405020304" pitchFamily="18" charset="0"/>
              </a:rPr>
            </a:br>
            <a:br>
              <a:rPr lang="en-US" sz="1800">
                <a:latin typeface="Times New Roman" panose="02020603050405020304" pitchFamily="18" charset="0"/>
                <a:cs typeface="Times New Roman" panose="02020603050405020304" pitchFamily="18" charset="0"/>
              </a:rPr>
            </a:br>
            <a:r>
              <a:rPr lang="en-US" sz="1800">
                <a:latin typeface="Times New Roman" panose="02020603050405020304" pitchFamily="18" charset="0"/>
                <a:cs typeface="Times New Roman" panose="02020603050405020304" pitchFamily="18" charset="0"/>
              </a:rPr>
              <a:t>Delaware State Technical Advisory </a:t>
            </a:r>
            <a:br>
              <a:rPr lang="en-US" sz="1800">
                <a:latin typeface="Times New Roman" panose="02020603050405020304" pitchFamily="18" charset="0"/>
                <a:cs typeface="Times New Roman" panose="02020603050405020304" pitchFamily="18" charset="0"/>
              </a:rPr>
            </a:br>
            <a:r>
              <a:rPr lang="en-US" sz="1800">
                <a:latin typeface="Times New Roman" panose="02020603050405020304" pitchFamily="18" charset="0"/>
                <a:cs typeface="Times New Roman" panose="02020603050405020304" pitchFamily="18" charset="0"/>
              </a:rPr>
              <a:t>Committee Meeting </a:t>
            </a:r>
            <a:br>
              <a:rPr lang="en-US" sz="1800">
                <a:latin typeface="Times New Roman" panose="02020603050405020304" pitchFamily="18" charset="0"/>
                <a:cs typeface="Times New Roman" panose="02020603050405020304" pitchFamily="18" charset="0"/>
              </a:rPr>
            </a:br>
            <a:r>
              <a:rPr lang="en-US" sz="1800">
                <a:latin typeface="Times New Roman" panose="02020603050405020304" pitchFamily="18" charset="0"/>
                <a:cs typeface="Times New Roman" panose="02020603050405020304" pitchFamily="18" charset="0"/>
              </a:rPr>
              <a:t>Thursday, May 11, 2023</a:t>
            </a:r>
            <a:br>
              <a:rPr lang="en-US" sz="1800">
                <a:latin typeface="Times New Roman" panose="02020603050405020304" pitchFamily="18" charset="0"/>
                <a:cs typeface="Times New Roman" panose="02020603050405020304" pitchFamily="18" charset="0"/>
              </a:rPr>
            </a:br>
            <a:endParaRPr lang="en-US" sz="1800">
              <a:latin typeface="Times New Roman" panose="02020603050405020304" pitchFamily="18" charset="0"/>
              <a:cs typeface="Times New Roman" panose="02020603050405020304" pitchFamily="18" charset="0"/>
            </a:endParaRPr>
          </a:p>
        </p:txBody>
      </p:sp>
      <p:sp>
        <p:nvSpPr>
          <p:cNvPr id="3" name="Text Placeholder 2">
            <a:extLst>
              <a:ext uri="{FF2B5EF4-FFF2-40B4-BE49-F238E27FC236}">
                <a16:creationId xmlns:a16="http://schemas.microsoft.com/office/drawing/2014/main" id="{F7B5821D-0BD7-4739-98B1-DAB08A2C78DD}"/>
              </a:ext>
            </a:extLst>
          </p:cNvPr>
          <p:cNvSpPr>
            <a:spLocks noGrp="1"/>
          </p:cNvSpPr>
          <p:nvPr>
            <p:ph type="body" idx="1"/>
          </p:nvPr>
        </p:nvSpPr>
        <p:spPr/>
        <p:txBody>
          <a:bodyPr>
            <a:normAutofit/>
          </a:bodyPr>
          <a:lstStyle/>
          <a:p>
            <a:r>
              <a:rPr lang="en-US" sz="1600" b="1">
                <a:latin typeface="Times New Roman" panose="02020603050405020304" pitchFamily="18" charset="0"/>
                <a:cs typeface="Times New Roman" panose="02020603050405020304" pitchFamily="18" charset="0"/>
              </a:rPr>
              <a:t>9:00 am-9:10 am</a:t>
            </a:r>
          </a:p>
        </p:txBody>
      </p:sp>
    </p:spTree>
    <p:extLst>
      <p:ext uri="{BB962C8B-B14F-4D97-AF65-F5344CB8AC3E}">
        <p14:creationId xmlns:p14="http://schemas.microsoft.com/office/powerpoint/2010/main" val="3106791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8E7FD4-AB8E-A546-9DA8-97DF9727E8D2}"/>
              </a:ext>
            </a:extLst>
          </p:cNvPr>
          <p:cNvSpPr>
            <a:spLocks noGrp="1"/>
          </p:cNvSpPr>
          <p:nvPr>
            <p:ph type="title"/>
          </p:nvPr>
        </p:nvSpPr>
        <p:spPr>
          <a:xfrm>
            <a:off x="0" y="902369"/>
            <a:ext cx="9144000" cy="1273160"/>
          </a:xfrm>
        </p:spPr>
        <p:txBody>
          <a:bodyPr vert="horz" lIns="68580" tIns="34290" rIns="68580" bIns="34290" rtlCol="0" anchor="b">
            <a:noAutofit/>
          </a:bodyPr>
          <a:lstStyle/>
          <a:p>
            <a:r>
              <a:rPr lang="en-US" sz="4400">
                <a:solidFill>
                  <a:srgbClr val="065744"/>
                </a:solidFill>
                <a:latin typeface="Open Sans" panose="020B0606030504020204" pitchFamily="34" charset="0"/>
                <a:ea typeface="Open Sans" panose="020B0606030504020204" pitchFamily="34" charset="0"/>
                <a:cs typeface="Open Sans" panose="020B0606030504020204" pitchFamily="34" charset="0"/>
              </a:rPr>
              <a:t>PFAS Considerations for Agriculture</a:t>
            </a:r>
          </a:p>
        </p:txBody>
      </p:sp>
      <p:sp>
        <p:nvSpPr>
          <p:cNvPr id="4" name="TextBox 3">
            <a:extLst>
              <a:ext uri="{FF2B5EF4-FFF2-40B4-BE49-F238E27FC236}">
                <a16:creationId xmlns:a16="http://schemas.microsoft.com/office/drawing/2014/main" id="{E39ECBC1-99CC-1342-A7BB-166CC8BC164B}"/>
              </a:ext>
            </a:extLst>
          </p:cNvPr>
          <p:cNvSpPr txBox="1"/>
          <p:nvPr/>
        </p:nvSpPr>
        <p:spPr>
          <a:xfrm>
            <a:off x="167074" y="2287906"/>
            <a:ext cx="5106274" cy="4501998"/>
          </a:xfrm>
          <a:prstGeom prst="rect">
            <a:avLst/>
          </a:prstGeom>
        </p:spPr>
        <p:txBody>
          <a:bodyPr vert="horz" lIns="68580" tIns="34290" rIns="68580" bIns="34290" rtlCol="0">
            <a:noAutofit/>
          </a:bodyPr>
          <a:lstStyle/>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Varying levels of PFAS uptake in crops.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Ongoing research on PFAS in agriculture</a:t>
            </a:r>
          </a:p>
          <a:p>
            <a:pPr marL="671513" marR="0" lvl="1"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Extensive research needed on PFAS remediation in crop-livestock systems</a:t>
            </a: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Understanding the history and source of waste-derived soil amendments, farm feed, etc. on your operation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Understanding potential PFAS uptake and concentrations depending on crop type</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Vegetables plants have higher concentrations of PFAS than grains and fruits</a:t>
            </a: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EPA is also proposing health-based, non-enforceable Maximum Contaminant Level Goals (MCLGs) for these six PFAS in drinking water.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Chesapeake Bay Program – STAC recommending designing a PFAS monitoring network within the Chesapeake Bay Watershed</a:t>
            </a:r>
          </a:p>
        </p:txBody>
      </p:sp>
      <p:pic>
        <p:nvPicPr>
          <p:cNvPr id="1026" name="Picture 2" descr="Lessons from Maine: Food, Farms and Forever Chemicals — Understanding and  Addressing the Harmful Legacy and Ongoing Challenge of PFAS and Agriculture  | IATP">
            <a:extLst>
              <a:ext uri="{FF2B5EF4-FFF2-40B4-BE49-F238E27FC236}">
                <a16:creationId xmlns:a16="http://schemas.microsoft.com/office/drawing/2014/main" id="{24CAD8A3-5EB7-4B0D-0289-8C012524D8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73348" y="2443591"/>
            <a:ext cx="3814698" cy="2369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91652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8E7FD4-AB8E-A546-9DA8-97DF9727E8D2}"/>
              </a:ext>
            </a:extLst>
          </p:cNvPr>
          <p:cNvSpPr>
            <a:spLocks noGrp="1"/>
          </p:cNvSpPr>
          <p:nvPr>
            <p:ph type="title"/>
          </p:nvPr>
        </p:nvSpPr>
        <p:spPr>
          <a:xfrm>
            <a:off x="466956" y="862186"/>
            <a:ext cx="8234591" cy="810203"/>
          </a:xfrm>
        </p:spPr>
        <p:txBody>
          <a:bodyPr vert="horz" lIns="68580" tIns="34290" rIns="68580" bIns="34290" rtlCol="0" anchor="b">
            <a:noAutofit/>
          </a:bodyPr>
          <a:lstStyle/>
          <a:p>
            <a:r>
              <a:rPr lang="en-US" sz="4400">
                <a:solidFill>
                  <a:srgbClr val="065744"/>
                </a:solidFill>
                <a:latin typeface="Open Sans" panose="020B0606030504020204" pitchFamily="34" charset="0"/>
                <a:ea typeface="Open Sans" panose="020B0606030504020204" pitchFamily="34" charset="0"/>
                <a:cs typeface="Open Sans" panose="020B0606030504020204" pitchFamily="34" charset="0"/>
              </a:rPr>
              <a:t>References</a:t>
            </a:r>
          </a:p>
        </p:txBody>
      </p:sp>
      <p:sp>
        <p:nvSpPr>
          <p:cNvPr id="4" name="TextBox 3">
            <a:extLst>
              <a:ext uri="{FF2B5EF4-FFF2-40B4-BE49-F238E27FC236}">
                <a16:creationId xmlns:a16="http://schemas.microsoft.com/office/drawing/2014/main" id="{E39ECBC1-99CC-1342-A7BB-166CC8BC164B}"/>
              </a:ext>
            </a:extLst>
          </p:cNvPr>
          <p:cNvSpPr txBox="1"/>
          <p:nvPr/>
        </p:nvSpPr>
        <p:spPr>
          <a:xfrm>
            <a:off x="466956" y="2175529"/>
            <a:ext cx="7976653" cy="2775850"/>
          </a:xfrm>
          <a:prstGeom prst="rect">
            <a:avLst/>
          </a:prstGeom>
        </p:spPr>
        <p:txBody>
          <a:bodyPr vert="horz" lIns="68580" tIns="34290" rIns="68580" bIns="34290" rtlCol="0">
            <a:no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hlinkClick r:id="rId3"/>
              </a:rPr>
              <a:t>Accumulation of perfluorinated alkyl substances (PFAS) in agricultural plants: A review – ScienceDirect</a:t>
            </a:r>
            <a:endParaRPr kumimoji="0" lang="en-US" sz="1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hlinkClick r:id="rId4"/>
              </a:rPr>
              <a:t>Sources, Fate, and Plant Uptake in Agricultural Systems of Per- and Polyfluoroalkyl Substances | SpringerLink</a:t>
            </a:r>
            <a:endParaRPr kumimoji="0" lang="en-US" sz="1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hlinkClick r:id="rId5"/>
              </a:rPr>
              <a:t>IJERPH | Free Full-Text | Per- and Polyfluoroalkyl Substances (PFAS) in Integrated Crop&amp;ndash;Livestock Systems: Environmental Exposure and Human Health Risks (mdpi.com)</a:t>
            </a:r>
            <a:endParaRPr kumimoji="0" lang="en-US" sz="1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hlinkClick r:id="rId6"/>
              </a:rPr>
              <a:t>Improving Understanding and Coordination of Science Activities for Per- and Polyfluoroalkyl Substances (PFAS) in the Chesapeake Bay Watershed – STAC</a:t>
            </a:r>
            <a:endParaRPr kumimoji="0" lang="en-US" sz="1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hlinkClick r:id="" action="ppaction://noaction"/>
            </a:endParaRP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hlinkClick r:id="" action="ppaction://noaction"/>
              </a:rPr>
              <a:t>PFAS Explained | US EPA</a:t>
            </a:r>
            <a:endPar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5302485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6C48397-A930-4948-9285-19EA2593514A}"/>
              </a:ext>
            </a:extLst>
          </p:cNvPr>
          <p:cNvPicPr>
            <a:picLocks noChangeAspect="1"/>
          </p:cNvPicPr>
          <p:nvPr/>
        </p:nvPicPr>
        <p:blipFill>
          <a:blip r:embed="rId3"/>
          <a:srcRect l="5583" r="5583"/>
          <a:stretch/>
        </p:blipFill>
        <p:spPr>
          <a:xfrm>
            <a:off x="763621" y="2391351"/>
            <a:ext cx="4120704" cy="3094398"/>
          </a:xfrm>
          <a:prstGeom prst="rect">
            <a:avLst/>
          </a:prstGeom>
        </p:spPr>
      </p:pic>
      <p:pic>
        <p:nvPicPr>
          <p:cNvPr id="11" name="Picture 10" descr="Two people sit on the back of a pickup truck and laugh, with trees and fields in the background.">
            <a:extLst>
              <a:ext uri="{FF2B5EF4-FFF2-40B4-BE49-F238E27FC236}">
                <a16:creationId xmlns:a16="http://schemas.microsoft.com/office/drawing/2014/main" id="{E24D1848-590E-4771-86C7-8ED198AE1333}"/>
              </a:ext>
            </a:extLst>
          </p:cNvPr>
          <p:cNvPicPr>
            <a:picLocks noChangeAspect="1"/>
          </p:cNvPicPr>
          <p:nvPr/>
        </p:nvPicPr>
        <p:blipFill rotWithShape="1">
          <a:blip r:embed="rId4"/>
          <a:srcRect l="8223" t="580" r="3739" b="19022"/>
          <a:stretch/>
        </p:blipFill>
        <p:spPr>
          <a:xfrm>
            <a:off x="5048365" y="2391826"/>
            <a:ext cx="2651078" cy="1361822"/>
          </a:xfrm>
          <a:prstGeom prst="rect">
            <a:avLst/>
          </a:prstGeom>
        </p:spPr>
      </p:pic>
      <p:pic>
        <p:nvPicPr>
          <p:cNvPr id="12" name="Picture 11">
            <a:extLst>
              <a:ext uri="{FF2B5EF4-FFF2-40B4-BE49-F238E27FC236}">
                <a16:creationId xmlns:a16="http://schemas.microsoft.com/office/drawing/2014/main" id="{F9722363-091E-4690-8878-C2A4093B8259}"/>
              </a:ext>
            </a:extLst>
          </p:cNvPr>
          <p:cNvPicPr>
            <a:picLocks noChangeAspect="1"/>
          </p:cNvPicPr>
          <p:nvPr/>
        </p:nvPicPr>
        <p:blipFill>
          <a:blip r:embed="rId5"/>
          <a:srcRect t="4166" b="4166"/>
          <a:stretch/>
        </p:blipFill>
        <p:spPr>
          <a:xfrm>
            <a:off x="5048365" y="3865783"/>
            <a:ext cx="2651078" cy="1619966"/>
          </a:xfrm>
          <a:prstGeom prst="rect">
            <a:avLst/>
          </a:prstGeom>
        </p:spPr>
      </p:pic>
      <p:sp>
        <p:nvSpPr>
          <p:cNvPr id="2" name="Title 1">
            <a:extLst>
              <a:ext uri="{FF2B5EF4-FFF2-40B4-BE49-F238E27FC236}">
                <a16:creationId xmlns:a16="http://schemas.microsoft.com/office/drawing/2014/main" id="{0A352E2A-6C4E-47A2-0791-7DB4572D2682}"/>
              </a:ext>
            </a:extLst>
          </p:cNvPr>
          <p:cNvSpPr>
            <a:spLocks noGrp="1"/>
          </p:cNvSpPr>
          <p:nvPr>
            <p:ph type="title"/>
          </p:nvPr>
        </p:nvSpPr>
        <p:spPr>
          <a:xfrm>
            <a:off x="454704" y="967149"/>
            <a:ext cx="8234591" cy="810203"/>
          </a:xfrm>
        </p:spPr>
        <p:txBody>
          <a:bodyPr vert="horz" lIns="68580" tIns="34290" rIns="68580" bIns="34290" rtlCol="0" anchor="b">
            <a:noAutofit/>
          </a:bodyPr>
          <a:lstStyle/>
          <a:p>
            <a:r>
              <a:rPr lang="en-US" sz="4400">
                <a:solidFill>
                  <a:srgbClr val="065744"/>
                </a:solidFill>
                <a:latin typeface="Open Sans" panose="020B0606030504020204" pitchFamily="34" charset="0"/>
                <a:ea typeface="Open Sans" panose="020B0606030504020204" pitchFamily="34" charset="0"/>
                <a:cs typeface="Open Sans" panose="020B0606030504020204" pitchFamily="34" charset="0"/>
              </a:rPr>
              <a:t>Questions</a:t>
            </a:r>
          </a:p>
        </p:txBody>
      </p:sp>
    </p:spTree>
    <p:extLst>
      <p:ext uri="{BB962C8B-B14F-4D97-AF65-F5344CB8AC3E}">
        <p14:creationId xmlns:p14="http://schemas.microsoft.com/office/powerpoint/2010/main" val="7806298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CD3669-394E-4047-9CD7-683FA042A1BD}"/>
              </a:ext>
            </a:extLst>
          </p:cNvPr>
          <p:cNvSpPr>
            <a:spLocks noGrp="1"/>
          </p:cNvSpPr>
          <p:nvPr>
            <p:ph type="title"/>
          </p:nvPr>
        </p:nvSpPr>
        <p:spPr>
          <a:xfrm>
            <a:off x="605427" y="1999883"/>
            <a:ext cx="4367456" cy="2402254"/>
          </a:xfrm>
        </p:spPr>
        <p:txBody>
          <a:bodyPr>
            <a:normAutofit fontScale="90000"/>
          </a:bodyPr>
          <a:lstStyle/>
          <a:p>
            <a:r>
              <a:rPr lang="en-US"/>
              <a:t>Delaware Poultry Environmental Assessment, New &amp; Expected Resource Concerns Update</a:t>
            </a:r>
            <a:br>
              <a:rPr lang="en-US"/>
            </a:br>
            <a:r>
              <a:rPr lang="en-US" sz="1800"/>
              <a:t>John Bushey</a:t>
            </a:r>
            <a:br>
              <a:rPr lang="en-US" sz="1800"/>
            </a:br>
            <a:r>
              <a:rPr lang="en-US" sz="1800"/>
              <a:t>Resource Conservationist</a:t>
            </a:r>
          </a:p>
        </p:txBody>
      </p:sp>
    </p:spTree>
    <p:extLst>
      <p:ext uri="{BB962C8B-B14F-4D97-AF65-F5344CB8AC3E}">
        <p14:creationId xmlns:p14="http://schemas.microsoft.com/office/powerpoint/2010/main" val="16056142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23A58148-D452-4F6F-A2FE-EED968DE19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89847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7" name="Title 6"/>
          <p:cNvSpPr>
            <a:spLocks noGrp="1"/>
          </p:cNvSpPr>
          <p:nvPr>
            <p:ph type="title"/>
          </p:nvPr>
        </p:nvSpPr>
        <p:spPr>
          <a:xfrm>
            <a:off x="93913" y="558385"/>
            <a:ext cx="2702752" cy="2743200"/>
          </a:xfrm>
        </p:spPr>
        <p:txBody>
          <a:bodyPr vert="horz" lIns="91440" tIns="45720" rIns="91440" bIns="45720" rtlCol="0" anchor="t">
            <a:normAutofit/>
          </a:bodyPr>
          <a:lstStyle/>
          <a:p>
            <a:pPr algn="ctr" defTabSz="914400">
              <a:lnSpc>
                <a:spcPct val="90000"/>
              </a:lnSpc>
            </a:pPr>
            <a:r>
              <a:rPr lang="en-US" sz="2600" kern="1200">
                <a:solidFill>
                  <a:schemeClr val="bg1"/>
                </a:solidFill>
                <a:latin typeface="+mj-lt"/>
                <a:ea typeface="+mj-ea"/>
                <a:cs typeface="+mj-cs"/>
              </a:rPr>
              <a:t>Delaware Pilot </a:t>
            </a:r>
            <a:br>
              <a:rPr lang="en-US" sz="2600" kern="1200">
                <a:solidFill>
                  <a:schemeClr val="bg1"/>
                </a:solidFill>
                <a:latin typeface="+mj-lt"/>
                <a:ea typeface="+mj-ea"/>
                <a:cs typeface="+mj-cs"/>
              </a:rPr>
            </a:br>
            <a:r>
              <a:rPr lang="en-US" sz="2600" kern="1200">
                <a:solidFill>
                  <a:schemeClr val="bg1"/>
                </a:solidFill>
                <a:latin typeface="+mj-lt"/>
                <a:ea typeface="+mj-ea"/>
                <a:cs typeface="+mj-cs"/>
              </a:rPr>
              <a:t>Environmental Document </a:t>
            </a:r>
          </a:p>
        </p:txBody>
      </p:sp>
      <p:sp>
        <p:nvSpPr>
          <p:cNvPr id="8" name="Content Placeholder 7"/>
          <p:cNvSpPr>
            <a:spLocks noGrp="1"/>
          </p:cNvSpPr>
          <p:nvPr>
            <p:ph idx="1"/>
          </p:nvPr>
        </p:nvSpPr>
        <p:spPr>
          <a:xfrm>
            <a:off x="3248039" y="156519"/>
            <a:ext cx="5467349" cy="6417276"/>
          </a:xfrm>
        </p:spPr>
        <p:txBody>
          <a:bodyPr vert="horz" lIns="91440" tIns="45720" rIns="91440" bIns="45720" rtlCol="0" anchor="ctr">
            <a:noAutofit/>
          </a:bodyPr>
          <a:lstStyle/>
          <a:p>
            <a:pPr marL="342900" marR="0" lvl="0" indent="-342900">
              <a:lnSpc>
                <a:spcPct val="105000"/>
              </a:lnSpc>
              <a:spcBef>
                <a:spcPts val="0"/>
              </a:spcBef>
              <a:spcAft>
                <a:spcPts val="0"/>
              </a:spcAft>
              <a:buFont typeface="Symbol" panose="05050102010706020507" pitchFamily="18" charset="2"/>
              <a:buChar char=""/>
            </a:pPr>
            <a:r>
              <a:rPr lang="en-US" sz="1200">
                <a:solidFill>
                  <a:schemeClr val="tx1"/>
                </a:solidFill>
                <a:latin typeface="Times New Roman"/>
                <a:ea typeface="Times New Roman" panose="02020603050405020304" pitchFamily="18" charset="0"/>
                <a:cs typeface="Times New Roman"/>
              </a:rPr>
              <a:t>Stakeholder and Public Meetings were held in early June and November to outline the process and to solicit input.</a:t>
            </a:r>
          </a:p>
          <a:p>
            <a:pPr marR="0" lvl="0">
              <a:lnSpc>
                <a:spcPct val="105000"/>
              </a:lnSpc>
              <a:spcBef>
                <a:spcPts val="0"/>
              </a:spcBef>
              <a:spcAft>
                <a:spcPts val="0"/>
              </a:spcAft>
            </a:pPr>
            <a:endParaRPr lang="en-US" sz="12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p>
            <a:pPr marL="342900" indent="-342900">
              <a:lnSpc>
                <a:spcPct val="105000"/>
              </a:lnSpc>
              <a:spcBef>
                <a:spcPts val="0"/>
              </a:spcBef>
              <a:buFont typeface="Symbol" panose="05050102010706020507" pitchFamily="18" charset="2"/>
              <a:buChar char=""/>
            </a:pPr>
            <a:r>
              <a:rPr lang="en-US" sz="1200">
                <a:solidFill>
                  <a:schemeClr val="tx1"/>
                </a:solidFill>
                <a:latin typeface="Times New Roman"/>
                <a:ea typeface="Times New Roman" panose="02020603050405020304" pitchFamily="18" charset="0"/>
                <a:cs typeface="Times New Roman"/>
              </a:rPr>
              <a:t>Conservation Works visited 7 sites in the project area in June and collected the following data: </a:t>
            </a:r>
          </a:p>
          <a:p>
            <a:pPr>
              <a:lnSpc>
                <a:spcPct val="105000"/>
              </a:lnSpc>
              <a:spcBef>
                <a:spcPts val="0"/>
              </a:spcBef>
            </a:pPr>
            <a:endParaRPr lang="en-US" sz="105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p>
            <a:pPr marL="342900" marR="0" lvl="0" indent="-342900">
              <a:lnSpc>
                <a:spcPct val="105000"/>
              </a:lnSpc>
              <a:spcBef>
                <a:spcPts val="0"/>
              </a:spcBef>
              <a:spcAft>
                <a:spcPts val="0"/>
              </a:spcAft>
              <a:buFont typeface="Symbol" panose="05050102010706020507" pitchFamily="18" charset="2"/>
              <a:buChar char=""/>
            </a:pPr>
            <a:r>
              <a:rPr lang="en-US" sz="800" b="0" i="0">
                <a:solidFill>
                  <a:schemeClr val="tx1"/>
                </a:solidFill>
                <a:effectLst/>
                <a:latin typeface="Times New Roman"/>
                <a:cs typeface="Times New Roman"/>
              </a:rPr>
              <a:t>Proximity to urban area </a:t>
            </a:r>
          </a:p>
          <a:p>
            <a:pPr marL="1085850" lvl="1" indent="-342900" fontAlgn="base">
              <a:buFont typeface="+mj-lt"/>
              <a:buAutoNum type="arabicPeriod"/>
            </a:pPr>
            <a:r>
              <a:rPr lang="en-US" sz="800" b="0" i="0">
                <a:solidFill>
                  <a:schemeClr val="tx1"/>
                </a:solidFill>
                <a:effectLst/>
                <a:latin typeface="Times New Roman"/>
                <a:cs typeface="Times New Roman"/>
              </a:rPr>
              <a:t>Nearest residence </a:t>
            </a:r>
          </a:p>
          <a:p>
            <a:pPr marL="1085850" lvl="1" indent="-342900" fontAlgn="base">
              <a:buFont typeface="+mj-lt"/>
              <a:buAutoNum type="arabicPeriod"/>
            </a:pPr>
            <a:r>
              <a:rPr lang="en-US" sz="800" b="0" i="0">
                <a:solidFill>
                  <a:schemeClr val="tx1"/>
                </a:solidFill>
                <a:effectLst/>
                <a:latin typeface="Times New Roman"/>
                <a:cs typeface="Times New Roman"/>
              </a:rPr>
              <a:t>Distance to surface water </a:t>
            </a:r>
          </a:p>
          <a:p>
            <a:pPr marL="1085850" lvl="1" indent="-342900" fontAlgn="base">
              <a:buFont typeface="+mj-lt"/>
              <a:buAutoNum type="arabicPeriod"/>
            </a:pPr>
            <a:r>
              <a:rPr lang="en-US" sz="800" b="0" i="0">
                <a:solidFill>
                  <a:schemeClr val="tx1"/>
                </a:solidFill>
                <a:effectLst/>
                <a:latin typeface="Times New Roman"/>
                <a:cs typeface="Times New Roman"/>
              </a:rPr>
              <a:t>Distance to potable water/well </a:t>
            </a:r>
          </a:p>
          <a:p>
            <a:pPr marL="1085850" lvl="1" indent="-342900" fontAlgn="base">
              <a:buFont typeface="+mj-lt"/>
              <a:buAutoNum type="arabicPeriod"/>
            </a:pPr>
            <a:r>
              <a:rPr lang="en-US" sz="800" b="0" i="0">
                <a:solidFill>
                  <a:schemeClr val="tx1"/>
                </a:solidFill>
                <a:effectLst/>
                <a:latin typeface="Times New Roman"/>
                <a:cs typeface="Times New Roman"/>
              </a:rPr>
              <a:t>Distance to riparian area </a:t>
            </a:r>
          </a:p>
          <a:p>
            <a:pPr marL="1085850" lvl="1" indent="-342900" fontAlgn="base">
              <a:buFont typeface="+mj-lt"/>
              <a:buAutoNum type="arabicPeriod"/>
            </a:pPr>
            <a:r>
              <a:rPr lang="en-US" sz="800" b="0" i="0">
                <a:solidFill>
                  <a:schemeClr val="tx1"/>
                </a:solidFill>
                <a:effectLst/>
                <a:latin typeface="Times New Roman"/>
                <a:cs typeface="Times New Roman"/>
              </a:rPr>
              <a:t>Predominant wind and average speed </a:t>
            </a:r>
          </a:p>
          <a:p>
            <a:pPr marL="1085850" lvl="1" indent="-342900" fontAlgn="base">
              <a:buFont typeface="+mj-lt"/>
              <a:buAutoNum type="arabicPeriod"/>
            </a:pPr>
            <a:r>
              <a:rPr lang="en-US" sz="800" b="0" i="0">
                <a:solidFill>
                  <a:schemeClr val="tx1"/>
                </a:solidFill>
                <a:effectLst/>
                <a:latin typeface="Times New Roman"/>
                <a:cs typeface="Times New Roman"/>
              </a:rPr>
              <a:t>Predominant soil </a:t>
            </a:r>
          </a:p>
          <a:p>
            <a:pPr marL="1085850" lvl="1" indent="-342900" fontAlgn="base">
              <a:buFont typeface="+mj-lt"/>
              <a:buAutoNum type="arabicPeriod"/>
            </a:pPr>
            <a:r>
              <a:rPr lang="en-US" sz="800" b="0" i="0">
                <a:solidFill>
                  <a:schemeClr val="tx1"/>
                </a:solidFill>
                <a:effectLst/>
                <a:latin typeface="Times New Roman"/>
                <a:cs typeface="Times New Roman"/>
              </a:rPr>
              <a:t>Depth to shallow water table  </a:t>
            </a:r>
          </a:p>
          <a:p>
            <a:pPr marL="1085850" lvl="1" indent="-342900" fontAlgn="base">
              <a:buFont typeface="+mj-lt"/>
              <a:buAutoNum type="arabicPeriod"/>
            </a:pPr>
            <a:r>
              <a:rPr lang="en-US" sz="800" b="0" i="0">
                <a:solidFill>
                  <a:schemeClr val="tx1"/>
                </a:solidFill>
                <a:effectLst/>
                <a:latin typeface="Times New Roman"/>
                <a:cs typeface="Times New Roman"/>
              </a:rPr>
              <a:t>Slope of site </a:t>
            </a:r>
          </a:p>
          <a:p>
            <a:pPr marL="1085850" lvl="1" indent="-342900" fontAlgn="base">
              <a:buFont typeface="+mj-lt"/>
              <a:buAutoNum type="arabicPeriod"/>
            </a:pPr>
            <a:r>
              <a:rPr lang="en-US" sz="800" b="0" i="0">
                <a:solidFill>
                  <a:schemeClr val="tx1"/>
                </a:solidFill>
                <a:effectLst/>
                <a:latin typeface="Times New Roman"/>
                <a:cs typeface="Times New Roman"/>
              </a:rPr>
              <a:t>Hydric Soils on Site </a:t>
            </a:r>
          </a:p>
          <a:p>
            <a:pPr marL="1085850" lvl="1" indent="-342900" fontAlgn="base">
              <a:buFont typeface="+mj-lt"/>
              <a:buAutoNum type="arabicPeriod"/>
            </a:pPr>
            <a:r>
              <a:rPr lang="en-US" sz="800" b="0" i="0">
                <a:solidFill>
                  <a:schemeClr val="tx1"/>
                </a:solidFill>
                <a:effectLst/>
                <a:latin typeface="Times New Roman"/>
                <a:cs typeface="Times New Roman"/>
              </a:rPr>
              <a:t>Presence of wetlands </a:t>
            </a:r>
          </a:p>
          <a:p>
            <a:pPr marL="1085850" lvl="1" indent="-342900" fontAlgn="base">
              <a:buFont typeface="+mj-lt"/>
              <a:buAutoNum type="arabicPeriod"/>
            </a:pPr>
            <a:r>
              <a:rPr lang="en-US" sz="800" b="0" i="0">
                <a:solidFill>
                  <a:schemeClr val="tx1"/>
                </a:solidFill>
                <a:effectLst/>
                <a:latin typeface="Times New Roman"/>
                <a:cs typeface="Times New Roman"/>
              </a:rPr>
              <a:t>Presence of Aquifer </a:t>
            </a:r>
          </a:p>
          <a:p>
            <a:pPr marL="1085850" lvl="1" indent="-342900" fontAlgn="base">
              <a:buFont typeface="+mj-lt"/>
              <a:buAutoNum type="arabicPeriod"/>
            </a:pPr>
            <a:r>
              <a:rPr lang="en-US" sz="800" b="0" i="0">
                <a:solidFill>
                  <a:schemeClr val="tx1"/>
                </a:solidFill>
                <a:effectLst/>
                <a:latin typeface="Times New Roman"/>
                <a:cs typeface="Times New Roman"/>
              </a:rPr>
              <a:t>Indication of cultural resources </a:t>
            </a:r>
          </a:p>
          <a:p>
            <a:pPr marL="1085850" lvl="1" indent="-342900" fontAlgn="base">
              <a:buFont typeface="+mj-lt"/>
              <a:buAutoNum type="arabicPeriod"/>
            </a:pPr>
            <a:r>
              <a:rPr lang="en-US" sz="800" b="0" i="0">
                <a:solidFill>
                  <a:schemeClr val="tx1"/>
                </a:solidFill>
                <a:effectLst/>
                <a:latin typeface="Times New Roman"/>
                <a:cs typeface="Times New Roman"/>
              </a:rPr>
              <a:t>Presence of Threatened and Endangered Species (T &amp; E) </a:t>
            </a:r>
          </a:p>
          <a:p>
            <a:pPr marL="1085850" lvl="1" indent="-342900" fontAlgn="base">
              <a:buFont typeface="+mj-lt"/>
              <a:buAutoNum type="arabicPeriod"/>
            </a:pPr>
            <a:r>
              <a:rPr lang="en-US" sz="800" b="0" i="0">
                <a:solidFill>
                  <a:schemeClr val="tx1"/>
                </a:solidFill>
                <a:effectLst/>
                <a:latin typeface="Times New Roman"/>
                <a:cs typeface="Times New Roman"/>
              </a:rPr>
              <a:t>Immediate access to type of road (Paved, Gravel, Primary, Secondary) </a:t>
            </a:r>
          </a:p>
          <a:p>
            <a:pPr marL="1085850" lvl="1" indent="-342900" fontAlgn="base">
              <a:buFont typeface="+mj-lt"/>
              <a:buAutoNum type="arabicPeriod"/>
            </a:pPr>
            <a:r>
              <a:rPr lang="en-US" sz="800" b="0" i="0">
                <a:solidFill>
                  <a:schemeClr val="tx1"/>
                </a:solidFill>
                <a:effectLst/>
                <a:latin typeface="Times New Roman"/>
                <a:cs typeface="Times New Roman"/>
              </a:rPr>
              <a:t>Distance to access centerline </a:t>
            </a:r>
          </a:p>
          <a:p>
            <a:pPr marL="457200" marR="0" lvl="0" indent="-457200">
              <a:lnSpc>
                <a:spcPct val="105000"/>
              </a:lnSpc>
              <a:spcBef>
                <a:spcPts val="0"/>
              </a:spcBef>
              <a:spcAft>
                <a:spcPts val="0"/>
              </a:spcAft>
              <a:buFont typeface="+mj-lt"/>
              <a:buAutoNum type="arabicPeriod"/>
            </a:pPr>
            <a:endParaRPr lang="en-US" sz="105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p>
            <a:pPr marL="342900" marR="0" lvl="0" indent="-342900">
              <a:lnSpc>
                <a:spcPct val="105000"/>
              </a:lnSpc>
              <a:spcBef>
                <a:spcPts val="0"/>
              </a:spcBef>
              <a:spcAft>
                <a:spcPts val="0"/>
              </a:spcAft>
              <a:buFont typeface="Symbol" panose="05050102010706020507" pitchFamily="18" charset="2"/>
              <a:buChar char=""/>
            </a:pPr>
            <a:endParaRPr lang="en-US" sz="105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p>
            <a:pPr marL="342900" marR="0" lvl="0" indent="-342900">
              <a:lnSpc>
                <a:spcPct val="105000"/>
              </a:lnSpc>
              <a:spcBef>
                <a:spcPts val="0"/>
              </a:spcBef>
              <a:spcAft>
                <a:spcPts val="0"/>
              </a:spcAft>
              <a:buFont typeface="Symbol" panose="05050102010706020507" pitchFamily="18" charset="2"/>
              <a:buChar char=""/>
            </a:pPr>
            <a:r>
              <a:rPr lang="en-US" sz="1200">
                <a:solidFill>
                  <a:schemeClr val="tx1"/>
                </a:solidFill>
                <a:latin typeface="Times New Roman"/>
                <a:ea typeface="Times New Roman" panose="02020603050405020304" pitchFamily="18" charset="0"/>
                <a:cs typeface="Times New Roman"/>
              </a:rPr>
              <a:t>Data has been analyzed and Conservation Works has completed an Environmental Evaluation for each site.</a:t>
            </a:r>
          </a:p>
          <a:p>
            <a:pPr marL="342900" marR="0" lvl="0" indent="-342900">
              <a:lnSpc>
                <a:spcPct val="105000"/>
              </a:lnSpc>
              <a:spcBef>
                <a:spcPts val="0"/>
              </a:spcBef>
              <a:spcAft>
                <a:spcPts val="0"/>
              </a:spcAft>
              <a:buFont typeface="Symbol" panose="05050102010706020507" pitchFamily="18" charset="2"/>
              <a:buChar char=""/>
            </a:pPr>
            <a:endParaRPr lang="en-US" sz="12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p>
            <a:pPr marL="342900" marR="0" lvl="0" indent="-342900">
              <a:lnSpc>
                <a:spcPct val="105000"/>
              </a:lnSpc>
              <a:spcBef>
                <a:spcPts val="0"/>
              </a:spcBef>
              <a:spcAft>
                <a:spcPts val="0"/>
              </a:spcAft>
              <a:buFont typeface="Symbol" panose="05050102010706020507" pitchFamily="18" charset="2"/>
              <a:buChar char=""/>
            </a:pPr>
            <a:r>
              <a:rPr lang="en-US" sz="1200">
                <a:solidFill>
                  <a:schemeClr val="tx1"/>
                </a:solidFill>
                <a:latin typeface="Times New Roman"/>
                <a:ea typeface="Times New Roman" panose="02020603050405020304" pitchFamily="18" charset="0"/>
                <a:cs typeface="Times New Roman"/>
              </a:rPr>
              <a:t>Conservation Works has drafted the Environmental Assessment document that will include Purpose and Need for Action, Alternatives, including the proposed action, and affected environment and environmental consequences.</a:t>
            </a:r>
          </a:p>
          <a:p>
            <a:pPr marL="342900" marR="0" lvl="0" indent="-342900">
              <a:lnSpc>
                <a:spcPct val="105000"/>
              </a:lnSpc>
              <a:spcBef>
                <a:spcPts val="0"/>
              </a:spcBef>
              <a:spcAft>
                <a:spcPts val="0"/>
              </a:spcAft>
              <a:buFont typeface="Symbol" panose="05050102010706020507" pitchFamily="18" charset="2"/>
              <a:buChar char=""/>
            </a:pPr>
            <a:endParaRPr lang="en-US" sz="12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p>
            <a:pPr marL="342900" indent="-342900">
              <a:lnSpc>
                <a:spcPct val="105000"/>
              </a:lnSpc>
              <a:spcBef>
                <a:spcPts val="0"/>
              </a:spcBef>
              <a:buFont typeface="Symbol" panose="05050102010706020507" pitchFamily="18" charset="2"/>
              <a:buChar char=""/>
            </a:pPr>
            <a:r>
              <a:rPr lang="en-US" sz="1200">
                <a:solidFill>
                  <a:schemeClr val="tx1"/>
                </a:solidFill>
                <a:latin typeface="Times New Roman"/>
                <a:ea typeface="Times New Roman" panose="02020603050405020304" pitchFamily="18" charset="0"/>
                <a:cs typeface="Times New Roman"/>
              </a:rPr>
              <a:t>Environmental Assessment document was drafted and reviewed  by staff at  the East National Science and Technology Center. Suggestions and edits are being incorporated into final document. </a:t>
            </a:r>
            <a:endParaRPr lang="en-US" sz="12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p>
            <a:pPr marL="342900" marR="0" lvl="0" indent="-342900">
              <a:lnSpc>
                <a:spcPct val="105000"/>
              </a:lnSpc>
              <a:spcBef>
                <a:spcPts val="0"/>
              </a:spcBef>
              <a:spcAft>
                <a:spcPts val="0"/>
              </a:spcAft>
              <a:buFont typeface="Symbol" panose="05050102010706020507" pitchFamily="18" charset="2"/>
              <a:buChar char=""/>
            </a:pPr>
            <a:endParaRPr lang="en-US" sz="12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p>
            <a:pPr marL="342900" marR="0" lvl="0" indent="-342900">
              <a:lnSpc>
                <a:spcPct val="105000"/>
              </a:lnSpc>
              <a:spcBef>
                <a:spcPts val="0"/>
              </a:spcBef>
              <a:spcAft>
                <a:spcPts val="0"/>
              </a:spcAft>
              <a:buFont typeface="Symbol" panose="05050102010706020507" pitchFamily="18" charset="2"/>
              <a:buChar char=""/>
            </a:pPr>
            <a:r>
              <a:rPr lang="en-US" sz="1200">
                <a:solidFill>
                  <a:schemeClr val="tx1"/>
                </a:solidFill>
                <a:latin typeface="Times New Roman"/>
                <a:ea typeface="Times New Roman" panose="02020603050405020304" pitchFamily="18" charset="0"/>
                <a:cs typeface="Times New Roman"/>
              </a:rPr>
              <a:t>Anticipated completion date with all reviews is July 2023 with an anticipated EQIP rollout for FY24.</a:t>
            </a:r>
          </a:p>
        </p:txBody>
      </p:sp>
      <p:pic>
        <p:nvPicPr>
          <p:cNvPr id="3" name="Picture 2">
            <a:extLst>
              <a:ext uri="{FF2B5EF4-FFF2-40B4-BE49-F238E27FC236}">
                <a16:creationId xmlns:a16="http://schemas.microsoft.com/office/drawing/2014/main" id="{5281E225-B4E5-4313-84B4-C5201AD67123}"/>
              </a:ext>
            </a:extLst>
          </p:cNvPr>
          <p:cNvPicPr>
            <a:picLocks noChangeAspect="1"/>
          </p:cNvPicPr>
          <p:nvPr/>
        </p:nvPicPr>
        <p:blipFill>
          <a:blip r:embed="rId3"/>
          <a:stretch>
            <a:fillRect/>
          </a:stretch>
        </p:blipFill>
        <p:spPr>
          <a:xfrm>
            <a:off x="93913" y="2331309"/>
            <a:ext cx="2710647" cy="2590800"/>
          </a:xfrm>
          <a:prstGeom prst="rect">
            <a:avLst/>
          </a:prstGeom>
        </p:spPr>
      </p:pic>
    </p:spTree>
    <p:extLst>
      <p:ext uri="{BB962C8B-B14F-4D97-AF65-F5344CB8AC3E}">
        <p14:creationId xmlns:p14="http://schemas.microsoft.com/office/powerpoint/2010/main" val="31302134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CD3669-394E-4047-9CD7-683FA042A1BD}"/>
              </a:ext>
            </a:extLst>
          </p:cNvPr>
          <p:cNvSpPr>
            <a:spLocks noGrp="1"/>
          </p:cNvSpPr>
          <p:nvPr>
            <p:ph type="title"/>
          </p:nvPr>
        </p:nvSpPr>
        <p:spPr>
          <a:xfrm>
            <a:off x="614854" y="2272113"/>
            <a:ext cx="4367456" cy="2402254"/>
          </a:xfrm>
        </p:spPr>
        <p:txBody>
          <a:bodyPr>
            <a:normAutofit fontScale="90000"/>
          </a:bodyPr>
          <a:lstStyle/>
          <a:p>
            <a:r>
              <a:rPr lang="en-US"/>
              <a:t>CRP/CREP Required Management Activities</a:t>
            </a:r>
            <a:br>
              <a:rPr lang="en-US"/>
            </a:br>
            <a:r>
              <a:rPr lang="en-US" sz="1800"/>
              <a:t>Heather Beaven</a:t>
            </a:r>
            <a:br>
              <a:rPr lang="en-US" sz="1800"/>
            </a:br>
            <a:r>
              <a:rPr lang="en-US" sz="1800"/>
              <a:t>Acting State Resource Conservationist</a:t>
            </a:r>
          </a:p>
        </p:txBody>
      </p:sp>
    </p:spTree>
    <p:extLst>
      <p:ext uri="{BB962C8B-B14F-4D97-AF65-F5344CB8AC3E}">
        <p14:creationId xmlns:p14="http://schemas.microsoft.com/office/powerpoint/2010/main" val="13847596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065686-0D50-40E9-A6E2-272D37037864}"/>
              </a:ext>
            </a:extLst>
          </p:cNvPr>
          <p:cNvSpPr>
            <a:spLocks noGrp="1"/>
          </p:cNvSpPr>
          <p:nvPr>
            <p:ph type="title"/>
          </p:nvPr>
        </p:nvSpPr>
        <p:spPr>
          <a:xfrm>
            <a:off x="462987" y="902863"/>
            <a:ext cx="8160151" cy="806938"/>
          </a:xfrm>
        </p:spPr>
        <p:txBody>
          <a:bodyPr>
            <a:noAutofit/>
          </a:bodyPr>
          <a:lstStyle/>
          <a:p>
            <a:pPr algn="ctr"/>
            <a:r>
              <a:rPr lang="en-US" sz="2800"/>
              <a:t>CRP/CREP Required Management Activities</a:t>
            </a:r>
            <a:br>
              <a:rPr lang="en-US" sz="3600"/>
            </a:br>
            <a:endParaRPr lang="en-US" sz="3200"/>
          </a:p>
        </p:txBody>
      </p:sp>
      <p:sp>
        <p:nvSpPr>
          <p:cNvPr id="5" name="Content Placeholder 2">
            <a:extLst>
              <a:ext uri="{FF2B5EF4-FFF2-40B4-BE49-F238E27FC236}">
                <a16:creationId xmlns:a16="http://schemas.microsoft.com/office/drawing/2014/main" id="{570A7344-A20B-47FC-BA89-335E03917C68}"/>
              </a:ext>
            </a:extLst>
          </p:cNvPr>
          <p:cNvSpPr>
            <a:spLocks noGrp="1"/>
          </p:cNvSpPr>
          <p:nvPr>
            <p:ph idx="1"/>
          </p:nvPr>
        </p:nvSpPr>
        <p:spPr>
          <a:xfrm>
            <a:off x="247650" y="1332805"/>
            <a:ext cx="8648700" cy="4650712"/>
          </a:xfrm>
        </p:spPr>
        <p:txBody>
          <a:bodyPr>
            <a:normAutofit fontScale="85000" lnSpcReduction="20000"/>
          </a:bodyPr>
          <a:lstStyle/>
          <a:p>
            <a:endParaRPr lang="en-US" sz="2400"/>
          </a:p>
          <a:p>
            <a:r>
              <a:rPr lang="en-US" sz="2400"/>
              <a:t>Required Management Activities for CRP/CREP practices are reviewed annually.</a:t>
            </a:r>
          </a:p>
          <a:p>
            <a:pPr algn="l"/>
            <a:endParaRPr lang="en-US" sz="1800" b="0" i="0" u="none" strike="noStrike" baseline="0">
              <a:solidFill>
                <a:srgbClr val="000000"/>
              </a:solidFill>
              <a:latin typeface="Times New Roman" panose="02020603050405020304" pitchFamily="18" charset="0"/>
            </a:endParaRPr>
          </a:p>
          <a:p>
            <a:r>
              <a:rPr lang="en-US" sz="1800" i="0" u="none" strike="noStrike" baseline="0"/>
              <a:t>Practices established to native grasses and forbs do not benefit from a management activity during the initial contract because it takes 5 years for the plants to become fully established. Once fully established, they provide high quality habitat for at least 5 additional years. Management activities in the initial contract are largely unnecessary and may be harmful to establishment and function. If the practice is re-enrolled, the areas established to native grasses and forbs may benefit from a management activity targeted to reducing the proportion of grass cover and increasing species diversity. </a:t>
            </a:r>
          </a:p>
          <a:p>
            <a:endParaRPr lang="en-US" sz="1800" i="0" u="none" strike="noStrike" baseline="0"/>
          </a:p>
          <a:p>
            <a:r>
              <a:rPr lang="en-US" sz="1800" i="0" u="none" strike="noStrike" baseline="0"/>
              <a:t>Practices established to hardwood trees and shrubs do not benefit from a management activity during the initial contract because of the length of time it takes for typical species to achieve canopy closure. Hardwood trees and shrubs would benefit from a management activity if the practice is re-enrolled. </a:t>
            </a:r>
          </a:p>
          <a:p>
            <a:endParaRPr lang="en-US" sz="1800" i="0" u="none" strike="noStrike" baseline="0"/>
          </a:p>
          <a:p>
            <a:r>
              <a:rPr lang="en-US" sz="1800" i="0" u="none" strike="noStrike" baseline="0"/>
              <a:t>Buffers associated with Shallow Water Areas for Wildlife and Wetland Restorations follow the same guidance based on type of vegetation and whether the practice is in the initial contract or a re-enrolled contract. </a:t>
            </a:r>
            <a:endParaRPr lang="en-US" sz="2400"/>
          </a:p>
        </p:txBody>
      </p:sp>
    </p:spTree>
    <p:extLst>
      <p:ext uri="{BB962C8B-B14F-4D97-AF65-F5344CB8AC3E}">
        <p14:creationId xmlns:p14="http://schemas.microsoft.com/office/powerpoint/2010/main" val="4727927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065686-0D50-40E9-A6E2-272D37037864}"/>
              </a:ext>
            </a:extLst>
          </p:cNvPr>
          <p:cNvSpPr>
            <a:spLocks noGrp="1"/>
          </p:cNvSpPr>
          <p:nvPr>
            <p:ph type="title"/>
          </p:nvPr>
        </p:nvSpPr>
        <p:spPr>
          <a:xfrm>
            <a:off x="462987" y="902863"/>
            <a:ext cx="8160151" cy="806938"/>
          </a:xfrm>
        </p:spPr>
        <p:txBody>
          <a:bodyPr>
            <a:noAutofit/>
          </a:bodyPr>
          <a:lstStyle/>
          <a:p>
            <a:pPr algn="ctr"/>
            <a:r>
              <a:rPr lang="en-US" sz="2800"/>
              <a:t>CRP/CREP Required Management Activities</a:t>
            </a:r>
            <a:br>
              <a:rPr lang="en-US" sz="3600"/>
            </a:br>
            <a:endParaRPr lang="en-US" sz="3200"/>
          </a:p>
        </p:txBody>
      </p:sp>
      <p:graphicFrame>
        <p:nvGraphicFramePr>
          <p:cNvPr id="3" name="Content Placeholder 2">
            <a:extLst>
              <a:ext uri="{FF2B5EF4-FFF2-40B4-BE49-F238E27FC236}">
                <a16:creationId xmlns:a16="http://schemas.microsoft.com/office/drawing/2014/main" id="{91467BAA-CFA0-46DE-BB10-31F2E3A05211}"/>
              </a:ext>
            </a:extLst>
          </p:cNvPr>
          <p:cNvGraphicFramePr>
            <a:graphicFrameLocks noGrp="1"/>
          </p:cNvGraphicFramePr>
          <p:nvPr>
            <p:ph idx="1"/>
          </p:nvPr>
        </p:nvGraphicFramePr>
        <p:xfrm>
          <a:off x="683741" y="1507524"/>
          <a:ext cx="7209953" cy="4774279"/>
        </p:xfrm>
        <a:graphic>
          <a:graphicData uri="http://schemas.openxmlformats.org/drawingml/2006/table">
            <a:tbl>
              <a:tblPr>
                <a:tableStyleId>{5C22544A-7EE6-4342-B048-85BDC9FD1C3A}</a:tableStyleId>
              </a:tblPr>
              <a:tblGrid>
                <a:gridCol w="1871132">
                  <a:extLst>
                    <a:ext uri="{9D8B030D-6E8A-4147-A177-3AD203B41FA5}">
                      <a16:colId xmlns:a16="http://schemas.microsoft.com/office/drawing/2014/main" val="2546092112"/>
                    </a:ext>
                  </a:extLst>
                </a:gridCol>
                <a:gridCol w="2668639">
                  <a:extLst>
                    <a:ext uri="{9D8B030D-6E8A-4147-A177-3AD203B41FA5}">
                      <a16:colId xmlns:a16="http://schemas.microsoft.com/office/drawing/2014/main" val="2391535332"/>
                    </a:ext>
                  </a:extLst>
                </a:gridCol>
                <a:gridCol w="2670182">
                  <a:extLst>
                    <a:ext uri="{9D8B030D-6E8A-4147-A177-3AD203B41FA5}">
                      <a16:colId xmlns:a16="http://schemas.microsoft.com/office/drawing/2014/main" val="3659288487"/>
                    </a:ext>
                  </a:extLst>
                </a:gridCol>
              </a:tblGrid>
              <a:tr h="536075">
                <a:tc>
                  <a:txBody>
                    <a:bodyPr/>
                    <a:lstStyle/>
                    <a:p>
                      <a:pPr marL="387985" marR="0" eaLnBrk="0" hangingPunct="0">
                        <a:lnSpc>
                          <a:spcPct val="107000"/>
                        </a:lnSpc>
                        <a:spcBef>
                          <a:spcPts val="285"/>
                        </a:spcBef>
                        <a:spcAft>
                          <a:spcPts val="0"/>
                        </a:spcAft>
                      </a:pPr>
                      <a:r>
                        <a:rPr lang="en-US" sz="1200" b="1">
                          <a:effectLst/>
                        </a:rPr>
                        <a:t>CRP</a:t>
                      </a:r>
                      <a:r>
                        <a:rPr lang="en-US" sz="1200" b="1" spc="-5">
                          <a:effectLst/>
                        </a:rPr>
                        <a:t> </a:t>
                      </a:r>
                      <a:r>
                        <a:rPr lang="en-US" sz="1200" b="1">
                          <a:effectLst/>
                        </a:rPr>
                        <a:t>Practice</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tc>
                <a:tc>
                  <a:txBody>
                    <a:bodyPr/>
                    <a:lstStyle/>
                    <a:p>
                      <a:pPr marL="450850" marR="0" eaLnBrk="0" hangingPunct="0">
                        <a:lnSpc>
                          <a:spcPct val="107000"/>
                        </a:lnSpc>
                        <a:spcBef>
                          <a:spcPts val="285"/>
                        </a:spcBef>
                        <a:spcAft>
                          <a:spcPts val="0"/>
                        </a:spcAft>
                      </a:pPr>
                      <a:r>
                        <a:rPr lang="en-US" sz="1200" b="1">
                          <a:effectLst/>
                        </a:rPr>
                        <a:t>Management</a:t>
                      </a:r>
                      <a:r>
                        <a:rPr lang="en-US" sz="1200" b="1" spc="-5">
                          <a:effectLst/>
                        </a:rPr>
                        <a:t> </a:t>
                      </a:r>
                      <a:r>
                        <a:rPr lang="en-US" sz="1200" b="1">
                          <a:effectLst/>
                        </a:rPr>
                        <a:t>Required</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tc>
                <a:tc>
                  <a:txBody>
                    <a:bodyPr/>
                    <a:lstStyle/>
                    <a:p>
                      <a:pPr marL="337185" marR="0" eaLnBrk="0" hangingPunct="0">
                        <a:lnSpc>
                          <a:spcPct val="107000"/>
                        </a:lnSpc>
                        <a:spcBef>
                          <a:spcPts val="285"/>
                        </a:spcBef>
                        <a:spcAft>
                          <a:spcPts val="0"/>
                        </a:spcAft>
                      </a:pPr>
                      <a:r>
                        <a:rPr lang="en-US" sz="1200" b="1">
                          <a:effectLst/>
                        </a:rPr>
                        <a:t>Management</a:t>
                      </a:r>
                      <a:r>
                        <a:rPr lang="en-US" sz="1200" b="1" spc="-5">
                          <a:effectLst/>
                        </a:rPr>
                        <a:t> </a:t>
                      </a:r>
                      <a:r>
                        <a:rPr lang="en-US" sz="1200" b="1">
                          <a:effectLst/>
                        </a:rPr>
                        <a:t>Not</a:t>
                      </a:r>
                      <a:r>
                        <a:rPr lang="en-US" sz="1200" b="1" spc="-5">
                          <a:effectLst/>
                        </a:rPr>
                        <a:t> </a:t>
                      </a:r>
                      <a:r>
                        <a:rPr lang="en-US" sz="1200" b="1">
                          <a:effectLst/>
                        </a:rPr>
                        <a:t>Required</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tc>
                <a:extLst>
                  <a:ext uri="{0D108BD9-81ED-4DB2-BD59-A6C34878D82A}">
                    <a16:rowId xmlns:a16="http://schemas.microsoft.com/office/drawing/2014/main" val="1876932116"/>
                  </a:ext>
                </a:extLst>
              </a:tr>
              <a:tr h="739817">
                <a:tc>
                  <a:txBody>
                    <a:bodyPr/>
                    <a:lstStyle/>
                    <a:p>
                      <a:pPr marL="73025" marR="217170" eaLnBrk="0" hangingPunct="0">
                        <a:lnSpc>
                          <a:spcPct val="107000"/>
                        </a:lnSpc>
                        <a:spcBef>
                          <a:spcPts val="285"/>
                        </a:spcBef>
                        <a:spcAft>
                          <a:spcPts val="0"/>
                        </a:spcAft>
                      </a:pPr>
                      <a:r>
                        <a:rPr lang="en-US" sz="1200">
                          <a:effectLst/>
                        </a:rPr>
                        <a:t>CP3A</a:t>
                      </a:r>
                      <a:r>
                        <a:rPr lang="en-US" sz="1200" spc="-50">
                          <a:effectLst/>
                        </a:rPr>
                        <a:t> </a:t>
                      </a:r>
                      <a:r>
                        <a:rPr lang="en-US" sz="1200">
                          <a:effectLst/>
                        </a:rPr>
                        <a:t>Hardwood</a:t>
                      </a:r>
                      <a:r>
                        <a:rPr lang="en-US" sz="1200" spc="-40">
                          <a:effectLst/>
                        </a:rPr>
                        <a:t> </a:t>
                      </a:r>
                      <a:r>
                        <a:rPr lang="en-US" sz="1200">
                          <a:effectLst/>
                        </a:rPr>
                        <a:t>Tree</a:t>
                      </a:r>
                      <a:r>
                        <a:rPr lang="en-US" sz="1200" spc="-265">
                          <a:effectLst/>
                        </a:rPr>
                        <a:t> </a:t>
                      </a:r>
                      <a:r>
                        <a:rPr lang="en-US" sz="1200">
                          <a:effectLst/>
                        </a:rPr>
                        <a:t>Planting</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tc>
                <a:tc>
                  <a:txBody>
                    <a:bodyPr/>
                    <a:lstStyle/>
                    <a:p>
                      <a:pPr marL="71120" marR="0" eaLnBrk="0" hangingPunct="0">
                        <a:lnSpc>
                          <a:spcPct val="107000"/>
                        </a:lnSpc>
                        <a:spcBef>
                          <a:spcPts val="285"/>
                        </a:spcBef>
                        <a:spcAft>
                          <a:spcPts val="0"/>
                        </a:spcAft>
                      </a:pPr>
                      <a:r>
                        <a:rPr lang="en-US" sz="1200">
                          <a:effectLst/>
                        </a:rPr>
                        <a:t>Re-enrolled</a:t>
                      </a:r>
                      <a:r>
                        <a:rPr lang="en-US" sz="1200" spc="-20">
                          <a:effectLst/>
                        </a:rPr>
                        <a:t> </a:t>
                      </a:r>
                      <a:r>
                        <a:rPr lang="en-US" sz="1200">
                          <a:effectLst/>
                        </a:rPr>
                        <a:t>contract.</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tc>
                <a:tc>
                  <a:txBody>
                    <a:bodyPr/>
                    <a:lstStyle/>
                    <a:p>
                      <a:pPr marL="73660" marR="0" eaLnBrk="0" hangingPunct="0">
                        <a:lnSpc>
                          <a:spcPct val="107000"/>
                        </a:lnSpc>
                        <a:spcBef>
                          <a:spcPts val="285"/>
                        </a:spcBef>
                        <a:spcAft>
                          <a:spcPts val="0"/>
                        </a:spcAft>
                      </a:pPr>
                      <a:r>
                        <a:rPr lang="en-US" sz="1200">
                          <a:effectLst/>
                        </a:rPr>
                        <a:t>During</a:t>
                      </a:r>
                      <a:r>
                        <a:rPr lang="en-US" sz="1200" spc="-15">
                          <a:effectLst/>
                        </a:rPr>
                        <a:t> </a:t>
                      </a:r>
                      <a:r>
                        <a:rPr lang="en-US" sz="1200">
                          <a:effectLst/>
                        </a:rPr>
                        <a:t>initial</a:t>
                      </a:r>
                      <a:r>
                        <a:rPr lang="en-US" sz="1200" spc="-20">
                          <a:effectLst/>
                        </a:rPr>
                        <a:t> </a:t>
                      </a:r>
                      <a:r>
                        <a:rPr lang="en-US" sz="1200">
                          <a:effectLst/>
                        </a:rPr>
                        <a:t>contract.</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tc>
                <a:extLst>
                  <a:ext uri="{0D108BD9-81ED-4DB2-BD59-A6C34878D82A}">
                    <a16:rowId xmlns:a16="http://schemas.microsoft.com/office/drawing/2014/main" val="3512673835"/>
                  </a:ext>
                </a:extLst>
              </a:tr>
              <a:tr h="1035747">
                <a:tc>
                  <a:txBody>
                    <a:bodyPr/>
                    <a:lstStyle/>
                    <a:p>
                      <a:pPr marL="73025" marR="0" eaLnBrk="0" hangingPunct="0">
                        <a:lnSpc>
                          <a:spcPct val="107000"/>
                        </a:lnSpc>
                        <a:spcBef>
                          <a:spcPts val="285"/>
                        </a:spcBef>
                        <a:spcAft>
                          <a:spcPts val="0"/>
                        </a:spcAft>
                      </a:pPr>
                      <a:r>
                        <a:rPr lang="en-US" sz="1200">
                          <a:effectLst/>
                        </a:rPr>
                        <a:t>CP4D</a:t>
                      </a:r>
                      <a:r>
                        <a:rPr lang="en-US" sz="1200" spc="-5">
                          <a:effectLst/>
                        </a:rPr>
                        <a:t> Permanent </a:t>
                      </a:r>
                      <a:r>
                        <a:rPr lang="en-US" sz="1200">
                          <a:effectLst/>
                        </a:rPr>
                        <a:t>Wildlife</a:t>
                      </a:r>
                      <a:r>
                        <a:rPr lang="en-US" sz="1200" spc="-20">
                          <a:effectLst/>
                        </a:rPr>
                        <a:t> </a:t>
                      </a:r>
                      <a:r>
                        <a:rPr lang="en-US" sz="1200">
                          <a:effectLst/>
                        </a:rPr>
                        <a:t>Habitat</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tc>
                <a:tc>
                  <a:txBody>
                    <a:bodyPr/>
                    <a:lstStyle/>
                    <a:p>
                      <a:pPr marL="71120" marR="84455" eaLnBrk="0" hangingPunct="0">
                        <a:lnSpc>
                          <a:spcPct val="107000"/>
                        </a:lnSpc>
                        <a:spcBef>
                          <a:spcPts val="285"/>
                        </a:spcBef>
                        <a:spcAft>
                          <a:spcPts val="0"/>
                        </a:spcAft>
                      </a:pPr>
                      <a:r>
                        <a:rPr lang="en-US" sz="1200">
                          <a:effectLst/>
                        </a:rPr>
                        <a:t>Re-enrolled contract.</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tc>
                <a:tc>
                  <a:txBody>
                    <a:bodyPr/>
                    <a:lstStyle/>
                    <a:p>
                      <a:pPr marL="73660" marR="67310" eaLnBrk="0" hangingPunct="0">
                        <a:lnSpc>
                          <a:spcPct val="107000"/>
                        </a:lnSpc>
                        <a:spcBef>
                          <a:spcPts val="285"/>
                        </a:spcBef>
                        <a:spcAft>
                          <a:spcPts val="0"/>
                        </a:spcAft>
                      </a:pPr>
                      <a:r>
                        <a:rPr lang="en-US" sz="1200">
                          <a:effectLst/>
                        </a:rPr>
                        <a:t>During initial contract.</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tc>
                <a:extLst>
                  <a:ext uri="{0D108BD9-81ED-4DB2-BD59-A6C34878D82A}">
                    <a16:rowId xmlns:a16="http://schemas.microsoft.com/office/drawing/2014/main" val="1332590128"/>
                  </a:ext>
                </a:extLst>
              </a:tr>
              <a:tr h="1370369">
                <a:tc>
                  <a:txBody>
                    <a:bodyPr/>
                    <a:lstStyle/>
                    <a:p>
                      <a:pPr marL="73025" marR="358140" eaLnBrk="0" hangingPunct="0">
                        <a:lnSpc>
                          <a:spcPct val="107000"/>
                        </a:lnSpc>
                        <a:spcBef>
                          <a:spcPts val="285"/>
                        </a:spcBef>
                        <a:spcAft>
                          <a:spcPts val="0"/>
                        </a:spcAft>
                      </a:pPr>
                      <a:r>
                        <a:rPr lang="en-US" sz="1200">
                          <a:effectLst/>
                        </a:rPr>
                        <a:t>CP9</a:t>
                      </a:r>
                      <a:r>
                        <a:rPr lang="en-US" sz="1200" spc="-45">
                          <a:effectLst/>
                        </a:rPr>
                        <a:t> </a:t>
                      </a:r>
                      <a:r>
                        <a:rPr lang="en-US" sz="1200">
                          <a:effectLst/>
                        </a:rPr>
                        <a:t>Shallow</a:t>
                      </a:r>
                      <a:r>
                        <a:rPr lang="en-US" sz="1200" spc="-40">
                          <a:effectLst/>
                        </a:rPr>
                        <a:t> </a:t>
                      </a:r>
                      <a:r>
                        <a:rPr lang="en-US" sz="1200">
                          <a:effectLst/>
                        </a:rPr>
                        <a:t>Water</a:t>
                      </a:r>
                      <a:r>
                        <a:rPr lang="en-US" sz="1200" spc="-265">
                          <a:effectLst/>
                        </a:rPr>
                        <a:t> </a:t>
                      </a:r>
                      <a:r>
                        <a:rPr lang="en-US" sz="1200">
                          <a:effectLst/>
                        </a:rPr>
                        <a:t>Areas</a:t>
                      </a:r>
                      <a:r>
                        <a:rPr lang="en-US" sz="1200" spc="-15">
                          <a:effectLst/>
                        </a:rPr>
                        <a:t> </a:t>
                      </a:r>
                      <a:r>
                        <a:rPr lang="en-US" sz="1200">
                          <a:effectLst/>
                        </a:rPr>
                        <a:t>for Wildlife</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tc>
                <a:tc>
                  <a:txBody>
                    <a:bodyPr/>
                    <a:lstStyle/>
                    <a:p>
                      <a:pPr marL="71120" marR="111760" eaLnBrk="0" hangingPunct="0">
                        <a:lnSpc>
                          <a:spcPct val="107000"/>
                        </a:lnSpc>
                        <a:spcBef>
                          <a:spcPts val="285"/>
                        </a:spcBef>
                        <a:spcAft>
                          <a:spcPts val="0"/>
                        </a:spcAft>
                      </a:pPr>
                      <a:r>
                        <a:rPr lang="en-US" sz="1200">
                          <a:effectLst/>
                        </a:rPr>
                        <a:t>When</a:t>
                      </a:r>
                      <a:r>
                        <a:rPr lang="en-US" sz="1200" spc="-30">
                          <a:effectLst/>
                        </a:rPr>
                        <a:t> </a:t>
                      </a:r>
                      <a:r>
                        <a:rPr lang="en-US" sz="1200">
                          <a:effectLst/>
                        </a:rPr>
                        <a:t>planted</a:t>
                      </a:r>
                      <a:r>
                        <a:rPr lang="en-US" sz="1200" spc="-20">
                          <a:effectLst/>
                        </a:rPr>
                        <a:t> </a:t>
                      </a:r>
                      <a:r>
                        <a:rPr lang="en-US" sz="1200">
                          <a:effectLst/>
                        </a:rPr>
                        <a:t>to</a:t>
                      </a:r>
                      <a:r>
                        <a:rPr lang="en-US" sz="1200" spc="-15">
                          <a:effectLst/>
                        </a:rPr>
                        <a:t> </a:t>
                      </a:r>
                      <a:r>
                        <a:rPr lang="en-US" sz="1200">
                          <a:effectLst/>
                        </a:rPr>
                        <a:t>introduced</a:t>
                      </a:r>
                      <a:r>
                        <a:rPr lang="en-US" sz="1200" spc="-20">
                          <a:effectLst/>
                        </a:rPr>
                        <a:t> </a:t>
                      </a:r>
                      <a:r>
                        <a:rPr lang="en-US" sz="1200">
                          <a:effectLst/>
                        </a:rPr>
                        <a:t>grasses </a:t>
                      </a:r>
                      <a:r>
                        <a:rPr lang="en-US" sz="1200" spc="-260">
                          <a:effectLst/>
                        </a:rPr>
                        <a:t> </a:t>
                      </a:r>
                      <a:r>
                        <a:rPr lang="en-US" sz="1200">
                          <a:effectLst/>
                        </a:rPr>
                        <a:t>and legumes, and all areas on re-enrolled</a:t>
                      </a:r>
                      <a:r>
                        <a:rPr lang="en-US" sz="1200" spc="-15">
                          <a:effectLst/>
                        </a:rPr>
                        <a:t> </a:t>
                      </a:r>
                      <a:r>
                        <a:rPr lang="en-US" sz="1200">
                          <a:effectLst/>
                        </a:rPr>
                        <a:t>contracts,</a:t>
                      </a:r>
                      <a:r>
                        <a:rPr lang="en-US" sz="1200" spc="-10">
                          <a:effectLst/>
                        </a:rPr>
                        <a:t> </a:t>
                      </a:r>
                      <a:r>
                        <a:rPr lang="en-US" sz="1200">
                          <a:effectLst/>
                        </a:rPr>
                        <a:t>except</a:t>
                      </a:r>
                      <a:r>
                        <a:rPr lang="en-US" sz="1200" spc="-15">
                          <a:effectLst/>
                        </a:rPr>
                        <a:t> </a:t>
                      </a:r>
                      <a:r>
                        <a:rPr lang="en-US" sz="1200">
                          <a:effectLst/>
                        </a:rPr>
                        <a:t>berms.</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tc>
                <a:tc>
                  <a:txBody>
                    <a:bodyPr/>
                    <a:lstStyle/>
                    <a:p>
                      <a:pPr marL="73660" marR="0" eaLnBrk="0" hangingPunct="0">
                        <a:lnSpc>
                          <a:spcPct val="107000"/>
                        </a:lnSpc>
                        <a:spcBef>
                          <a:spcPts val="285"/>
                        </a:spcBef>
                        <a:spcAft>
                          <a:spcPts val="0"/>
                        </a:spcAft>
                      </a:pPr>
                      <a:r>
                        <a:rPr lang="en-US" sz="1200">
                          <a:effectLst/>
                        </a:rPr>
                        <a:t>Not</a:t>
                      </a:r>
                      <a:r>
                        <a:rPr lang="en-US" sz="1200" spc="-15">
                          <a:effectLst/>
                        </a:rPr>
                        <a:t> </a:t>
                      </a:r>
                      <a:r>
                        <a:rPr lang="en-US" sz="1200">
                          <a:effectLst/>
                        </a:rPr>
                        <a:t>required</a:t>
                      </a:r>
                      <a:r>
                        <a:rPr lang="en-US" sz="1200" spc="-10">
                          <a:effectLst/>
                        </a:rPr>
                        <a:t> </a:t>
                      </a:r>
                      <a:r>
                        <a:rPr lang="en-US" sz="1200">
                          <a:effectLst/>
                        </a:rPr>
                        <a:t>on berm.</a:t>
                      </a:r>
                    </a:p>
                    <a:p>
                      <a:pPr marL="73660" marR="67310" eaLnBrk="0" hangingPunct="0">
                        <a:lnSpc>
                          <a:spcPct val="107000"/>
                        </a:lnSpc>
                        <a:spcBef>
                          <a:spcPts val="0"/>
                        </a:spcBef>
                        <a:spcAft>
                          <a:spcPts val="0"/>
                        </a:spcAft>
                      </a:pPr>
                      <a:r>
                        <a:rPr lang="en-US" sz="1200">
                          <a:effectLst/>
                        </a:rPr>
                        <a:t>Not</a:t>
                      </a:r>
                      <a:r>
                        <a:rPr lang="en-US" sz="1200" spc="-25">
                          <a:effectLst/>
                        </a:rPr>
                        <a:t> </a:t>
                      </a:r>
                      <a:r>
                        <a:rPr lang="en-US" sz="1200">
                          <a:effectLst/>
                        </a:rPr>
                        <a:t>required</a:t>
                      </a:r>
                      <a:r>
                        <a:rPr lang="en-US" sz="1200" spc="-20">
                          <a:effectLst/>
                        </a:rPr>
                        <a:t> </a:t>
                      </a:r>
                      <a:r>
                        <a:rPr lang="en-US" sz="1200">
                          <a:effectLst/>
                        </a:rPr>
                        <a:t>on</a:t>
                      </a:r>
                      <a:r>
                        <a:rPr lang="en-US" sz="1200" spc="-10">
                          <a:effectLst/>
                        </a:rPr>
                        <a:t> </a:t>
                      </a:r>
                      <a:r>
                        <a:rPr lang="en-US" sz="1200">
                          <a:effectLst/>
                        </a:rPr>
                        <a:t>areas established</a:t>
                      </a:r>
                      <a:r>
                        <a:rPr lang="en-US" sz="1200" spc="-20">
                          <a:effectLst/>
                        </a:rPr>
                        <a:t> </a:t>
                      </a:r>
                      <a:r>
                        <a:rPr lang="en-US" sz="1200">
                          <a:effectLst/>
                        </a:rPr>
                        <a:t>to </a:t>
                      </a:r>
                      <a:r>
                        <a:rPr lang="en-US" sz="1200" spc="-265">
                          <a:effectLst/>
                        </a:rPr>
                        <a:t> </a:t>
                      </a:r>
                      <a:r>
                        <a:rPr lang="en-US" sz="1200">
                          <a:effectLst/>
                        </a:rPr>
                        <a:t>native grasses and forbs or trees in</a:t>
                      </a:r>
                      <a:r>
                        <a:rPr lang="en-US" sz="1200" spc="5">
                          <a:effectLst/>
                        </a:rPr>
                        <a:t> </a:t>
                      </a:r>
                      <a:r>
                        <a:rPr lang="en-US" sz="1200">
                          <a:effectLst/>
                        </a:rPr>
                        <a:t>initial</a:t>
                      </a:r>
                      <a:r>
                        <a:rPr lang="en-US" sz="1200" spc="-15">
                          <a:effectLst/>
                        </a:rPr>
                        <a:t> </a:t>
                      </a:r>
                      <a:r>
                        <a:rPr lang="en-US" sz="1200">
                          <a:effectLst/>
                        </a:rPr>
                        <a:t>contract.</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tc>
                <a:extLst>
                  <a:ext uri="{0D108BD9-81ED-4DB2-BD59-A6C34878D82A}">
                    <a16:rowId xmlns:a16="http://schemas.microsoft.com/office/drawing/2014/main" val="42440087"/>
                  </a:ext>
                </a:extLst>
              </a:tr>
              <a:tr h="1092271">
                <a:tc>
                  <a:txBody>
                    <a:bodyPr/>
                    <a:lstStyle/>
                    <a:p>
                      <a:pPr marL="73025" marR="0" eaLnBrk="0" hangingPunct="0">
                        <a:lnSpc>
                          <a:spcPct val="107000"/>
                        </a:lnSpc>
                        <a:spcBef>
                          <a:spcPts val="285"/>
                        </a:spcBef>
                        <a:spcAft>
                          <a:spcPts val="0"/>
                        </a:spcAft>
                      </a:pPr>
                      <a:r>
                        <a:rPr lang="en-US" sz="1200">
                          <a:effectLst/>
                        </a:rPr>
                        <a:t>CP21</a:t>
                      </a:r>
                      <a:r>
                        <a:rPr lang="en-US" sz="1200" spc="-15">
                          <a:effectLst/>
                        </a:rPr>
                        <a:t> </a:t>
                      </a:r>
                      <a:r>
                        <a:rPr lang="en-US" sz="1200">
                          <a:effectLst/>
                        </a:rPr>
                        <a:t>Filter</a:t>
                      </a:r>
                      <a:r>
                        <a:rPr lang="en-US" sz="1200" spc="-5">
                          <a:effectLst/>
                        </a:rPr>
                        <a:t> </a:t>
                      </a:r>
                      <a:r>
                        <a:rPr lang="en-US" sz="1200">
                          <a:effectLst/>
                        </a:rPr>
                        <a:t>Strips</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tc>
                <a:tc>
                  <a:txBody>
                    <a:bodyPr/>
                    <a:lstStyle/>
                    <a:p>
                      <a:pPr marL="71120" marR="84455" eaLnBrk="0" hangingPunct="0">
                        <a:lnSpc>
                          <a:spcPct val="107000"/>
                        </a:lnSpc>
                        <a:spcBef>
                          <a:spcPts val="285"/>
                        </a:spcBef>
                        <a:spcAft>
                          <a:spcPts val="0"/>
                        </a:spcAft>
                      </a:pPr>
                      <a:r>
                        <a:rPr lang="en-US" sz="1200">
                          <a:effectLst/>
                        </a:rPr>
                        <a:t>When</a:t>
                      </a:r>
                      <a:r>
                        <a:rPr lang="en-US" sz="1200" spc="-30">
                          <a:effectLst/>
                        </a:rPr>
                        <a:t> </a:t>
                      </a:r>
                      <a:r>
                        <a:rPr lang="en-US" sz="1200">
                          <a:effectLst/>
                        </a:rPr>
                        <a:t>planted</a:t>
                      </a:r>
                      <a:r>
                        <a:rPr lang="en-US" sz="1200" spc="-20">
                          <a:effectLst/>
                        </a:rPr>
                        <a:t> </a:t>
                      </a:r>
                      <a:r>
                        <a:rPr lang="en-US" sz="1200">
                          <a:effectLst/>
                        </a:rPr>
                        <a:t>to</a:t>
                      </a:r>
                      <a:r>
                        <a:rPr lang="en-US" sz="1200" spc="-15">
                          <a:effectLst/>
                        </a:rPr>
                        <a:t> </a:t>
                      </a:r>
                      <a:r>
                        <a:rPr lang="en-US" sz="1200">
                          <a:effectLst/>
                        </a:rPr>
                        <a:t>introduced</a:t>
                      </a:r>
                      <a:r>
                        <a:rPr lang="en-US" sz="1200" spc="-20">
                          <a:effectLst/>
                        </a:rPr>
                        <a:t> </a:t>
                      </a:r>
                      <a:r>
                        <a:rPr lang="en-US" sz="1200">
                          <a:effectLst/>
                        </a:rPr>
                        <a:t>grasses</a:t>
                      </a:r>
                      <a:r>
                        <a:rPr lang="en-US" sz="1200" spc="-260">
                          <a:effectLst/>
                        </a:rPr>
                        <a:t> </a:t>
                      </a:r>
                      <a:r>
                        <a:rPr lang="en-US" sz="1200">
                          <a:effectLst/>
                        </a:rPr>
                        <a:t>and legumes, and all areas on re-</a:t>
                      </a:r>
                      <a:r>
                        <a:rPr lang="en-US" sz="1200" spc="5">
                          <a:effectLst/>
                        </a:rPr>
                        <a:t> </a:t>
                      </a:r>
                      <a:r>
                        <a:rPr lang="en-US" sz="1200">
                          <a:effectLst/>
                        </a:rPr>
                        <a:t>enrolled</a:t>
                      </a:r>
                      <a:r>
                        <a:rPr lang="en-US" sz="1200" spc="-10">
                          <a:effectLst/>
                        </a:rPr>
                        <a:t> </a:t>
                      </a:r>
                      <a:r>
                        <a:rPr lang="en-US" sz="1200">
                          <a:effectLst/>
                        </a:rPr>
                        <a:t>contracts.</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tc>
                <a:tc>
                  <a:txBody>
                    <a:bodyPr/>
                    <a:lstStyle/>
                    <a:p>
                      <a:pPr marL="73660" marR="66675" eaLnBrk="0" hangingPunct="0">
                        <a:lnSpc>
                          <a:spcPct val="107000"/>
                        </a:lnSpc>
                        <a:spcBef>
                          <a:spcPts val="285"/>
                        </a:spcBef>
                        <a:spcAft>
                          <a:spcPts val="0"/>
                        </a:spcAft>
                      </a:pPr>
                      <a:r>
                        <a:rPr lang="en-US" sz="1200">
                          <a:effectLst/>
                        </a:rPr>
                        <a:t>Not</a:t>
                      </a:r>
                      <a:r>
                        <a:rPr lang="en-US" sz="1200" spc="-20">
                          <a:effectLst/>
                        </a:rPr>
                        <a:t> </a:t>
                      </a:r>
                      <a:r>
                        <a:rPr lang="en-US" sz="1200">
                          <a:effectLst/>
                        </a:rPr>
                        <a:t>required</a:t>
                      </a:r>
                      <a:r>
                        <a:rPr lang="en-US" sz="1200" spc="-20">
                          <a:effectLst/>
                        </a:rPr>
                        <a:t> </a:t>
                      </a:r>
                      <a:r>
                        <a:rPr lang="en-US" sz="1200">
                          <a:effectLst/>
                        </a:rPr>
                        <a:t>on</a:t>
                      </a:r>
                      <a:r>
                        <a:rPr lang="en-US" sz="1200" spc="-10">
                          <a:effectLst/>
                        </a:rPr>
                        <a:t> </a:t>
                      </a:r>
                      <a:r>
                        <a:rPr lang="en-US" sz="1200">
                          <a:effectLst/>
                        </a:rPr>
                        <a:t>areas established</a:t>
                      </a:r>
                      <a:r>
                        <a:rPr lang="en-US" sz="1200" spc="-20">
                          <a:effectLst/>
                        </a:rPr>
                        <a:t> </a:t>
                      </a:r>
                      <a:r>
                        <a:rPr lang="en-US" sz="1200">
                          <a:effectLst/>
                        </a:rPr>
                        <a:t>to</a:t>
                      </a:r>
                      <a:r>
                        <a:rPr lang="en-US" sz="1200" spc="-265">
                          <a:effectLst/>
                        </a:rPr>
                        <a:t> </a:t>
                      </a:r>
                      <a:r>
                        <a:rPr lang="en-US" sz="1200">
                          <a:effectLst/>
                        </a:rPr>
                        <a:t>native grasses and forbs in initial</a:t>
                      </a:r>
                      <a:r>
                        <a:rPr lang="en-US" sz="1200" spc="5">
                          <a:effectLst/>
                        </a:rPr>
                        <a:t> </a:t>
                      </a:r>
                      <a:r>
                        <a:rPr lang="en-US" sz="1200">
                          <a:effectLst/>
                        </a:rPr>
                        <a:t>contract.</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tc>
                <a:extLst>
                  <a:ext uri="{0D108BD9-81ED-4DB2-BD59-A6C34878D82A}">
                    <a16:rowId xmlns:a16="http://schemas.microsoft.com/office/drawing/2014/main" val="2650079809"/>
                  </a:ext>
                </a:extLst>
              </a:tr>
            </a:tbl>
          </a:graphicData>
        </a:graphic>
      </p:graphicFrame>
    </p:spTree>
    <p:extLst>
      <p:ext uri="{BB962C8B-B14F-4D97-AF65-F5344CB8AC3E}">
        <p14:creationId xmlns:p14="http://schemas.microsoft.com/office/powerpoint/2010/main" val="39173902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065686-0D50-40E9-A6E2-272D37037864}"/>
              </a:ext>
            </a:extLst>
          </p:cNvPr>
          <p:cNvSpPr>
            <a:spLocks noGrp="1"/>
          </p:cNvSpPr>
          <p:nvPr>
            <p:ph type="title"/>
          </p:nvPr>
        </p:nvSpPr>
        <p:spPr>
          <a:xfrm>
            <a:off x="462987" y="902863"/>
            <a:ext cx="8160151" cy="806938"/>
          </a:xfrm>
        </p:spPr>
        <p:txBody>
          <a:bodyPr>
            <a:noAutofit/>
          </a:bodyPr>
          <a:lstStyle/>
          <a:p>
            <a:pPr algn="ctr"/>
            <a:r>
              <a:rPr lang="en-US" sz="2800"/>
              <a:t>CRP/CREP Required Management Activities</a:t>
            </a:r>
            <a:br>
              <a:rPr lang="en-US" sz="3600"/>
            </a:br>
            <a:endParaRPr lang="en-US" sz="3200"/>
          </a:p>
        </p:txBody>
      </p:sp>
      <p:graphicFrame>
        <p:nvGraphicFramePr>
          <p:cNvPr id="6" name="Table 5">
            <a:extLst>
              <a:ext uri="{FF2B5EF4-FFF2-40B4-BE49-F238E27FC236}">
                <a16:creationId xmlns:a16="http://schemas.microsoft.com/office/drawing/2014/main" id="{66D0EE39-EA5F-4249-9114-F680056CF46B}"/>
              </a:ext>
            </a:extLst>
          </p:cNvPr>
          <p:cNvGraphicFramePr>
            <a:graphicFrameLocks noGrp="1"/>
          </p:cNvGraphicFramePr>
          <p:nvPr/>
        </p:nvGraphicFramePr>
        <p:xfrm>
          <a:off x="395360" y="1483684"/>
          <a:ext cx="7529440" cy="4471454"/>
        </p:xfrm>
        <a:graphic>
          <a:graphicData uri="http://schemas.openxmlformats.org/drawingml/2006/table">
            <a:tbl>
              <a:tblPr/>
              <a:tblGrid>
                <a:gridCol w="1087831">
                  <a:extLst>
                    <a:ext uri="{9D8B030D-6E8A-4147-A177-3AD203B41FA5}">
                      <a16:colId xmlns:a16="http://schemas.microsoft.com/office/drawing/2014/main" val="3968559815"/>
                    </a:ext>
                  </a:extLst>
                </a:gridCol>
                <a:gridCol w="744131">
                  <a:extLst>
                    <a:ext uri="{9D8B030D-6E8A-4147-A177-3AD203B41FA5}">
                      <a16:colId xmlns:a16="http://schemas.microsoft.com/office/drawing/2014/main" val="3280090517"/>
                    </a:ext>
                  </a:extLst>
                </a:gridCol>
                <a:gridCol w="1685449">
                  <a:extLst>
                    <a:ext uri="{9D8B030D-6E8A-4147-A177-3AD203B41FA5}">
                      <a16:colId xmlns:a16="http://schemas.microsoft.com/office/drawing/2014/main" val="1024323829"/>
                    </a:ext>
                  </a:extLst>
                </a:gridCol>
                <a:gridCol w="1484407">
                  <a:extLst>
                    <a:ext uri="{9D8B030D-6E8A-4147-A177-3AD203B41FA5}">
                      <a16:colId xmlns:a16="http://schemas.microsoft.com/office/drawing/2014/main" val="1222608369"/>
                    </a:ext>
                  </a:extLst>
                </a:gridCol>
                <a:gridCol w="1192482">
                  <a:extLst>
                    <a:ext uri="{9D8B030D-6E8A-4147-A177-3AD203B41FA5}">
                      <a16:colId xmlns:a16="http://schemas.microsoft.com/office/drawing/2014/main" val="4179867689"/>
                    </a:ext>
                  </a:extLst>
                </a:gridCol>
                <a:gridCol w="1335140">
                  <a:extLst>
                    <a:ext uri="{9D8B030D-6E8A-4147-A177-3AD203B41FA5}">
                      <a16:colId xmlns:a16="http://schemas.microsoft.com/office/drawing/2014/main" val="2220092984"/>
                    </a:ext>
                  </a:extLst>
                </a:gridCol>
              </a:tblGrid>
              <a:tr h="515481">
                <a:tc gridSpan="6">
                  <a:txBody>
                    <a:bodyPr/>
                    <a:lstStyle/>
                    <a:p>
                      <a:pPr marL="0" marR="0" eaLnBrk="0" hangingPunct="0">
                        <a:lnSpc>
                          <a:spcPct val="107000"/>
                        </a:lnSpc>
                        <a:spcBef>
                          <a:spcPts val="45"/>
                        </a:spcBef>
                        <a:spcAft>
                          <a:spcPts val="0"/>
                        </a:spcAft>
                      </a:pPr>
                      <a:r>
                        <a:rPr lang="en-US" sz="8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p>
                      <a:pPr marL="68580" marR="1861185" algn="ctr" eaLnBrk="0" hangingPunct="0">
                        <a:lnSpc>
                          <a:spcPct val="107000"/>
                        </a:lnSpc>
                        <a:spcBef>
                          <a:spcPts val="0"/>
                        </a:spcBef>
                        <a:spcAft>
                          <a:spcPts val="0"/>
                        </a:spcAft>
                      </a:pPr>
                      <a:r>
                        <a:rPr lang="en-US" sz="9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Delaware</a:t>
                      </a:r>
                      <a:r>
                        <a:rPr lang="en-US" sz="900" b="1" spc="-35">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9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CRP/CREP</a:t>
                      </a:r>
                      <a:r>
                        <a:rPr lang="en-US" sz="900" b="1" spc="-3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9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Approved</a:t>
                      </a:r>
                      <a:r>
                        <a:rPr lang="en-US" sz="900" b="1" spc="-35">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9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Contract</a:t>
                      </a:r>
                      <a:r>
                        <a:rPr lang="en-US" sz="900" b="1" spc="-4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9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Management (CM)</a:t>
                      </a:r>
                      <a:r>
                        <a:rPr lang="en-US" sz="900" b="1" spc="-25">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9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Activities</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EAAAA"/>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736587518"/>
                  </a:ext>
                </a:extLst>
              </a:tr>
              <a:tr h="504471">
                <a:tc>
                  <a:txBody>
                    <a:bodyPr/>
                    <a:lstStyle/>
                    <a:p>
                      <a:pPr marL="0" marR="0" eaLnBrk="0" hangingPunct="0">
                        <a:lnSpc>
                          <a:spcPct val="107000"/>
                        </a:lnSpc>
                        <a:spcBef>
                          <a:spcPts val="45"/>
                        </a:spcBef>
                        <a:spcAft>
                          <a:spcPts val="0"/>
                        </a:spcAft>
                      </a:pPr>
                      <a:r>
                        <a:rPr lang="en-US" sz="7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p>
                      <a:pPr marL="400685" marR="0" eaLnBrk="0" hangingPunct="0">
                        <a:lnSpc>
                          <a:spcPct val="107000"/>
                        </a:lnSpc>
                        <a:spcBef>
                          <a:spcPts val="0"/>
                        </a:spcBef>
                        <a:spcAft>
                          <a:spcPts val="0"/>
                        </a:spcAft>
                      </a:pPr>
                      <a:r>
                        <a:rPr lang="en-US"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Activity</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marL="144780" marR="134620" algn="ctr" eaLnBrk="0" hangingPunct="0">
                        <a:lnSpc>
                          <a:spcPts val="1145"/>
                        </a:lnSpc>
                        <a:spcBef>
                          <a:spcPts val="620"/>
                        </a:spcBef>
                        <a:spcAft>
                          <a:spcPts val="0"/>
                        </a:spcAft>
                      </a:pPr>
                      <a:r>
                        <a:rPr lang="en-US"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CRP</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p>
                      <a:pPr marL="144780" marR="136525" algn="ctr" eaLnBrk="0" hangingPunct="0">
                        <a:lnSpc>
                          <a:spcPts val="1145"/>
                        </a:lnSpc>
                        <a:spcBef>
                          <a:spcPts val="0"/>
                        </a:spcBef>
                        <a:spcAft>
                          <a:spcPts val="0"/>
                        </a:spcAft>
                      </a:pPr>
                      <a:r>
                        <a:rPr lang="en-US"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Practice</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marL="0" marR="0" eaLnBrk="0" hangingPunct="0">
                        <a:lnSpc>
                          <a:spcPct val="107000"/>
                        </a:lnSpc>
                        <a:spcBef>
                          <a:spcPts val="45"/>
                        </a:spcBef>
                        <a:spcAft>
                          <a:spcPts val="0"/>
                        </a:spcAft>
                      </a:pPr>
                      <a:r>
                        <a:rPr lang="en-US" sz="7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p>
                      <a:pPr marL="396240" marR="0" eaLnBrk="0" hangingPunct="0">
                        <a:lnSpc>
                          <a:spcPct val="107000"/>
                        </a:lnSpc>
                        <a:spcBef>
                          <a:spcPts val="0"/>
                        </a:spcBef>
                        <a:spcAft>
                          <a:spcPts val="0"/>
                        </a:spcAft>
                      </a:pPr>
                      <a:r>
                        <a:rPr lang="en-US"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Purpose</a:t>
                      </a:r>
                      <a:r>
                        <a:rPr lang="en-US" sz="700" b="1" spc="-1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of</a:t>
                      </a:r>
                      <a:r>
                        <a:rPr lang="en-US" sz="700" b="1" spc="1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Activity</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marL="0" marR="0" eaLnBrk="0" hangingPunct="0">
                        <a:lnSpc>
                          <a:spcPct val="107000"/>
                        </a:lnSpc>
                        <a:spcBef>
                          <a:spcPts val="45"/>
                        </a:spcBef>
                        <a:spcAft>
                          <a:spcPts val="0"/>
                        </a:spcAft>
                      </a:pPr>
                      <a:r>
                        <a:rPr lang="en-US" sz="7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p>
                      <a:pPr marL="99060" marR="0" eaLnBrk="0" hangingPunct="0">
                        <a:lnSpc>
                          <a:spcPct val="107000"/>
                        </a:lnSpc>
                        <a:spcBef>
                          <a:spcPts val="0"/>
                        </a:spcBef>
                        <a:spcAft>
                          <a:spcPts val="0"/>
                        </a:spcAft>
                      </a:pPr>
                      <a:r>
                        <a:rPr lang="en-US"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Brief</a:t>
                      </a:r>
                      <a:r>
                        <a:rPr lang="en-US" sz="700" b="1" spc="5">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Activity</a:t>
                      </a:r>
                      <a:r>
                        <a:rPr lang="en-US" sz="700" b="1" spc="-35">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Description</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marL="0" marR="0" eaLnBrk="0" hangingPunct="0">
                        <a:lnSpc>
                          <a:spcPct val="107000"/>
                        </a:lnSpc>
                        <a:spcBef>
                          <a:spcPts val="45"/>
                        </a:spcBef>
                        <a:spcAft>
                          <a:spcPts val="0"/>
                        </a:spcAft>
                      </a:pPr>
                      <a:r>
                        <a:rPr lang="en-US" sz="7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p>
                      <a:pPr marL="367030" marR="0" eaLnBrk="0" hangingPunct="0">
                        <a:lnSpc>
                          <a:spcPct val="107000"/>
                        </a:lnSpc>
                        <a:spcBef>
                          <a:spcPts val="0"/>
                        </a:spcBef>
                        <a:spcAft>
                          <a:spcPts val="0"/>
                        </a:spcAft>
                      </a:pPr>
                      <a:r>
                        <a:rPr lang="en-US"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Frequency</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marL="0" marR="0" eaLnBrk="0" hangingPunct="0">
                        <a:lnSpc>
                          <a:spcPct val="107000"/>
                        </a:lnSpc>
                        <a:spcBef>
                          <a:spcPts val="45"/>
                        </a:spcBef>
                        <a:spcAft>
                          <a:spcPts val="0"/>
                        </a:spcAft>
                      </a:pPr>
                      <a:r>
                        <a:rPr lang="en-US" sz="7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p>
                      <a:pPr marL="408305" marR="0" eaLnBrk="0" hangingPunct="0">
                        <a:lnSpc>
                          <a:spcPct val="107000"/>
                        </a:lnSpc>
                        <a:spcBef>
                          <a:spcPts val="0"/>
                        </a:spcBef>
                        <a:spcAft>
                          <a:spcPts val="0"/>
                        </a:spcAft>
                      </a:pPr>
                      <a:r>
                        <a:rPr lang="en-US"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Time</a:t>
                      </a:r>
                      <a:r>
                        <a:rPr lang="en-US" sz="700" b="1" spc="-15">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Period</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extLst>
                  <a:ext uri="{0D108BD9-81ED-4DB2-BD59-A6C34878D82A}">
                    <a16:rowId xmlns:a16="http://schemas.microsoft.com/office/drawing/2014/main" val="1694664478"/>
                  </a:ext>
                </a:extLst>
              </a:tr>
              <a:tr h="1725751">
                <a:tc>
                  <a:txBody>
                    <a:bodyPr/>
                    <a:lstStyle/>
                    <a:p>
                      <a:pPr marL="71120" marR="302895" eaLnBrk="0" hangingPunct="0">
                        <a:lnSpc>
                          <a:spcPct val="107000"/>
                        </a:lnSpc>
                        <a:spcBef>
                          <a:spcPts val="0"/>
                        </a:spcBef>
                        <a:spcAft>
                          <a:spcPts val="0"/>
                        </a:spcAft>
                      </a:pPr>
                      <a:r>
                        <a:rPr lang="en-US" sz="700" b="1">
                          <a:effectLst/>
                          <a:latin typeface="+mj-lt"/>
                          <a:ea typeface="Times New Roman" panose="02020603050405020304" pitchFamily="18" charset="0"/>
                          <a:cs typeface="Times New Roman" panose="02020603050405020304" pitchFamily="18" charset="0"/>
                        </a:rPr>
                        <a:t>Shallow/Light/</a:t>
                      </a:r>
                      <a:r>
                        <a:rPr lang="en-US" sz="700" b="1" spc="-265">
                          <a:effectLst/>
                          <a:latin typeface="+mj-lt"/>
                          <a:ea typeface="Times New Roman" panose="02020603050405020304" pitchFamily="18" charset="0"/>
                          <a:cs typeface="Times New Roman" panose="02020603050405020304" pitchFamily="18" charset="0"/>
                        </a:rPr>
                        <a:t> </a:t>
                      </a:r>
                      <a:r>
                        <a:rPr lang="en-US" sz="700" b="1">
                          <a:effectLst/>
                          <a:latin typeface="+mj-lt"/>
                          <a:ea typeface="Times New Roman" panose="02020603050405020304" pitchFamily="18" charset="0"/>
                          <a:cs typeface="Times New Roman" panose="02020603050405020304" pitchFamily="18" charset="0"/>
                        </a:rPr>
                        <a:t>Strip</a:t>
                      </a:r>
                      <a:r>
                        <a:rPr lang="en-US" sz="700" b="1" spc="-15">
                          <a:effectLst/>
                          <a:latin typeface="+mj-lt"/>
                          <a:ea typeface="Times New Roman" panose="02020603050405020304" pitchFamily="18" charset="0"/>
                          <a:cs typeface="Times New Roman" panose="02020603050405020304" pitchFamily="18" charset="0"/>
                        </a:rPr>
                        <a:t> </a:t>
                      </a:r>
                      <a:r>
                        <a:rPr lang="en-US" sz="700" b="1">
                          <a:effectLst/>
                          <a:latin typeface="+mj-lt"/>
                          <a:ea typeface="Times New Roman" panose="02020603050405020304" pitchFamily="18" charset="0"/>
                          <a:cs typeface="Times New Roman" panose="02020603050405020304" pitchFamily="18" charset="0"/>
                        </a:rPr>
                        <a:t>Disking</a:t>
                      </a:r>
                      <a:endParaRPr lang="en-US" sz="700">
                        <a:effectLst/>
                        <a:latin typeface="+mj-lt"/>
                        <a:ea typeface="Times New Roman" panose="02020603050405020304" pitchFamily="18" charset="0"/>
                        <a:cs typeface="Times New Roman" panose="02020603050405020304" pitchFamily="18" charset="0"/>
                      </a:endParaRPr>
                    </a:p>
                    <a:p>
                      <a:pPr marL="0" marR="0" eaLnBrk="0" hangingPunct="0">
                        <a:lnSpc>
                          <a:spcPct val="107000"/>
                        </a:lnSpc>
                        <a:spcBef>
                          <a:spcPts val="35"/>
                        </a:spcBef>
                        <a:spcAft>
                          <a:spcPts val="0"/>
                        </a:spcAft>
                      </a:pPr>
                      <a:r>
                        <a:rPr lang="en-US" sz="700">
                          <a:effectLst/>
                          <a:latin typeface="+mj-lt"/>
                          <a:ea typeface="Times New Roman" panose="02020603050405020304" pitchFamily="18" charset="0"/>
                          <a:cs typeface="Times New Roman" panose="02020603050405020304" pitchFamily="18" charset="0"/>
                        </a:rPr>
                        <a:t> </a:t>
                      </a:r>
                    </a:p>
                    <a:p>
                      <a:pPr marL="71120" marR="415925" indent="-635" eaLnBrk="0" hangingPunct="0">
                        <a:lnSpc>
                          <a:spcPct val="107000"/>
                        </a:lnSpc>
                        <a:spcBef>
                          <a:spcPts val="0"/>
                        </a:spcBef>
                        <a:spcAft>
                          <a:spcPts val="0"/>
                        </a:spcAft>
                      </a:pPr>
                      <a:r>
                        <a:rPr lang="en-US" sz="700" b="1" spc="-5">
                          <a:effectLst/>
                          <a:latin typeface="+mj-lt"/>
                          <a:ea typeface="Times New Roman" panose="02020603050405020304" pitchFamily="18" charset="0"/>
                          <a:cs typeface="Times New Roman" panose="02020603050405020304" pitchFamily="18" charset="0"/>
                        </a:rPr>
                        <a:t>(herbaceous</a:t>
                      </a:r>
                      <a:r>
                        <a:rPr lang="en-US" sz="700" b="1" spc="-265">
                          <a:effectLst/>
                          <a:latin typeface="+mj-lt"/>
                          <a:ea typeface="Times New Roman" panose="02020603050405020304" pitchFamily="18" charset="0"/>
                          <a:cs typeface="Times New Roman" panose="02020603050405020304" pitchFamily="18" charset="0"/>
                        </a:rPr>
                        <a:t> </a:t>
                      </a:r>
                      <a:r>
                        <a:rPr lang="en-US" sz="700" b="1">
                          <a:effectLst/>
                          <a:latin typeface="+mj-lt"/>
                          <a:ea typeface="Times New Roman" panose="02020603050405020304" pitchFamily="18" charset="0"/>
                          <a:cs typeface="Times New Roman" panose="02020603050405020304" pitchFamily="18" charset="0"/>
                        </a:rPr>
                        <a:t>cover)</a:t>
                      </a:r>
                      <a:endParaRPr lang="en-US" sz="700">
                        <a:effectLst/>
                        <a:latin typeface="+mj-lt"/>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120" marR="74295" eaLnBrk="0" hangingPunct="0">
                        <a:lnSpc>
                          <a:spcPct val="107000"/>
                        </a:lnSpc>
                        <a:spcBef>
                          <a:spcPts val="0"/>
                        </a:spcBef>
                        <a:spcAft>
                          <a:spcPts val="0"/>
                        </a:spcAft>
                      </a:pPr>
                      <a:r>
                        <a:rPr lang="en-US" sz="700">
                          <a:effectLst/>
                          <a:latin typeface="+mj-lt"/>
                          <a:ea typeface="Times New Roman" panose="02020603050405020304" pitchFamily="18" charset="0"/>
                          <a:cs typeface="Times New Roman" panose="02020603050405020304" pitchFamily="18" charset="0"/>
                        </a:rPr>
                        <a:t>CP1, </a:t>
                      </a:r>
                    </a:p>
                    <a:p>
                      <a:pPr marL="71120" marR="74295" eaLnBrk="0" hangingPunct="0">
                        <a:lnSpc>
                          <a:spcPct val="107000"/>
                        </a:lnSpc>
                        <a:spcBef>
                          <a:spcPts val="0"/>
                        </a:spcBef>
                        <a:spcAft>
                          <a:spcPts val="0"/>
                        </a:spcAft>
                      </a:pPr>
                      <a:r>
                        <a:rPr lang="en-US" sz="700">
                          <a:effectLst/>
                          <a:latin typeface="+mj-lt"/>
                          <a:ea typeface="Times New Roman" panose="02020603050405020304" pitchFamily="18" charset="0"/>
                          <a:cs typeface="Times New Roman" panose="02020603050405020304" pitchFamily="18" charset="0"/>
                        </a:rPr>
                        <a:t>CP2,</a:t>
                      </a:r>
                      <a:r>
                        <a:rPr lang="en-US" sz="700" spc="5">
                          <a:effectLst/>
                          <a:latin typeface="+mj-lt"/>
                          <a:ea typeface="Times New Roman" panose="02020603050405020304" pitchFamily="18" charset="0"/>
                          <a:cs typeface="Times New Roman" panose="02020603050405020304" pitchFamily="18" charset="0"/>
                        </a:rPr>
                        <a:t> </a:t>
                      </a:r>
                      <a:endParaRPr lang="en-US" sz="700">
                        <a:effectLst/>
                        <a:latin typeface="+mj-lt"/>
                        <a:ea typeface="Times New Roman" panose="02020603050405020304" pitchFamily="18" charset="0"/>
                        <a:cs typeface="Times New Roman" panose="02020603050405020304" pitchFamily="18" charset="0"/>
                      </a:endParaRPr>
                    </a:p>
                    <a:p>
                      <a:pPr marL="71120" marR="74295" eaLnBrk="0" hangingPunct="0">
                        <a:lnSpc>
                          <a:spcPct val="107000"/>
                        </a:lnSpc>
                        <a:spcBef>
                          <a:spcPts val="0"/>
                        </a:spcBef>
                        <a:spcAft>
                          <a:spcPts val="0"/>
                        </a:spcAft>
                      </a:pPr>
                      <a:r>
                        <a:rPr lang="en-US" sz="700">
                          <a:effectLst/>
                          <a:latin typeface="+mj-lt"/>
                          <a:ea typeface="Times New Roman" panose="02020603050405020304" pitchFamily="18" charset="0"/>
                          <a:cs typeface="Times New Roman" panose="02020603050405020304" pitchFamily="18" charset="0"/>
                        </a:rPr>
                        <a:t>CP4D, </a:t>
                      </a:r>
                    </a:p>
                    <a:p>
                      <a:pPr marL="71120" marR="74295" eaLnBrk="0" hangingPunct="0">
                        <a:lnSpc>
                          <a:spcPct val="107000"/>
                        </a:lnSpc>
                        <a:spcBef>
                          <a:spcPts val="0"/>
                        </a:spcBef>
                        <a:spcAft>
                          <a:spcPts val="0"/>
                        </a:spcAft>
                      </a:pPr>
                      <a:r>
                        <a:rPr lang="en-US" sz="700">
                          <a:effectLst/>
                          <a:latin typeface="+mj-lt"/>
                          <a:ea typeface="Times New Roman" panose="02020603050405020304" pitchFamily="18" charset="0"/>
                          <a:cs typeface="Times New Roman" panose="02020603050405020304" pitchFamily="18" charset="0"/>
                        </a:rPr>
                        <a:t>CP8A,</a:t>
                      </a:r>
                    </a:p>
                    <a:p>
                      <a:pPr marL="71120" marR="74295" eaLnBrk="0" hangingPunct="0">
                        <a:lnSpc>
                          <a:spcPct val="107000"/>
                        </a:lnSpc>
                        <a:spcBef>
                          <a:spcPts val="0"/>
                        </a:spcBef>
                        <a:spcAft>
                          <a:spcPts val="0"/>
                        </a:spcAft>
                      </a:pPr>
                      <a:r>
                        <a:rPr lang="en-US" sz="700">
                          <a:effectLst/>
                          <a:latin typeface="+mj-lt"/>
                          <a:ea typeface="Times New Roman" panose="02020603050405020304" pitchFamily="18" charset="0"/>
                          <a:cs typeface="Times New Roman" panose="02020603050405020304" pitchFamily="18" charset="0"/>
                        </a:rPr>
                        <a:t>CP9,</a:t>
                      </a:r>
                    </a:p>
                    <a:p>
                      <a:pPr marL="71120" marR="74295" eaLnBrk="0" hangingPunct="0">
                        <a:lnSpc>
                          <a:spcPct val="107000"/>
                        </a:lnSpc>
                        <a:spcBef>
                          <a:spcPts val="0"/>
                        </a:spcBef>
                        <a:spcAft>
                          <a:spcPts val="0"/>
                        </a:spcAft>
                      </a:pPr>
                      <a:r>
                        <a:rPr lang="en-US" sz="700" spc="-26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CP21,</a:t>
                      </a:r>
                      <a:r>
                        <a:rPr lang="en-US" sz="700" spc="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CP23,</a:t>
                      </a:r>
                      <a:r>
                        <a:rPr lang="en-US" sz="700" spc="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CP23A,</a:t>
                      </a:r>
                      <a:r>
                        <a:rPr lang="en-US" sz="700" spc="5">
                          <a:effectLst/>
                          <a:latin typeface="+mj-lt"/>
                          <a:ea typeface="Times New Roman" panose="02020603050405020304" pitchFamily="18" charset="0"/>
                          <a:cs typeface="Times New Roman" panose="02020603050405020304" pitchFamily="18" charset="0"/>
                        </a:rPr>
                        <a:t> </a:t>
                      </a:r>
                      <a:r>
                        <a:rPr lang="en-US" sz="700">
                          <a:solidFill>
                            <a:srgbClr val="000000"/>
                          </a:solidFill>
                          <a:effectLst/>
                          <a:latin typeface="+mj-lt"/>
                          <a:ea typeface="Times New Roman" panose="02020603050405020304" pitchFamily="18" charset="0"/>
                          <a:cs typeface="Times New Roman" panose="02020603050405020304" pitchFamily="18" charset="0"/>
                        </a:rPr>
                        <a:t>CP42</a:t>
                      </a:r>
                      <a:endParaRPr lang="en-US" sz="700">
                        <a:effectLst/>
                        <a:latin typeface="+mj-lt"/>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174625" eaLnBrk="0" hangingPunct="0">
                        <a:lnSpc>
                          <a:spcPct val="107000"/>
                        </a:lnSpc>
                        <a:spcBef>
                          <a:spcPts val="0"/>
                        </a:spcBef>
                        <a:spcAft>
                          <a:spcPts val="0"/>
                        </a:spcAft>
                      </a:pPr>
                      <a:r>
                        <a:rPr lang="en-US" sz="700">
                          <a:effectLst/>
                          <a:latin typeface="+mj-lt"/>
                          <a:ea typeface="Times New Roman" panose="02020603050405020304" pitchFamily="18" charset="0"/>
                          <a:cs typeface="Times New Roman" panose="02020603050405020304" pitchFamily="18" charset="0"/>
                        </a:rPr>
                        <a:t>-To</a:t>
                      </a:r>
                      <a:r>
                        <a:rPr lang="en-US" sz="700" spc="-2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encourage</a:t>
                      </a:r>
                      <a:r>
                        <a:rPr lang="en-US" sz="700" spc="-10">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a</a:t>
                      </a:r>
                      <a:r>
                        <a:rPr lang="en-US" sz="700" spc="-20">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diverse</a:t>
                      </a:r>
                      <a:r>
                        <a:rPr lang="en-US" sz="700" spc="-2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plant</a:t>
                      </a:r>
                      <a:r>
                        <a:rPr lang="en-US" sz="700" spc="-260">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community.</a:t>
                      </a:r>
                    </a:p>
                    <a:p>
                      <a:pPr marL="71755" marR="242570" eaLnBrk="0" hangingPunct="0">
                        <a:lnSpc>
                          <a:spcPct val="107000"/>
                        </a:lnSpc>
                        <a:spcBef>
                          <a:spcPts val="0"/>
                        </a:spcBef>
                        <a:spcAft>
                          <a:spcPts val="0"/>
                        </a:spcAft>
                      </a:pPr>
                      <a:r>
                        <a:rPr lang="en-US" sz="700">
                          <a:effectLst/>
                          <a:latin typeface="+mj-lt"/>
                          <a:ea typeface="Times New Roman" panose="02020603050405020304" pitchFamily="18" charset="0"/>
                          <a:cs typeface="Times New Roman" panose="02020603050405020304" pitchFamily="18" charset="0"/>
                        </a:rPr>
                        <a:t>-Enhance habitat for species </a:t>
                      </a:r>
                      <a:r>
                        <a:rPr lang="en-US" sz="700" spc="-26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that benefit</a:t>
                      </a:r>
                      <a:r>
                        <a:rPr lang="en-US" sz="700" spc="-10">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from</a:t>
                      </a:r>
                      <a:r>
                        <a:rPr lang="en-US" sz="700" spc="1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early</a:t>
                      </a:r>
                      <a:r>
                        <a:rPr lang="en-US" sz="700" spc="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successional</a:t>
                      </a:r>
                      <a:r>
                        <a:rPr lang="en-US" sz="700" spc="-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habitat.</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120" marR="112395" eaLnBrk="0" hangingPunct="0">
                        <a:lnSpc>
                          <a:spcPct val="107000"/>
                        </a:lnSpc>
                        <a:spcBef>
                          <a:spcPts val="0"/>
                        </a:spcBef>
                        <a:spcAft>
                          <a:spcPts val="0"/>
                        </a:spcAft>
                      </a:pPr>
                      <a:r>
                        <a:rPr lang="en-US" sz="700">
                          <a:effectLst/>
                          <a:latin typeface="+mj-lt"/>
                          <a:ea typeface="Times New Roman" panose="02020603050405020304" pitchFamily="18" charset="0"/>
                          <a:cs typeface="Times New Roman" panose="02020603050405020304" pitchFamily="18" charset="0"/>
                        </a:rPr>
                        <a:t>-Disk one third of field or</a:t>
                      </a:r>
                      <a:r>
                        <a:rPr lang="en-US" sz="700" spc="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disk</a:t>
                      </a:r>
                      <a:r>
                        <a:rPr lang="en-US" sz="700" spc="10">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in</a:t>
                      </a:r>
                      <a:r>
                        <a:rPr lang="en-US" sz="700" spc="-10">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strips across</a:t>
                      </a:r>
                      <a:r>
                        <a:rPr lang="en-US" sz="700" spc="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portions</a:t>
                      </a:r>
                      <a:r>
                        <a:rPr lang="en-US" sz="700" spc="-2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of</a:t>
                      </a:r>
                      <a:r>
                        <a:rPr lang="en-US" sz="700" spc="-1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the</a:t>
                      </a:r>
                      <a:r>
                        <a:rPr lang="en-US" sz="700" spc="-30">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fields</a:t>
                      </a:r>
                      <a:r>
                        <a:rPr lang="en-US" sz="700" spc="-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where</a:t>
                      </a:r>
                      <a:r>
                        <a:rPr lang="en-US" sz="700" spc="-26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grasses are well</a:t>
                      </a:r>
                      <a:r>
                        <a:rPr lang="en-US" sz="700" spc="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established and the stand</a:t>
                      </a:r>
                      <a:r>
                        <a:rPr lang="en-US" sz="700" spc="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is</a:t>
                      </a:r>
                      <a:r>
                        <a:rPr lang="en-US" sz="700" spc="-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thick.</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9850" marR="287655" eaLnBrk="0" hangingPunct="0">
                        <a:lnSpc>
                          <a:spcPct val="200000"/>
                        </a:lnSpc>
                        <a:spcBef>
                          <a:spcPts val="0"/>
                        </a:spcBef>
                        <a:spcAft>
                          <a:spcPts val="0"/>
                        </a:spcAft>
                      </a:pPr>
                      <a:r>
                        <a:rPr lang="en-US" sz="700">
                          <a:effectLst/>
                          <a:latin typeface="+mj-lt"/>
                          <a:ea typeface="Times New Roman" panose="02020603050405020304" pitchFamily="18" charset="0"/>
                          <a:cs typeface="Times New Roman" panose="02020603050405020304" pitchFamily="18" charset="0"/>
                        </a:rPr>
                        <a:t>10 year contracts:</a:t>
                      </a:r>
                      <a:r>
                        <a:rPr lang="en-US" sz="700" spc="-270">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One CM activity </a:t>
                      </a:r>
                    </a:p>
                    <a:p>
                      <a:pPr marL="69850" marR="287655" eaLnBrk="0" hangingPunct="0">
                        <a:lnSpc>
                          <a:spcPct val="200000"/>
                        </a:lnSpc>
                        <a:spcBef>
                          <a:spcPts val="0"/>
                        </a:spcBef>
                        <a:spcAft>
                          <a:spcPts val="0"/>
                        </a:spcAft>
                      </a:pPr>
                      <a:r>
                        <a:rPr lang="en-US" sz="700" spc="-26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15</a:t>
                      </a:r>
                      <a:r>
                        <a:rPr lang="en-US" sz="700" spc="-10">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year</a:t>
                      </a:r>
                      <a:r>
                        <a:rPr lang="en-US" sz="700" spc="-30">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contracts:</a:t>
                      </a:r>
                    </a:p>
                    <a:p>
                      <a:pPr marL="69850" marR="259080" eaLnBrk="0" hangingPunct="0">
                        <a:lnSpc>
                          <a:spcPct val="107000"/>
                        </a:lnSpc>
                        <a:spcBef>
                          <a:spcPts val="0"/>
                        </a:spcBef>
                        <a:spcAft>
                          <a:spcPts val="0"/>
                        </a:spcAft>
                      </a:pPr>
                      <a:r>
                        <a:rPr lang="en-US" sz="700">
                          <a:effectLst/>
                          <a:latin typeface="+mj-lt"/>
                          <a:ea typeface="Times New Roman" panose="02020603050405020304" pitchFamily="18" charset="0"/>
                          <a:cs typeface="Times New Roman" panose="02020603050405020304" pitchFamily="18" charset="0"/>
                        </a:rPr>
                        <a:t>One</a:t>
                      </a:r>
                      <a:r>
                        <a:rPr lang="en-US" sz="700" spc="-4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CM</a:t>
                      </a:r>
                      <a:r>
                        <a:rPr lang="en-US" sz="700" spc="-40">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activity,</a:t>
                      </a:r>
                      <a:r>
                        <a:rPr lang="en-US" sz="700" spc="-260">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and second is</a:t>
                      </a:r>
                      <a:r>
                        <a:rPr lang="en-US" sz="700" spc="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optional.</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120" marR="58420" eaLnBrk="0" hangingPunct="0">
                        <a:lnSpc>
                          <a:spcPct val="107000"/>
                        </a:lnSpc>
                        <a:spcBef>
                          <a:spcPts val="0"/>
                        </a:spcBef>
                        <a:spcAft>
                          <a:spcPts val="0"/>
                        </a:spcAft>
                      </a:pPr>
                      <a:r>
                        <a:rPr lang="en-US" sz="700">
                          <a:effectLst/>
                          <a:latin typeface="+mj-lt"/>
                          <a:ea typeface="Times New Roman" panose="02020603050405020304" pitchFamily="18" charset="0"/>
                          <a:cs typeface="Times New Roman" panose="02020603050405020304" pitchFamily="18" charset="0"/>
                        </a:rPr>
                        <a:t>10 Year Contracts:</a:t>
                      </a:r>
                      <a:r>
                        <a:rPr lang="en-US" sz="700" spc="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Before</a:t>
                      </a:r>
                      <a:r>
                        <a:rPr lang="en-US" sz="700" spc="-20">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end</a:t>
                      </a:r>
                      <a:r>
                        <a:rPr lang="en-US" sz="700" spc="-20">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of</a:t>
                      </a:r>
                      <a:r>
                        <a:rPr lang="en-US" sz="700" spc="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year</a:t>
                      </a:r>
                      <a:r>
                        <a:rPr lang="en-US" sz="700" spc="-1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6</a:t>
                      </a:r>
                      <a:r>
                        <a:rPr lang="en-US" sz="700" spc="-10">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and </a:t>
                      </a:r>
                      <a:r>
                        <a:rPr lang="en-US" sz="700" spc="-260">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additional activity may</a:t>
                      </a:r>
                      <a:r>
                        <a:rPr lang="en-US" sz="700" spc="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occur</a:t>
                      </a:r>
                      <a:r>
                        <a:rPr lang="en-US" sz="700" spc="-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up</a:t>
                      </a:r>
                      <a:r>
                        <a:rPr lang="en-US" sz="700" spc="-10">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to</a:t>
                      </a:r>
                      <a:r>
                        <a:rPr lang="en-US" sz="700" spc="1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year</a:t>
                      </a:r>
                      <a:r>
                        <a:rPr lang="en-US" sz="700" spc="-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8.</a:t>
                      </a:r>
                    </a:p>
                    <a:p>
                      <a:pPr marL="0" marR="0" eaLnBrk="0" hangingPunct="0">
                        <a:lnSpc>
                          <a:spcPct val="107000"/>
                        </a:lnSpc>
                        <a:spcBef>
                          <a:spcPts val="40"/>
                        </a:spcBef>
                        <a:spcAft>
                          <a:spcPts val="0"/>
                        </a:spcAft>
                      </a:pPr>
                      <a:r>
                        <a:rPr lang="en-US" sz="700">
                          <a:effectLst/>
                          <a:latin typeface="+mj-lt"/>
                          <a:ea typeface="Times New Roman" panose="02020603050405020304" pitchFamily="18" charset="0"/>
                          <a:cs typeface="Times New Roman" panose="02020603050405020304" pitchFamily="18" charset="0"/>
                        </a:rPr>
                        <a:t> </a:t>
                      </a:r>
                    </a:p>
                    <a:p>
                      <a:pPr marL="71120" marR="63500" eaLnBrk="0" hangingPunct="0">
                        <a:lnSpc>
                          <a:spcPct val="107000"/>
                        </a:lnSpc>
                        <a:spcBef>
                          <a:spcPts val="0"/>
                        </a:spcBef>
                        <a:spcAft>
                          <a:spcPts val="0"/>
                        </a:spcAft>
                      </a:pPr>
                      <a:r>
                        <a:rPr lang="en-US" sz="700">
                          <a:effectLst/>
                          <a:latin typeface="+mj-lt"/>
                          <a:ea typeface="Times New Roman" panose="02020603050405020304" pitchFamily="18" charset="0"/>
                          <a:cs typeface="Times New Roman" panose="02020603050405020304" pitchFamily="18" charset="0"/>
                        </a:rPr>
                        <a:t>15 Year Contracts:</a:t>
                      </a:r>
                      <a:r>
                        <a:rPr lang="en-US" sz="700" spc="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Before end of year 9,</a:t>
                      </a:r>
                      <a:r>
                        <a:rPr lang="en-US" sz="700" spc="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and additional activity</a:t>
                      </a:r>
                      <a:r>
                        <a:rPr lang="en-US" sz="700" spc="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may</a:t>
                      </a:r>
                      <a:r>
                        <a:rPr lang="en-US" sz="700" spc="-3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occur</a:t>
                      </a:r>
                      <a:r>
                        <a:rPr lang="en-US" sz="700" spc="-1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up</a:t>
                      </a:r>
                      <a:r>
                        <a:rPr lang="en-US" sz="700" spc="-10">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to year</a:t>
                      </a:r>
                      <a:r>
                        <a:rPr lang="en-US" sz="700" spc="-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13.</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00387728"/>
                  </a:ext>
                </a:extLst>
              </a:tr>
              <a:tr h="1725751">
                <a:tc>
                  <a:txBody>
                    <a:bodyPr/>
                    <a:lstStyle/>
                    <a:p>
                      <a:pPr marL="67945" marR="369570" eaLnBrk="0" hangingPunct="0">
                        <a:lnSpc>
                          <a:spcPct val="107000"/>
                        </a:lnSpc>
                        <a:spcBef>
                          <a:spcPts val="0"/>
                        </a:spcBef>
                        <a:spcAft>
                          <a:spcPts val="0"/>
                        </a:spcAft>
                      </a:pPr>
                      <a:r>
                        <a:rPr lang="en-US" sz="700" b="1" spc="-5">
                          <a:effectLst/>
                          <a:latin typeface="+mj-lt"/>
                          <a:ea typeface="Times New Roman" panose="02020603050405020304" pitchFamily="18" charset="0"/>
                          <a:cs typeface="Times New Roman" panose="02020603050405020304" pitchFamily="18" charset="0"/>
                        </a:rPr>
                        <a:t>Overseeding/</a:t>
                      </a:r>
                      <a:r>
                        <a:rPr lang="en-US" sz="700" b="1" spc="-265">
                          <a:effectLst/>
                          <a:latin typeface="+mj-lt"/>
                          <a:ea typeface="Times New Roman" panose="02020603050405020304" pitchFamily="18" charset="0"/>
                          <a:cs typeface="Times New Roman" panose="02020603050405020304" pitchFamily="18" charset="0"/>
                        </a:rPr>
                        <a:t> </a:t>
                      </a:r>
                      <a:r>
                        <a:rPr lang="en-US" sz="700" b="1" err="1">
                          <a:effectLst/>
                          <a:latin typeface="+mj-lt"/>
                          <a:ea typeface="Times New Roman" panose="02020603050405020304" pitchFamily="18" charset="0"/>
                          <a:cs typeface="Times New Roman" panose="02020603050405020304" pitchFamily="18" charset="0"/>
                        </a:rPr>
                        <a:t>Interseeding</a:t>
                      </a:r>
                      <a:endParaRPr lang="en-US" sz="700">
                        <a:effectLst/>
                        <a:latin typeface="+mj-lt"/>
                        <a:ea typeface="Times New Roman" panose="02020603050405020304" pitchFamily="18" charset="0"/>
                        <a:cs typeface="Times New Roman" panose="02020603050405020304" pitchFamily="18" charset="0"/>
                      </a:endParaRPr>
                    </a:p>
                    <a:p>
                      <a:pPr marL="0" marR="0" eaLnBrk="0" hangingPunct="0">
                        <a:lnSpc>
                          <a:spcPct val="107000"/>
                        </a:lnSpc>
                        <a:spcBef>
                          <a:spcPts val="35"/>
                        </a:spcBef>
                        <a:spcAft>
                          <a:spcPts val="0"/>
                        </a:spcAft>
                      </a:pPr>
                      <a:r>
                        <a:rPr lang="en-US" sz="700">
                          <a:effectLst/>
                          <a:latin typeface="+mj-lt"/>
                          <a:ea typeface="Times New Roman" panose="02020603050405020304" pitchFamily="18" charset="0"/>
                          <a:cs typeface="Times New Roman" panose="02020603050405020304" pitchFamily="18" charset="0"/>
                        </a:rPr>
                        <a:t> </a:t>
                      </a:r>
                    </a:p>
                    <a:p>
                      <a:pPr marL="67945" marR="404495" eaLnBrk="0" hangingPunct="0">
                        <a:lnSpc>
                          <a:spcPct val="107000"/>
                        </a:lnSpc>
                        <a:spcBef>
                          <a:spcPts val="0"/>
                        </a:spcBef>
                        <a:spcAft>
                          <a:spcPts val="0"/>
                        </a:spcAft>
                      </a:pPr>
                      <a:r>
                        <a:rPr lang="en-US" sz="700" b="1" spc="-5">
                          <a:effectLst/>
                          <a:latin typeface="+mj-lt"/>
                          <a:ea typeface="Times New Roman" panose="02020603050405020304" pitchFamily="18" charset="0"/>
                          <a:cs typeface="Times New Roman" panose="02020603050405020304" pitchFamily="18" charset="0"/>
                        </a:rPr>
                        <a:t>(Herbaceous</a:t>
                      </a:r>
                      <a:r>
                        <a:rPr lang="en-US" sz="700" b="1" spc="-265">
                          <a:effectLst/>
                          <a:latin typeface="+mj-lt"/>
                          <a:ea typeface="Times New Roman" panose="02020603050405020304" pitchFamily="18" charset="0"/>
                          <a:cs typeface="Times New Roman" panose="02020603050405020304" pitchFamily="18" charset="0"/>
                        </a:rPr>
                        <a:t> </a:t>
                      </a:r>
                      <a:r>
                        <a:rPr lang="en-US" sz="700" b="1">
                          <a:effectLst/>
                          <a:latin typeface="+mj-lt"/>
                          <a:ea typeface="Times New Roman" panose="02020603050405020304" pitchFamily="18" charset="0"/>
                          <a:cs typeface="Times New Roman" panose="02020603050405020304" pitchFamily="18" charset="0"/>
                        </a:rPr>
                        <a:t>Cover)</a:t>
                      </a:r>
                      <a:endParaRPr lang="en-US" sz="700">
                        <a:effectLst/>
                        <a:latin typeface="+mj-lt"/>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7945" marR="76835" eaLnBrk="0" hangingPunct="0">
                        <a:lnSpc>
                          <a:spcPct val="107000"/>
                        </a:lnSpc>
                        <a:spcBef>
                          <a:spcPts val="0"/>
                        </a:spcBef>
                        <a:spcAft>
                          <a:spcPts val="0"/>
                        </a:spcAft>
                      </a:pPr>
                      <a:r>
                        <a:rPr lang="en-US" sz="700">
                          <a:effectLst/>
                          <a:latin typeface="+mj-lt"/>
                          <a:ea typeface="Times New Roman" panose="02020603050405020304" pitchFamily="18" charset="0"/>
                          <a:cs typeface="Times New Roman" panose="02020603050405020304" pitchFamily="18" charset="0"/>
                        </a:rPr>
                        <a:t>CP1, </a:t>
                      </a:r>
                    </a:p>
                    <a:p>
                      <a:pPr marL="67945" marR="76835" eaLnBrk="0" hangingPunct="0">
                        <a:lnSpc>
                          <a:spcPct val="107000"/>
                        </a:lnSpc>
                        <a:spcBef>
                          <a:spcPts val="0"/>
                        </a:spcBef>
                        <a:spcAft>
                          <a:spcPts val="0"/>
                        </a:spcAft>
                      </a:pPr>
                      <a:r>
                        <a:rPr lang="en-US" sz="700">
                          <a:effectLst/>
                          <a:latin typeface="+mj-lt"/>
                          <a:ea typeface="Times New Roman" panose="02020603050405020304" pitchFamily="18" charset="0"/>
                          <a:cs typeface="Times New Roman" panose="02020603050405020304" pitchFamily="18" charset="0"/>
                        </a:rPr>
                        <a:t>CP2,</a:t>
                      </a:r>
                      <a:r>
                        <a:rPr lang="en-US" sz="700" spc="5">
                          <a:effectLst/>
                          <a:latin typeface="+mj-lt"/>
                          <a:ea typeface="Times New Roman" panose="02020603050405020304" pitchFamily="18" charset="0"/>
                          <a:cs typeface="Times New Roman" panose="02020603050405020304" pitchFamily="18" charset="0"/>
                        </a:rPr>
                        <a:t> </a:t>
                      </a:r>
                      <a:endParaRPr lang="en-US" sz="700">
                        <a:effectLst/>
                        <a:latin typeface="+mj-lt"/>
                        <a:ea typeface="Times New Roman" panose="02020603050405020304" pitchFamily="18" charset="0"/>
                        <a:cs typeface="Times New Roman" panose="02020603050405020304" pitchFamily="18" charset="0"/>
                      </a:endParaRPr>
                    </a:p>
                    <a:p>
                      <a:pPr marL="67945" marR="76835" eaLnBrk="0" hangingPunct="0">
                        <a:lnSpc>
                          <a:spcPct val="107000"/>
                        </a:lnSpc>
                        <a:spcBef>
                          <a:spcPts val="0"/>
                        </a:spcBef>
                        <a:spcAft>
                          <a:spcPts val="0"/>
                        </a:spcAft>
                      </a:pPr>
                      <a:r>
                        <a:rPr lang="en-US" sz="700">
                          <a:effectLst/>
                          <a:latin typeface="+mj-lt"/>
                          <a:ea typeface="Times New Roman" panose="02020603050405020304" pitchFamily="18" charset="0"/>
                          <a:cs typeface="Times New Roman" panose="02020603050405020304" pitchFamily="18" charset="0"/>
                        </a:rPr>
                        <a:t>CP4D,</a:t>
                      </a:r>
                    </a:p>
                    <a:p>
                      <a:pPr marL="67945" marR="76835" eaLnBrk="0" hangingPunct="0">
                        <a:lnSpc>
                          <a:spcPct val="107000"/>
                        </a:lnSpc>
                        <a:spcBef>
                          <a:spcPts val="0"/>
                        </a:spcBef>
                        <a:spcAft>
                          <a:spcPts val="0"/>
                        </a:spcAft>
                      </a:pPr>
                      <a:r>
                        <a:rPr lang="en-US" sz="700">
                          <a:effectLst/>
                          <a:latin typeface="+mj-lt"/>
                          <a:ea typeface="Times New Roman" panose="02020603050405020304" pitchFamily="18" charset="0"/>
                          <a:cs typeface="Times New Roman" panose="02020603050405020304" pitchFamily="18" charset="0"/>
                        </a:rPr>
                        <a:t>CP8A,</a:t>
                      </a:r>
                    </a:p>
                    <a:p>
                      <a:pPr marL="0" marR="76835" eaLnBrk="0" hangingPunct="0">
                        <a:lnSpc>
                          <a:spcPct val="107000"/>
                        </a:lnSpc>
                        <a:spcBef>
                          <a:spcPts val="0"/>
                        </a:spcBef>
                        <a:spcAft>
                          <a:spcPts val="0"/>
                        </a:spcAft>
                      </a:pPr>
                      <a:r>
                        <a:rPr lang="en-US" sz="700">
                          <a:effectLst/>
                          <a:latin typeface="+mj-lt"/>
                          <a:ea typeface="Times New Roman" panose="02020603050405020304" pitchFamily="18" charset="0"/>
                          <a:cs typeface="Times New Roman" panose="02020603050405020304" pitchFamily="18" charset="0"/>
                        </a:rPr>
                        <a:t>  CP9,</a:t>
                      </a:r>
                      <a:r>
                        <a:rPr lang="en-US" sz="700" spc="-265">
                          <a:effectLst/>
                          <a:latin typeface="+mj-lt"/>
                          <a:ea typeface="Times New Roman" panose="02020603050405020304" pitchFamily="18" charset="0"/>
                          <a:cs typeface="Times New Roman" panose="02020603050405020304" pitchFamily="18" charset="0"/>
                        </a:rPr>
                        <a:t> </a:t>
                      </a:r>
                      <a:endParaRPr lang="en-US" sz="700">
                        <a:effectLst/>
                        <a:latin typeface="+mj-lt"/>
                        <a:ea typeface="Times New Roman" panose="02020603050405020304" pitchFamily="18" charset="0"/>
                        <a:cs typeface="Times New Roman" panose="02020603050405020304" pitchFamily="18" charset="0"/>
                      </a:endParaRPr>
                    </a:p>
                    <a:p>
                      <a:pPr marL="67945" marR="76835" eaLnBrk="0" hangingPunct="0">
                        <a:lnSpc>
                          <a:spcPct val="107000"/>
                        </a:lnSpc>
                        <a:spcBef>
                          <a:spcPts val="0"/>
                        </a:spcBef>
                        <a:spcAft>
                          <a:spcPts val="0"/>
                        </a:spcAft>
                      </a:pPr>
                      <a:r>
                        <a:rPr lang="en-US" sz="700">
                          <a:effectLst/>
                          <a:latin typeface="+mj-lt"/>
                          <a:ea typeface="Times New Roman" panose="02020603050405020304" pitchFamily="18" charset="0"/>
                          <a:cs typeface="Times New Roman" panose="02020603050405020304" pitchFamily="18" charset="0"/>
                        </a:rPr>
                        <a:t>CP21,</a:t>
                      </a:r>
                      <a:r>
                        <a:rPr lang="en-US" sz="700" spc="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CP23,</a:t>
                      </a:r>
                      <a:r>
                        <a:rPr lang="en-US" sz="700" spc="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CP23A,</a:t>
                      </a:r>
                      <a:r>
                        <a:rPr lang="en-US" sz="700" spc="5">
                          <a:effectLst/>
                          <a:latin typeface="+mj-lt"/>
                          <a:ea typeface="Times New Roman" panose="02020603050405020304" pitchFamily="18" charset="0"/>
                          <a:cs typeface="Times New Roman" panose="02020603050405020304" pitchFamily="18" charset="0"/>
                        </a:rPr>
                        <a:t> </a:t>
                      </a:r>
                      <a:r>
                        <a:rPr lang="en-US" sz="700" spc="-5">
                          <a:effectLst/>
                          <a:latin typeface="+mj-lt"/>
                          <a:ea typeface="Times New Roman" panose="02020603050405020304" pitchFamily="18" charset="0"/>
                          <a:cs typeface="Times New Roman" panose="02020603050405020304" pitchFamily="18" charset="0"/>
                        </a:rPr>
                        <a:t>CP33,</a:t>
                      </a:r>
                      <a:r>
                        <a:rPr lang="en-US" sz="700" spc="-55">
                          <a:effectLst/>
                          <a:latin typeface="+mj-lt"/>
                          <a:ea typeface="Times New Roman" panose="02020603050405020304" pitchFamily="18" charset="0"/>
                          <a:cs typeface="Times New Roman" panose="02020603050405020304" pitchFamily="18" charset="0"/>
                        </a:rPr>
                        <a:t> </a:t>
                      </a:r>
                      <a:endParaRPr lang="en-US" sz="700">
                        <a:effectLst/>
                        <a:latin typeface="+mj-lt"/>
                        <a:ea typeface="Times New Roman" panose="02020603050405020304" pitchFamily="18" charset="0"/>
                        <a:cs typeface="Times New Roman" panose="02020603050405020304" pitchFamily="18" charset="0"/>
                      </a:endParaRPr>
                    </a:p>
                    <a:p>
                      <a:pPr marL="67945" marR="76835" eaLnBrk="0" hangingPunct="0">
                        <a:lnSpc>
                          <a:spcPct val="107000"/>
                        </a:lnSpc>
                        <a:spcBef>
                          <a:spcPts val="0"/>
                        </a:spcBef>
                        <a:spcAft>
                          <a:spcPts val="0"/>
                        </a:spcAft>
                      </a:pPr>
                      <a:r>
                        <a:rPr lang="en-US" sz="700">
                          <a:effectLst/>
                          <a:latin typeface="+mj-lt"/>
                          <a:ea typeface="Times New Roman" panose="02020603050405020304" pitchFamily="18" charset="0"/>
                          <a:cs typeface="Times New Roman" panose="02020603050405020304" pitchFamily="18" charset="0"/>
                        </a:rPr>
                        <a:t>CP42</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8580" marR="80645" eaLnBrk="0" hangingPunct="0">
                        <a:lnSpc>
                          <a:spcPct val="107000"/>
                        </a:lnSpc>
                        <a:spcBef>
                          <a:spcPts val="0"/>
                        </a:spcBef>
                        <a:spcAft>
                          <a:spcPts val="0"/>
                        </a:spcAft>
                      </a:pPr>
                      <a:r>
                        <a:rPr lang="en-US" sz="700">
                          <a:effectLst/>
                          <a:latin typeface="+mj-lt"/>
                          <a:ea typeface="Times New Roman" panose="02020603050405020304" pitchFamily="18" charset="0"/>
                          <a:cs typeface="Times New Roman" panose="02020603050405020304" pitchFamily="18" charset="0"/>
                        </a:rPr>
                        <a:t>-Improve plant diversity,</a:t>
                      </a:r>
                      <a:r>
                        <a:rPr lang="en-US" sz="700" spc="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enhance</a:t>
                      </a:r>
                      <a:r>
                        <a:rPr lang="en-US" sz="700" spc="-30">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habitat</a:t>
                      </a:r>
                      <a:r>
                        <a:rPr lang="en-US" sz="700" spc="-2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for</a:t>
                      </a:r>
                      <a:r>
                        <a:rPr lang="en-US" sz="700" spc="-1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wildlife,</a:t>
                      </a:r>
                      <a:r>
                        <a:rPr lang="en-US" sz="700" spc="-20">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and</a:t>
                      </a:r>
                      <a:r>
                        <a:rPr lang="en-US" sz="700" spc="-260">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create</a:t>
                      </a:r>
                      <a:r>
                        <a:rPr lang="en-US" sz="700" spc="-1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habitat</a:t>
                      </a:r>
                      <a:r>
                        <a:rPr lang="en-US" sz="700" spc="-10">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for</a:t>
                      </a:r>
                      <a:r>
                        <a:rPr lang="en-US" sz="700" spc="-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pollinators.</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8580" marR="121920" eaLnBrk="0" hangingPunct="0">
                        <a:lnSpc>
                          <a:spcPct val="107000"/>
                        </a:lnSpc>
                        <a:spcBef>
                          <a:spcPts val="0"/>
                        </a:spcBef>
                        <a:spcAft>
                          <a:spcPts val="0"/>
                        </a:spcAft>
                      </a:pPr>
                      <a:r>
                        <a:rPr lang="en-US" sz="700">
                          <a:effectLst/>
                          <a:latin typeface="+mj-lt"/>
                          <a:ea typeface="Times New Roman" panose="02020603050405020304" pitchFamily="18" charset="0"/>
                          <a:cs typeface="Times New Roman" panose="02020603050405020304" pitchFamily="18" charset="0"/>
                        </a:rPr>
                        <a:t>-Seeding of forbs and/or</a:t>
                      </a:r>
                      <a:r>
                        <a:rPr lang="en-US" sz="700" spc="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legumes according to</a:t>
                      </a:r>
                      <a:r>
                        <a:rPr lang="en-US" sz="700" spc="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NRCS standards and</a:t>
                      </a:r>
                      <a:r>
                        <a:rPr lang="en-US" sz="700" spc="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specifications.</a:t>
                      </a:r>
                      <a:r>
                        <a:rPr lang="en-US" sz="700" spc="-3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Native</a:t>
                      </a:r>
                      <a:r>
                        <a:rPr lang="en-US" sz="700" spc="-3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forbs</a:t>
                      </a:r>
                      <a:r>
                        <a:rPr lang="en-US" sz="700" spc="-26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and legumes on WSG</a:t>
                      </a:r>
                      <a:r>
                        <a:rPr lang="en-US" sz="700" spc="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stands, and native or</a:t>
                      </a:r>
                      <a:r>
                        <a:rPr lang="en-US" sz="700" spc="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introduced legumes on</a:t>
                      </a:r>
                      <a:r>
                        <a:rPr lang="en-US" sz="700" spc="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CSG</a:t>
                      </a:r>
                      <a:r>
                        <a:rPr lang="en-US" sz="700" spc="-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stands.</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7310" marR="290830" eaLnBrk="0" hangingPunct="0">
                        <a:lnSpc>
                          <a:spcPct val="200000"/>
                        </a:lnSpc>
                        <a:spcBef>
                          <a:spcPts val="0"/>
                        </a:spcBef>
                        <a:spcAft>
                          <a:spcPts val="0"/>
                        </a:spcAft>
                      </a:pPr>
                      <a:r>
                        <a:rPr lang="en-US" sz="700">
                          <a:effectLst/>
                          <a:latin typeface="+mj-lt"/>
                          <a:ea typeface="Times New Roman" panose="02020603050405020304" pitchFamily="18" charset="0"/>
                          <a:cs typeface="Times New Roman" panose="02020603050405020304" pitchFamily="18" charset="0"/>
                        </a:rPr>
                        <a:t>10 year contracts:</a:t>
                      </a:r>
                      <a:r>
                        <a:rPr lang="en-US" sz="700" spc="-270">
                          <a:effectLst/>
                          <a:latin typeface="+mj-lt"/>
                          <a:ea typeface="Times New Roman" panose="02020603050405020304" pitchFamily="18" charset="0"/>
                          <a:cs typeface="Times New Roman" panose="02020603050405020304" pitchFamily="18" charset="0"/>
                        </a:rPr>
                        <a:t> </a:t>
                      </a:r>
                    </a:p>
                    <a:p>
                      <a:pPr marL="67310" marR="290830" eaLnBrk="0" hangingPunct="0">
                        <a:lnSpc>
                          <a:spcPct val="200000"/>
                        </a:lnSpc>
                        <a:spcBef>
                          <a:spcPts val="0"/>
                        </a:spcBef>
                        <a:spcAft>
                          <a:spcPts val="0"/>
                        </a:spcAft>
                      </a:pPr>
                      <a:r>
                        <a:rPr lang="en-US" sz="700">
                          <a:effectLst/>
                          <a:latin typeface="+mj-lt"/>
                          <a:ea typeface="Times New Roman" panose="02020603050405020304" pitchFamily="18" charset="0"/>
                          <a:cs typeface="Times New Roman" panose="02020603050405020304" pitchFamily="18" charset="0"/>
                        </a:rPr>
                        <a:t>One CM activity</a:t>
                      </a:r>
                      <a:r>
                        <a:rPr lang="en-US" sz="700" spc="-265">
                          <a:effectLst/>
                          <a:latin typeface="+mj-lt"/>
                          <a:ea typeface="Times New Roman" panose="02020603050405020304" pitchFamily="18" charset="0"/>
                          <a:cs typeface="Times New Roman" panose="02020603050405020304" pitchFamily="18" charset="0"/>
                        </a:rPr>
                        <a:t> </a:t>
                      </a:r>
                    </a:p>
                    <a:p>
                      <a:pPr marL="67310" marR="290830" eaLnBrk="0" hangingPunct="0">
                        <a:lnSpc>
                          <a:spcPct val="200000"/>
                        </a:lnSpc>
                        <a:spcBef>
                          <a:spcPts val="0"/>
                        </a:spcBef>
                        <a:spcAft>
                          <a:spcPts val="0"/>
                        </a:spcAft>
                      </a:pPr>
                      <a:r>
                        <a:rPr lang="en-US" sz="700">
                          <a:effectLst/>
                          <a:latin typeface="+mj-lt"/>
                          <a:ea typeface="Times New Roman" panose="02020603050405020304" pitchFamily="18" charset="0"/>
                          <a:cs typeface="Times New Roman" panose="02020603050405020304" pitchFamily="18" charset="0"/>
                        </a:rPr>
                        <a:t>15</a:t>
                      </a:r>
                      <a:r>
                        <a:rPr lang="en-US" sz="700" spc="-30">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year</a:t>
                      </a:r>
                      <a:r>
                        <a:rPr lang="en-US" sz="700" spc="-50">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contracts:</a:t>
                      </a:r>
                    </a:p>
                    <a:p>
                      <a:pPr marL="67310" marR="261620" eaLnBrk="0" hangingPunct="0">
                        <a:lnSpc>
                          <a:spcPct val="107000"/>
                        </a:lnSpc>
                        <a:spcBef>
                          <a:spcPts val="0"/>
                        </a:spcBef>
                        <a:spcAft>
                          <a:spcPts val="0"/>
                        </a:spcAft>
                      </a:pPr>
                      <a:r>
                        <a:rPr lang="en-US" sz="700">
                          <a:effectLst/>
                          <a:latin typeface="+mj-lt"/>
                          <a:ea typeface="Times New Roman" panose="02020603050405020304" pitchFamily="18" charset="0"/>
                          <a:cs typeface="Times New Roman" panose="02020603050405020304" pitchFamily="18" charset="0"/>
                        </a:rPr>
                        <a:t>One</a:t>
                      </a:r>
                      <a:r>
                        <a:rPr lang="en-US" sz="700" spc="-4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CM</a:t>
                      </a:r>
                      <a:r>
                        <a:rPr lang="en-US" sz="700" spc="-40">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activity,</a:t>
                      </a:r>
                      <a:r>
                        <a:rPr lang="en-US" sz="700" spc="-26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and second is</a:t>
                      </a:r>
                      <a:r>
                        <a:rPr lang="en-US" sz="700" spc="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optional.</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8580" marR="60960" eaLnBrk="0" hangingPunct="0">
                        <a:lnSpc>
                          <a:spcPct val="107000"/>
                        </a:lnSpc>
                        <a:spcBef>
                          <a:spcPts val="0"/>
                        </a:spcBef>
                        <a:spcAft>
                          <a:spcPts val="0"/>
                        </a:spcAft>
                      </a:pPr>
                      <a:r>
                        <a:rPr lang="en-US" sz="700">
                          <a:effectLst/>
                          <a:latin typeface="+mj-lt"/>
                          <a:ea typeface="Times New Roman" panose="02020603050405020304" pitchFamily="18" charset="0"/>
                          <a:cs typeface="Times New Roman" panose="02020603050405020304" pitchFamily="18" charset="0"/>
                        </a:rPr>
                        <a:t>10 Year Contracts:</a:t>
                      </a:r>
                      <a:r>
                        <a:rPr lang="en-US" sz="700" spc="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Before</a:t>
                      </a:r>
                      <a:r>
                        <a:rPr lang="en-US" sz="700" spc="-20">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end</a:t>
                      </a:r>
                      <a:r>
                        <a:rPr lang="en-US" sz="700" spc="-20">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of</a:t>
                      </a:r>
                      <a:r>
                        <a:rPr lang="en-US" sz="700" spc="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year</a:t>
                      </a:r>
                      <a:r>
                        <a:rPr lang="en-US" sz="700" spc="-1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6</a:t>
                      </a:r>
                      <a:r>
                        <a:rPr lang="en-US" sz="700" spc="-10">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and </a:t>
                      </a:r>
                      <a:r>
                        <a:rPr lang="en-US" sz="700" spc="-260">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additional activity may</a:t>
                      </a:r>
                      <a:r>
                        <a:rPr lang="en-US" sz="700" spc="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occur</a:t>
                      </a:r>
                      <a:r>
                        <a:rPr lang="en-US" sz="700" spc="-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up</a:t>
                      </a:r>
                      <a:r>
                        <a:rPr lang="en-US" sz="700" spc="-10">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to</a:t>
                      </a:r>
                      <a:r>
                        <a:rPr lang="en-US" sz="700" spc="1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year</a:t>
                      </a:r>
                      <a:r>
                        <a:rPr lang="en-US" sz="700" spc="-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8.</a:t>
                      </a:r>
                    </a:p>
                    <a:p>
                      <a:pPr marL="0" marR="0" eaLnBrk="0" hangingPunct="0">
                        <a:lnSpc>
                          <a:spcPct val="107000"/>
                        </a:lnSpc>
                        <a:spcBef>
                          <a:spcPts val="40"/>
                        </a:spcBef>
                        <a:spcAft>
                          <a:spcPts val="0"/>
                        </a:spcAft>
                      </a:pPr>
                      <a:r>
                        <a:rPr lang="en-US" sz="700">
                          <a:effectLst/>
                          <a:latin typeface="+mj-lt"/>
                          <a:ea typeface="Times New Roman" panose="02020603050405020304" pitchFamily="18" charset="0"/>
                          <a:cs typeface="Times New Roman" panose="02020603050405020304" pitchFamily="18" charset="0"/>
                        </a:rPr>
                        <a:t> </a:t>
                      </a:r>
                    </a:p>
                    <a:p>
                      <a:pPr marL="68580" marR="66040" eaLnBrk="0" hangingPunct="0">
                        <a:lnSpc>
                          <a:spcPct val="107000"/>
                        </a:lnSpc>
                        <a:spcBef>
                          <a:spcPts val="0"/>
                        </a:spcBef>
                        <a:spcAft>
                          <a:spcPts val="0"/>
                        </a:spcAft>
                      </a:pPr>
                      <a:r>
                        <a:rPr lang="en-US" sz="700">
                          <a:effectLst/>
                          <a:latin typeface="+mj-lt"/>
                          <a:ea typeface="Times New Roman" panose="02020603050405020304" pitchFamily="18" charset="0"/>
                          <a:cs typeface="Times New Roman" panose="02020603050405020304" pitchFamily="18" charset="0"/>
                        </a:rPr>
                        <a:t>15 Year Contracts:</a:t>
                      </a:r>
                      <a:r>
                        <a:rPr lang="en-US" sz="700" spc="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Before end of year 9,</a:t>
                      </a:r>
                      <a:r>
                        <a:rPr lang="en-US" sz="700" spc="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and additional activity</a:t>
                      </a:r>
                      <a:r>
                        <a:rPr lang="en-US" sz="700" spc="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may</a:t>
                      </a:r>
                      <a:r>
                        <a:rPr lang="en-US" sz="700" spc="-3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occur</a:t>
                      </a:r>
                      <a:r>
                        <a:rPr lang="en-US" sz="700" spc="-1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up</a:t>
                      </a:r>
                      <a:r>
                        <a:rPr lang="en-US" sz="700" spc="-10">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to year</a:t>
                      </a:r>
                      <a:r>
                        <a:rPr lang="en-US" sz="700" spc="-5">
                          <a:effectLst/>
                          <a:latin typeface="+mj-lt"/>
                          <a:ea typeface="Times New Roman" panose="02020603050405020304" pitchFamily="18" charset="0"/>
                          <a:cs typeface="Times New Roman" panose="02020603050405020304" pitchFamily="18" charset="0"/>
                        </a:rPr>
                        <a:t> </a:t>
                      </a:r>
                      <a:r>
                        <a:rPr lang="en-US" sz="700">
                          <a:effectLst/>
                          <a:latin typeface="+mj-lt"/>
                          <a:ea typeface="Times New Roman" panose="02020603050405020304" pitchFamily="18" charset="0"/>
                          <a:cs typeface="Times New Roman" panose="02020603050405020304" pitchFamily="18" charset="0"/>
                        </a:rPr>
                        <a:t>13.</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7417506"/>
                  </a:ext>
                </a:extLst>
              </a:tr>
            </a:tbl>
          </a:graphicData>
        </a:graphic>
      </p:graphicFrame>
    </p:spTree>
    <p:extLst>
      <p:ext uri="{BB962C8B-B14F-4D97-AF65-F5344CB8AC3E}">
        <p14:creationId xmlns:p14="http://schemas.microsoft.com/office/powerpoint/2010/main" val="13124689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065686-0D50-40E9-A6E2-272D37037864}"/>
              </a:ext>
            </a:extLst>
          </p:cNvPr>
          <p:cNvSpPr>
            <a:spLocks noGrp="1"/>
          </p:cNvSpPr>
          <p:nvPr>
            <p:ph type="title"/>
          </p:nvPr>
        </p:nvSpPr>
        <p:spPr>
          <a:xfrm>
            <a:off x="462987" y="902863"/>
            <a:ext cx="8160151" cy="806938"/>
          </a:xfrm>
        </p:spPr>
        <p:txBody>
          <a:bodyPr>
            <a:noAutofit/>
          </a:bodyPr>
          <a:lstStyle/>
          <a:p>
            <a:pPr algn="ctr"/>
            <a:r>
              <a:rPr lang="en-US" sz="2800"/>
              <a:t>CRP/CREP Required Management Activities</a:t>
            </a:r>
            <a:br>
              <a:rPr lang="en-US" sz="3600"/>
            </a:br>
            <a:endParaRPr lang="en-US" sz="3200"/>
          </a:p>
        </p:txBody>
      </p:sp>
      <p:graphicFrame>
        <p:nvGraphicFramePr>
          <p:cNvPr id="6" name="Table 5">
            <a:extLst>
              <a:ext uri="{FF2B5EF4-FFF2-40B4-BE49-F238E27FC236}">
                <a16:creationId xmlns:a16="http://schemas.microsoft.com/office/drawing/2014/main" id="{66D0EE39-EA5F-4249-9114-F680056CF46B}"/>
              </a:ext>
            </a:extLst>
          </p:cNvPr>
          <p:cNvGraphicFramePr>
            <a:graphicFrameLocks noGrp="1"/>
          </p:cNvGraphicFramePr>
          <p:nvPr/>
        </p:nvGraphicFramePr>
        <p:xfrm>
          <a:off x="462987" y="1574300"/>
          <a:ext cx="7529440" cy="4471454"/>
        </p:xfrm>
        <a:graphic>
          <a:graphicData uri="http://schemas.openxmlformats.org/drawingml/2006/table">
            <a:tbl>
              <a:tblPr/>
              <a:tblGrid>
                <a:gridCol w="1087831">
                  <a:extLst>
                    <a:ext uri="{9D8B030D-6E8A-4147-A177-3AD203B41FA5}">
                      <a16:colId xmlns:a16="http://schemas.microsoft.com/office/drawing/2014/main" val="3968559815"/>
                    </a:ext>
                  </a:extLst>
                </a:gridCol>
                <a:gridCol w="744131">
                  <a:extLst>
                    <a:ext uri="{9D8B030D-6E8A-4147-A177-3AD203B41FA5}">
                      <a16:colId xmlns:a16="http://schemas.microsoft.com/office/drawing/2014/main" val="3280090517"/>
                    </a:ext>
                  </a:extLst>
                </a:gridCol>
                <a:gridCol w="1685449">
                  <a:extLst>
                    <a:ext uri="{9D8B030D-6E8A-4147-A177-3AD203B41FA5}">
                      <a16:colId xmlns:a16="http://schemas.microsoft.com/office/drawing/2014/main" val="1024323829"/>
                    </a:ext>
                  </a:extLst>
                </a:gridCol>
                <a:gridCol w="1484407">
                  <a:extLst>
                    <a:ext uri="{9D8B030D-6E8A-4147-A177-3AD203B41FA5}">
                      <a16:colId xmlns:a16="http://schemas.microsoft.com/office/drawing/2014/main" val="1222608369"/>
                    </a:ext>
                  </a:extLst>
                </a:gridCol>
                <a:gridCol w="1192482">
                  <a:extLst>
                    <a:ext uri="{9D8B030D-6E8A-4147-A177-3AD203B41FA5}">
                      <a16:colId xmlns:a16="http://schemas.microsoft.com/office/drawing/2014/main" val="4179867689"/>
                    </a:ext>
                  </a:extLst>
                </a:gridCol>
                <a:gridCol w="1335140">
                  <a:extLst>
                    <a:ext uri="{9D8B030D-6E8A-4147-A177-3AD203B41FA5}">
                      <a16:colId xmlns:a16="http://schemas.microsoft.com/office/drawing/2014/main" val="2220092984"/>
                    </a:ext>
                  </a:extLst>
                </a:gridCol>
              </a:tblGrid>
              <a:tr h="515481">
                <a:tc gridSpan="6">
                  <a:txBody>
                    <a:bodyPr/>
                    <a:lstStyle/>
                    <a:p>
                      <a:pPr marL="0" marR="0" eaLnBrk="0" hangingPunct="0">
                        <a:lnSpc>
                          <a:spcPct val="107000"/>
                        </a:lnSpc>
                        <a:spcBef>
                          <a:spcPts val="45"/>
                        </a:spcBef>
                        <a:spcAft>
                          <a:spcPts val="0"/>
                        </a:spcAft>
                      </a:pPr>
                      <a:r>
                        <a:rPr lang="en-US" sz="8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p>
                      <a:pPr marL="68580" marR="1861185" algn="ctr" eaLnBrk="0" hangingPunct="0">
                        <a:lnSpc>
                          <a:spcPct val="107000"/>
                        </a:lnSpc>
                        <a:spcBef>
                          <a:spcPts val="0"/>
                        </a:spcBef>
                        <a:spcAft>
                          <a:spcPts val="0"/>
                        </a:spcAft>
                      </a:pPr>
                      <a:r>
                        <a:rPr lang="en-US" sz="9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Delaware</a:t>
                      </a:r>
                      <a:r>
                        <a:rPr lang="en-US" sz="900" b="1" spc="-35">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9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CRP/CREP</a:t>
                      </a:r>
                      <a:r>
                        <a:rPr lang="en-US" sz="900" b="1" spc="-3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9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Approved</a:t>
                      </a:r>
                      <a:r>
                        <a:rPr lang="en-US" sz="900" b="1" spc="-35">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9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Contract</a:t>
                      </a:r>
                      <a:r>
                        <a:rPr lang="en-US" sz="900" b="1" spc="-4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9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Management (CM)</a:t>
                      </a:r>
                      <a:r>
                        <a:rPr lang="en-US" sz="900" b="1" spc="-25">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9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Activities</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EAAAA"/>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736587518"/>
                  </a:ext>
                </a:extLst>
              </a:tr>
              <a:tr h="504471">
                <a:tc>
                  <a:txBody>
                    <a:bodyPr/>
                    <a:lstStyle/>
                    <a:p>
                      <a:pPr marL="0" marR="0" eaLnBrk="0" hangingPunct="0">
                        <a:lnSpc>
                          <a:spcPct val="107000"/>
                        </a:lnSpc>
                        <a:spcBef>
                          <a:spcPts val="45"/>
                        </a:spcBef>
                        <a:spcAft>
                          <a:spcPts val="0"/>
                        </a:spcAft>
                      </a:pPr>
                      <a:r>
                        <a:rPr lang="en-US" sz="7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p>
                      <a:pPr marL="400685" marR="0" eaLnBrk="0" hangingPunct="0">
                        <a:lnSpc>
                          <a:spcPct val="107000"/>
                        </a:lnSpc>
                        <a:spcBef>
                          <a:spcPts val="0"/>
                        </a:spcBef>
                        <a:spcAft>
                          <a:spcPts val="0"/>
                        </a:spcAft>
                      </a:pPr>
                      <a:r>
                        <a:rPr lang="en-US"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Activity</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marL="144780" marR="134620" algn="ctr" eaLnBrk="0" hangingPunct="0">
                        <a:lnSpc>
                          <a:spcPts val="1145"/>
                        </a:lnSpc>
                        <a:spcBef>
                          <a:spcPts val="620"/>
                        </a:spcBef>
                        <a:spcAft>
                          <a:spcPts val="0"/>
                        </a:spcAft>
                      </a:pPr>
                      <a:r>
                        <a:rPr lang="en-US"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CRP</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p>
                      <a:pPr marL="144780" marR="136525" algn="ctr" eaLnBrk="0" hangingPunct="0">
                        <a:lnSpc>
                          <a:spcPts val="1145"/>
                        </a:lnSpc>
                        <a:spcBef>
                          <a:spcPts val="0"/>
                        </a:spcBef>
                        <a:spcAft>
                          <a:spcPts val="0"/>
                        </a:spcAft>
                      </a:pPr>
                      <a:r>
                        <a:rPr lang="en-US"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Practice</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marL="0" marR="0" eaLnBrk="0" hangingPunct="0">
                        <a:lnSpc>
                          <a:spcPct val="107000"/>
                        </a:lnSpc>
                        <a:spcBef>
                          <a:spcPts val="45"/>
                        </a:spcBef>
                        <a:spcAft>
                          <a:spcPts val="0"/>
                        </a:spcAft>
                      </a:pPr>
                      <a:r>
                        <a:rPr lang="en-US" sz="7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p>
                      <a:pPr marL="396240" marR="0" eaLnBrk="0" hangingPunct="0">
                        <a:lnSpc>
                          <a:spcPct val="107000"/>
                        </a:lnSpc>
                        <a:spcBef>
                          <a:spcPts val="0"/>
                        </a:spcBef>
                        <a:spcAft>
                          <a:spcPts val="0"/>
                        </a:spcAft>
                      </a:pPr>
                      <a:r>
                        <a:rPr lang="en-US"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Purpose</a:t>
                      </a:r>
                      <a:r>
                        <a:rPr lang="en-US" sz="700" b="1" spc="-1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of</a:t>
                      </a:r>
                      <a:r>
                        <a:rPr lang="en-US" sz="700" b="1" spc="1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Activity</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marL="0" marR="0" eaLnBrk="0" hangingPunct="0">
                        <a:lnSpc>
                          <a:spcPct val="107000"/>
                        </a:lnSpc>
                        <a:spcBef>
                          <a:spcPts val="45"/>
                        </a:spcBef>
                        <a:spcAft>
                          <a:spcPts val="0"/>
                        </a:spcAft>
                      </a:pPr>
                      <a:r>
                        <a:rPr lang="en-US" sz="7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p>
                      <a:pPr marL="99060" marR="0" eaLnBrk="0" hangingPunct="0">
                        <a:lnSpc>
                          <a:spcPct val="107000"/>
                        </a:lnSpc>
                        <a:spcBef>
                          <a:spcPts val="0"/>
                        </a:spcBef>
                        <a:spcAft>
                          <a:spcPts val="0"/>
                        </a:spcAft>
                      </a:pPr>
                      <a:r>
                        <a:rPr lang="en-US"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Brief</a:t>
                      </a:r>
                      <a:r>
                        <a:rPr lang="en-US" sz="700" b="1" spc="5">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Activity</a:t>
                      </a:r>
                      <a:r>
                        <a:rPr lang="en-US" sz="700" b="1" spc="-35">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Description</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marL="0" marR="0" eaLnBrk="0" hangingPunct="0">
                        <a:lnSpc>
                          <a:spcPct val="107000"/>
                        </a:lnSpc>
                        <a:spcBef>
                          <a:spcPts val="45"/>
                        </a:spcBef>
                        <a:spcAft>
                          <a:spcPts val="0"/>
                        </a:spcAft>
                      </a:pPr>
                      <a:r>
                        <a:rPr lang="en-US" sz="7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p>
                      <a:pPr marL="367030" marR="0" eaLnBrk="0" hangingPunct="0">
                        <a:lnSpc>
                          <a:spcPct val="107000"/>
                        </a:lnSpc>
                        <a:spcBef>
                          <a:spcPts val="0"/>
                        </a:spcBef>
                        <a:spcAft>
                          <a:spcPts val="0"/>
                        </a:spcAft>
                      </a:pPr>
                      <a:r>
                        <a:rPr lang="en-US"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Frequency</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marL="0" marR="0" eaLnBrk="0" hangingPunct="0">
                        <a:lnSpc>
                          <a:spcPct val="107000"/>
                        </a:lnSpc>
                        <a:spcBef>
                          <a:spcPts val="45"/>
                        </a:spcBef>
                        <a:spcAft>
                          <a:spcPts val="0"/>
                        </a:spcAft>
                      </a:pPr>
                      <a:r>
                        <a:rPr lang="en-US" sz="7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p>
                      <a:pPr marL="408305" marR="0" eaLnBrk="0" hangingPunct="0">
                        <a:lnSpc>
                          <a:spcPct val="107000"/>
                        </a:lnSpc>
                        <a:spcBef>
                          <a:spcPts val="0"/>
                        </a:spcBef>
                        <a:spcAft>
                          <a:spcPts val="0"/>
                        </a:spcAft>
                      </a:pPr>
                      <a:r>
                        <a:rPr lang="en-US"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Time</a:t>
                      </a:r>
                      <a:r>
                        <a:rPr lang="en-US" sz="700" b="1" spc="-15">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7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Period</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extLst>
                  <a:ext uri="{0D108BD9-81ED-4DB2-BD59-A6C34878D82A}">
                    <a16:rowId xmlns:a16="http://schemas.microsoft.com/office/drawing/2014/main" val="1694664478"/>
                  </a:ext>
                </a:extLst>
              </a:tr>
              <a:tr h="1725751">
                <a:tc>
                  <a:txBody>
                    <a:bodyPr/>
                    <a:lstStyle/>
                    <a:p>
                      <a:pPr marL="67945" marR="376555" eaLnBrk="0" hangingPunct="0">
                        <a:lnSpc>
                          <a:spcPct val="107000"/>
                        </a:lnSpc>
                        <a:spcBef>
                          <a:spcPts val="0"/>
                        </a:spcBef>
                        <a:spcAft>
                          <a:spcPts val="0"/>
                        </a:spcAft>
                      </a:pPr>
                      <a:r>
                        <a:rPr lang="en-US" sz="700" b="1">
                          <a:effectLst/>
                          <a:latin typeface="+mn-lt"/>
                          <a:ea typeface="Times New Roman" panose="02020603050405020304" pitchFamily="18" charset="0"/>
                          <a:cs typeface="Times New Roman" panose="02020603050405020304" pitchFamily="18" charset="0"/>
                        </a:rPr>
                        <a:t>Forest Stand</a:t>
                      </a:r>
                      <a:r>
                        <a:rPr lang="en-US" sz="700" b="1" spc="-265">
                          <a:effectLst/>
                          <a:latin typeface="+mn-lt"/>
                          <a:ea typeface="Times New Roman" panose="02020603050405020304" pitchFamily="18" charset="0"/>
                          <a:cs typeface="Times New Roman" panose="02020603050405020304" pitchFamily="18" charset="0"/>
                        </a:rPr>
                        <a:t> </a:t>
                      </a:r>
                      <a:r>
                        <a:rPr lang="en-US" sz="700" b="1" spc="-5">
                          <a:effectLst/>
                          <a:latin typeface="+mn-lt"/>
                          <a:ea typeface="Times New Roman" panose="02020603050405020304" pitchFamily="18" charset="0"/>
                          <a:cs typeface="Times New Roman" panose="02020603050405020304" pitchFamily="18" charset="0"/>
                        </a:rPr>
                        <a:t>Improvement</a:t>
                      </a:r>
                      <a:endParaRPr lang="en-US" sz="700">
                        <a:effectLst/>
                        <a:latin typeface="+mn-lt"/>
                        <a:ea typeface="Times New Roman" panose="02020603050405020304" pitchFamily="18" charset="0"/>
                        <a:cs typeface="Times New Roman" panose="02020603050405020304" pitchFamily="18" charset="0"/>
                      </a:endParaRPr>
                    </a:p>
                    <a:p>
                      <a:pPr marL="0" marR="0" eaLnBrk="0" hangingPunct="0">
                        <a:lnSpc>
                          <a:spcPct val="107000"/>
                        </a:lnSpc>
                        <a:spcBef>
                          <a:spcPts val="25"/>
                        </a:spcBef>
                        <a:spcAft>
                          <a:spcPts val="0"/>
                        </a:spcAft>
                      </a:pPr>
                      <a:r>
                        <a:rPr lang="en-US" sz="700">
                          <a:effectLst/>
                          <a:latin typeface="+mn-lt"/>
                          <a:ea typeface="Times New Roman" panose="02020603050405020304" pitchFamily="18" charset="0"/>
                          <a:cs typeface="Times New Roman" panose="02020603050405020304" pitchFamily="18" charset="0"/>
                        </a:rPr>
                        <a:t> </a:t>
                      </a:r>
                    </a:p>
                    <a:p>
                      <a:pPr marL="67945" marR="327025" eaLnBrk="0" hangingPunct="0">
                        <a:lnSpc>
                          <a:spcPct val="107000"/>
                        </a:lnSpc>
                        <a:spcBef>
                          <a:spcPts val="0"/>
                        </a:spcBef>
                        <a:spcAft>
                          <a:spcPts val="0"/>
                        </a:spcAft>
                      </a:pPr>
                      <a:r>
                        <a:rPr lang="en-US" sz="700" b="1">
                          <a:effectLst/>
                          <a:latin typeface="+mn-lt"/>
                          <a:ea typeface="Times New Roman" panose="02020603050405020304" pitchFamily="18" charset="0"/>
                          <a:cs typeface="Times New Roman" panose="02020603050405020304" pitchFamily="18" charset="0"/>
                        </a:rPr>
                        <a:t>Tree Thinning</a:t>
                      </a:r>
                      <a:r>
                        <a:rPr lang="en-US" sz="700" b="1" spc="-265">
                          <a:effectLst/>
                          <a:latin typeface="+mn-lt"/>
                          <a:ea typeface="Times New Roman" panose="02020603050405020304" pitchFamily="18" charset="0"/>
                          <a:cs typeface="Times New Roman" panose="02020603050405020304" pitchFamily="18" charset="0"/>
                        </a:rPr>
                        <a:t> </a:t>
                      </a:r>
                      <a:r>
                        <a:rPr lang="en-US" sz="700" b="1">
                          <a:effectLst/>
                          <a:latin typeface="+mn-lt"/>
                          <a:ea typeface="Times New Roman" panose="02020603050405020304" pitchFamily="18" charset="0"/>
                          <a:cs typeface="Times New Roman" panose="02020603050405020304" pitchFamily="18" charset="0"/>
                        </a:rPr>
                        <a:t>&amp;/or</a:t>
                      </a:r>
                      <a:r>
                        <a:rPr lang="en-US" sz="700" b="1" spc="-20">
                          <a:effectLst/>
                          <a:latin typeface="+mn-lt"/>
                          <a:ea typeface="Times New Roman" panose="02020603050405020304" pitchFamily="18" charset="0"/>
                          <a:cs typeface="Times New Roman" panose="02020603050405020304" pitchFamily="18" charset="0"/>
                        </a:rPr>
                        <a:t> </a:t>
                      </a:r>
                      <a:r>
                        <a:rPr lang="en-US" sz="700" b="1">
                          <a:effectLst/>
                          <a:latin typeface="+mn-lt"/>
                          <a:ea typeface="Times New Roman" panose="02020603050405020304" pitchFamily="18" charset="0"/>
                          <a:cs typeface="Times New Roman" panose="02020603050405020304" pitchFamily="18" charset="0"/>
                        </a:rPr>
                        <a:t>Pruning</a:t>
                      </a:r>
                      <a:endParaRPr lang="en-US" sz="700">
                        <a:effectLst/>
                        <a:latin typeface="+mn-lt"/>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8580" marR="76835" eaLnBrk="0" hangingPunct="0">
                        <a:lnSpc>
                          <a:spcPct val="107000"/>
                        </a:lnSpc>
                        <a:spcBef>
                          <a:spcPts val="0"/>
                        </a:spcBef>
                        <a:spcAft>
                          <a:spcPts val="0"/>
                        </a:spcAft>
                      </a:pPr>
                      <a:r>
                        <a:rPr lang="en-US" sz="700">
                          <a:effectLst/>
                          <a:latin typeface="+mn-lt"/>
                          <a:ea typeface="Times New Roman" panose="02020603050405020304" pitchFamily="18" charset="0"/>
                          <a:cs typeface="Times New Roman" panose="02020603050405020304" pitchFamily="18" charset="0"/>
                        </a:rPr>
                        <a:t>CP3, </a:t>
                      </a:r>
                    </a:p>
                    <a:p>
                      <a:pPr marL="68580" marR="76835" eaLnBrk="0" hangingPunct="0">
                        <a:lnSpc>
                          <a:spcPct val="107000"/>
                        </a:lnSpc>
                        <a:spcBef>
                          <a:spcPts val="0"/>
                        </a:spcBef>
                        <a:spcAft>
                          <a:spcPts val="0"/>
                        </a:spcAft>
                      </a:pPr>
                      <a:r>
                        <a:rPr lang="en-US" sz="700">
                          <a:effectLst/>
                          <a:latin typeface="+mn-lt"/>
                          <a:ea typeface="Times New Roman" panose="02020603050405020304" pitchFamily="18" charset="0"/>
                          <a:cs typeface="Times New Roman" panose="02020603050405020304" pitchFamily="18" charset="0"/>
                        </a:rPr>
                        <a:t>CP3A,</a:t>
                      </a:r>
                      <a:r>
                        <a:rPr lang="en-US" sz="700" spc="-26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CP4D,</a:t>
                      </a:r>
                      <a:r>
                        <a:rPr lang="en-US" sz="700" spc="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CP22</a:t>
                      </a:r>
                      <a:r>
                        <a:rPr lang="en-US" sz="700">
                          <a:solidFill>
                            <a:srgbClr val="B5082E"/>
                          </a:solidFill>
                          <a:effectLst/>
                          <a:latin typeface="+mn-lt"/>
                          <a:ea typeface="Times New Roman" panose="02020603050405020304" pitchFamily="18" charset="0"/>
                          <a:cs typeface="Times New Roman" panose="02020603050405020304" pitchFamily="18" charset="0"/>
                        </a:rPr>
                        <a:t>,</a:t>
                      </a:r>
                      <a:r>
                        <a:rPr lang="en-US" sz="700" spc="5">
                          <a:solidFill>
                            <a:srgbClr val="B5082E"/>
                          </a:solidFill>
                          <a:effectLst/>
                          <a:latin typeface="+mn-lt"/>
                          <a:ea typeface="Times New Roman" panose="02020603050405020304" pitchFamily="18" charset="0"/>
                          <a:cs typeface="Times New Roman" panose="02020603050405020304" pitchFamily="18" charset="0"/>
                        </a:rPr>
                        <a:t> </a:t>
                      </a:r>
                      <a:r>
                        <a:rPr lang="en-US" sz="700">
                          <a:solidFill>
                            <a:srgbClr val="000000"/>
                          </a:solidFill>
                          <a:effectLst/>
                          <a:latin typeface="+mn-lt"/>
                          <a:ea typeface="Times New Roman" panose="02020603050405020304" pitchFamily="18" charset="0"/>
                          <a:cs typeface="Times New Roman" panose="02020603050405020304" pitchFamily="18" charset="0"/>
                        </a:rPr>
                        <a:t>CP23,</a:t>
                      </a:r>
                      <a:r>
                        <a:rPr lang="en-US" sz="700" spc="5">
                          <a:solidFill>
                            <a:srgbClr val="000000"/>
                          </a:solidFill>
                          <a:effectLst/>
                          <a:latin typeface="+mn-lt"/>
                          <a:ea typeface="Times New Roman" panose="02020603050405020304" pitchFamily="18" charset="0"/>
                          <a:cs typeface="Times New Roman" panose="02020603050405020304" pitchFamily="18" charset="0"/>
                        </a:rPr>
                        <a:t> </a:t>
                      </a:r>
                      <a:r>
                        <a:rPr lang="en-US" sz="700">
                          <a:solidFill>
                            <a:srgbClr val="000000"/>
                          </a:solidFill>
                          <a:effectLst/>
                          <a:latin typeface="+mn-lt"/>
                          <a:ea typeface="Times New Roman" panose="02020603050405020304" pitchFamily="18" charset="0"/>
                          <a:cs typeface="Times New Roman" panose="02020603050405020304" pitchFamily="18" charset="0"/>
                        </a:rPr>
                        <a:t>CP23A,</a:t>
                      </a:r>
                      <a:r>
                        <a:rPr lang="en-US" sz="700" spc="5">
                          <a:solidFill>
                            <a:srgbClr val="000000"/>
                          </a:solidFill>
                          <a:effectLst/>
                          <a:latin typeface="+mn-lt"/>
                          <a:ea typeface="Times New Roman" panose="02020603050405020304" pitchFamily="18" charset="0"/>
                          <a:cs typeface="Times New Roman" panose="02020603050405020304" pitchFamily="18" charset="0"/>
                        </a:rPr>
                        <a:t> </a:t>
                      </a:r>
                      <a:endParaRPr lang="en-US" sz="700">
                        <a:effectLst/>
                        <a:latin typeface="+mn-lt"/>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8580" marR="294640" eaLnBrk="0" hangingPunct="0">
                        <a:lnSpc>
                          <a:spcPct val="107000"/>
                        </a:lnSpc>
                        <a:spcBef>
                          <a:spcPts val="0"/>
                        </a:spcBef>
                        <a:spcAft>
                          <a:spcPts val="0"/>
                        </a:spcAft>
                      </a:pPr>
                      <a:r>
                        <a:rPr lang="en-US" sz="700">
                          <a:effectLst/>
                          <a:latin typeface="+mn-lt"/>
                          <a:ea typeface="Times New Roman" panose="02020603050405020304" pitchFamily="18" charset="0"/>
                          <a:cs typeface="Times New Roman" panose="02020603050405020304" pitchFamily="18" charset="0"/>
                        </a:rPr>
                        <a:t>-To create open areas for</a:t>
                      </a:r>
                      <a:r>
                        <a:rPr lang="en-US" sz="700" spc="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development</a:t>
                      </a:r>
                      <a:r>
                        <a:rPr lang="en-US" sz="700" spc="-3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of</a:t>
                      </a:r>
                      <a:r>
                        <a:rPr lang="en-US" sz="700" spc="-20">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herbaceous</a:t>
                      </a:r>
                      <a:r>
                        <a:rPr lang="en-US" sz="700" spc="-26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plant</a:t>
                      </a:r>
                      <a:r>
                        <a:rPr lang="en-US" sz="700" spc="-10">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cover.</a:t>
                      </a:r>
                    </a:p>
                    <a:p>
                      <a:pPr marL="68580" marR="107950" eaLnBrk="0" hangingPunct="0">
                        <a:lnSpc>
                          <a:spcPct val="107000"/>
                        </a:lnSpc>
                        <a:spcBef>
                          <a:spcPts val="0"/>
                        </a:spcBef>
                        <a:spcAft>
                          <a:spcPts val="0"/>
                        </a:spcAft>
                      </a:pPr>
                      <a:r>
                        <a:rPr lang="en-US" sz="700">
                          <a:effectLst/>
                          <a:latin typeface="+mn-lt"/>
                          <a:ea typeface="Times New Roman" panose="02020603050405020304" pitchFamily="18" charset="0"/>
                          <a:cs typeface="Times New Roman" panose="02020603050405020304" pitchFamily="18" charset="0"/>
                        </a:rPr>
                        <a:t>-Increase</a:t>
                      </a:r>
                      <a:r>
                        <a:rPr lang="en-US" sz="700" spc="-2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diversity</a:t>
                      </a:r>
                      <a:r>
                        <a:rPr lang="en-US" sz="700" spc="-20">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by</a:t>
                      </a:r>
                      <a:r>
                        <a:rPr lang="en-US" sz="700" spc="-3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removing</a:t>
                      </a:r>
                      <a:r>
                        <a:rPr lang="en-US" sz="700" spc="-26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less desirable trees to enable</a:t>
                      </a:r>
                      <a:r>
                        <a:rPr lang="en-US" sz="700" spc="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other</a:t>
                      </a:r>
                      <a:r>
                        <a:rPr lang="en-US" sz="700" spc="-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trees</a:t>
                      </a:r>
                      <a:r>
                        <a:rPr lang="en-US" sz="700" spc="-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to</a:t>
                      </a:r>
                      <a:r>
                        <a:rPr lang="en-US" sz="700" spc="-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thrive.</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8580" marR="114300" eaLnBrk="0" hangingPunct="0">
                        <a:lnSpc>
                          <a:spcPct val="107000"/>
                        </a:lnSpc>
                        <a:spcBef>
                          <a:spcPts val="0"/>
                        </a:spcBef>
                        <a:spcAft>
                          <a:spcPts val="0"/>
                        </a:spcAft>
                      </a:pPr>
                      <a:r>
                        <a:rPr lang="en-US" sz="700">
                          <a:effectLst/>
                          <a:latin typeface="+mn-lt"/>
                          <a:ea typeface="Times New Roman" panose="02020603050405020304" pitchFamily="18" charset="0"/>
                          <a:cs typeface="Times New Roman" panose="02020603050405020304" pitchFamily="18" charset="0"/>
                        </a:rPr>
                        <a:t>-Thin and/or prune older</a:t>
                      </a:r>
                      <a:r>
                        <a:rPr lang="en-US" sz="700" spc="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tree plantings that have</a:t>
                      </a:r>
                      <a:r>
                        <a:rPr lang="en-US" sz="700" spc="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become</a:t>
                      </a:r>
                      <a:r>
                        <a:rPr lang="en-US" sz="700" spc="-3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overtopped</a:t>
                      </a:r>
                      <a:r>
                        <a:rPr lang="en-US" sz="700" spc="-3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and/or</a:t>
                      </a:r>
                      <a:r>
                        <a:rPr lang="en-US" sz="700" spc="-26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overcrowded.</a:t>
                      </a:r>
                    </a:p>
                    <a:p>
                      <a:pPr marL="68580" marR="101600" eaLnBrk="0" hangingPunct="0">
                        <a:lnSpc>
                          <a:spcPct val="107000"/>
                        </a:lnSpc>
                        <a:spcBef>
                          <a:spcPts val="0"/>
                        </a:spcBef>
                        <a:spcAft>
                          <a:spcPts val="0"/>
                        </a:spcAft>
                      </a:pPr>
                      <a:r>
                        <a:rPr lang="en-US" sz="700">
                          <a:effectLst/>
                          <a:latin typeface="+mn-lt"/>
                          <a:ea typeface="Times New Roman" panose="02020603050405020304" pitchFamily="18" charset="0"/>
                          <a:cs typeface="Times New Roman" panose="02020603050405020304" pitchFamily="18" charset="0"/>
                        </a:rPr>
                        <a:t>-Remove less desirable</a:t>
                      </a:r>
                      <a:r>
                        <a:rPr lang="en-US" sz="700" spc="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trees</a:t>
                      </a:r>
                      <a:r>
                        <a:rPr lang="en-US" sz="700" spc="-1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to</a:t>
                      </a:r>
                      <a:r>
                        <a:rPr lang="en-US" sz="700" spc="-20">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allow</a:t>
                      </a:r>
                      <a:r>
                        <a:rPr lang="en-US" sz="700" spc="-20">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other</a:t>
                      </a:r>
                      <a:r>
                        <a:rPr lang="en-US" sz="700" spc="-1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trees</a:t>
                      </a:r>
                      <a:r>
                        <a:rPr lang="en-US" sz="700" spc="-10">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to</a:t>
                      </a:r>
                      <a:r>
                        <a:rPr lang="en-US" sz="700" spc="-26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prosper.</a:t>
                      </a:r>
                    </a:p>
                    <a:p>
                      <a:pPr marL="68580" marR="295910" eaLnBrk="0" hangingPunct="0">
                        <a:lnSpc>
                          <a:spcPct val="107000"/>
                        </a:lnSpc>
                        <a:spcBef>
                          <a:spcPts val="0"/>
                        </a:spcBef>
                        <a:spcAft>
                          <a:spcPts val="0"/>
                        </a:spcAft>
                      </a:pPr>
                      <a:r>
                        <a:rPr lang="en-US" sz="700">
                          <a:effectLst/>
                          <a:latin typeface="+mn-lt"/>
                          <a:ea typeface="Times New Roman" panose="02020603050405020304" pitchFamily="18" charset="0"/>
                          <a:cs typeface="Times New Roman" panose="02020603050405020304" pitchFamily="18" charset="0"/>
                        </a:rPr>
                        <a:t>-Thinning</a:t>
                      </a:r>
                      <a:r>
                        <a:rPr lang="en-US" sz="700" spc="-1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must</a:t>
                      </a:r>
                      <a:r>
                        <a:rPr lang="en-US" sz="700" spc="-20">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be</a:t>
                      </a:r>
                      <a:r>
                        <a:rPr lang="en-US" sz="700" spc="-20">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done</a:t>
                      </a:r>
                      <a:r>
                        <a:rPr lang="en-US" sz="700" spc="-260">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accordance to NRCS</a:t>
                      </a:r>
                      <a:r>
                        <a:rPr lang="en-US" sz="700" spc="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standards and</a:t>
                      </a:r>
                      <a:r>
                        <a:rPr lang="en-US" sz="700" spc="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specifications.</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7310" marR="290830" algn="just" eaLnBrk="0" hangingPunct="0">
                        <a:lnSpc>
                          <a:spcPct val="200000"/>
                        </a:lnSpc>
                        <a:spcBef>
                          <a:spcPts val="0"/>
                        </a:spcBef>
                        <a:spcAft>
                          <a:spcPts val="0"/>
                        </a:spcAft>
                      </a:pPr>
                      <a:r>
                        <a:rPr lang="en-US" sz="700">
                          <a:effectLst/>
                          <a:latin typeface="+mn-lt"/>
                          <a:ea typeface="Times New Roman" panose="02020603050405020304" pitchFamily="18" charset="0"/>
                          <a:cs typeface="Times New Roman" panose="02020603050405020304" pitchFamily="18" charset="0"/>
                        </a:rPr>
                        <a:t>10 year contracts:</a:t>
                      </a:r>
                      <a:r>
                        <a:rPr lang="en-US" sz="700" spc="-270">
                          <a:effectLst/>
                          <a:latin typeface="+mn-lt"/>
                          <a:ea typeface="Times New Roman" panose="02020603050405020304" pitchFamily="18" charset="0"/>
                          <a:cs typeface="Times New Roman" panose="02020603050405020304" pitchFamily="18" charset="0"/>
                        </a:rPr>
                        <a:t> </a:t>
                      </a:r>
                    </a:p>
                    <a:p>
                      <a:pPr marL="67310" marR="290830" algn="just" eaLnBrk="0" hangingPunct="0">
                        <a:lnSpc>
                          <a:spcPct val="200000"/>
                        </a:lnSpc>
                        <a:spcBef>
                          <a:spcPts val="0"/>
                        </a:spcBef>
                        <a:spcAft>
                          <a:spcPts val="0"/>
                        </a:spcAft>
                      </a:pPr>
                      <a:r>
                        <a:rPr lang="en-US" sz="700">
                          <a:effectLst/>
                          <a:latin typeface="+mn-lt"/>
                          <a:ea typeface="Times New Roman" panose="02020603050405020304" pitchFamily="18" charset="0"/>
                          <a:cs typeface="Times New Roman" panose="02020603050405020304" pitchFamily="18" charset="0"/>
                        </a:rPr>
                        <a:t>One CM activity</a:t>
                      </a:r>
                      <a:r>
                        <a:rPr lang="en-US" sz="700" spc="-265">
                          <a:effectLst/>
                          <a:latin typeface="+mn-lt"/>
                          <a:ea typeface="Times New Roman" panose="02020603050405020304" pitchFamily="18" charset="0"/>
                          <a:cs typeface="Times New Roman" panose="02020603050405020304" pitchFamily="18" charset="0"/>
                        </a:rPr>
                        <a:t> </a:t>
                      </a:r>
                    </a:p>
                    <a:p>
                      <a:pPr marL="67310" marR="290830" algn="just" eaLnBrk="0" hangingPunct="0">
                        <a:lnSpc>
                          <a:spcPct val="200000"/>
                        </a:lnSpc>
                        <a:spcBef>
                          <a:spcPts val="0"/>
                        </a:spcBef>
                        <a:spcAft>
                          <a:spcPts val="0"/>
                        </a:spcAft>
                      </a:pPr>
                      <a:r>
                        <a:rPr lang="en-US" sz="700">
                          <a:effectLst/>
                          <a:latin typeface="+mn-lt"/>
                          <a:ea typeface="Times New Roman" panose="02020603050405020304" pitchFamily="18" charset="0"/>
                          <a:cs typeface="Times New Roman" panose="02020603050405020304" pitchFamily="18" charset="0"/>
                        </a:rPr>
                        <a:t>15</a:t>
                      </a:r>
                      <a:r>
                        <a:rPr lang="en-US" sz="700" spc="-30">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year</a:t>
                      </a:r>
                      <a:r>
                        <a:rPr lang="en-US" sz="700" spc="-50">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contracts:</a:t>
                      </a:r>
                    </a:p>
                    <a:p>
                      <a:pPr marL="66675" marR="262255" eaLnBrk="0" hangingPunct="0">
                        <a:lnSpc>
                          <a:spcPct val="107000"/>
                        </a:lnSpc>
                        <a:spcBef>
                          <a:spcPts val="0"/>
                        </a:spcBef>
                        <a:spcAft>
                          <a:spcPts val="0"/>
                        </a:spcAft>
                      </a:pPr>
                      <a:r>
                        <a:rPr lang="en-US" sz="700">
                          <a:effectLst/>
                          <a:latin typeface="+mn-lt"/>
                          <a:ea typeface="Times New Roman" panose="02020603050405020304" pitchFamily="18" charset="0"/>
                          <a:cs typeface="Times New Roman" panose="02020603050405020304" pitchFamily="18" charset="0"/>
                        </a:rPr>
                        <a:t>One</a:t>
                      </a:r>
                      <a:r>
                        <a:rPr lang="en-US" sz="700" spc="-40">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CM</a:t>
                      </a:r>
                      <a:r>
                        <a:rPr lang="en-US" sz="700" spc="-4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activity,</a:t>
                      </a:r>
                      <a:r>
                        <a:rPr lang="en-US" sz="700" spc="-260">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and second is</a:t>
                      </a:r>
                      <a:r>
                        <a:rPr lang="en-US" sz="700" spc="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optional.</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8580" marR="60960" eaLnBrk="0" hangingPunct="0">
                        <a:lnSpc>
                          <a:spcPct val="107000"/>
                        </a:lnSpc>
                        <a:spcBef>
                          <a:spcPts val="0"/>
                        </a:spcBef>
                        <a:spcAft>
                          <a:spcPts val="0"/>
                        </a:spcAft>
                      </a:pPr>
                      <a:r>
                        <a:rPr lang="en-US" sz="700">
                          <a:effectLst/>
                          <a:latin typeface="+mn-lt"/>
                          <a:ea typeface="Times New Roman" panose="02020603050405020304" pitchFamily="18" charset="0"/>
                          <a:cs typeface="Times New Roman" panose="02020603050405020304" pitchFamily="18" charset="0"/>
                        </a:rPr>
                        <a:t>10 Year Contracts:</a:t>
                      </a:r>
                      <a:r>
                        <a:rPr lang="en-US" sz="700" spc="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Before</a:t>
                      </a:r>
                      <a:r>
                        <a:rPr lang="en-US" sz="700" spc="-20">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end</a:t>
                      </a:r>
                      <a:r>
                        <a:rPr lang="en-US" sz="700" spc="-20">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of</a:t>
                      </a:r>
                      <a:r>
                        <a:rPr lang="en-US" sz="700" spc="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year</a:t>
                      </a:r>
                      <a:r>
                        <a:rPr lang="en-US" sz="700" spc="-1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6</a:t>
                      </a:r>
                      <a:r>
                        <a:rPr lang="en-US" sz="700" spc="-10">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and</a:t>
                      </a:r>
                      <a:r>
                        <a:rPr lang="en-US" sz="700" spc="-260">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additional activity may</a:t>
                      </a:r>
                      <a:r>
                        <a:rPr lang="en-US" sz="700" spc="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occur</a:t>
                      </a:r>
                      <a:r>
                        <a:rPr lang="en-US" sz="700" spc="-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up</a:t>
                      </a:r>
                      <a:r>
                        <a:rPr lang="en-US" sz="700" spc="-10">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to</a:t>
                      </a:r>
                      <a:r>
                        <a:rPr lang="en-US" sz="700" spc="1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year</a:t>
                      </a:r>
                      <a:r>
                        <a:rPr lang="en-US" sz="700" spc="-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8.</a:t>
                      </a:r>
                    </a:p>
                    <a:p>
                      <a:pPr marL="0" marR="0" eaLnBrk="0" hangingPunct="0">
                        <a:lnSpc>
                          <a:spcPct val="107000"/>
                        </a:lnSpc>
                        <a:spcBef>
                          <a:spcPts val="40"/>
                        </a:spcBef>
                        <a:spcAft>
                          <a:spcPts val="0"/>
                        </a:spcAft>
                      </a:pPr>
                      <a:r>
                        <a:rPr lang="en-US" sz="700">
                          <a:effectLst/>
                          <a:latin typeface="+mn-lt"/>
                          <a:ea typeface="Times New Roman" panose="02020603050405020304" pitchFamily="18" charset="0"/>
                          <a:cs typeface="Times New Roman" panose="02020603050405020304" pitchFamily="18" charset="0"/>
                        </a:rPr>
                        <a:t> </a:t>
                      </a:r>
                    </a:p>
                    <a:p>
                      <a:pPr marL="68580" marR="66040" eaLnBrk="0" hangingPunct="0">
                        <a:lnSpc>
                          <a:spcPct val="107000"/>
                        </a:lnSpc>
                        <a:spcBef>
                          <a:spcPts val="0"/>
                        </a:spcBef>
                        <a:spcAft>
                          <a:spcPts val="0"/>
                        </a:spcAft>
                      </a:pPr>
                      <a:r>
                        <a:rPr lang="en-US" sz="700">
                          <a:effectLst/>
                          <a:latin typeface="+mn-lt"/>
                          <a:ea typeface="Times New Roman" panose="02020603050405020304" pitchFamily="18" charset="0"/>
                          <a:cs typeface="Times New Roman" panose="02020603050405020304" pitchFamily="18" charset="0"/>
                        </a:rPr>
                        <a:t>15 Year Contracts:</a:t>
                      </a:r>
                      <a:r>
                        <a:rPr lang="en-US" sz="700" spc="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Before end of year 9,</a:t>
                      </a:r>
                      <a:r>
                        <a:rPr lang="en-US" sz="700" spc="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and additional activity</a:t>
                      </a:r>
                      <a:r>
                        <a:rPr lang="en-US" sz="700" spc="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may</a:t>
                      </a:r>
                      <a:r>
                        <a:rPr lang="en-US" sz="700" spc="-3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occur</a:t>
                      </a:r>
                      <a:r>
                        <a:rPr lang="en-US" sz="700" spc="-1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up</a:t>
                      </a:r>
                      <a:r>
                        <a:rPr lang="en-US" sz="700" spc="-10">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to year</a:t>
                      </a:r>
                      <a:r>
                        <a:rPr lang="en-US" sz="700" spc="-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13.</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00387728"/>
                  </a:ext>
                </a:extLst>
              </a:tr>
              <a:tr h="1725751">
                <a:tc>
                  <a:txBody>
                    <a:bodyPr/>
                    <a:lstStyle/>
                    <a:p>
                      <a:pPr marL="67945" marR="300355" eaLnBrk="0" hangingPunct="0">
                        <a:lnSpc>
                          <a:spcPct val="107000"/>
                        </a:lnSpc>
                        <a:spcBef>
                          <a:spcPts val="0"/>
                        </a:spcBef>
                        <a:spcAft>
                          <a:spcPts val="0"/>
                        </a:spcAft>
                      </a:pPr>
                      <a:r>
                        <a:rPr lang="en-US" sz="700" b="1">
                          <a:effectLst/>
                          <a:latin typeface="+mn-lt"/>
                          <a:ea typeface="Times New Roman" panose="02020603050405020304" pitchFamily="18" charset="0"/>
                          <a:cs typeface="Times New Roman" panose="02020603050405020304" pitchFamily="18" charset="0"/>
                        </a:rPr>
                        <a:t>Forest Stand</a:t>
                      </a:r>
                      <a:r>
                        <a:rPr lang="en-US" sz="700" b="1" spc="5">
                          <a:effectLst/>
                          <a:latin typeface="+mn-lt"/>
                          <a:ea typeface="Times New Roman" panose="02020603050405020304" pitchFamily="18" charset="0"/>
                          <a:cs typeface="Times New Roman" panose="02020603050405020304" pitchFamily="18" charset="0"/>
                        </a:rPr>
                        <a:t> </a:t>
                      </a:r>
                      <a:r>
                        <a:rPr lang="en-US" sz="700" b="1">
                          <a:effectLst/>
                          <a:latin typeface="+mn-lt"/>
                          <a:ea typeface="Times New Roman" panose="02020603050405020304" pitchFamily="18" charset="0"/>
                          <a:cs typeface="Times New Roman" panose="02020603050405020304" pitchFamily="18" charset="0"/>
                        </a:rPr>
                        <a:t>Improvement</a:t>
                      </a:r>
                      <a:r>
                        <a:rPr lang="en-US" sz="700" b="1" spc="-70">
                          <a:effectLst/>
                          <a:latin typeface="+mn-lt"/>
                          <a:ea typeface="Times New Roman" panose="02020603050405020304" pitchFamily="18" charset="0"/>
                          <a:cs typeface="Times New Roman" panose="02020603050405020304" pitchFamily="18" charset="0"/>
                        </a:rPr>
                        <a:t> </a:t>
                      </a:r>
                      <a:r>
                        <a:rPr lang="en-US" sz="700" b="1">
                          <a:effectLst/>
                          <a:latin typeface="+mn-lt"/>
                          <a:ea typeface="Times New Roman" panose="02020603050405020304" pitchFamily="18" charset="0"/>
                          <a:cs typeface="Times New Roman" panose="02020603050405020304" pitchFamily="18" charset="0"/>
                        </a:rPr>
                        <a:t>–</a:t>
                      </a:r>
                      <a:r>
                        <a:rPr lang="en-US" sz="700" b="1" spc="-260">
                          <a:effectLst/>
                          <a:latin typeface="+mn-lt"/>
                          <a:ea typeface="Times New Roman" panose="02020603050405020304" pitchFamily="18" charset="0"/>
                          <a:cs typeface="Times New Roman" panose="02020603050405020304" pitchFamily="18" charset="0"/>
                        </a:rPr>
                        <a:t> </a:t>
                      </a:r>
                    </a:p>
                    <a:p>
                      <a:pPr marL="67945" marR="300355" eaLnBrk="0" hangingPunct="0">
                        <a:lnSpc>
                          <a:spcPct val="107000"/>
                        </a:lnSpc>
                        <a:spcBef>
                          <a:spcPts val="0"/>
                        </a:spcBef>
                        <a:spcAft>
                          <a:spcPts val="0"/>
                        </a:spcAft>
                      </a:pPr>
                      <a:endParaRPr lang="en-US" sz="700" b="1" spc="-260">
                        <a:effectLst/>
                        <a:latin typeface="+mn-lt"/>
                        <a:ea typeface="Times New Roman" panose="02020603050405020304" pitchFamily="18" charset="0"/>
                        <a:cs typeface="Times New Roman" panose="02020603050405020304" pitchFamily="18" charset="0"/>
                      </a:endParaRPr>
                    </a:p>
                    <a:p>
                      <a:pPr marL="67945" marR="300355" eaLnBrk="0" hangingPunct="0">
                        <a:lnSpc>
                          <a:spcPct val="107000"/>
                        </a:lnSpc>
                        <a:spcBef>
                          <a:spcPts val="0"/>
                        </a:spcBef>
                        <a:spcAft>
                          <a:spcPts val="0"/>
                        </a:spcAft>
                      </a:pPr>
                      <a:r>
                        <a:rPr lang="en-US" sz="700" b="1">
                          <a:effectLst/>
                          <a:latin typeface="+mn-lt"/>
                          <a:ea typeface="Times New Roman" panose="02020603050405020304" pitchFamily="18" charset="0"/>
                          <a:cs typeface="Times New Roman" panose="02020603050405020304" pitchFamily="18" charset="0"/>
                        </a:rPr>
                        <a:t>Wildlife</a:t>
                      </a:r>
                      <a:r>
                        <a:rPr lang="en-US" sz="700" b="1" spc="5">
                          <a:effectLst/>
                          <a:latin typeface="+mn-lt"/>
                          <a:ea typeface="Times New Roman" panose="02020603050405020304" pitchFamily="18" charset="0"/>
                          <a:cs typeface="Times New Roman" panose="02020603050405020304" pitchFamily="18" charset="0"/>
                        </a:rPr>
                        <a:t> </a:t>
                      </a:r>
                      <a:r>
                        <a:rPr lang="en-US" sz="700" b="1">
                          <a:effectLst/>
                          <a:latin typeface="+mn-lt"/>
                          <a:ea typeface="Times New Roman" panose="02020603050405020304" pitchFamily="18" charset="0"/>
                          <a:cs typeface="Times New Roman" panose="02020603050405020304" pitchFamily="18" charset="0"/>
                        </a:rPr>
                        <a:t>Structures</a:t>
                      </a:r>
                      <a:endParaRPr lang="en-US" sz="700">
                        <a:effectLst/>
                        <a:latin typeface="+mn-lt"/>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7945" marR="76835" eaLnBrk="0" hangingPunct="0">
                        <a:lnSpc>
                          <a:spcPct val="107000"/>
                        </a:lnSpc>
                        <a:spcBef>
                          <a:spcPts val="0"/>
                        </a:spcBef>
                        <a:spcAft>
                          <a:spcPts val="0"/>
                        </a:spcAft>
                      </a:pPr>
                      <a:r>
                        <a:rPr lang="en-US" sz="700">
                          <a:effectLst/>
                          <a:latin typeface="+mn-lt"/>
                          <a:ea typeface="Times New Roman" panose="02020603050405020304" pitchFamily="18" charset="0"/>
                          <a:cs typeface="Times New Roman" panose="02020603050405020304" pitchFamily="18" charset="0"/>
                        </a:rPr>
                        <a:t>CP3, </a:t>
                      </a:r>
                    </a:p>
                    <a:p>
                      <a:pPr marL="67945" marR="76835" eaLnBrk="0" hangingPunct="0">
                        <a:lnSpc>
                          <a:spcPct val="107000"/>
                        </a:lnSpc>
                        <a:spcBef>
                          <a:spcPts val="0"/>
                        </a:spcBef>
                        <a:spcAft>
                          <a:spcPts val="0"/>
                        </a:spcAft>
                      </a:pPr>
                      <a:r>
                        <a:rPr lang="en-US" sz="700">
                          <a:effectLst/>
                          <a:latin typeface="+mn-lt"/>
                          <a:ea typeface="Times New Roman" panose="02020603050405020304" pitchFamily="18" charset="0"/>
                          <a:cs typeface="Times New Roman" panose="02020603050405020304" pitchFamily="18" charset="0"/>
                        </a:rPr>
                        <a:t>CP3A,</a:t>
                      </a:r>
                      <a:r>
                        <a:rPr lang="en-US" sz="700" spc="-26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CP4D,</a:t>
                      </a:r>
                      <a:r>
                        <a:rPr lang="en-US" sz="700" spc="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CP22,</a:t>
                      </a:r>
                      <a:r>
                        <a:rPr lang="en-US" sz="700" spc="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CP23,</a:t>
                      </a:r>
                      <a:r>
                        <a:rPr lang="en-US" sz="700" spc="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CP23A,</a:t>
                      </a:r>
                      <a:r>
                        <a:rPr lang="en-US" sz="700" spc="5">
                          <a:effectLst/>
                          <a:latin typeface="+mn-lt"/>
                          <a:ea typeface="Times New Roman" panose="02020603050405020304" pitchFamily="18" charset="0"/>
                          <a:cs typeface="Times New Roman" panose="02020603050405020304" pitchFamily="18" charset="0"/>
                        </a:rPr>
                        <a:t> </a:t>
                      </a:r>
                      <a:endParaRPr lang="en-US" sz="700">
                        <a:effectLst/>
                        <a:latin typeface="+mn-lt"/>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8580" marR="118745" eaLnBrk="0" hangingPunct="0">
                        <a:lnSpc>
                          <a:spcPct val="107000"/>
                        </a:lnSpc>
                        <a:spcBef>
                          <a:spcPts val="0"/>
                        </a:spcBef>
                        <a:spcAft>
                          <a:spcPts val="0"/>
                        </a:spcAft>
                      </a:pPr>
                      <a:r>
                        <a:rPr lang="en-US" sz="700">
                          <a:effectLst/>
                          <a:latin typeface="+mn-lt"/>
                          <a:ea typeface="Times New Roman" panose="02020603050405020304" pitchFamily="18" charset="0"/>
                          <a:cs typeface="Times New Roman" panose="02020603050405020304" pitchFamily="18" charset="0"/>
                        </a:rPr>
                        <a:t>-Increase plant diversity and</a:t>
                      </a:r>
                      <a:r>
                        <a:rPr lang="en-US" sz="700" spc="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promote habitat creation with a </a:t>
                      </a:r>
                      <a:r>
                        <a:rPr lang="en-US" sz="700" spc="-270">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variety of activities</a:t>
                      </a:r>
                      <a:r>
                        <a:rPr lang="en-US" sz="700" spc="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recommended by NRCS and</a:t>
                      </a:r>
                      <a:r>
                        <a:rPr lang="en-US" sz="700" spc="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DDA</a:t>
                      </a:r>
                      <a:r>
                        <a:rPr lang="en-US" sz="700" spc="-10">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Foresters.</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8580" marR="0" eaLnBrk="0" hangingPunct="0">
                        <a:lnSpc>
                          <a:spcPts val="1135"/>
                        </a:lnSpc>
                        <a:spcBef>
                          <a:spcPts val="0"/>
                        </a:spcBef>
                        <a:spcAft>
                          <a:spcPts val="0"/>
                        </a:spcAft>
                      </a:pPr>
                      <a:r>
                        <a:rPr lang="en-US" sz="700">
                          <a:effectLst/>
                          <a:latin typeface="+mn-lt"/>
                          <a:ea typeface="Times New Roman" panose="02020603050405020304" pitchFamily="18" charset="0"/>
                          <a:cs typeface="Times New Roman" panose="02020603050405020304" pitchFamily="18" charset="0"/>
                        </a:rPr>
                        <a:t>-Hinge</a:t>
                      </a:r>
                      <a:r>
                        <a:rPr lang="en-US" sz="700" spc="-1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cuts</a:t>
                      </a:r>
                    </a:p>
                    <a:p>
                      <a:pPr marL="68580" marR="0" eaLnBrk="0" hangingPunct="0">
                        <a:lnSpc>
                          <a:spcPts val="1145"/>
                        </a:lnSpc>
                        <a:spcBef>
                          <a:spcPts val="0"/>
                        </a:spcBef>
                        <a:spcAft>
                          <a:spcPts val="0"/>
                        </a:spcAft>
                      </a:pPr>
                      <a:r>
                        <a:rPr lang="en-US" sz="700">
                          <a:effectLst/>
                          <a:latin typeface="+mn-lt"/>
                          <a:ea typeface="Times New Roman" panose="02020603050405020304" pitchFamily="18" charset="0"/>
                          <a:cs typeface="Times New Roman" panose="02020603050405020304" pitchFamily="18" charset="0"/>
                        </a:rPr>
                        <a:t>-Snag</a:t>
                      </a:r>
                      <a:r>
                        <a:rPr lang="en-US" sz="700" spc="-10">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creation</a:t>
                      </a:r>
                    </a:p>
                    <a:p>
                      <a:pPr marL="68580" marR="0" eaLnBrk="0" hangingPunct="0">
                        <a:lnSpc>
                          <a:spcPts val="1145"/>
                        </a:lnSpc>
                        <a:spcBef>
                          <a:spcPts val="0"/>
                        </a:spcBef>
                        <a:spcAft>
                          <a:spcPts val="0"/>
                        </a:spcAft>
                      </a:pPr>
                      <a:r>
                        <a:rPr lang="en-US" sz="700">
                          <a:effectLst/>
                          <a:latin typeface="+mn-lt"/>
                          <a:ea typeface="Times New Roman" panose="02020603050405020304" pitchFamily="18" charset="0"/>
                          <a:cs typeface="Times New Roman" panose="02020603050405020304" pitchFamily="18" charset="0"/>
                        </a:rPr>
                        <a:t>-Downed</a:t>
                      </a:r>
                      <a:r>
                        <a:rPr lang="en-US" sz="700" spc="-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wood</a:t>
                      </a:r>
                      <a:r>
                        <a:rPr lang="en-US" sz="700" spc="-1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creation.</a:t>
                      </a:r>
                    </a:p>
                    <a:p>
                      <a:pPr marL="68580" marR="122555" eaLnBrk="0" hangingPunct="0">
                        <a:lnSpc>
                          <a:spcPct val="107000"/>
                        </a:lnSpc>
                        <a:spcBef>
                          <a:spcPts val="5"/>
                        </a:spcBef>
                        <a:spcAft>
                          <a:spcPts val="0"/>
                        </a:spcAft>
                      </a:pPr>
                      <a:r>
                        <a:rPr lang="en-US" sz="700">
                          <a:effectLst/>
                          <a:latin typeface="+mn-lt"/>
                          <a:ea typeface="Times New Roman" panose="02020603050405020304" pitchFamily="18" charset="0"/>
                          <a:cs typeface="Times New Roman" panose="02020603050405020304" pitchFamily="18" charset="0"/>
                        </a:rPr>
                        <a:t>-All</a:t>
                      </a:r>
                      <a:r>
                        <a:rPr lang="en-US" sz="700" spc="-1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activities</a:t>
                      </a:r>
                      <a:r>
                        <a:rPr lang="en-US" sz="700" spc="-20">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must</a:t>
                      </a:r>
                      <a:r>
                        <a:rPr lang="en-US" sz="700" spc="-20">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be</a:t>
                      </a:r>
                      <a:r>
                        <a:rPr lang="en-US" sz="700" spc="-20">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done</a:t>
                      </a:r>
                      <a:r>
                        <a:rPr lang="en-US" sz="700" spc="-26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accordance to NRCS</a:t>
                      </a:r>
                      <a:r>
                        <a:rPr lang="en-US" sz="700" spc="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standards and</a:t>
                      </a:r>
                      <a:r>
                        <a:rPr lang="en-US" sz="700" spc="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specifications. These</a:t>
                      </a:r>
                      <a:r>
                        <a:rPr lang="en-US" sz="700" spc="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activities can stand alone</a:t>
                      </a:r>
                      <a:r>
                        <a:rPr lang="en-US" sz="700" spc="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with NRCS guidance, or</a:t>
                      </a:r>
                      <a:r>
                        <a:rPr lang="en-US" sz="700" spc="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can be done in addition to</a:t>
                      </a:r>
                      <a:r>
                        <a:rPr lang="en-US" sz="700" spc="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thinning.</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7310" marR="290830" eaLnBrk="0" hangingPunct="0">
                        <a:lnSpc>
                          <a:spcPct val="200000"/>
                        </a:lnSpc>
                        <a:spcBef>
                          <a:spcPts val="0"/>
                        </a:spcBef>
                        <a:spcAft>
                          <a:spcPts val="0"/>
                        </a:spcAft>
                      </a:pPr>
                      <a:r>
                        <a:rPr lang="en-US" sz="700">
                          <a:effectLst/>
                          <a:latin typeface="+mn-lt"/>
                          <a:ea typeface="Times New Roman" panose="02020603050405020304" pitchFamily="18" charset="0"/>
                          <a:cs typeface="Times New Roman" panose="02020603050405020304" pitchFamily="18" charset="0"/>
                        </a:rPr>
                        <a:t>10 year contracts:</a:t>
                      </a:r>
                      <a:r>
                        <a:rPr lang="en-US" sz="700" spc="-270">
                          <a:effectLst/>
                          <a:latin typeface="+mn-lt"/>
                          <a:ea typeface="Times New Roman" panose="02020603050405020304" pitchFamily="18" charset="0"/>
                          <a:cs typeface="Times New Roman" panose="02020603050405020304" pitchFamily="18" charset="0"/>
                        </a:rPr>
                        <a:t> </a:t>
                      </a:r>
                    </a:p>
                    <a:p>
                      <a:pPr marL="67310" marR="290830" eaLnBrk="0" hangingPunct="0">
                        <a:lnSpc>
                          <a:spcPct val="200000"/>
                        </a:lnSpc>
                        <a:spcBef>
                          <a:spcPts val="0"/>
                        </a:spcBef>
                        <a:spcAft>
                          <a:spcPts val="0"/>
                        </a:spcAft>
                      </a:pPr>
                      <a:r>
                        <a:rPr lang="en-US" sz="700">
                          <a:effectLst/>
                          <a:latin typeface="+mn-lt"/>
                          <a:ea typeface="Times New Roman" panose="02020603050405020304" pitchFamily="18" charset="0"/>
                          <a:cs typeface="Times New Roman" panose="02020603050405020304" pitchFamily="18" charset="0"/>
                        </a:rPr>
                        <a:t>One CM activity</a:t>
                      </a:r>
                    </a:p>
                    <a:p>
                      <a:pPr marL="67310" marR="290830" eaLnBrk="0" hangingPunct="0">
                        <a:lnSpc>
                          <a:spcPct val="200000"/>
                        </a:lnSpc>
                        <a:spcBef>
                          <a:spcPts val="0"/>
                        </a:spcBef>
                        <a:spcAft>
                          <a:spcPts val="0"/>
                        </a:spcAft>
                      </a:pPr>
                      <a:r>
                        <a:rPr lang="en-US" sz="700" spc="-26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15</a:t>
                      </a:r>
                      <a:r>
                        <a:rPr lang="en-US" sz="700" spc="-30">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year</a:t>
                      </a:r>
                      <a:r>
                        <a:rPr lang="en-US" sz="700" spc="-50">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contracts:</a:t>
                      </a:r>
                    </a:p>
                    <a:p>
                      <a:pPr marL="66675" marR="262255" eaLnBrk="0" hangingPunct="0">
                        <a:lnSpc>
                          <a:spcPct val="107000"/>
                        </a:lnSpc>
                        <a:spcBef>
                          <a:spcPts val="0"/>
                        </a:spcBef>
                        <a:spcAft>
                          <a:spcPts val="0"/>
                        </a:spcAft>
                      </a:pPr>
                      <a:r>
                        <a:rPr lang="en-US" sz="700">
                          <a:effectLst/>
                          <a:latin typeface="+mn-lt"/>
                          <a:ea typeface="Times New Roman" panose="02020603050405020304" pitchFamily="18" charset="0"/>
                          <a:cs typeface="Times New Roman" panose="02020603050405020304" pitchFamily="18" charset="0"/>
                        </a:rPr>
                        <a:t>One</a:t>
                      </a:r>
                      <a:r>
                        <a:rPr lang="en-US" sz="700" spc="-40">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CM</a:t>
                      </a:r>
                      <a:r>
                        <a:rPr lang="en-US" sz="700" spc="-4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activity,</a:t>
                      </a:r>
                      <a:r>
                        <a:rPr lang="en-US" sz="700" spc="-260">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and second is</a:t>
                      </a:r>
                      <a:r>
                        <a:rPr lang="en-US" sz="700" spc="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optional.</a:t>
                      </a:r>
                    </a:p>
                    <a:p>
                      <a:pPr marL="0" marR="0" eaLnBrk="0" hangingPunct="0">
                        <a:lnSpc>
                          <a:spcPct val="107000"/>
                        </a:lnSpc>
                        <a:spcBef>
                          <a:spcPts val="40"/>
                        </a:spcBef>
                        <a:spcAft>
                          <a:spcPts val="0"/>
                        </a:spcAft>
                      </a:pPr>
                      <a:r>
                        <a:rPr lang="en-US" sz="700">
                          <a:effectLst/>
                          <a:latin typeface="+mn-lt"/>
                          <a:ea typeface="Times New Roman" panose="02020603050405020304" pitchFamily="18" charset="0"/>
                          <a:cs typeface="Times New Roman" panose="02020603050405020304" pitchFamily="18" charset="0"/>
                        </a:rPr>
                        <a:t> </a:t>
                      </a:r>
                    </a:p>
                    <a:p>
                      <a:pPr marL="67310" marR="97155" eaLnBrk="0" hangingPunct="0">
                        <a:lnSpc>
                          <a:spcPct val="107000"/>
                        </a:lnSpc>
                        <a:spcBef>
                          <a:spcPts val="0"/>
                        </a:spcBef>
                        <a:spcAft>
                          <a:spcPts val="0"/>
                        </a:spcAft>
                      </a:pPr>
                      <a:r>
                        <a:rPr lang="en-US" sz="700">
                          <a:effectLst/>
                          <a:latin typeface="+mn-lt"/>
                          <a:ea typeface="Times New Roman" panose="02020603050405020304" pitchFamily="18" charset="0"/>
                          <a:cs typeface="Times New Roman" panose="02020603050405020304" pitchFamily="18" charset="0"/>
                        </a:rPr>
                        <a:t>Only on established</a:t>
                      </a:r>
                      <a:r>
                        <a:rPr lang="en-US" sz="700" spc="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stands, typically 10</a:t>
                      </a:r>
                      <a:r>
                        <a:rPr lang="en-US" sz="700" spc="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years</a:t>
                      </a:r>
                      <a:r>
                        <a:rPr lang="en-US" sz="700" spc="-20">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or</a:t>
                      </a:r>
                      <a:r>
                        <a:rPr lang="en-US" sz="700" spc="-1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more</a:t>
                      </a:r>
                      <a:r>
                        <a:rPr lang="en-US" sz="700" spc="-20">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in</a:t>
                      </a:r>
                      <a:r>
                        <a:rPr lang="en-US" sz="700" spc="-1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age.</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8580" marR="60960" eaLnBrk="0" hangingPunct="0">
                        <a:lnSpc>
                          <a:spcPct val="107000"/>
                        </a:lnSpc>
                        <a:spcBef>
                          <a:spcPts val="0"/>
                        </a:spcBef>
                        <a:spcAft>
                          <a:spcPts val="0"/>
                        </a:spcAft>
                      </a:pPr>
                      <a:r>
                        <a:rPr lang="en-US" sz="700">
                          <a:effectLst/>
                          <a:latin typeface="+mn-lt"/>
                          <a:ea typeface="Times New Roman" panose="02020603050405020304" pitchFamily="18" charset="0"/>
                          <a:cs typeface="Times New Roman" panose="02020603050405020304" pitchFamily="18" charset="0"/>
                        </a:rPr>
                        <a:t>10 Year Contracts:</a:t>
                      </a:r>
                      <a:r>
                        <a:rPr lang="en-US" sz="700" spc="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Before</a:t>
                      </a:r>
                      <a:r>
                        <a:rPr lang="en-US" sz="700" spc="-20">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end</a:t>
                      </a:r>
                      <a:r>
                        <a:rPr lang="en-US" sz="700" spc="-20">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of</a:t>
                      </a:r>
                      <a:r>
                        <a:rPr lang="en-US" sz="700" spc="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year</a:t>
                      </a:r>
                      <a:r>
                        <a:rPr lang="en-US" sz="700" spc="-1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6</a:t>
                      </a:r>
                      <a:r>
                        <a:rPr lang="en-US" sz="700" spc="-10">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and</a:t>
                      </a:r>
                      <a:r>
                        <a:rPr lang="en-US" sz="700" spc="-260">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additional activity may</a:t>
                      </a:r>
                      <a:r>
                        <a:rPr lang="en-US" sz="700" spc="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occur</a:t>
                      </a:r>
                      <a:r>
                        <a:rPr lang="en-US" sz="700" spc="-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up</a:t>
                      </a:r>
                      <a:r>
                        <a:rPr lang="en-US" sz="700" spc="-10">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to</a:t>
                      </a:r>
                      <a:r>
                        <a:rPr lang="en-US" sz="700" spc="1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year</a:t>
                      </a:r>
                      <a:r>
                        <a:rPr lang="en-US" sz="700" spc="-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8.</a:t>
                      </a:r>
                    </a:p>
                    <a:p>
                      <a:pPr marL="0" marR="0" eaLnBrk="0" hangingPunct="0">
                        <a:lnSpc>
                          <a:spcPct val="107000"/>
                        </a:lnSpc>
                        <a:spcBef>
                          <a:spcPts val="40"/>
                        </a:spcBef>
                        <a:spcAft>
                          <a:spcPts val="0"/>
                        </a:spcAft>
                      </a:pPr>
                      <a:r>
                        <a:rPr lang="en-US" sz="700">
                          <a:effectLst/>
                          <a:latin typeface="+mn-lt"/>
                          <a:ea typeface="Times New Roman" panose="02020603050405020304" pitchFamily="18" charset="0"/>
                          <a:cs typeface="Times New Roman" panose="02020603050405020304" pitchFamily="18" charset="0"/>
                        </a:rPr>
                        <a:t> </a:t>
                      </a:r>
                    </a:p>
                    <a:p>
                      <a:pPr marL="68580" marR="66040" eaLnBrk="0" hangingPunct="0">
                        <a:lnSpc>
                          <a:spcPct val="107000"/>
                        </a:lnSpc>
                        <a:spcBef>
                          <a:spcPts val="0"/>
                        </a:spcBef>
                        <a:spcAft>
                          <a:spcPts val="0"/>
                        </a:spcAft>
                      </a:pPr>
                      <a:r>
                        <a:rPr lang="en-US" sz="700">
                          <a:effectLst/>
                          <a:latin typeface="+mn-lt"/>
                          <a:ea typeface="Times New Roman" panose="02020603050405020304" pitchFamily="18" charset="0"/>
                          <a:cs typeface="Times New Roman" panose="02020603050405020304" pitchFamily="18" charset="0"/>
                        </a:rPr>
                        <a:t>15 Year Contracts:</a:t>
                      </a:r>
                      <a:r>
                        <a:rPr lang="en-US" sz="700" spc="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Before end of year 9,</a:t>
                      </a:r>
                      <a:r>
                        <a:rPr lang="en-US" sz="700" spc="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and additional activity</a:t>
                      </a:r>
                      <a:r>
                        <a:rPr lang="en-US" sz="700" spc="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may</a:t>
                      </a:r>
                      <a:r>
                        <a:rPr lang="en-US" sz="700" spc="-3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occur</a:t>
                      </a:r>
                      <a:r>
                        <a:rPr lang="en-US" sz="700" spc="-1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up</a:t>
                      </a:r>
                      <a:r>
                        <a:rPr lang="en-US" sz="700" spc="-10">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to year</a:t>
                      </a:r>
                      <a:r>
                        <a:rPr lang="en-US" sz="700" spc="-5">
                          <a:effectLst/>
                          <a:latin typeface="+mn-lt"/>
                          <a:ea typeface="Times New Roman" panose="02020603050405020304" pitchFamily="18" charset="0"/>
                          <a:cs typeface="Times New Roman" panose="02020603050405020304" pitchFamily="18" charset="0"/>
                        </a:rPr>
                        <a:t> </a:t>
                      </a:r>
                      <a:r>
                        <a:rPr lang="en-US" sz="700">
                          <a:effectLst/>
                          <a:latin typeface="+mn-lt"/>
                          <a:ea typeface="Times New Roman" panose="02020603050405020304" pitchFamily="18" charset="0"/>
                          <a:cs typeface="Times New Roman" panose="02020603050405020304" pitchFamily="18" charset="0"/>
                        </a:rPr>
                        <a:t>13.</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7417506"/>
                  </a:ext>
                </a:extLst>
              </a:tr>
            </a:tbl>
          </a:graphicData>
        </a:graphic>
      </p:graphicFrame>
    </p:spTree>
    <p:extLst>
      <p:ext uri="{BB962C8B-B14F-4D97-AF65-F5344CB8AC3E}">
        <p14:creationId xmlns:p14="http://schemas.microsoft.com/office/powerpoint/2010/main" val="5367497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457DC9-87D4-41E3-85F0-B6F8EF641472}"/>
              </a:ext>
            </a:extLst>
          </p:cNvPr>
          <p:cNvSpPr>
            <a:spLocks noGrp="1"/>
          </p:cNvSpPr>
          <p:nvPr>
            <p:ph type="title"/>
          </p:nvPr>
        </p:nvSpPr>
        <p:spPr>
          <a:xfrm>
            <a:off x="881210" y="556120"/>
            <a:ext cx="7886700" cy="1325563"/>
          </a:xfrm>
        </p:spPr>
        <p:txBody>
          <a:bodyPr>
            <a:normAutofit/>
          </a:bodyPr>
          <a:lstStyle/>
          <a:p>
            <a:pPr algn="ctr"/>
            <a:br>
              <a:rPr lang="en-US"/>
            </a:br>
            <a:endParaRPr lang="en-US"/>
          </a:p>
        </p:txBody>
      </p:sp>
      <p:sp>
        <p:nvSpPr>
          <p:cNvPr id="3" name="Text Placeholder 2">
            <a:extLst>
              <a:ext uri="{FF2B5EF4-FFF2-40B4-BE49-F238E27FC236}">
                <a16:creationId xmlns:a16="http://schemas.microsoft.com/office/drawing/2014/main" id="{28D48034-4FD3-4DEE-B8A6-9C7FB651CA6C}"/>
              </a:ext>
            </a:extLst>
          </p:cNvPr>
          <p:cNvSpPr>
            <a:spLocks noGrp="1"/>
          </p:cNvSpPr>
          <p:nvPr>
            <p:ph type="body" idx="1"/>
          </p:nvPr>
        </p:nvSpPr>
        <p:spPr/>
        <p:txBody>
          <a:bodyPr/>
          <a:lstStyle/>
          <a:p>
            <a:endParaRPr lang="en-US"/>
          </a:p>
        </p:txBody>
      </p:sp>
      <p:graphicFrame>
        <p:nvGraphicFramePr>
          <p:cNvPr id="10" name="Content Placeholder 9">
            <a:extLst>
              <a:ext uri="{FF2B5EF4-FFF2-40B4-BE49-F238E27FC236}">
                <a16:creationId xmlns:a16="http://schemas.microsoft.com/office/drawing/2014/main" id="{EB09927F-A40D-422E-9403-63FBAC0B67CF}"/>
              </a:ext>
            </a:extLst>
          </p:cNvPr>
          <p:cNvGraphicFramePr>
            <a:graphicFrameLocks noGrp="1"/>
          </p:cNvGraphicFramePr>
          <p:nvPr>
            <p:ph sz="half" idx="2"/>
            <p:extLst>
              <p:ext uri="{D42A27DB-BD31-4B8C-83A1-F6EECF244321}">
                <p14:modId xmlns:p14="http://schemas.microsoft.com/office/powerpoint/2010/main" val="45701208"/>
              </p:ext>
            </p:extLst>
          </p:nvPr>
        </p:nvGraphicFramePr>
        <p:xfrm>
          <a:off x="80127" y="688256"/>
          <a:ext cx="8983745" cy="6018573"/>
        </p:xfrm>
        <a:graphic>
          <a:graphicData uri="http://schemas.openxmlformats.org/drawingml/2006/table">
            <a:tbl>
              <a:tblPr firstRow="1" firstCol="1" bandRow="1">
                <a:tableStyleId>{5C22544A-7EE6-4342-B048-85BDC9FD1C3A}</a:tableStyleId>
              </a:tblPr>
              <a:tblGrid>
                <a:gridCol w="1702652">
                  <a:extLst>
                    <a:ext uri="{9D8B030D-6E8A-4147-A177-3AD203B41FA5}">
                      <a16:colId xmlns:a16="http://schemas.microsoft.com/office/drawing/2014/main" val="3098214395"/>
                    </a:ext>
                  </a:extLst>
                </a:gridCol>
                <a:gridCol w="268445">
                  <a:extLst>
                    <a:ext uri="{9D8B030D-6E8A-4147-A177-3AD203B41FA5}">
                      <a16:colId xmlns:a16="http://schemas.microsoft.com/office/drawing/2014/main" val="899368707"/>
                    </a:ext>
                  </a:extLst>
                </a:gridCol>
                <a:gridCol w="3585527">
                  <a:extLst>
                    <a:ext uri="{9D8B030D-6E8A-4147-A177-3AD203B41FA5}">
                      <a16:colId xmlns:a16="http://schemas.microsoft.com/office/drawing/2014/main" val="1076471089"/>
                    </a:ext>
                  </a:extLst>
                </a:gridCol>
                <a:gridCol w="268445">
                  <a:extLst>
                    <a:ext uri="{9D8B030D-6E8A-4147-A177-3AD203B41FA5}">
                      <a16:colId xmlns:a16="http://schemas.microsoft.com/office/drawing/2014/main" val="3879983453"/>
                    </a:ext>
                  </a:extLst>
                </a:gridCol>
                <a:gridCol w="3158676">
                  <a:extLst>
                    <a:ext uri="{9D8B030D-6E8A-4147-A177-3AD203B41FA5}">
                      <a16:colId xmlns:a16="http://schemas.microsoft.com/office/drawing/2014/main" val="3562234685"/>
                    </a:ext>
                  </a:extLst>
                </a:gridCol>
              </a:tblGrid>
              <a:tr h="308924">
                <a:tc>
                  <a:txBody>
                    <a:bodyPr/>
                    <a:lstStyle/>
                    <a:p>
                      <a:pPr marL="0" marR="115570">
                        <a:spcBef>
                          <a:spcPts val="0"/>
                        </a:spcBef>
                        <a:spcAft>
                          <a:spcPts val="0"/>
                        </a:spcAft>
                      </a:pPr>
                      <a:r>
                        <a:rPr lang="en-US" sz="1200">
                          <a:effectLst/>
                          <a:latin typeface="+mj-lt"/>
                        </a:rPr>
                        <a:t>9:00 – 9:10</a:t>
                      </a:r>
                      <a:endParaRPr lang="en-US" sz="1200">
                        <a:effectLst/>
                        <a:latin typeface="+mj-lt"/>
                        <a:ea typeface="Calibri" panose="020F0502020204030204" pitchFamily="34" charset="0"/>
                        <a:cs typeface="Times New Roman" panose="02020603050405020304" pitchFamily="18" charset="0"/>
                      </a:endParaRPr>
                    </a:p>
                  </a:txBody>
                  <a:tcPr marL="40940" marR="40940" marT="0" marB="0"/>
                </a:tc>
                <a:tc>
                  <a:txBody>
                    <a:bodyPr/>
                    <a:lstStyle/>
                    <a:p>
                      <a:pPr marL="0" marR="1417320">
                        <a:spcBef>
                          <a:spcPts val="0"/>
                        </a:spcBef>
                        <a:spcAft>
                          <a:spcPts val="0"/>
                        </a:spcAft>
                      </a:pPr>
                      <a:endParaRPr lang="en-US" sz="1200">
                        <a:effectLst/>
                        <a:latin typeface="+mj-lt"/>
                        <a:ea typeface="Calibri" panose="020F0502020204030204" pitchFamily="34" charset="0"/>
                        <a:cs typeface="Times New Roman" panose="02020603050405020304" pitchFamily="18" charset="0"/>
                      </a:endParaRPr>
                    </a:p>
                  </a:txBody>
                  <a:tcPr marL="40940" marR="40940" marT="0" marB="0"/>
                </a:tc>
                <a:tc>
                  <a:txBody>
                    <a:bodyPr/>
                    <a:lstStyle/>
                    <a:p>
                      <a:pPr marL="0" marR="444500">
                        <a:spcBef>
                          <a:spcPts val="0"/>
                        </a:spcBef>
                        <a:spcAft>
                          <a:spcPts val="0"/>
                        </a:spcAft>
                      </a:pPr>
                      <a:r>
                        <a:rPr lang="en-US" sz="1200">
                          <a:effectLst/>
                          <a:latin typeface="+mj-lt"/>
                        </a:rPr>
                        <a:t>Welcome</a:t>
                      </a:r>
                      <a:endParaRPr lang="en-US" sz="1200">
                        <a:effectLst/>
                        <a:latin typeface="+mj-lt"/>
                        <a:ea typeface="Calibri" panose="020F0502020204030204" pitchFamily="34" charset="0"/>
                        <a:cs typeface="Times New Roman" panose="02020603050405020304" pitchFamily="18" charset="0"/>
                      </a:endParaRPr>
                    </a:p>
                  </a:txBody>
                  <a:tcPr marL="40940" marR="40940" marT="0" marB="0"/>
                </a:tc>
                <a:tc>
                  <a:txBody>
                    <a:bodyPr/>
                    <a:lstStyle/>
                    <a:p>
                      <a:pPr marL="0" marR="1417320">
                        <a:spcBef>
                          <a:spcPts val="0"/>
                        </a:spcBef>
                        <a:spcAft>
                          <a:spcPts val="0"/>
                        </a:spcAft>
                      </a:pPr>
                      <a:endParaRPr lang="en-US" sz="1200">
                        <a:effectLst/>
                        <a:latin typeface="+mj-lt"/>
                        <a:ea typeface="Calibri" panose="020F0502020204030204" pitchFamily="34" charset="0"/>
                        <a:cs typeface="Times New Roman" panose="02020603050405020304" pitchFamily="18" charset="0"/>
                      </a:endParaRPr>
                    </a:p>
                  </a:txBody>
                  <a:tcPr marL="40940" marR="40940" marT="0" marB="0"/>
                </a:tc>
                <a:tc>
                  <a:txBody>
                    <a:bodyPr/>
                    <a:lstStyle/>
                    <a:p>
                      <a:pPr marL="0" marR="247015">
                        <a:spcBef>
                          <a:spcPts val="0"/>
                        </a:spcBef>
                        <a:spcAft>
                          <a:spcPts val="0"/>
                        </a:spcAft>
                      </a:pPr>
                      <a:r>
                        <a:rPr lang="en-US" sz="1200">
                          <a:effectLst/>
                          <a:latin typeface="+mj-lt"/>
                        </a:rPr>
                        <a:t>Kasey Taylor</a:t>
                      </a:r>
                      <a:endParaRPr lang="en-US" sz="1200">
                        <a:effectLst/>
                        <a:latin typeface="+mj-lt"/>
                        <a:ea typeface="Calibri" panose="020F0502020204030204" pitchFamily="34" charset="0"/>
                        <a:cs typeface="Times New Roman" panose="02020603050405020304" pitchFamily="18" charset="0"/>
                      </a:endParaRPr>
                    </a:p>
                  </a:txBody>
                  <a:tcPr marL="40940" marR="40940" marT="0" marB="0"/>
                </a:tc>
                <a:extLst>
                  <a:ext uri="{0D108BD9-81ED-4DB2-BD59-A6C34878D82A}">
                    <a16:rowId xmlns:a16="http://schemas.microsoft.com/office/drawing/2014/main" val="3480839353"/>
                  </a:ext>
                </a:extLst>
              </a:tr>
              <a:tr h="488537">
                <a:tc>
                  <a:txBody>
                    <a:bodyPr/>
                    <a:lstStyle/>
                    <a:p>
                      <a:pPr marL="0" marR="115570">
                        <a:spcBef>
                          <a:spcPts val="0"/>
                        </a:spcBef>
                        <a:spcAft>
                          <a:spcPts val="0"/>
                        </a:spcAft>
                      </a:pPr>
                      <a:r>
                        <a:rPr lang="en-US" sz="1200">
                          <a:effectLst/>
                          <a:latin typeface="+mj-lt"/>
                        </a:rPr>
                        <a:t>9:10 – 9:30 </a:t>
                      </a:r>
                      <a:endParaRPr lang="en-US" sz="1200">
                        <a:effectLst/>
                        <a:latin typeface="+mj-lt"/>
                        <a:ea typeface="Calibri" panose="020F0502020204030204" pitchFamily="34" charset="0"/>
                        <a:cs typeface="Times New Roman" panose="02020603050405020304" pitchFamily="18" charset="0"/>
                      </a:endParaRPr>
                    </a:p>
                  </a:txBody>
                  <a:tcPr marL="40940" marR="40940" marT="0" marB="0"/>
                </a:tc>
                <a:tc>
                  <a:txBody>
                    <a:bodyPr/>
                    <a:lstStyle/>
                    <a:p>
                      <a:pPr marL="0" marR="1417320">
                        <a:spcBef>
                          <a:spcPts val="0"/>
                        </a:spcBef>
                        <a:spcAft>
                          <a:spcPts val="0"/>
                        </a:spcAft>
                      </a:pPr>
                      <a:endParaRPr lang="en-US" sz="1200">
                        <a:effectLst/>
                        <a:latin typeface="+mj-lt"/>
                        <a:ea typeface="Calibri" panose="020F0502020204030204" pitchFamily="34" charset="0"/>
                        <a:cs typeface="Times New Roman" panose="02020603050405020304" pitchFamily="18" charset="0"/>
                      </a:endParaRPr>
                    </a:p>
                  </a:txBody>
                  <a:tcPr marL="40940" marR="40940" marT="0" marB="0"/>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1350" i="0" kern="1200">
                          <a:solidFill>
                            <a:schemeClr val="dk1"/>
                          </a:solidFill>
                          <a:effectLst/>
                          <a:latin typeface="+mn-lt"/>
                          <a:ea typeface="+mn-ea"/>
                          <a:cs typeface="+mn-cs"/>
                        </a:rPr>
                        <a:t>Growing your Stewardship – Inflation Reduction Act (IRA) FY23 and Beyond</a:t>
                      </a:r>
                    </a:p>
                  </a:txBody>
                  <a:tcPr marL="40940" marR="40940" marT="0" marB="0"/>
                </a:tc>
                <a:tc>
                  <a:txBody>
                    <a:bodyPr/>
                    <a:lstStyle/>
                    <a:p>
                      <a:pPr marL="0" marR="1417320">
                        <a:spcBef>
                          <a:spcPts val="0"/>
                        </a:spcBef>
                        <a:spcAft>
                          <a:spcPts val="0"/>
                        </a:spcAft>
                      </a:pPr>
                      <a:endParaRPr lang="en-US" sz="1400">
                        <a:effectLst/>
                        <a:latin typeface="+mn-lt"/>
                        <a:ea typeface="Calibri" panose="020F0502020204030204" pitchFamily="34" charset="0"/>
                        <a:cs typeface="Times New Roman" panose="02020603050405020304" pitchFamily="18" charset="0"/>
                      </a:endParaRPr>
                    </a:p>
                  </a:txBody>
                  <a:tcPr marL="40940" marR="40940" marT="0" marB="0"/>
                </a:tc>
                <a:tc>
                  <a:txBody>
                    <a:bodyPr/>
                    <a:lstStyle/>
                    <a:p>
                      <a:pPr marL="0" marR="247015">
                        <a:spcBef>
                          <a:spcPts val="0"/>
                        </a:spcBef>
                        <a:spcAft>
                          <a:spcPts val="0"/>
                        </a:spcAft>
                      </a:pPr>
                      <a:r>
                        <a:rPr lang="en-US" sz="1400">
                          <a:effectLst/>
                          <a:latin typeface="+mn-lt"/>
                        </a:rPr>
                        <a:t>Kasey Taylor</a:t>
                      </a:r>
                    </a:p>
                    <a:p>
                      <a:pPr marL="0" marR="247015">
                        <a:spcBef>
                          <a:spcPts val="0"/>
                        </a:spcBef>
                        <a:spcAft>
                          <a:spcPts val="0"/>
                        </a:spcAft>
                      </a:pPr>
                      <a:endParaRPr lang="en-US" sz="1400">
                        <a:effectLst/>
                        <a:latin typeface="+mn-lt"/>
                      </a:endParaRPr>
                    </a:p>
                    <a:p>
                      <a:pPr marL="0" marR="247015">
                        <a:spcBef>
                          <a:spcPts val="0"/>
                        </a:spcBef>
                        <a:spcAft>
                          <a:spcPts val="0"/>
                        </a:spcAft>
                      </a:pPr>
                      <a:endParaRPr lang="en-US" sz="1400">
                        <a:effectLst/>
                        <a:latin typeface="+mn-lt"/>
                        <a:ea typeface="Calibri" panose="020F0502020204030204" pitchFamily="34" charset="0"/>
                        <a:cs typeface="Times New Roman" panose="02020603050405020304" pitchFamily="18" charset="0"/>
                      </a:endParaRPr>
                    </a:p>
                  </a:txBody>
                  <a:tcPr marL="40940" marR="40940" marT="0" marB="0"/>
                </a:tc>
                <a:extLst>
                  <a:ext uri="{0D108BD9-81ED-4DB2-BD59-A6C34878D82A}">
                    <a16:rowId xmlns:a16="http://schemas.microsoft.com/office/drawing/2014/main" val="1109338084"/>
                  </a:ext>
                </a:extLst>
              </a:tr>
              <a:tr h="813684">
                <a:tc>
                  <a:txBody>
                    <a:bodyPr/>
                    <a:lstStyle/>
                    <a:p>
                      <a:pPr marL="0" marR="115570">
                        <a:spcBef>
                          <a:spcPts val="0"/>
                        </a:spcBef>
                        <a:spcAft>
                          <a:spcPts val="0"/>
                        </a:spcAft>
                      </a:pPr>
                      <a:r>
                        <a:rPr lang="en-US" sz="1200">
                          <a:effectLst/>
                          <a:latin typeface="+mj-lt"/>
                          <a:ea typeface="Calibri" panose="020F0502020204030204" pitchFamily="34" charset="0"/>
                          <a:cs typeface="Times New Roman"/>
                        </a:rPr>
                        <a:t>9:30 – 9:45</a:t>
                      </a:r>
                    </a:p>
                  </a:txBody>
                  <a:tcPr marL="40940" marR="40940" marT="0" marB="0"/>
                </a:tc>
                <a:tc>
                  <a:txBody>
                    <a:bodyPr/>
                    <a:lstStyle/>
                    <a:p>
                      <a:pPr marL="0" marR="1417320">
                        <a:spcBef>
                          <a:spcPts val="0"/>
                        </a:spcBef>
                        <a:spcAft>
                          <a:spcPts val="0"/>
                        </a:spcAft>
                      </a:pPr>
                      <a:endParaRPr lang="en-US" sz="1200">
                        <a:effectLst/>
                        <a:latin typeface="+mj-lt"/>
                        <a:ea typeface="Calibri" panose="020F0502020204030204" pitchFamily="34" charset="0"/>
                        <a:cs typeface="Times New Roman" panose="02020603050405020304" pitchFamily="18" charset="0"/>
                      </a:endParaRPr>
                    </a:p>
                  </a:txBody>
                  <a:tcPr marL="40940" marR="40940" marT="0" marB="0"/>
                </a:tc>
                <a:tc>
                  <a:txBody>
                    <a:bodyPr/>
                    <a:lstStyle/>
                    <a:p>
                      <a:pPr marL="0" marR="444500" lvl="0" indent="0" algn="l" defTabSz="342900" rtl="0" eaLnBrk="1" fontAlgn="auto" latinLnBrk="0" hangingPunct="1">
                        <a:lnSpc>
                          <a:spcPct val="100000"/>
                        </a:lnSpc>
                        <a:spcBef>
                          <a:spcPts val="0"/>
                        </a:spcBef>
                        <a:spcAft>
                          <a:spcPts val="0"/>
                        </a:spcAft>
                        <a:buClrTx/>
                        <a:buSzTx/>
                        <a:buFontTx/>
                        <a:buNone/>
                        <a:tabLst/>
                        <a:defRPr/>
                      </a:pPr>
                      <a:r>
                        <a:rPr lang="en-US" sz="1350" b="0" i="0" kern="1200">
                          <a:solidFill>
                            <a:schemeClr val="dk1"/>
                          </a:solidFill>
                          <a:effectLst/>
                          <a:latin typeface="+mn-lt"/>
                          <a:ea typeface="+mn-ea"/>
                          <a:cs typeface="+mn-cs"/>
                        </a:rPr>
                        <a:t>Improving Understanding and Coordination of Science Activities for Per- and Polyfluoroalkyl Substance (PFAS)</a:t>
                      </a:r>
                      <a:endParaRPr lang="en-US" sz="1400" strike="sngStrike">
                        <a:effectLst/>
                        <a:latin typeface="+mn-lt"/>
                        <a:ea typeface="Calibri" panose="020F0502020204030204" pitchFamily="34" charset="0"/>
                        <a:cs typeface="Times New Roman" panose="02020603050405020304" pitchFamily="18" charset="0"/>
                      </a:endParaRPr>
                    </a:p>
                  </a:txBody>
                  <a:tcPr marL="40940" marR="40940" marT="0" marB="0"/>
                </a:tc>
                <a:tc>
                  <a:txBody>
                    <a:bodyPr/>
                    <a:lstStyle/>
                    <a:p>
                      <a:pPr marL="0" marR="1417320">
                        <a:spcBef>
                          <a:spcPts val="0"/>
                        </a:spcBef>
                        <a:spcAft>
                          <a:spcPts val="0"/>
                        </a:spcAft>
                      </a:pPr>
                      <a:endParaRPr lang="en-US" sz="1400">
                        <a:effectLst/>
                        <a:latin typeface="+mn-lt"/>
                        <a:ea typeface="Calibri" panose="020F0502020204030204" pitchFamily="34" charset="0"/>
                        <a:cs typeface="Times New Roman" panose="02020603050405020304" pitchFamily="18" charset="0"/>
                      </a:endParaRPr>
                    </a:p>
                  </a:txBody>
                  <a:tcPr marL="40940" marR="40940" marT="0" marB="0"/>
                </a:tc>
                <a:tc>
                  <a:txBody>
                    <a:bodyPr/>
                    <a:lstStyle/>
                    <a:p>
                      <a:pPr marL="0" marR="247015">
                        <a:spcBef>
                          <a:spcPts val="0"/>
                        </a:spcBef>
                        <a:spcAft>
                          <a:spcPts val="0"/>
                        </a:spcAft>
                      </a:pPr>
                      <a:r>
                        <a:rPr lang="en-US" sz="1350" kern="1200">
                          <a:solidFill>
                            <a:schemeClr val="dk1"/>
                          </a:solidFill>
                          <a:effectLst/>
                          <a:latin typeface="+mn-lt"/>
                          <a:ea typeface="+mn-ea"/>
                          <a:cs typeface="+mn-cs"/>
                        </a:rPr>
                        <a:t>Leon Tillman</a:t>
                      </a:r>
                      <a:endParaRPr lang="en-US" sz="1400">
                        <a:effectLst/>
                        <a:latin typeface="+mn-lt"/>
                        <a:ea typeface="Calibri" panose="020F0502020204030204" pitchFamily="34" charset="0"/>
                        <a:cs typeface="Times New Roman" panose="02020603050405020304" pitchFamily="18" charset="0"/>
                      </a:endParaRPr>
                    </a:p>
                  </a:txBody>
                  <a:tcPr marL="40940" marR="40940" marT="0" marB="0"/>
                </a:tc>
                <a:extLst>
                  <a:ext uri="{0D108BD9-81ED-4DB2-BD59-A6C34878D82A}">
                    <a16:rowId xmlns:a16="http://schemas.microsoft.com/office/drawing/2014/main" val="2931223061"/>
                  </a:ext>
                </a:extLst>
              </a:tr>
              <a:tr h="2320507">
                <a:tc>
                  <a:txBody>
                    <a:bodyPr/>
                    <a:lstStyle/>
                    <a:p>
                      <a:pPr marL="0" marR="115570">
                        <a:spcBef>
                          <a:spcPts val="0"/>
                        </a:spcBef>
                        <a:spcAft>
                          <a:spcPts val="0"/>
                        </a:spcAft>
                      </a:pPr>
                      <a:r>
                        <a:rPr lang="en-US" sz="1200">
                          <a:effectLst/>
                          <a:latin typeface="+mj-lt"/>
                        </a:rPr>
                        <a:t>9:45 to 10:30</a:t>
                      </a:r>
                      <a:endParaRPr lang="en-US" sz="1200">
                        <a:effectLst/>
                        <a:latin typeface="+mj-lt"/>
                        <a:ea typeface="Calibri" panose="020F0502020204030204" pitchFamily="34" charset="0"/>
                        <a:cs typeface="Times New Roman" panose="02020603050405020304" pitchFamily="18" charset="0"/>
                      </a:endParaRPr>
                    </a:p>
                  </a:txBody>
                  <a:tcPr marL="40940" marR="40940" marT="0" marB="0"/>
                </a:tc>
                <a:tc>
                  <a:txBody>
                    <a:bodyPr/>
                    <a:lstStyle/>
                    <a:p>
                      <a:pPr marL="0" marR="1417320">
                        <a:spcBef>
                          <a:spcPts val="0"/>
                        </a:spcBef>
                        <a:spcAft>
                          <a:spcPts val="0"/>
                        </a:spcAft>
                      </a:pPr>
                      <a:endParaRPr lang="en-US" sz="1200">
                        <a:effectLst/>
                        <a:latin typeface="+mj-lt"/>
                        <a:ea typeface="Calibri" panose="020F0502020204030204" pitchFamily="34" charset="0"/>
                        <a:cs typeface="Times New Roman" panose="02020603050405020304" pitchFamily="18" charset="0"/>
                      </a:endParaRPr>
                    </a:p>
                  </a:txBody>
                  <a:tcPr marL="40940" marR="40940" marT="0" marB="0"/>
                </a:tc>
                <a:tc>
                  <a:txBody>
                    <a:bodyPr/>
                    <a:lstStyle/>
                    <a:p>
                      <a:pPr marL="0" marR="444500" lvl="0" indent="0" algn="l" rtl="0" eaLnBrk="1" fontAlgn="auto" latinLnBrk="0" hangingPunct="1">
                        <a:lnSpc>
                          <a:spcPct val="100000"/>
                        </a:lnSpc>
                        <a:spcBef>
                          <a:spcPts val="0"/>
                        </a:spcBef>
                        <a:spcAft>
                          <a:spcPts val="0"/>
                        </a:spcAft>
                        <a:buClrTx/>
                        <a:buSzTx/>
                        <a:buFontTx/>
                        <a:buNone/>
                      </a:pPr>
                      <a:r>
                        <a:rPr lang="en-US" sz="1400">
                          <a:solidFill>
                            <a:schemeClr val="tx1"/>
                          </a:solidFill>
                          <a:effectLst/>
                          <a:latin typeface="+mn-lt"/>
                        </a:rPr>
                        <a:t>Delaware Poultry Environmental Assessment, New and Expected Resource Concerns Update, </a:t>
                      </a:r>
                    </a:p>
                    <a:p>
                      <a:pPr marL="0" marR="444500" lvl="0" indent="0" algn="l" defTabSz="342900" rtl="0" eaLnBrk="1" fontAlgn="auto" latinLnBrk="0" hangingPunct="1">
                        <a:lnSpc>
                          <a:spcPct val="100000"/>
                        </a:lnSpc>
                        <a:spcBef>
                          <a:spcPts val="0"/>
                        </a:spcBef>
                        <a:spcAft>
                          <a:spcPts val="0"/>
                        </a:spcAft>
                        <a:buClrTx/>
                        <a:buSzTx/>
                        <a:buFontTx/>
                        <a:buNone/>
                        <a:tabLst/>
                        <a:defRPr/>
                      </a:pPr>
                      <a:endParaRPr lang="en-US" sz="1400">
                        <a:solidFill>
                          <a:schemeClr val="tx1"/>
                        </a:solidFill>
                        <a:effectLst/>
                        <a:latin typeface="+mn-lt"/>
                      </a:endParaRPr>
                    </a:p>
                    <a:p>
                      <a:pPr marL="0" marR="444500" lvl="0" indent="0" algn="l" defTabSz="342900" rtl="0" eaLnBrk="1" fontAlgn="auto" latinLnBrk="0" hangingPunct="1">
                        <a:lnSpc>
                          <a:spcPct val="100000"/>
                        </a:lnSpc>
                        <a:spcBef>
                          <a:spcPts val="0"/>
                        </a:spcBef>
                        <a:spcAft>
                          <a:spcPts val="0"/>
                        </a:spcAft>
                        <a:buClrTx/>
                        <a:buSzTx/>
                        <a:buFontTx/>
                        <a:buNone/>
                        <a:tabLst/>
                        <a:defRPr/>
                      </a:pPr>
                      <a:r>
                        <a:rPr lang="en-US" sz="1400">
                          <a:solidFill>
                            <a:schemeClr val="tx1"/>
                          </a:solidFill>
                          <a:effectLst/>
                          <a:latin typeface="+mn-lt"/>
                        </a:rPr>
                        <a:t>CRP/CREP Required Management Activities</a:t>
                      </a:r>
                    </a:p>
                    <a:p>
                      <a:pPr marL="0" marR="444500" lvl="0" indent="0" algn="l" defTabSz="342900" rtl="0" eaLnBrk="1" fontAlgn="auto" latinLnBrk="0" hangingPunct="1">
                        <a:lnSpc>
                          <a:spcPct val="100000"/>
                        </a:lnSpc>
                        <a:spcBef>
                          <a:spcPts val="0"/>
                        </a:spcBef>
                        <a:spcAft>
                          <a:spcPts val="0"/>
                        </a:spcAft>
                        <a:buClrTx/>
                        <a:buSzTx/>
                        <a:buFontTx/>
                        <a:buNone/>
                        <a:tabLst/>
                        <a:defRPr/>
                      </a:pPr>
                      <a:endParaRPr lang="en-US" sz="1400">
                        <a:solidFill>
                          <a:schemeClr val="tx1"/>
                        </a:solidFill>
                        <a:effectLst/>
                        <a:latin typeface="+mn-lt"/>
                      </a:endParaRPr>
                    </a:p>
                    <a:p>
                      <a:pPr marL="0" marR="444500" lvl="0" indent="0" algn="l" defTabSz="342900" rtl="0" eaLnBrk="1" fontAlgn="auto" latinLnBrk="0" hangingPunct="1">
                        <a:lnSpc>
                          <a:spcPct val="100000"/>
                        </a:lnSpc>
                        <a:spcBef>
                          <a:spcPts val="0"/>
                        </a:spcBef>
                        <a:spcAft>
                          <a:spcPts val="0"/>
                        </a:spcAft>
                        <a:buClrTx/>
                        <a:buSzTx/>
                        <a:buFontTx/>
                        <a:buNone/>
                        <a:tabLst/>
                        <a:defRPr/>
                      </a:pPr>
                      <a:r>
                        <a:rPr lang="en-US" sz="1400"/>
                        <a:t>Update on New Practices or Payment Scenarios for FY24</a:t>
                      </a:r>
                      <a:endParaRPr lang="en-US" sz="1400">
                        <a:solidFill>
                          <a:schemeClr val="tx1"/>
                        </a:solidFill>
                        <a:effectLst/>
                        <a:latin typeface="+mn-lt"/>
                      </a:endParaRPr>
                    </a:p>
                    <a:p>
                      <a:pPr marL="0" marR="444500" lvl="0" indent="0" algn="l" defTabSz="342900" rtl="0" eaLnBrk="1" fontAlgn="auto" latinLnBrk="0" hangingPunct="1">
                        <a:lnSpc>
                          <a:spcPct val="100000"/>
                        </a:lnSpc>
                        <a:spcBef>
                          <a:spcPts val="0"/>
                        </a:spcBef>
                        <a:spcAft>
                          <a:spcPts val="0"/>
                        </a:spcAft>
                        <a:buClrTx/>
                        <a:buSzTx/>
                        <a:buFontTx/>
                        <a:buNone/>
                        <a:tabLst/>
                        <a:defRPr/>
                      </a:pPr>
                      <a:endParaRPr lang="en-US" sz="1400">
                        <a:solidFill>
                          <a:schemeClr val="tx1"/>
                        </a:solidFill>
                        <a:effectLst/>
                        <a:latin typeface="+mn-lt"/>
                      </a:endParaRPr>
                    </a:p>
                    <a:p>
                      <a:pPr marL="0" marR="444500" lvl="0" indent="0" algn="l" defTabSz="342900" rtl="0" eaLnBrk="1" fontAlgn="auto" latinLnBrk="0" hangingPunct="1">
                        <a:lnSpc>
                          <a:spcPct val="100000"/>
                        </a:lnSpc>
                        <a:spcBef>
                          <a:spcPts val="0"/>
                        </a:spcBef>
                        <a:spcAft>
                          <a:spcPts val="0"/>
                        </a:spcAft>
                        <a:buClrTx/>
                        <a:buSzTx/>
                        <a:buFontTx/>
                        <a:buNone/>
                        <a:tabLst/>
                        <a:defRPr/>
                      </a:pPr>
                      <a:r>
                        <a:rPr lang="en-US" sz="1400">
                          <a:solidFill>
                            <a:schemeClr val="tx1"/>
                          </a:solidFill>
                          <a:effectLst/>
                          <a:latin typeface="+mn-lt"/>
                        </a:rPr>
                        <a:t>Watershed Program Updates</a:t>
                      </a:r>
                    </a:p>
                  </a:txBody>
                  <a:tcPr marL="68580" marR="68580" marT="0" marB="0"/>
                </a:tc>
                <a:tc>
                  <a:txBody>
                    <a:bodyPr/>
                    <a:lstStyle/>
                    <a:p>
                      <a:pPr marL="0" marR="1417320">
                        <a:spcBef>
                          <a:spcPts val="0"/>
                        </a:spcBef>
                        <a:spcAft>
                          <a:spcPts val="0"/>
                        </a:spcAft>
                      </a:pPr>
                      <a:endParaRPr lang="en-US" sz="1400">
                        <a:effectLst/>
                        <a:latin typeface="+mn-lt"/>
                        <a:ea typeface="Calibri" panose="020F0502020204030204" pitchFamily="34" charset="0"/>
                        <a:cs typeface="Times New Roman"/>
                      </a:endParaRPr>
                    </a:p>
                  </a:txBody>
                  <a:tcPr marL="68580" marR="68580" marT="0" marB="0"/>
                </a:tc>
                <a:tc>
                  <a:txBody>
                    <a:bodyPr/>
                    <a:lstStyle/>
                    <a:p>
                      <a:pPr marL="0" marR="247015" lvl="0" indent="0" algn="l" defTabSz="342900" rtl="0" eaLnBrk="1" fontAlgn="auto" latinLnBrk="0" hangingPunct="1">
                        <a:lnSpc>
                          <a:spcPct val="100000"/>
                        </a:lnSpc>
                        <a:spcBef>
                          <a:spcPts val="0"/>
                        </a:spcBef>
                        <a:spcAft>
                          <a:spcPts val="0"/>
                        </a:spcAft>
                        <a:buClrTx/>
                        <a:buSzTx/>
                        <a:buFontTx/>
                        <a:buNone/>
                        <a:tabLst/>
                        <a:defRPr/>
                      </a:pPr>
                      <a:r>
                        <a:rPr lang="en-US" sz="1400">
                          <a:effectLst/>
                          <a:latin typeface="+mn-lt"/>
                        </a:rPr>
                        <a:t>Heather Beaven, John Bushey &amp; Ann Baldwin</a:t>
                      </a:r>
                    </a:p>
                    <a:p>
                      <a:pPr marL="0" marR="247015">
                        <a:spcBef>
                          <a:spcPts val="0"/>
                        </a:spcBef>
                        <a:spcAft>
                          <a:spcPts val="0"/>
                        </a:spcAft>
                      </a:pPr>
                      <a:endParaRPr lang="en-US" sz="1400" strike="sngStrike">
                        <a:effectLst/>
                        <a:latin typeface="+mn-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861894311"/>
                  </a:ext>
                </a:extLst>
              </a:tr>
              <a:tr h="249083">
                <a:tc>
                  <a:txBody>
                    <a:bodyPr/>
                    <a:lstStyle/>
                    <a:p>
                      <a:pPr marL="0" marR="115570">
                        <a:spcBef>
                          <a:spcPts val="0"/>
                        </a:spcBef>
                        <a:spcAft>
                          <a:spcPts val="0"/>
                        </a:spcAft>
                      </a:pPr>
                      <a:r>
                        <a:rPr lang="en-US" sz="1200">
                          <a:effectLst/>
                          <a:latin typeface="+mj-lt"/>
                        </a:rPr>
                        <a:t>10:30 to 10:35</a:t>
                      </a:r>
                      <a:endParaRPr lang="en-US" sz="1200">
                        <a:effectLst/>
                        <a:latin typeface="+mj-lt"/>
                        <a:ea typeface="Calibri" panose="020F0502020204030204" pitchFamily="34" charset="0"/>
                        <a:cs typeface="Times New Roman" panose="02020603050405020304" pitchFamily="18" charset="0"/>
                      </a:endParaRPr>
                    </a:p>
                  </a:txBody>
                  <a:tcPr marL="40940" marR="40940" marT="0" marB="0"/>
                </a:tc>
                <a:tc>
                  <a:txBody>
                    <a:bodyPr/>
                    <a:lstStyle/>
                    <a:p>
                      <a:pPr marL="0" marR="1417320">
                        <a:spcBef>
                          <a:spcPts val="0"/>
                        </a:spcBef>
                        <a:spcAft>
                          <a:spcPts val="0"/>
                        </a:spcAft>
                      </a:pPr>
                      <a:endParaRPr lang="en-US" sz="1200">
                        <a:effectLst/>
                        <a:latin typeface="+mj-lt"/>
                        <a:ea typeface="Calibri" panose="020F0502020204030204" pitchFamily="34" charset="0"/>
                        <a:cs typeface="Times New Roman" panose="02020603050405020304" pitchFamily="18" charset="0"/>
                      </a:endParaRPr>
                    </a:p>
                  </a:txBody>
                  <a:tcPr marL="40940" marR="40940" marT="0" marB="0"/>
                </a:tc>
                <a:tc>
                  <a:txBody>
                    <a:bodyPr/>
                    <a:lstStyle/>
                    <a:p>
                      <a:pPr marL="0" marR="0">
                        <a:spcBef>
                          <a:spcPts val="0"/>
                        </a:spcBef>
                        <a:spcAft>
                          <a:spcPts val="0"/>
                        </a:spcAft>
                      </a:pPr>
                      <a:r>
                        <a:rPr lang="en-US" sz="1400">
                          <a:solidFill>
                            <a:schemeClr val="tx1"/>
                          </a:solidFill>
                          <a:effectLst/>
                          <a:latin typeface="+mn-lt"/>
                        </a:rPr>
                        <a:t>Break</a:t>
                      </a:r>
                    </a:p>
                  </a:txBody>
                  <a:tcPr marL="40940" marR="40940" marT="0" marB="0"/>
                </a:tc>
                <a:tc>
                  <a:txBody>
                    <a:bodyPr/>
                    <a:lstStyle/>
                    <a:p>
                      <a:pPr marL="0" marR="1417320">
                        <a:spcBef>
                          <a:spcPts val="0"/>
                        </a:spcBef>
                        <a:spcAft>
                          <a:spcPts val="0"/>
                        </a:spcAft>
                      </a:pPr>
                      <a:endParaRPr lang="en-US" sz="1400">
                        <a:effectLst/>
                        <a:latin typeface="+mn-lt"/>
                        <a:ea typeface="Calibri" panose="020F0502020204030204" pitchFamily="34" charset="0"/>
                        <a:cs typeface="Times New Roman" panose="02020603050405020304" pitchFamily="18" charset="0"/>
                      </a:endParaRPr>
                    </a:p>
                  </a:txBody>
                  <a:tcPr marL="40940" marR="40940" marT="0" marB="0"/>
                </a:tc>
                <a:tc>
                  <a:txBody>
                    <a:bodyPr/>
                    <a:lstStyle/>
                    <a:p>
                      <a:pPr marL="0" marR="247015">
                        <a:spcBef>
                          <a:spcPts val="0"/>
                        </a:spcBef>
                        <a:spcAft>
                          <a:spcPts val="0"/>
                        </a:spcAft>
                      </a:pPr>
                      <a:endParaRPr lang="en-US" sz="1400">
                        <a:effectLst/>
                        <a:latin typeface="+mn-lt"/>
                        <a:ea typeface="Calibri" panose="020F0502020204030204" pitchFamily="34" charset="0"/>
                        <a:cs typeface="Times New Roman" panose="02020603050405020304" pitchFamily="18" charset="0"/>
                      </a:endParaRPr>
                    </a:p>
                  </a:txBody>
                  <a:tcPr marL="40940" marR="40940" marT="0" marB="0"/>
                </a:tc>
                <a:extLst>
                  <a:ext uri="{0D108BD9-81ED-4DB2-BD59-A6C34878D82A}">
                    <a16:rowId xmlns:a16="http://schemas.microsoft.com/office/drawing/2014/main" val="2483768507"/>
                  </a:ext>
                </a:extLst>
              </a:tr>
              <a:tr h="421910">
                <a:tc>
                  <a:txBody>
                    <a:bodyPr/>
                    <a:lstStyle/>
                    <a:p>
                      <a:pPr marL="0" marR="115570">
                        <a:spcBef>
                          <a:spcPts val="0"/>
                        </a:spcBef>
                        <a:spcAft>
                          <a:spcPts val="0"/>
                        </a:spcAft>
                      </a:pPr>
                      <a:r>
                        <a:rPr lang="en-US" sz="1200">
                          <a:effectLst/>
                          <a:latin typeface="+mj-lt"/>
                        </a:rPr>
                        <a:t>10:35 to 11:00</a:t>
                      </a:r>
                      <a:endParaRPr lang="en-US" sz="1200">
                        <a:effectLst/>
                        <a:latin typeface="+mj-lt"/>
                        <a:ea typeface="Calibri" panose="020F0502020204030204" pitchFamily="34" charset="0"/>
                        <a:cs typeface="Times New Roman" panose="02020603050405020304" pitchFamily="18" charset="0"/>
                      </a:endParaRPr>
                    </a:p>
                  </a:txBody>
                  <a:tcPr marL="40940" marR="40940" marT="0" marB="0"/>
                </a:tc>
                <a:tc>
                  <a:txBody>
                    <a:bodyPr/>
                    <a:lstStyle/>
                    <a:p>
                      <a:pPr marL="0" marR="1417320">
                        <a:spcBef>
                          <a:spcPts val="0"/>
                        </a:spcBef>
                        <a:spcAft>
                          <a:spcPts val="0"/>
                        </a:spcAft>
                      </a:pPr>
                      <a:endParaRPr lang="en-US" sz="1200">
                        <a:effectLst/>
                        <a:latin typeface="+mj-lt"/>
                        <a:ea typeface="Calibri" panose="020F0502020204030204" pitchFamily="34" charset="0"/>
                        <a:cs typeface="Times New Roman" panose="02020603050405020304" pitchFamily="18" charset="0"/>
                      </a:endParaRPr>
                    </a:p>
                  </a:txBody>
                  <a:tcPr marL="40940" marR="40940" marT="0" marB="0"/>
                </a:tc>
                <a:tc>
                  <a:txBody>
                    <a:bodyPr/>
                    <a:lstStyle/>
                    <a:p>
                      <a:pPr marL="0" marR="0">
                        <a:spcBef>
                          <a:spcPts val="0"/>
                        </a:spcBef>
                        <a:spcAft>
                          <a:spcPts val="0"/>
                        </a:spcAft>
                      </a:pPr>
                      <a:r>
                        <a:rPr lang="en-US" sz="1400">
                          <a:effectLst/>
                          <a:latin typeface="+mn-lt"/>
                          <a:ea typeface="Calibri" panose="020F0502020204030204" pitchFamily="34" charset="0"/>
                          <a:cs typeface="Times New Roman"/>
                        </a:rPr>
                        <a:t>FY23 Farm Bill Programs Updates</a:t>
                      </a:r>
                    </a:p>
                  </a:txBody>
                  <a:tcPr marL="40940" marR="40940" marT="0" marB="0"/>
                </a:tc>
                <a:tc>
                  <a:txBody>
                    <a:bodyPr/>
                    <a:lstStyle/>
                    <a:p>
                      <a:pPr marL="0" marR="1417320">
                        <a:spcBef>
                          <a:spcPts val="0"/>
                        </a:spcBef>
                        <a:spcAft>
                          <a:spcPts val="0"/>
                        </a:spcAft>
                      </a:pPr>
                      <a:endParaRPr lang="en-US" sz="1400">
                        <a:effectLst/>
                        <a:latin typeface="+mn-lt"/>
                        <a:ea typeface="Calibri" panose="020F0502020204030204" pitchFamily="34" charset="0"/>
                        <a:cs typeface="Times New Roman" panose="02020603050405020304" pitchFamily="18" charset="0"/>
                      </a:endParaRPr>
                    </a:p>
                  </a:txBody>
                  <a:tcPr marL="40940" marR="40940" marT="0" marB="0"/>
                </a:tc>
                <a:tc>
                  <a:txBody>
                    <a:bodyPr/>
                    <a:lstStyle/>
                    <a:p>
                      <a:pPr marL="0" marR="247015">
                        <a:spcBef>
                          <a:spcPts val="0"/>
                        </a:spcBef>
                        <a:spcAft>
                          <a:spcPts val="0"/>
                        </a:spcAft>
                      </a:pPr>
                      <a:r>
                        <a:rPr lang="en-US" sz="1400">
                          <a:effectLst/>
                          <a:latin typeface="+mn-lt"/>
                        </a:rPr>
                        <a:t> Brooke Jones</a:t>
                      </a:r>
                    </a:p>
                    <a:p>
                      <a:pPr marL="0" marR="247015">
                        <a:spcBef>
                          <a:spcPts val="0"/>
                        </a:spcBef>
                        <a:spcAft>
                          <a:spcPts val="0"/>
                        </a:spcAft>
                      </a:pPr>
                      <a:endParaRPr lang="en-US" sz="1400">
                        <a:effectLst/>
                        <a:latin typeface="+mn-lt"/>
                        <a:ea typeface="Calibri" panose="020F0502020204030204" pitchFamily="34" charset="0"/>
                        <a:cs typeface="Times New Roman" panose="02020603050405020304" pitchFamily="18" charset="0"/>
                      </a:endParaRPr>
                    </a:p>
                  </a:txBody>
                  <a:tcPr marL="40940" marR="40940" marT="0" marB="0"/>
                </a:tc>
                <a:extLst>
                  <a:ext uri="{0D108BD9-81ED-4DB2-BD59-A6C34878D82A}">
                    <a16:rowId xmlns:a16="http://schemas.microsoft.com/office/drawing/2014/main" val="1708300326"/>
                  </a:ext>
                </a:extLst>
              </a:tr>
              <a:tr h="370406">
                <a:tc>
                  <a:txBody>
                    <a:bodyPr/>
                    <a:lstStyle/>
                    <a:p>
                      <a:r>
                        <a:rPr lang="en-US" sz="1200" b="1" kern="1200">
                          <a:solidFill>
                            <a:schemeClr val="lt1"/>
                          </a:solidFill>
                          <a:effectLst/>
                          <a:latin typeface="+mj-lt"/>
                          <a:ea typeface="+mn-ea"/>
                          <a:cs typeface="+mn-cs"/>
                        </a:rPr>
                        <a:t>11:00 to 11:30</a:t>
                      </a:r>
                    </a:p>
                  </a:txBody>
                  <a:tcPr marL="40940" marR="40940" marT="0" marB="0"/>
                </a:tc>
                <a:tc>
                  <a:txBody>
                    <a:bodyPr/>
                    <a:lstStyle/>
                    <a:p>
                      <a:pPr marL="0" marR="1417320">
                        <a:spcBef>
                          <a:spcPts val="0"/>
                        </a:spcBef>
                        <a:spcAft>
                          <a:spcPts val="0"/>
                        </a:spcAft>
                      </a:pPr>
                      <a:endParaRPr lang="en-US" sz="1200">
                        <a:effectLst/>
                        <a:latin typeface="+mj-lt"/>
                        <a:ea typeface="Calibri" panose="020F0502020204030204" pitchFamily="34" charset="0"/>
                        <a:cs typeface="Times New Roman" panose="02020603050405020304" pitchFamily="18" charset="0"/>
                      </a:endParaRPr>
                    </a:p>
                  </a:txBody>
                  <a:tcPr marL="40940" marR="40940" marT="0" marB="0"/>
                </a:tc>
                <a:tc>
                  <a:txBody>
                    <a:bodyPr/>
                    <a:lstStyle/>
                    <a:p>
                      <a:pPr marL="0" marR="46990">
                        <a:spcBef>
                          <a:spcPts val="0"/>
                        </a:spcBef>
                        <a:spcAft>
                          <a:spcPts val="0"/>
                        </a:spcAft>
                      </a:pPr>
                      <a:r>
                        <a:rPr lang="en-US" sz="1400">
                          <a:solidFill>
                            <a:schemeClr val="tx1"/>
                          </a:solidFill>
                          <a:effectLst/>
                          <a:latin typeface="+mn-lt"/>
                          <a:ea typeface="Calibri" panose="020F0502020204030204" pitchFamily="34" charset="0"/>
                          <a:cs typeface="Times New Roman" panose="02020603050405020304" pitchFamily="18" charset="0"/>
                        </a:rPr>
                        <a:t>Delaware Local Working Group Strategy</a:t>
                      </a:r>
                      <a:endParaRPr lang="en-US" sz="1400">
                        <a:effectLst/>
                        <a:latin typeface="+mn-lt"/>
                        <a:ea typeface="Calibri" panose="020F0502020204030204" pitchFamily="34" charset="0"/>
                        <a:cs typeface="Times New Roman" panose="02020603050405020304" pitchFamily="18" charset="0"/>
                      </a:endParaRPr>
                    </a:p>
                  </a:txBody>
                  <a:tcPr marL="40940" marR="40940" marT="0" marB="0"/>
                </a:tc>
                <a:tc>
                  <a:txBody>
                    <a:bodyPr/>
                    <a:lstStyle/>
                    <a:p>
                      <a:pPr marL="0" marR="1417320">
                        <a:spcBef>
                          <a:spcPts val="0"/>
                        </a:spcBef>
                        <a:spcAft>
                          <a:spcPts val="0"/>
                        </a:spcAft>
                      </a:pPr>
                      <a:endParaRPr lang="en-US" sz="1400">
                        <a:effectLst/>
                        <a:latin typeface="+mn-lt"/>
                        <a:ea typeface="Calibri" panose="020F0502020204030204" pitchFamily="34" charset="0"/>
                        <a:cs typeface="Times New Roman" panose="02020603050405020304" pitchFamily="18" charset="0"/>
                      </a:endParaRPr>
                    </a:p>
                  </a:txBody>
                  <a:tcPr marL="40940" marR="40940" marT="0" marB="0"/>
                </a:tc>
                <a:tc>
                  <a:txBody>
                    <a:bodyPr/>
                    <a:lstStyle/>
                    <a:p>
                      <a:pPr marL="0" marR="46990">
                        <a:spcBef>
                          <a:spcPts val="0"/>
                        </a:spcBef>
                        <a:spcAft>
                          <a:spcPts val="0"/>
                        </a:spcAft>
                      </a:pPr>
                      <a:r>
                        <a:rPr lang="en-US" sz="1400">
                          <a:effectLst/>
                          <a:latin typeface="+mn-lt"/>
                          <a:ea typeface="Calibri" panose="020F0502020204030204" pitchFamily="34" charset="0"/>
                          <a:cs typeface="Times New Roman"/>
                        </a:rPr>
                        <a:t> Shantel King</a:t>
                      </a:r>
                    </a:p>
                  </a:txBody>
                  <a:tcPr marL="40940" marR="40940" marT="0" marB="0"/>
                </a:tc>
                <a:extLst>
                  <a:ext uri="{0D108BD9-81ED-4DB2-BD59-A6C34878D82A}">
                    <a16:rowId xmlns:a16="http://schemas.microsoft.com/office/drawing/2014/main" val="3538876491"/>
                  </a:ext>
                </a:extLst>
              </a:tr>
              <a:tr h="843821">
                <a:tc>
                  <a:txBody>
                    <a:bodyPr/>
                    <a:lstStyle/>
                    <a:p>
                      <a:pPr marL="0" marR="115570">
                        <a:spcBef>
                          <a:spcPts val="0"/>
                        </a:spcBef>
                        <a:spcAft>
                          <a:spcPts val="0"/>
                        </a:spcAft>
                      </a:pPr>
                      <a:r>
                        <a:rPr lang="en-US" sz="1200">
                          <a:effectLst/>
                          <a:latin typeface="+mj-lt"/>
                        </a:rPr>
                        <a:t>11:30 to 12:00</a:t>
                      </a:r>
                      <a:endParaRPr lang="en-US" sz="1200">
                        <a:effectLst/>
                        <a:latin typeface="+mj-lt"/>
                        <a:ea typeface="Calibri" panose="020F0502020204030204" pitchFamily="34" charset="0"/>
                        <a:cs typeface="Times New Roman" panose="02020603050405020304" pitchFamily="18" charset="0"/>
                      </a:endParaRPr>
                    </a:p>
                  </a:txBody>
                  <a:tcPr marL="40940" marR="40940" marT="0" marB="0"/>
                </a:tc>
                <a:tc>
                  <a:txBody>
                    <a:bodyPr/>
                    <a:lstStyle/>
                    <a:p>
                      <a:pPr marL="0" marR="1417320">
                        <a:spcBef>
                          <a:spcPts val="0"/>
                        </a:spcBef>
                        <a:spcAft>
                          <a:spcPts val="0"/>
                        </a:spcAft>
                      </a:pPr>
                      <a:endParaRPr lang="en-US" sz="1200">
                        <a:effectLst/>
                        <a:latin typeface="+mj-lt"/>
                        <a:ea typeface="Calibri" panose="020F0502020204030204" pitchFamily="34" charset="0"/>
                        <a:cs typeface="Times New Roman" panose="02020603050405020304" pitchFamily="18" charset="0"/>
                      </a:endParaRPr>
                    </a:p>
                  </a:txBody>
                  <a:tcPr marL="40940" marR="40940" marT="0" marB="0"/>
                </a:tc>
                <a:tc>
                  <a:txBody>
                    <a:bodyPr/>
                    <a:lstStyle/>
                    <a:p>
                      <a:pPr marL="0" marR="1417320">
                        <a:spcBef>
                          <a:spcPts val="0"/>
                        </a:spcBef>
                        <a:spcAft>
                          <a:spcPts val="0"/>
                        </a:spcAft>
                      </a:pPr>
                      <a:r>
                        <a:rPr lang="en-US" sz="1400">
                          <a:effectLst/>
                          <a:latin typeface="+mn-lt"/>
                        </a:rPr>
                        <a:t>Committee Member Reports </a:t>
                      </a:r>
                    </a:p>
                    <a:p>
                      <a:pPr marL="0" marR="1417320" lvl="0" indent="0" algn="l" defTabSz="342900" rtl="0" eaLnBrk="1" fontAlgn="auto" latinLnBrk="0" hangingPunct="1">
                        <a:lnSpc>
                          <a:spcPct val="100000"/>
                        </a:lnSpc>
                        <a:spcBef>
                          <a:spcPts val="0"/>
                        </a:spcBef>
                        <a:spcAft>
                          <a:spcPts val="0"/>
                        </a:spcAft>
                        <a:buClrTx/>
                        <a:buSzTx/>
                        <a:buFontTx/>
                        <a:buNone/>
                        <a:tabLst/>
                        <a:defRPr/>
                      </a:pPr>
                      <a:r>
                        <a:rPr lang="en-US" sz="1400">
                          <a:effectLst/>
                          <a:latin typeface="+mn-lt"/>
                        </a:rPr>
                        <a:t>Guest Reports</a:t>
                      </a:r>
                      <a:endParaRPr lang="en-US" sz="1400">
                        <a:effectLst/>
                        <a:latin typeface="+mn-lt"/>
                        <a:ea typeface="Calibri" panose="020F0502020204030204" pitchFamily="34" charset="0"/>
                        <a:cs typeface="Times New Roman" panose="02020603050405020304" pitchFamily="18" charset="0"/>
                      </a:endParaRPr>
                    </a:p>
                  </a:txBody>
                  <a:tcPr marL="40940" marR="40940" marT="0" marB="0"/>
                </a:tc>
                <a:tc>
                  <a:txBody>
                    <a:bodyPr/>
                    <a:lstStyle/>
                    <a:p>
                      <a:pPr marL="0" marR="1417320">
                        <a:spcBef>
                          <a:spcPts val="0"/>
                        </a:spcBef>
                        <a:spcAft>
                          <a:spcPts val="0"/>
                        </a:spcAft>
                      </a:pPr>
                      <a:endParaRPr lang="en-US" sz="1400">
                        <a:effectLst/>
                        <a:latin typeface="+mn-lt"/>
                        <a:ea typeface="Calibri" panose="020F0502020204030204" pitchFamily="34" charset="0"/>
                        <a:cs typeface="Times New Roman" panose="02020603050405020304" pitchFamily="18" charset="0"/>
                      </a:endParaRPr>
                    </a:p>
                  </a:txBody>
                  <a:tcPr marL="40940" marR="40940" marT="0" marB="0"/>
                </a:tc>
                <a:tc>
                  <a:txBody>
                    <a:bodyPr/>
                    <a:lstStyle/>
                    <a:p>
                      <a:pPr marL="0" marR="46990">
                        <a:spcBef>
                          <a:spcPts val="0"/>
                        </a:spcBef>
                        <a:spcAft>
                          <a:spcPts val="0"/>
                        </a:spcAft>
                      </a:pPr>
                      <a:endParaRPr lang="en-US" sz="1400">
                        <a:effectLst/>
                        <a:latin typeface="+mn-lt"/>
                      </a:endParaRPr>
                    </a:p>
                    <a:p>
                      <a:pPr marL="0" marR="1417320">
                        <a:spcBef>
                          <a:spcPts val="0"/>
                        </a:spcBef>
                        <a:spcAft>
                          <a:spcPts val="0"/>
                        </a:spcAft>
                      </a:pPr>
                      <a:r>
                        <a:rPr lang="en-US" sz="1400">
                          <a:effectLst/>
                          <a:latin typeface="+mn-lt"/>
                        </a:rPr>
                        <a:t> All</a:t>
                      </a:r>
                    </a:p>
                    <a:p>
                      <a:pPr marL="0" marR="1417320">
                        <a:spcBef>
                          <a:spcPts val="0"/>
                        </a:spcBef>
                        <a:spcAft>
                          <a:spcPts val="0"/>
                        </a:spcAft>
                      </a:pPr>
                      <a:endParaRPr lang="en-US" sz="1400">
                        <a:effectLst/>
                        <a:latin typeface="+mn-lt"/>
                      </a:endParaRPr>
                    </a:p>
                    <a:p>
                      <a:pPr marL="0" marR="1417320">
                        <a:spcBef>
                          <a:spcPts val="0"/>
                        </a:spcBef>
                        <a:spcAft>
                          <a:spcPts val="0"/>
                        </a:spcAft>
                      </a:pPr>
                      <a:endParaRPr lang="en-US" sz="1400">
                        <a:effectLst/>
                        <a:latin typeface="+mn-lt"/>
                        <a:ea typeface="Calibri" panose="020F0502020204030204" pitchFamily="34" charset="0"/>
                        <a:cs typeface="Times New Roman" panose="02020603050405020304" pitchFamily="18" charset="0"/>
                      </a:endParaRPr>
                    </a:p>
                  </a:txBody>
                  <a:tcPr marL="40940" marR="40940" marT="0" marB="0"/>
                </a:tc>
                <a:extLst>
                  <a:ext uri="{0D108BD9-81ED-4DB2-BD59-A6C34878D82A}">
                    <a16:rowId xmlns:a16="http://schemas.microsoft.com/office/drawing/2014/main" val="4180061776"/>
                  </a:ext>
                </a:extLst>
              </a:tr>
            </a:tbl>
          </a:graphicData>
        </a:graphic>
      </p:graphicFrame>
    </p:spTree>
    <p:extLst>
      <p:ext uri="{BB962C8B-B14F-4D97-AF65-F5344CB8AC3E}">
        <p14:creationId xmlns:p14="http://schemas.microsoft.com/office/powerpoint/2010/main" val="15110071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CD3669-394E-4047-9CD7-683FA042A1BD}"/>
              </a:ext>
            </a:extLst>
          </p:cNvPr>
          <p:cNvSpPr>
            <a:spLocks noGrp="1"/>
          </p:cNvSpPr>
          <p:nvPr>
            <p:ph type="title"/>
          </p:nvPr>
        </p:nvSpPr>
        <p:spPr>
          <a:xfrm>
            <a:off x="650364" y="1856466"/>
            <a:ext cx="4367456" cy="2990741"/>
          </a:xfrm>
        </p:spPr>
        <p:txBody>
          <a:bodyPr>
            <a:normAutofit fontScale="90000"/>
          </a:bodyPr>
          <a:lstStyle/>
          <a:p>
            <a:r>
              <a:rPr lang="en-US"/>
              <a:t>Update on New Practices or Payment Scenarios for FY24</a:t>
            </a:r>
            <a:br>
              <a:rPr lang="en-US"/>
            </a:br>
            <a:r>
              <a:rPr lang="en-US" sz="1800"/>
              <a:t>Heather Beaven</a:t>
            </a:r>
            <a:br>
              <a:rPr lang="en-US" sz="1800"/>
            </a:br>
            <a:r>
              <a:rPr lang="en-US" sz="1800"/>
              <a:t>Acting State Resource Conservationist</a:t>
            </a:r>
            <a:br>
              <a:rPr lang="en-US" sz="1800"/>
            </a:br>
            <a:r>
              <a:rPr lang="en-US" sz="1800"/>
              <a:t>Ann Baldwin</a:t>
            </a:r>
            <a:br>
              <a:rPr lang="en-US" sz="1800"/>
            </a:br>
            <a:r>
              <a:rPr lang="en-US" sz="1800"/>
              <a:t>State Conservation Engineer</a:t>
            </a:r>
            <a:br>
              <a:rPr lang="en-US" sz="1800"/>
            </a:br>
            <a:endParaRPr lang="en-US" sz="1800"/>
          </a:p>
        </p:txBody>
      </p:sp>
    </p:spTree>
    <p:extLst>
      <p:ext uri="{BB962C8B-B14F-4D97-AF65-F5344CB8AC3E}">
        <p14:creationId xmlns:p14="http://schemas.microsoft.com/office/powerpoint/2010/main" val="36213673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065686-0D50-40E9-A6E2-272D37037864}"/>
              </a:ext>
            </a:extLst>
          </p:cNvPr>
          <p:cNvSpPr>
            <a:spLocks noGrp="1"/>
          </p:cNvSpPr>
          <p:nvPr>
            <p:ph type="title"/>
          </p:nvPr>
        </p:nvSpPr>
        <p:spPr>
          <a:xfrm>
            <a:off x="221943" y="376177"/>
            <a:ext cx="8149700" cy="806938"/>
          </a:xfrm>
        </p:spPr>
        <p:txBody>
          <a:bodyPr>
            <a:normAutofit fontScale="90000"/>
          </a:bodyPr>
          <a:lstStyle/>
          <a:p>
            <a:r>
              <a:rPr lang="en-US"/>
              <a:t>New Practices and Payment Scenarios</a:t>
            </a:r>
          </a:p>
        </p:txBody>
      </p:sp>
      <p:sp>
        <p:nvSpPr>
          <p:cNvPr id="3" name="Content Placeholder 2">
            <a:extLst>
              <a:ext uri="{FF2B5EF4-FFF2-40B4-BE49-F238E27FC236}">
                <a16:creationId xmlns:a16="http://schemas.microsoft.com/office/drawing/2014/main" id="{4B869187-204C-412B-9090-0BFD4DFE0216}"/>
              </a:ext>
            </a:extLst>
          </p:cNvPr>
          <p:cNvSpPr>
            <a:spLocks noGrp="1"/>
          </p:cNvSpPr>
          <p:nvPr>
            <p:ph idx="1"/>
          </p:nvPr>
        </p:nvSpPr>
        <p:spPr>
          <a:xfrm>
            <a:off x="702294" y="1086827"/>
            <a:ext cx="7982749" cy="5394996"/>
          </a:xfrm>
        </p:spPr>
        <p:txBody>
          <a:bodyPr vert="horz" lIns="91440" tIns="45720" rIns="91440" bIns="45720" rtlCol="0" anchor="t">
            <a:normAutofit lnSpcReduction="10000"/>
          </a:bodyPr>
          <a:lstStyle/>
          <a:p>
            <a:r>
              <a:rPr lang="en-US" sz="2400"/>
              <a:t>CPS 336 Soil Carbon Amendment</a:t>
            </a:r>
          </a:p>
          <a:p>
            <a:pPr marL="342900" indent="-342900">
              <a:buFont typeface="Arial" panose="020B0604020202020204" pitchFamily="34" charset="0"/>
              <a:buChar char="•"/>
            </a:pPr>
            <a:r>
              <a:rPr lang="en-US" sz="2200"/>
              <a:t>Application of carbon-based amendments derived from plant materials or treated animal byproducts.</a:t>
            </a:r>
            <a:endParaRPr lang="en-US" sz="2200">
              <a:cs typeface="Arial"/>
            </a:endParaRPr>
          </a:p>
          <a:p>
            <a:endParaRPr lang="en-US" sz="2400"/>
          </a:p>
          <a:p>
            <a:r>
              <a:rPr lang="en-US" sz="2400"/>
              <a:t>ICPS 823 Organic Management</a:t>
            </a:r>
            <a:endParaRPr lang="en-US" sz="2400">
              <a:cs typeface="Arial"/>
            </a:endParaRPr>
          </a:p>
          <a:p>
            <a:pPr marL="342900" indent="-342900">
              <a:buFont typeface="Arial" panose="020B0604020202020204" pitchFamily="34" charset="0"/>
              <a:buChar char="•"/>
            </a:pPr>
            <a:r>
              <a:rPr lang="en-US" sz="2200"/>
              <a:t>Managing and improving natural resources on land in and adjacent to organic production using methods which integrate cultural, biological, and mechanical practices that foster cycling of resources, promote ecological balance, and conserve biodiversity.</a:t>
            </a:r>
          </a:p>
          <a:p>
            <a:endParaRPr lang="en-US" sz="2200">
              <a:cs typeface="Arial"/>
            </a:endParaRPr>
          </a:p>
          <a:p>
            <a:r>
              <a:rPr lang="en-US" sz="2200">
                <a:cs typeface="Arial"/>
              </a:rPr>
              <a:t>CPS 309 Agrichemical Handling Facility</a:t>
            </a:r>
          </a:p>
          <a:p>
            <a:pPr marL="342900" indent="-342900">
              <a:buFont typeface="Arial" panose="020B0604020202020204" pitchFamily="34" charset="0"/>
              <a:buChar char="•"/>
            </a:pPr>
            <a:r>
              <a:rPr lang="en-US" sz="2200">
                <a:cs typeface="Arial"/>
              </a:rPr>
              <a:t>A facility with an impervious surface and roof to provide an environmentally safe area for the handling of on-farm agrichemicals.</a:t>
            </a:r>
          </a:p>
          <a:p>
            <a:endParaRPr lang="en-US" sz="2200"/>
          </a:p>
          <a:p>
            <a:endParaRPr lang="en-US" sz="2200">
              <a:cs typeface="Arial"/>
            </a:endParaRPr>
          </a:p>
          <a:p>
            <a:pPr marL="342900" indent="-342900">
              <a:buFont typeface="Arial" panose="020B0604020202020204" pitchFamily="34" charset="0"/>
              <a:buChar char="•"/>
            </a:pPr>
            <a:endParaRPr lang="en-US" sz="2400"/>
          </a:p>
          <a:p>
            <a:endParaRPr lang="en-US" sz="2400"/>
          </a:p>
        </p:txBody>
      </p:sp>
    </p:spTree>
    <p:extLst>
      <p:ext uri="{BB962C8B-B14F-4D97-AF65-F5344CB8AC3E}">
        <p14:creationId xmlns:p14="http://schemas.microsoft.com/office/powerpoint/2010/main" val="14801891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CD3669-394E-4047-9CD7-683FA042A1BD}"/>
              </a:ext>
            </a:extLst>
          </p:cNvPr>
          <p:cNvSpPr>
            <a:spLocks noGrp="1"/>
          </p:cNvSpPr>
          <p:nvPr>
            <p:ph type="title"/>
          </p:nvPr>
        </p:nvSpPr>
        <p:spPr/>
        <p:txBody>
          <a:bodyPr>
            <a:normAutofit/>
          </a:bodyPr>
          <a:lstStyle/>
          <a:p>
            <a:r>
              <a:rPr lang="en-US"/>
              <a:t>Watershed Program Update</a:t>
            </a:r>
            <a:br>
              <a:rPr lang="en-US"/>
            </a:br>
            <a:br>
              <a:rPr lang="en-US"/>
            </a:br>
            <a:r>
              <a:rPr lang="en-US" sz="1800"/>
              <a:t>Ann Baldwin</a:t>
            </a:r>
            <a:br>
              <a:rPr lang="en-US" sz="1800"/>
            </a:br>
            <a:r>
              <a:rPr lang="en-US" sz="1800"/>
              <a:t>State Conservation Engineer</a:t>
            </a:r>
          </a:p>
        </p:txBody>
      </p:sp>
    </p:spTree>
    <p:extLst>
      <p:ext uri="{BB962C8B-B14F-4D97-AF65-F5344CB8AC3E}">
        <p14:creationId xmlns:p14="http://schemas.microsoft.com/office/powerpoint/2010/main" val="173228811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E5A550-27D6-4C24-9359-EE131F4E8D8A}"/>
              </a:ext>
            </a:extLst>
          </p:cNvPr>
          <p:cNvSpPr>
            <a:spLocks noGrp="1"/>
          </p:cNvSpPr>
          <p:nvPr>
            <p:ph type="title"/>
          </p:nvPr>
        </p:nvSpPr>
        <p:spPr>
          <a:xfrm>
            <a:off x="2290311" y="1336826"/>
            <a:ext cx="4563379" cy="608896"/>
          </a:xfrm>
        </p:spPr>
        <p:txBody>
          <a:bodyPr>
            <a:noAutofit/>
          </a:bodyPr>
          <a:lstStyle/>
          <a:p>
            <a:pPr algn="ctr"/>
            <a:r>
              <a:rPr lang="en-US" sz="2400"/>
              <a:t>Watershed Program Updates</a:t>
            </a:r>
          </a:p>
        </p:txBody>
      </p:sp>
      <p:sp>
        <p:nvSpPr>
          <p:cNvPr id="3" name="Content Placeholder 2">
            <a:extLst>
              <a:ext uri="{FF2B5EF4-FFF2-40B4-BE49-F238E27FC236}">
                <a16:creationId xmlns:a16="http://schemas.microsoft.com/office/drawing/2014/main" id="{F21657B7-68E5-4A63-B09F-EADBDED39E63}"/>
              </a:ext>
            </a:extLst>
          </p:cNvPr>
          <p:cNvSpPr>
            <a:spLocks noGrp="1"/>
          </p:cNvSpPr>
          <p:nvPr>
            <p:ph idx="1"/>
          </p:nvPr>
        </p:nvSpPr>
        <p:spPr>
          <a:xfrm>
            <a:off x="1195517" y="2040098"/>
            <a:ext cx="6700451" cy="3786544"/>
          </a:xfrm>
        </p:spPr>
        <p:txBody>
          <a:bodyPr vert="horz" lIns="91440" tIns="45720" rIns="91440" bIns="45720" rtlCol="0" anchor="t">
            <a:normAutofit/>
          </a:bodyPr>
          <a:lstStyle/>
          <a:p>
            <a:pPr algn="ctr" defTabSz="514350">
              <a:spcBef>
                <a:spcPts val="0"/>
              </a:spcBef>
              <a:defRPr/>
            </a:pPr>
            <a:r>
              <a:rPr lang="en-US" sz="2400">
                <a:solidFill>
                  <a:schemeClr val="tx2"/>
                </a:solidFill>
                <a:latin typeface="Arial"/>
              </a:rPr>
              <a:t>Upper Nanticoke Watershed Plan Update</a:t>
            </a:r>
          </a:p>
          <a:p>
            <a:pPr algn="ctr" defTabSz="514350">
              <a:spcBef>
                <a:spcPts val="0"/>
              </a:spcBef>
              <a:defRPr/>
            </a:pPr>
            <a:endParaRPr lang="en-US" sz="1350">
              <a:solidFill>
                <a:schemeClr val="tx2"/>
              </a:solidFill>
              <a:latin typeface="Arial"/>
            </a:endParaRPr>
          </a:p>
          <a:p>
            <a:pPr marL="160655" indent="-160655" defTabSz="514350">
              <a:spcBef>
                <a:spcPts val="0"/>
              </a:spcBef>
              <a:buFont typeface="Arial" panose="020B0604020202020204" pitchFamily="34" charset="0"/>
              <a:buChar char="•"/>
              <a:defRPr/>
            </a:pPr>
            <a:r>
              <a:rPr lang="en-US" sz="1800">
                <a:solidFill>
                  <a:schemeClr val="tx2"/>
                </a:solidFill>
                <a:latin typeface="Arial"/>
              </a:rPr>
              <a:t>Previously Reported</a:t>
            </a:r>
            <a:endParaRPr lang="en-US" sz="1800">
              <a:solidFill>
                <a:schemeClr val="tx2"/>
              </a:solidFill>
              <a:latin typeface="Arial"/>
              <a:cs typeface="Arial"/>
            </a:endParaRPr>
          </a:p>
          <a:p>
            <a:pPr marL="578485" lvl="1" indent="-160655" defTabSz="514350">
              <a:spcBef>
                <a:spcPts val="0"/>
              </a:spcBef>
              <a:buFont typeface="Arial,Sans-Serif" panose="020B0604020202020204" pitchFamily="34" charset="0"/>
              <a:buChar char="•"/>
              <a:defRPr/>
            </a:pPr>
            <a:r>
              <a:rPr lang="en-US" sz="1800">
                <a:solidFill>
                  <a:schemeClr val="tx2"/>
                </a:solidFill>
                <a:latin typeface="Arial"/>
                <a:cs typeface="Arial"/>
              </a:rPr>
              <a:t>Completed model output and submitted for review. NRCS and DNREC Drainage Section have reviewed</a:t>
            </a:r>
            <a:endParaRPr lang="en-US" sz="1800">
              <a:solidFill>
                <a:schemeClr val="tx2"/>
              </a:solidFill>
              <a:ea typeface="+mn-lt"/>
              <a:cs typeface="+mn-lt"/>
            </a:endParaRPr>
          </a:p>
          <a:p>
            <a:pPr marL="578485" lvl="1" indent="-160655" defTabSz="514350">
              <a:spcBef>
                <a:spcPts val="0"/>
              </a:spcBef>
              <a:buFont typeface="Arial,Sans-Serif" panose="020B0604020202020204" pitchFamily="34" charset="0"/>
              <a:buChar char="•"/>
              <a:defRPr/>
            </a:pPr>
            <a:r>
              <a:rPr lang="en-US" sz="1800">
                <a:solidFill>
                  <a:schemeClr val="tx2"/>
                </a:solidFill>
                <a:latin typeface="Arial"/>
                <a:cs typeface="Arial"/>
              </a:rPr>
              <a:t>Review and discussion with NRCS National Water Management Center for storm events to be evaluated.</a:t>
            </a:r>
          </a:p>
          <a:p>
            <a:pPr marL="160655" indent="-160655" defTabSz="514350">
              <a:spcBef>
                <a:spcPts val="0"/>
              </a:spcBef>
              <a:buFont typeface="Arial" panose="020B0604020202020204" pitchFamily="34" charset="0"/>
              <a:buChar char="•"/>
              <a:defRPr/>
            </a:pPr>
            <a:endParaRPr lang="en-US" sz="1800">
              <a:solidFill>
                <a:schemeClr val="tx2"/>
              </a:solidFill>
              <a:latin typeface="Arial"/>
            </a:endParaRPr>
          </a:p>
          <a:p>
            <a:pPr marL="160655" defTabSz="514350">
              <a:spcBef>
                <a:spcPts val="0"/>
              </a:spcBef>
              <a:buFont typeface="Arial" panose="020B0604020202020204" pitchFamily="34" charset="0"/>
              <a:buChar char="•"/>
              <a:defRPr/>
            </a:pPr>
            <a:r>
              <a:rPr lang="en-US" sz="1800">
                <a:solidFill>
                  <a:schemeClr val="tx2"/>
                </a:solidFill>
                <a:latin typeface="Arial"/>
              </a:rPr>
              <a:t>Current Work</a:t>
            </a:r>
            <a:endParaRPr lang="en-US" sz="1800">
              <a:solidFill>
                <a:schemeClr val="tx2"/>
              </a:solidFill>
              <a:latin typeface="Arial"/>
              <a:cs typeface="Arial"/>
            </a:endParaRPr>
          </a:p>
          <a:p>
            <a:pPr marL="578485" lvl="1" indent="-160655" defTabSz="514350">
              <a:spcBef>
                <a:spcPts val="0"/>
              </a:spcBef>
              <a:buFont typeface="Arial" panose="020B0604020202020204" pitchFamily="34" charset="0"/>
              <a:buChar char="•"/>
              <a:defRPr/>
            </a:pPr>
            <a:r>
              <a:rPr lang="en-US" sz="1800">
                <a:solidFill>
                  <a:schemeClr val="tx2"/>
                </a:solidFill>
                <a:latin typeface="Arial"/>
              </a:rPr>
              <a:t>Developing alternatives for addressing flooding based on model. </a:t>
            </a:r>
            <a:endParaRPr lang="en-US">
              <a:solidFill>
                <a:schemeClr val="tx2"/>
              </a:solidFill>
            </a:endParaRPr>
          </a:p>
          <a:p>
            <a:pPr marL="578485" lvl="1" indent="-160655" defTabSz="514350">
              <a:spcBef>
                <a:spcPts val="0"/>
              </a:spcBef>
              <a:buFont typeface="Arial" panose="020B0604020202020204" pitchFamily="34" charset="0"/>
              <a:buChar char="•"/>
              <a:defRPr/>
            </a:pPr>
            <a:r>
              <a:rPr lang="en-US" sz="1800">
                <a:solidFill>
                  <a:schemeClr val="tx2"/>
                </a:solidFill>
                <a:latin typeface="Arial"/>
                <a:cs typeface="Arial"/>
              </a:rPr>
              <a:t>Also evaluating bank erosion and water quality concerns</a:t>
            </a:r>
          </a:p>
          <a:p>
            <a:pPr marL="578485" lvl="1" indent="-160655" defTabSz="514350">
              <a:spcBef>
                <a:spcPts val="0"/>
              </a:spcBef>
              <a:buFont typeface="Arial" panose="020B0604020202020204" pitchFamily="34" charset="0"/>
              <a:buChar char="•"/>
              <a:defRPr/>
            </a:pPr>
            <a:r>
              <a:rPr lang="en-US" sz="1800">
                <a:solidFill>
                  <a:schemeClr val="tx2"/>
                </a:solidFill>
                <a:latin typeface="Arial"/>
                <a:cs typeface="Arial"/>
              </a:rPr>
              <a:t>Running environmental and economic analysis</a:t>
            </a:r>
          </a:p>
          <a:p>
            <a:pPr marL="160735" indent="-160735" defTabSz="514350">
              <a:spcBef>
                <a:spcPts val="0"/>
              </a:spcBef>
              <a:buFont typeface="Arial" panose="020B0604020202020204" pitchFamily="34" charset="0"/>
              <a:buChar char="•"/>
              <a:defRPr/>
            </a:pPr>
            <a:endParaRPr lang="en-US" sz="1800">
              <a:solidFill>
                <a:schemeClr val="tx2"/>
              </a:solidFill>
              <a:latin typeface="Arial"/>
              <a:cs typeface="Arial"/>
            </a:endParaRPr>
          </a:p>
          <a:p>
            <a:pPr marL="160735" indent="-160735">
              <a:spcBef>
                <a:spcPts val="0"/>
              </a:spcBef>
              <a:buFont typeface="Arial" panose="020B0604020202020204" pitchFamily="34" charset="0"/>
              <a:buChar char="•"/>
            </a:pPr>
            <a:endParaRPr lang="en-US" sz="1350" b="0">
              <a:solidFill>
                <a:srgbClr val="1F497D"/>
              </a:solidFill>
              <a:cs typeface="Arial"/>
            </a:endParaRPr>
          </a:p>
          <a:p>
            <a:endParaRPr lang="en-US">
              <a:cs typeface="Arial"/>
            </a:endParaRPr>
          </a:p>
        </p:txBody>
      </p:sp>
    </p:spTree>
    <p:extLst>
      <p:ext uri="{BB962C8B-B14F-4D97-AF65-F5344CB8AC3E}">
        <p14:creationId xmlns:p14="http://schemas.microsoft.com/office/powerpoint/2010/main" val="330310565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2742F6-A634-4633-AAFF-75BBF148B960}"/>
              </a:ext>
            </a:extLst>
          </p:cNvPr>
          <p:cNvSpPr>
            <a:spLocks noGrp="1"/>
          </p:cNvSpPr>
          <p:nvPr>
            <p:ph type="title"/>
          </p:nvPr>
        </p:nvSpPr>
        <p:spPr>
          <a:xfrm>
            <a:off x="248368" y="941294"/>
            <a:ext cx="8229600" cy="945547"/>
          </a:xfrm>
        </p:spPr>
        <p:txBody>
          <a:bodyPr>
            <a:normAutofit/>
          </a:bodyPr>
          <a:lstStyle/>
          <a:p>
            <a:pPr algn="ctr"/>
            <a:r>
              <a:rPr lang="en-US" sz="2800"/>
              <a:t>Watershed Program Updates</a:t>
            </a:r>
          </a:p>
        </p:txBody>
      </p:sp>
      <p:sp>
        <p:nvSpPr>
          <p:cNvPr id="3" name="Content Placeholder 2">
            <a:extLst>
              <a:ext uri="{FF2B5EF4-FFF2-40B4-BE49-F238E27FC236}">
                <a16:creationId xmlns:a16="http://schemas.microsoft.com/office/drawing/2014/main" id="{B3945208-78A0-41CA-A196-7B823C0057A9}"/>
              </a:ext>
            </a:extLst>
          </p:cNvPr>
          <p:cNvSpPr>
            <a:spLocks noGrp="1"/>
          </p:cNvSpPr>
          <p:nvPr>
            <p:ph idx="1"/>
          </p:nvPr>
        </p:nvSpPr>
        <p:spPr>
          <a:xfrm>
            <a:off x="261815" y="2052084"/>
            <a:ext cx="7731369" cy="4074083"/>
          </a:xfrm>
        </p:spPr>
        <p:txBody>
          <a:bodyPr vert="horz" lIns="91440" tIns="45720" rIns="91440" bIns="45720" rtlCol="0" anchor="t">
            <a:normAutofit/>
          </a:bodyPr>
          <a:lstStyle/>
          <a:p>
            <a:pPr algn="ctr"/>
            <a:r>
              <a:rPr lang="en-US" sz="2200"/>
              <a:t>City of New Castle – Preliminary Investigation Findings Report (PIFR)</a:t>
            </a:r>
          </a:p>
          <a:p>
            <a:pPr marL="675005" lvl="1" indent="-257175">
              <a:buFont typeface="Arial" panose="020B0604020202020204" pitchFamily="34" charset="0"/>
              <a:buChar char="•"/>
            </a:pPr>
            <a:r>
              <a:rPr lang="en-US" sz="1800"/>
              <a:t>The PIFR has been completed and is getting final signatures.</a:t>
            </a:r>
            <a:endParaRPr lang="en-US" sz="1800">
              <a:cs typeface="Arial"/>
            </a:endParaRPr>
          </a:p>
          <a:p>
            <a:pPr marL="675005" lvl="1" indent="-257175">
              <a:buFont typeface="Arial" panose="020B0604020202020204" pitchFamily="34" charset="0"/>
              <a:buChar char="•"/>
            </a:pPr>
            <a:r>
              <a:rPr lang="en-US" sz="1800">
                <a:solidFill>
                  <a:srgbClr val="404040"/>
                </a:solidFill>
                <a:cs typeface="Arial"/>
              </a:rPr>
              <a:t>Determined that a Watershed Project is feasible under the requirements of the NRCS Watershed Program.</a:t>
            </a:r>
          </a:p>
          <a:p>
            <a:pPr marL="675005" lvl="1" indent="-257175">
              <a:buFont typeface="Arial" panose="020B0604020202020204" pitchFamily="34" charset="0"/>
              <a:buChar char="•"/>
            </a:pPr>
            <a:r>
              <a:rPr lang="en-US" sz="1800">
                <a:solidFill>
                  <a:srgbClr val="404040"/>
                </a:solidFill>
                <a:cs typeface="Arial"/>
              </a:rPr>
              <a:t>Preliminary alternatives considered include-</a:t>
            </a:r>
          </a:p>
          <a:p>
            <a:pPr marL="985758" lvl="2" indent="-342900">
              <a:buFont typeface="+mj-lt"/>
              <a:buAutoNum type="arabicPeriod"/>
            </a:pPr>
            <a:r>
              <a:rPr lang="en-US" sz="1800">
                <a:solidFill>
                  <a:srgbClr val="404040"/>
                </a:solidFill>
                <a:cs typeface="Arial"/>
              </a:rPr>
              <a:t>No action – required alternative</a:t>
            </a:r>
          </a:p>
          <a:p>
            <a:pPr marL="985758" lvl="2" indent="-342900">
              <a:buFont typeface="+mj-lt"/>
              <a:buAutoNum type="arabicPeriod"/>
            </a:pPr>
            <a:r>
              <a:rPr lang="en-US" sz="1800">
                <a:solidFill>
                  <a:srgbClr val="404040"/>
                </a:solidFill>
                <a:cs typeface="Arial"/>
              </a:rPr>
              <a:t>Raising and expanding existing dikes and adding seawalls</a:t>
            </a:r>
          </a:p>
          <a:p>
            <a:pPr marL="985758" lvl="2" indent="-342900">
              <a:buFont typeface="+mj-lt"/>
              <a:buAutoNum type="arabicPeriod"/>
            </a:pPr>
            <a:r>
              <a:rPr lang="en-US" sz="1800">
                <a:solidFill>
                  <a:srgbClr val="404040"/>
                </a:solidFill>
                <a:cs typeface="Arial"/>
              </a:rPr>
              <a:t>Buyout of affected properties</a:t>
            </a:r>
          </a:p>
          <a:p>
            <a:pPr marL="985758" lvl="2" indent="-342900">
              <a:buFont typeface="+mj-lt"/>
              <a:buAutoNum type="arabicPeriod"/>
            </a:pPr>
            <a:r>
              <a:rPr lang="en-US" sz="1800">
                <a:solidFill>
                  <a:srgbClr val="404040"/>
                </a:solidFill>
                <a:cs typeface="Arial"/>
              </a:rPr>
              <a:t>Alternative 2 plus pumping system to collect and release overland storm flow</a:t>
            </a:r>
          </a:p>
          <a:p>
            <a:pPr marL="675005" lvl="1" indent="-257175">
              <a:buFont typeface="Arial" panose="020B0604020202020204" pitchFamily="34" charset="0"/>
              <a:buChar char="•"/>
            </a:pPr>
            <a:endParaRPr lang="en-US" sz="1800">
              <a:solidFill>
                <a:srgbClr val="404040"/>
              </a:solidFill>
              <a:cs typeface="Arial"/>
            </a:endParaRPr>
          </a:p>
          <a:p>
            <a:pPr marL="675005" lvl="1" indent="-257175">
              <a:buFont typeface="Arial" panose="020B0604020202020204" pitchFamily="34" charset="0"/>
              <a:buChar char="•"/>
            </a:pPr>
            <a:endParaRPr lang="en-US" sz="1800">
              <a:solidFill>
                <a:srgbClr val="404040"/>
              </a:solidFill>
              <a:cs typeface="Arial"/>
            </a:endParaRPr>
          </a:p>
          <a:p>
            <a:endParaRPr lang="en-US">
              <a:cs typeface="Arial"/>
            </a:endParaRPr>
          </a:p>
        </p:txBody>
      </p:sp>
    </p:spTree>
    <p:extLst>
      <p:ext uri="{BB962C8B-B14F-4D97-AF65-F5344CB8AC3E}">
        <p14:creationId xmlns:p14="http://schemas.microsoft.com/office/powerpoint/2010/main" val="300655191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03107A-E979-B766-4432-66F6EA4624F5}"/>
              </a:ext>
            </a:extLst>
          </p:cNvPr>
          <p:cNvSpPr>
            <a:spLocks noGrp="1"/>
          </p:cNvSpPr>
          <p:nvPr>
            <p:ph type="title"/>
          </p:nvPr>
        </p:nvSpPr>
        <p:spPr/>
        <p:txBody>
          <a:bodyPr>
            <a:normAutofit/>
          </a:bodyPr>
          <a:lstStyle/>
          <a:p>
            <a:pPr algn="ctr"/>
            <a:r>
              <a:rPr lang="en-US" sz="2800"/>
              <a:t>Watershed Program Updates</a:t>
            </a:r>
          </a:p>
        </p:txBody>
      </p:sp>
      <p:sp>
        <p:nvSpPr>
          <p:cNvPr id="3" name="Content Placeholder 2">
            <a:extLst>
              <a:ext uri="{FF2B5EF4-FFF2-40B4-BE49-F238E27FC236}">
                <a16:creationId xmlns:a16="http://schemas.microsoft.com/office/drawing/2014/main" id="{5DD791BB-F33D-6F9F-BE5E-09DC91F6FBB1}"/>
              </a:ext>
            </a:extLst>
          </p:cNvPr>
          <p:cNvSpPr>
            <a:spLocks noGrp="1"/>
          </p:cNvSpPr>
          <p:nvPr>
            <p:ph idx="1"/>
          </p:nvPr>
        </p:nvSpPr>
        <p:spPr>
          <a:xfrm>
            <a:off x="706315" y="1619057"/>
            <a:ext cx="7731369" cy="4525963"/>
          </a:xfrm>
        </p:spPr>
        <p:txBody>
          <a:bodyPr/>
          <a:lstStyle/>
          <a:p>
            <a:pPr algn="ctr"/>
            <a:r>
              <a:rPr kumimoji="0" lang="en-US" sz="2400" b="1" i="0" u="none" strike="noStrike" kern="1200" cap="none" spc="0" normalizeH="0" baseline="0" noProof="0">
                <a:ln>
                  <a:noFill/>
                </a:ln>
                <a:solidFill>
                  <a:srgbClr val="053773"/>
                </a:solidFill>
                <a:effectLst/>
                <a:uLnTx/>
                <a:uFillTx/>
                <a:latin typeface="Arial"/>
                <a:ea typeface="+mn-ea"/>
                <a:cs typeface="+mn-cs"/>
              </a:rPr>
              <a:t>City of New Castle – Next Steps</a:t>
            </a:r>
          </a:p>
          <a:p>
            <a:endParaRPr kumimoji="0" lang="en-US" sz="2400" b="1" i="0" u="none" strike="noStrike" kern="1200" cap="none" spc="0" normalizeH="0" baseline="0" noProof="0">
              <a:ln>
                <a:noFill/>
              </a:ln>
              <a:solidFill>
                <a:srgbClr val="053773"/>
              </a:solidFill>
              <a:effectLst/>
              <a:uLnTx/>
              <a:uFillTx/>
              <a:latin typeface="Arial"/>
              <a:ea typeface="+mn-ea"/>
              <a:cs typeface="+mn-cs"/>
            </a:endParaRPr>
          </a:p>
          <a:p>
            <a:pPr marL="342900" indent="-342900">
              <a:buFont typeface="Arial" panose="020B0604020202020204" pitchFamily="34" charset="0"/>
              <a:buChar char="•"/>
            </a:pPr>
            <a:r>
              <a:rPr lang="en-US" sz="2000">
                <a:latin typeface="Arial"/>
              </a:rPr>
              <a:t>Sponsor makes a formal request for a project</a:t>
            </a:r>
          </a:p>
          <a:p>
            <a:pPr marL="342900" indent="-342900">
              <a:buFont typeface="Arial" panose="020B0604020202020204" pitchFamily="34" charset="0"/>
              <a:buChar char="•"/>
            </a:pPr>
            <a:r>
              <a:rPr kumimoji="0" lang="en-US" sz="2000" b="1" i="0" u="none" strike="noStrike" kern="1200" cap="none" spc="0" normalizeH="0" baseline="0" noProof="0">
                <a:ln>
                  <a:noFill/>
                </a:ln>
                <a:solidFill>
                  <a:srgbClr val="053773"/>
                </a:solidFill>
                <a:effectLst/>
                <a:uLnTx/>
                <a:uFillTx/>
                <a:latin typeface="Arial"/>
                <a:ea typeface="+mn-ea"/>
                <a:cs typeface="+mn-cs"/>
              </a:rPr>
              <a:t>NRCS accepts</a:t>
            </a:r>
            <a:r>
              <a:rPr lang="en-US" sz="2000">
                <a:latin typeface="Arial"/>
              </a:rPr>
              <a:t> the request</a:t>
            </a:r>
          </a:p>
          <a:p>
            <a:pPr marL="342900" indent="-342900">
              <a:buFont typeface="Arial" panose="020B0604020202020204" pitchFamily="34" charset="0"/>
              <a:buChar char="•"/>
            </a:pPr>
            <a:r>
              <a:rPr kumimoji="0" lang="en-US" sz="2000" b="1" i="0" u="none" strike="noStrike" kern="1200" cap="none" spc="0" normalizeH="0" baseline="0" noProof="0">
                <a:ln>
                  <a:noFill/>
                </a:ln>
                <a:solidFill>
                  <a:srgbClr val="053773"/>
                </a:solidFill>
                <a:effectLst/>
                <a:uLnTx/>
                <a:uFillTx/>
                <a:latin typeface="Arial"/>
                <a:ea typeface="+mn-ea"/>
                <a:cs typeface="+mn-cs"/>
              </a:rPr>
              <a:t>Agreement prepared to develop a Watershed Plan </a:t>
            </a:r>
            <a:r>
              <a:rPr lang="en-US" sz="2000">
                <a:latin typeface="Arial"/>
              </a:rPr>
              <a:t>and Environmental Document</a:t>
            </a:r>
          </a:p>
          <a:p>
            <a:pPr marL="342900" indent="-342900">
              <a:buFont typeface="Arial" panose="020B0604020202020204" pitchFamily="34" charset="0"/>
              <a:buChar char="•"/>
            </a:pPr>
            <a:r>
              <a:rPr kumimoji="0" lang="en-US" sz="2000" b="1" i="0" u="none" strike="noStrike" kern="1200" cap="none" spc="0" normalizeH="0" baseline="0" noProof="0">
                <a:ln>
                  <a:noFill/>
                </a:ln>
                <a:solidFill>
                  <a:srgbClr val="053773"/>
                </a:solidFill>
                <a:effectLst/>
                <a:uLnTx/>
                <a:uFillTx/>
                <a:latin typeface="Arial"/>
                <a:ea typeface="+mn-ea"/>
                <a:cs typeface="+mn-cs"/>
              </a:rPr>
              <a:t>Completed by consultant through NRCS contracting process</a:t>
            </a:r>
          </a:p>
          <a:p>
            <a:pPr marL="342900" indent="-342900">
              <a:buFont typeface="Arial" panose="020B0604020202020204" pitchFamily="34" charset="0"/>
              <a:buChar char="•"/>
            </a:pPr>
            <a:r>
              <a:rPr kumimoji="0" lang="en-US" sz="2000" b="1" i="0" u="none" strike="noStrike" kern="1200" cap="none" spc="0" normalizeH="0" baseline="0" noProof="0">
                <a:ln>
                  <a:noFill/>
                </a:ln>
                <a:solidFill>
                  <a:srgbClr val="053773"/>
                </a:solidFill>
                <a:effectLst/>
                <a:uLnTx/>
                <a:uFillTx/>
                <a:latin typeface="Arial"/>
                <a:ea typeface="+mn-ea"/>
                <a:cs typeface="+mn-cs"/>
              </a:rPr>
              <a:t>Up to 2 years to complete Watershed Plan</a:t>
            </a:r>
          </a:p>
          <a:p>
            <a:endParaRPr lang="en-US"/>
          </a:p>
        </p:txBody>
      </p:sp>
    </p:spTree>
    <p:extLst>
      <p:ext uri="{BB962C8B-B14F-4D97-AF65-F5344CB8AC3E}">
        <p14:creationId xmlns:p14="http://schemas.microsoft.com/office/powerpoint/2010/main" val="229634323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2442EA-74C9-4D64-8A68-443409DC3253}"/>
              </a:ext>
            </a:extLst>
          </p:cNvPr>
          <p:cNvSpPr>
            <a:spLocks noGrp="1"/>
          </p:cNvSpPr>
          <p:nvPr>
            <p:ph type="title"/>
          </p:nvPr>
        </p:nvSpPr>
        <p:spPr>
          <a:xfrm>
            <a:off x="1540345" y="1290130"/>
            <a:ext cx="6063311" cy="603740"/>
          </a:xfrm>
        </p:spPr>
        <p:txBody>
          <a:bodyPr>
            <a:normAutofit/>
          </a:bodyPr>
          <a:lstStyle/>
          <a:p>
            <a:pPr algn="ctr"/>
            <a:r>
              <a:rPr lang="en-US" sz="2400">
                <a:latin typeface="Arial"/>
              </a:rPr>
              <a:t>Watershed Program Updates</a:t>
            </a:r>
            <a:endParaRPr lang="en-US"/>
          </a:p>
        </p:txBody>
      </p:sp>
      <p:sp>
        <p:nvSpPr>
          <p:cNvPr id="3" name="Content Placeholder 2">
            <a:extLst>
              <a:ext uri="{FF2B5EF4-FFF2-40B4-BE49-F238E27FC236}">
                <a16:creationId xmlns:a16="http://schemas.microsoft.com/office/drawing/2014/main" id="{6B6AC372-82E8-42C8-8586-DF237268CE54}"/>
              </a:ext>
            </a:extLst>
          </p:cNvPr>
          <p:cNvSpPr>
            <a:spLocks noGrp="1"/>
          </p:cNvSpPr>
          <p:nvPr>
            <p:ph idx="1"/>
          </p:nvPr>
        </p:nvSpPr>
        <p:spPr>
          <a:xfrm>
            <a:off x="1150720" y="2077743"/>
            <a:ext cx="6509318" cy="3967950"/>
          </a:xfrm>
        </p:spPr>
        <p:txBody>
          <a:bodyPr>
            <a:normAutofit fontScale="92500"/>
          </a:bodyPr>
          <a:lstStyle/>
          <a:p>
            <a:pPr algn="ctr" defTabSz="514350">
              <a:spcBef>
                <a:spcPts val="0"/>
              </a:spcBef>
              <a:defRPr/>
            </a:pPr>
            <a:r>
              <a:rPr lang="en-US" sz="2200">
                <a:solidFill>
                  <a:srgbClr val="1F497D"/>
                </a:solidFill>
                <a:latin typeface="Arial"/>
              </a:rPr>
              <a:t>Additional Program Updates</a:t>
            </a:r>
          </a:p>
          <a:p>
            <a:pPr marL="160735" indent="-160735" defTabSz="514350">
              <a:spcBef>
                <a:spcPts val="0"/>
              </a:spcBef>
              <a:buFont typeface="Arial" panose="020B0604020202020204" pitchFamily="34" charset="0"/>
              <a:buChar char="•"/>
              <a:defRPr/>
            </a:pPr>
            <a:endParaRPr lang="en-US" sz="2100">
              <a:solidFill>
                <a:srgbClr val="1F497D"/>
              </a:solidFill>
              <a:latin typeface="Arial"/>
            </a:endParaRPr>
          </a:p>
          <a:p>
            <a:pPr marL="160735" indent="-160735" defTabSz="514350">
              <a:spcBef>
                <a:spcPts val="0"/>
              </a:spcBef>
              <a:buFont typeface="Arial" panose="020B0604020202020204" pitchFamily="34" charset="0"/>
              <a:buChar char="•"/>
              <a:defRPr/>
            </a:pPr>
            <a:r>
              <a:rPr lang="en-US" sz="2000">
                <a:solidFill>
                  <a:srgbClr val="1F497D"/>
                </a:solidFill>
                <a:latin typeface="Arial"/>
              </a:rPr>
              <a:t>Congress continues to appropriate more funds to program</a:t>
            </a:r>
          </a:p>
          <a:p>
            <a:pPr marL="160735" indent="-160735" defTabSz="514350">
              <a:spcBef>
                <a:spcPts val="0"/>
              </a:spcBef>
              <a:buFont typeface="Arial" panose="020B0604020202020204" pitchFamily="34" charset="0"/>
              <a:buChar char="•"/>
              <a:defRPr/>
            </a:pPr>
            <a:r>
              <a:rPr lang="en-US" sz="2000">
                <a:solidFill>
                  <a:srgbClr val="1F497D"/>
                </a:solidFill>
                <a:latin typeface="Arial"/>
              </a:rPr>
              <a:t>Bipartisan Infrastructure Law (BIL) funding – almost $1 billion</a:t>
            </a:r>
          </a:p>
          <a:p>
            <a:pPr marL="160735" indent="-160735" defTabSz="514350">
              <a:spcBef>
                <a:spcPts val="0"/>
              </a:spcBef>
              <a:buFont typeface="Arial" panose="020B0604020202020204" pitchFamily="34" charset="0"/>
              <a:buChar char="•"/>
              <a:defRPr/>
            </a:pPr>
            <a:r>
              <a:rPr lang="en-US" sz="2000">
                <a:solidFill>
                  <a:srgbClr val="1F497D"/>
                </a:solidFill>
                <a:latin typeface="Arial"/>
              </a:rPr>
              <a:t>Inflation Reduction Act (IRA) – funding directed to agency overall and Watershed Program specifically.</a:t>
            </a:r>
          </a:p>
          <a:p>
            <a:pPr marL="160735" indent="-160735" defTabSz="514350">
              <a:spcBef>
                <a:spcPts val="0"/>
              </a:spcBef>
              <a:buFont typeface="Arial" panose="020B0604020202020204" pitchFamily="34" charset="0"/>
              <a:buChar char="•"/>
              <a:defRPr/>
            </a:pPr>
            <a:r>
              <a:rPr lang="en-US" sz="2000">
                <a:solidFill>
                  <a:srgbClr val="1F497D"/>
                </a:solidFill>
                <a:latin typeface="Arial"/>
              </a:rPr>
              <a:t>Increasing staffing at national and regional levels to assist states</a:t>
            </a:r>
          </a:p>
          <a:p>
            <a:pPr marL="160735" indent="-160735" defTabSz="514350">
              <a:spcBef>
                <a:spcPts val="0"/>
              </a:spcBef>
              <a:buFont typeface="Arial" panose="020B0604020202020204" pitchFamily="34" charset="0"/>
              <a:buChar char="•"/>
              <a:defRPr/>
            </a:pPr>
            <a:r>
              <a:rPr lang="en-US" sz="2000">
                <a:solidFill>
                  <a:srgbClr val="1F497D"/>
                </a:solidFill>
                <a:latin typeface="Arial"/>
              </a:rPr>
              <a:t>New Indefinite Delivery Indefinite Quantity (IDIQ) national contract in development because old one expires in September</a:t>
            </a:r>
          </a:p>
          <a:p>
            <a:pPr marL="160735" indent="-160735" defTabSz="514350">
              <a:spcBef>
                <a:spcPts val="0"/>
              </a:spcBef>
              <a:buFont typeface="Arial" panose="020B0604020202020204" pitchFamily="34" charset="0"/>
              <a:buChar char="•"/>
              <a:defRPr/>
            </a:pPr>
            <a:endParaRPr lang="en-US" sz="2000">
              <a:solidFill>
                <a:srgbClr val="1F497D"/>
              </a:solidFill>
              <a:latin typeface="Arial"/>
            </a:endParaRPr>
          </a:p>
          <a:p>
            <a:pPr marL="160735" indent="-160735" defTabSz="514350">
              <a:spcBef>
                <a:spcPts val="0"/>
              </a:spcBef>
              <a:buFont typeface="Arial" panose="020B0604020202020204" pitchFamily="34" charset="0"/>
              <a:buChar char="•"/>
              <a:defRPr/>
            </a:pPr>
            <a:endParaRPr lang="en-US" sz="1800">
              <a:solidFill>
                <a:srgbClr val="1F497D"/>
              </a:solidFill>
              <a:latin typeface="Arial"/>
            </a:endParaRPr>
          </a:p>
          <a:p>
            <a:pPr marL="160735" indent="-160735" defTabSz="514350">
              <a:spcBef>
                <a:spcPts val="0"/>
              </a:spcBef>
              <a:buFont typeface="Arial" panose="020B0604020202020204" pitchFamily="34" charset="0"/>
              <a:buChar char="•"/>
              <a:defRPr/>
            </a:pPr>
            <a:endParaRPr lang="en-US" sz="1800">
              <a:solidFill>
                <a:srgbClr val="1F497D"/>
              </a:solidFill>
              <a:latin typeface="Arial"/>
            </a:endParaRPr>
          </a:p>
          <a:p>
            <a:endParaRPr lang="en-US"/>
          </a:p>
        </p:txBody>
      </p:sp>
    </p:spTree>
    <p:extLst>
      <p:ext uri="{BB962C8B-B14F-4D97-AF65-F5344CB8AC3E}">
        <p14:creationId xmlns:p14="http://schemas.microsoft.com/office/powerpoint/2010/main" val="92936592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2442EA-74C9-4D64-8A68-443409DC3253}"/>
              </a:ext>
            </a:extLst>
          </p:cNvPr>
          <p:cNvSpPr>
            <a:spLocks noGrp="1"/>
          </p:cNvSpPr>
          <p:nvPr>
            <p:ph type="title"/>
          </p:nvPr>
        </p:nvSpPr>
        <p:spPr>
          <a:xfrm>
            <a:off x="1540345" y="1290130"/>
            <a:ext cx="6063311" cy="603740"/>
          </a:xfrm>
        </p:spPr>
        <p:txBody>
          <a:bodyPr>
            <a:normAutofit/>
          </a:bodyPr>
          <a:lstStyle/>
          <a:p>
            <a:pPr algn="ctr"/>
            <a:r>
              <a:rPr lang="en-US" sz="2800">
                <a:latin typeface="Arial"/>
              </a:rPr>
              <a:t>Watershed Program Updates</a:t>
            </a:r>
            <a:endParaRPr lang="en-US" sz="2800"/>
          </a:p>
        </p:txBody>
      </p:sp>
      <p:sp>
        <p:nvSpPr>
          <p:cNvPr id="3" name="Content Placeholder 2">
            <a:extLst>
              <a:ext uri="{FF2B5EF4-FFF2-40B4-BE49-F238E27FC236}">
                <a16:creationId xmlns:a16="http://schemas.microsoft.com/office/drawing/2014/main" id="{6B6AC372-82E8-42C8-8586-DF237268CE54}"/>
              </a:ext>
            </a:extLst>
          </p:cNvPr>
          <p:cNvSpPr>
            <a:spLocks noGrp="1"/>
          </p:cNvSpPr>
          <p:nvPr>
            <p:ph idx="1"/>
          </p:nvPr>
        </p:nvSpPr>
        <p:spPr>
          <a:xfrm>
            <a:off x="1150720" y="2077743"/>
            <a:ext cx="6509318" cy="3748022"/>
          </a:xfrm>
        </p:spPr>
        <p:txBody>
          <a:bodyPr>
            <a:normAutofit/>
          </a:bodyPr>
          <a:lstStyle/>
          <a:p>
            <a:pPr defTabSz="514350">
              <a:spcBef>
                <a:spcPts val="0"/>
              </a:spcBef>
              <a:defRPr/>
            </a:pPr>
            <a:endParaRPr lang="en-US" sz="900">
              <a:solidFill>
                <a:srgbClr val="1F497D"/>
              </a:solidFill>
              <a:latin typeface="Arial"/>
            </a:endParaRPr>
          </a:p>
          <a:p>
            <a:pPr marL="160735" indent="-160735" defTabSz="514350">
              <a:spcBef>
                <a:spcPts val="0"/>
              </a:spcBef>
              <a:buFont typeface="Arial" panose="020B0604020202020204" pitchFamily="34" charset="0"/>
              <a:buChar char="•"/>
              <a:defRPr/>
            </a:pPr>
            <a:r>
              <a:rPr lang="en-US" sz="2000">
                <a:solidFill>
                  <a:srgbClr val="1F497D"/>
                </a:solidFill>
                <a:latin typeface="Arial"/>
              </a:rPr>
              <a:t>Purposes</a:t>
            </a:r>
          </a:p>
          <a:p>
            <a:pPr marL="578645" lvl="1" defTabSz="514350">
              <a:spcBef>
                <a:spcPts val="0"/>
              </a:spcBef>
              <a:buFont typeface="Arial" panose="020B0604020202020204" pitchFamily="34" charset="0"/>
              <a:buChar char="•"/>
              <a:defRPr/>
            </a:pPr>
            <a:r>
              <a:rPr lang="en-US" sz="2000">
                <a:solidFill>
                  <a:srgbClr val="1F497D"/>
                </a:solidFill>
                <a:latin typeface="Arial"/>
              </a:rPr>
              <a:t>Flood Prevention</a:t>
            </a:r>
          </a:p>
          <a:p>
            <a:pPr marL="578645" lvl="1" defTabSz="514350">
              <a:spcBef>
                <a:spcPts val="0"/>
              </a:spcBef>
              <a:buFont typeface="Arial" panose="020B0604020202020204" pitchFamily="34" charset="0"/>
              <a:buChar char="•"/>
              <a:defRPr/>
            </a:pPr>
            <a:r>
              <a:rPr lang="en-US" sz="2000">
                <a:solidFill>
                  <a:srgbClr val="1F497D"/>
                </a:solidFill>
                <a:latin typeface="Arial"/>
              </a:rPr>
              <a:t>Watershed Protection</a:t>
            </a:r>
          </a:p>
          <a:p>
            <a:pPr marL="578645" lvl="1" defTabSz="514350">
              <a:spcBef>
                <a:spcPts val="0"/>
              </a:spcBef>
              <a:buFont typeface="Arial" panose="020B0604020202020204" pitchFamily="34" charset="0"/>
              <a:buChar char="•"/>
              <a:defRPr/>
            </a:pPr>
            <a:r>
              <a:rPr lang="en-US" sz="2000">
                <a:solidFill>
                  <a:srgbClr val="1F497D"/>
                </a:solidFill>
                <a:latin typeface="Arial"/>
              </a:rPr>
              <a:t>Agricultural Water Management</a:t>
            </a:r>
          </a:p>
          <a:p>
            <a:pPr marL="578645" lvl="1" defTabSz="514350">
              <a:spcBef>
                <a:spcPts val="0"/>
              </a:spcBef>
              <a:buFont typeface="Arial" panose="020B0604020202020204" pitchFamily="34" charset="0"/>
              <a:buChar char="•"/>
              <a:defRPr/>
            </a:pPr>
            <a:r>
              <a:rPr lang="en-US" sz="2000">
                <a:solidFill>
                  <a:srgbClr val="1F497D"/>
                </a:solidFill>
                <a:latin typeface="Arial"/>
              </a:rPr>
              <a:t>Water Quality Management</a:t>
            </a:r>
          </a:p>
          <a:p>
            <a:pPr marL="578645" lvl="1" defTabSz="514350">
              <a:spcBef>
                <a:spcPts val="0"/>
              </a:spcBef>
              <a:buFont typeface="Arial" panose="020B0604020202020204" pitchFamily="34" charset="0"/>
              <a:buChar char="•"/>
              <a:defRPr/>
            </a:pPr>
            <a:r>
              <a:rPr lang="en-US" sz="2000">
                <a:solidFill>
                  <a:srgbClr val="1F497D"/>
                </a:solidFill>
                <a:latin typeface="Arial"/>
              </a:rPr>
              <a:t>Public Recreation</a:t>
            </a:r>
          </a:p>
          <a:p>
            <a:pPr marL="578645" lvl="1" defTabSz="514350">
              <a:spcBef>
                <a:spcPts val="0"/>
              </a:spcBef>
              <a:buFont typeface="Arial" panose="020B0604020202020204" pitchFamily="34" charset="0"/>
              <a:buChar char="•"/>
              <a:defRPr/>
            </a:pPr>
            <a:r>
              <a:rPr lang="en-US" sz="2000">
                <a:solidFill>
                  <a:srgbClr val="1F497D"/>
                </a:solidFill>
                <a:latin typeface="Arial"/>
              </a:rPr>
              <a:t>Public Fish and Wildlife</a:t>
            </a:r>
          </a:p>
          <a:p>
            <a:pPr marL="578645" lvl="1" defTabSz="514350">
              <a:spcBef>
                <a:spcPts val="0"/>
              </a:spcBef>
              <a:buFont typeface="Arial" panose="020B0604020202020204" pitchFamily="34" charset="0"/>
              <a:buChar char="•"/>
              <a:defRPr/>
            </a:pPr>
            <a:r>
              <a:rPr lang="en-US" sz="2000">
                <a:solidFill>
                  <a:srgbClr val="1F497D"/>
                </a:solidFill>
                <a:latin typeface="Arial"/>
              </a:rPr>
              <a:t>Municipal and Industrial Water Supply</a:t>
            </a:r>
          </a:p>
          <a:p>
            <a:pPr marL="257175" indent="-257175" defTabSz="514350">
              <a:spcBef>
                <a:spcPts val="0"/>
              </a:spcBef>
              <a:buFont typeface="Arial" panose="020B0604020202020204" pitchFamily="34" charset="0"/>
              <a:buChar char="•"/>
              <a:defRPr/>
            </a:pPr>
            <a:r>
              <a:rPr lang="en-US" sz="2000">
                <a:solidFill>
                  <a:srgbClr val="1F497D"/>
                </a:solidFill>
                <a:latin typeface="Arial"/>
              </a:rPr>
              <a:t>20% benefit to ag land or rural communities</a:t>
            </a:r>
          </a:p>
          <a:p>
            <a:pPr marL="257175" indent="-257175" defTabSz="514350">
              <a:spcBef>
                <a:spcPts val="0"/>
              </a:spcBef>
              <a:buFont typeface="Arial" panose="020B0604020202020204" pitchFamily="34" charset="0"/>
              <a:buChar char="•"/>
              <a:defRPr/>
            </a:pPr>
            <a:r>
              <a:rPr lang="en-US" sz="2000">
                <a:solidFill>
                  <a:srgbClr val="1F497D"/>
                </a:solidFill>
                <a:latin typeface="Arial"/>
              </a:rPr>
              <a:t>Eligible Sponsor</a:t>
            </a:r>
          </a:p>
          <a:p>
            <a:pPr marL="160735" indent="-160735" defTabSz="514350">
              <a:spcBef>
                <a:spcPts val="0"/>
              </a:spcBef>
              <a:buFont typeface="Arial" panose="020B0604020202020204" pitchFamily="34" charset="0"/>
              <a:buChar char="•"/>
              <a:defRPr/>
            </a:pPr>
            <a:endParaRPr lang="en-US" sz="1800">
              <a:solidFill>
                <a:srgbClr val="1F497D"/>
              </a:solidFill>
              <a:latin typeface="Arial"/>
            </a:endParaRPr>
          </a:p>
          <a:p>
            <a:endParaRPr lang="en-US"/>
          </a:p>
        </p:txBody>
      </p:sp>
    </p:spTree>
    <p:extLst>
      <p:ext uri="{BB962C8B-B14F-4D97-AF65-F5344CB8AC3E}">
        <p14:creationId xmlns:p14="http://schemas.microsoft.com/office/powerpoint/2010/main" val="3777375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77F97F-964B-4B76-ACE3-DB81C3F77841}"/>
              </a:ext>
            </a:extLst>
          </p:cNvPr>
          <p:cNvSpPr>
            <a:spLocks noGrp="1"/>
          </p:cNvSpPr>
          <p:nvPr>
            <p:ph type="title"/>
          </p:nvPr>
        </p:nvSpPr>
        <p:spPr>
          <a:xfrm>
            <a:off x="1952709" y="1319962"/>
            <a:ext cx="5238583" cy="739011"/>
          </a:xfrm>
        </p:spPr>
        <p:txBody>
          <a:bodyPr>
            <a:normAutofit/>
          </a:bodyPr>
          <a:lstStyle/>
          <a:p>
            <a:pPr algn="ctr"/>
            <a:r>
              <a:rPr lang="en-US" sz="2800"/>
              <a:t>Watershed Program Updates</a:t>
            </a:r>
          </a:p>
        </p:txBody>
      </p:sp>
      <p:sp>
        <p:nvSpPr>
          <p:cNvPr id="3" name="Content Placeholder 2">
            <a:extLst>
              <a:ext uri="{FF2B5EF4-FFF2-40B4-BE49-F238E27FC236}">
                <a16:creationId xmlns:a16="http://schemas.microsoft.com/office/drawing/2014/main" id="{EB5B0E50-12B5-4A64-8E0F-9A918CA430BE}"/>
              </a:ext>
            </a:extLst>
          </p:cNvPr>
          <p:cNvSpPr>
            <a:spLocks noGrp="1"/>
          </p:cNvSpPr>
          <p:nvPr>
            <p:ph idx="1"/>
          </p:nvPr>
        </p:nvSpPr>
        <p:spPr>
          <a:xfrm>
            <a:off x="939756" y="2161442"/>
            <a:ext cx="6873716" cy="3247463"/>
          </a:xfrm>
        </p:spPr>
        <p:txBody>
          <a:bodyPr>
            <a:normAutofit/>
          </a:bodyPr>
          <a:lstStyle/>
          <a:p>
            <a:pPr algn="ctr"/>
            <a:r>
              <a:rPr lang="en-US" sz="2100"/>
              <a:t>Local Sponsor</a:t>
            </a:r>
          </a:p>
          <a:p>
            <a:endParaRPr lang="en-US" sz="1350"/>
          </a:p>
          <a:p>
            <a:r>
              <a:rPr lang="en-US" sz="1800"/>
              <a:t>To be a local sponsor you must be a state agency, a subdivision of the state (which could be a non-profit if it is a part of the state government), a local municipal agency for county/city, or a tribal organization. </a:t>
            </a:r>
          </a:p>
          <a:p>
            <a:endParaRPr lang="en-US" sz="1800"/>
          </a:p>
          <a:p>
            <a:r>
              <a:rPr lang="en-US" sz="1800"/>
              <a:t>Sponsors must have some interest and control in the projects they would be administering and ability to implement operation and maintenance.</a:t>
            </a:r>
          </a:p>
        </p:txBody>
      </p:sp>
    </p:spTree>
    <p:extLst>
      <p:ext uri="{BB962C8B-B14F-4D97-AF65-F5344CB8AC3E}">
        <p14:creationId xmlns:p14="http://schemas.microsoft.com/office/powerpoint/2010/main" val="76845034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578EA8-5C35-4586-9C6B-6E0AD8E9636C}"/>
              </a:ext>
            </a:extLst>
          </p:cNvPr>
          <p:cNvSpPr>
            <a:spLocks noGrp="1"/>
          </p:cNvSpPr>
          <p:nvPr>
            <p:ph type="title"/>
          </p:nvPr>
        </p:nvSpPr>
        <p:spPr/>
        <p:txBody>
          <a:bodyPr>
            <a:normAutofit/>
          </a:bodyPr>
          <a:lstStyle/>
          <a:p>
            <a:r>
              <a:rPr lang="en-US"/>
              <a:t>BREAK</a:t>
            </a:r>
            <a:br>
              <a:rPr lang="en-US"/>
            </a:br>
            <a:r>
              <a:rPr lang="en-US"/>
              <a:t>5 minutes</a:t>
            </a:r>
            <a:br>
              <a:rPr lang="en-US"/>
            </a:br>
            <a:br>
              <a:rPr lang="en-US"/>
            </a:br>
            <a:endParaRPr lang="en-US" sz="2700"/>
          </a:p>
        </p:txBody>
      </p:sp>
    </p:spTree>
    <p:extLst>
      <p:ext uri="{BB962C8B-B14F-4D97-AF65-F5344CB8AC3E}">
        <p14:creationId xmlns:p14="http://schemas.microsoft.com/office/powerpoint/2010/main" val="36112200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91F7AA-A52C-4671-AC63-FD94149A47AB}"/>
              </a:ext>
            </a:extLst>
          </p:cNvPr>
          <p:cNvSpPr>
            <a:spLocks noGrp="1"/>
          </p:cNvSpPr>
          <p:nvPr>
            <p:ph type="title"/>
          </p:nvPr>
        </p:nvSpPr>
        <p:spPr>
          <a:xfrm>
            <a:off x="93797" y="5531005"/>
            <a:ext cx="7240257" cy="1326995"/>
          </a:xfrm>
        </p:spPr>
        <p:txBody>
          <a:bodyPr>
            <a:noAutofit/>
          </a:bodyPr>
          <a:lstStyle/>
          <a:p>
            <a:r>
              <a:rPr lang="en-US" sz="3600" b="1">
                <a:latin typeface="Times New Roman" panose="02020603050405020304" pitchFamily="18" charset="0"/>
                <a:ea typeface="Open Sans bold" panose="020B0806030504020204" pitchFamily="34" charset="0"/>
                <a:cs typeface="Times New Roman" panose="02020603050405020304" pitchFamily="18" charset="0"/>
              </a:rPr>
              <a:t>NRCS, Climate Smart Ag. and the Inflation Reduction Act (IRA)</a:t>
            </a:r>
          </a:p>
        </p:txBody>
      </p:sp>
      <p:pic>
        <p:nvPicPr>
          <p:cNvPr id="3" name="Picture 2">
            <a:extLst>
              <a:ext uri="{FF2B5EF4-FFF2-40B4-BE49-F238E27FC236}">
                <a16:creationId xmlns:a16="http://schemas.microsoft.com/office/drawing/2014/main" id="{31DAF99C-B423-C0D2-D56F-A509AB70730D}"/>
              </a:ext>
            </a:extLst>
          </p:cNvPr>
          <p:cNvPicPr>
            <a:picLocks noChangeAspect="1"/>
          </p:cNvPicPr>
          <p:nvPr/>
        </p:nvPicPr>
        <p:blipFill>
          <a:blip r:embed="rId3"/>
          <a:stretch>
            <a:fillRect/>
          </a:stretch>
        </p:blipFill>
        <p:spPr>
          <a:xfrm>
            <a:off x="0" y="1252854"/>
            <a:ext cx="5430416" cy="4244902"/>
          </a:xfrm>
          <a:prstGeom prst="rect">
            <a:avLst/>
          </a:prstGeom>
        </p:spPr>
      </p:pic>
    </p:spTree>
    <p:extLst>
      <p:ext uri="{BB962C8B-B14F-4D97-AF65-F5344CB8AC3E}">
        <p14:creationId xmlns:p14="http://schemas.microsoft.com/office/powerpoint/2010/main" val="133936695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CD3669-394E-4047-9CD7-683FA042A1BD}"/>
              </a:ext>
            </a:extLst>
          </p:cNvPr>
          <p:cNvSpPr>
            <a:spLocks noGrp="1"/>
          </p:cNvSpPr>
          <p:nvPr>
            <p:ph type="title"/>
          </p:nvPr>
        </p:nvSpPr>
        <p:spPr>
          <a:xfrm>
            <a:off x="614854" y="2433516"/>
            <a:ext cx="4683656" cy="2402254"/>
          </a:xfrm>
        </p:spPr>
        <p:txBody>
          <a:bodyPr>
            <a:normAutofit fontScale="90000"/>
          </a:bodyPr>
          <a:lstStyle/>
          <a:p>
            <a:r>
              <a:rPr lang="en-US" sz="3300"/>
              <a:t>FY23 Farm Bill Programs Updates and Information</a:t>
            </a:r>
            <a:br>
              <a:rPr lang="en-US"/>
            </a:br>
            <a:br>
              <a:rPr lang="en-US"/>
            </a:br>
            <a:r>
              <a:rPr lang="en-US" sz="2200"/>
              <a:t>Brooke Jones</a:t>
            </a:r>
            <a:br>
              <a:rPr lang="en-US" sz="2200"/>
            </a:br>
            <a:r>
              <a:rPr lang="en-US" sz="2200"/>
              <a:t>Assistant State Conservationist-Programs</a:t>
            </a:r>
          </a:p>
        </p:txBody>
      </p:sp>
    </p:spTree>
    <p:extLst>
      <p:ext uri="{BB962C8B-B14F-4D97-AF65-F5344CB8AC3E}">
        <p14:creationId xmlns:p14="http://schemas.microsoft.com/office/powerpoint/2010/main" val="383166375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1CF05F-3F11-5770-158A-30FFE3318875}"/>
              </a:ext>
            </a:extLst>
          </p:cNvPr>
          <p:cNvSpPr>
            <a:spLocks noGrp="1"/>
          </p:cNvSpPr>
          <p:nvPr>
            <p:ph type="title"/>
          </p:nvPr>
        </p:nvSpPr>
        <p:spPr/>
        <p:txBody>
          <a:bodyPr wrap="square">
            <a:normAutofit/>
          </a:bodyPr>
          <a:lstStyle/>
          <a:p>
            <a:pPr algn="l">
              <a:lnSpc>
                <a:spcPct val="100000"/>
              </a:lnSpc>
            </a:pPr>
            <a:br>
              <a:rPr lang="en-US" sz="1800" b="0">
                <a:solidFill>
                  <a:schemeClr val="accent2"/>
                </a:solidFill>
                <a:latin typeface="+mn-lt"/>
                <a:cs typeface="Arial" panose="020B0604020202020204" pitchFamily="34" charset="0"/>
              </a:rPr>
            </a:br>
            <a:endParaRPr lang="en-US" sz="1800" b="0">
              <a:solidFill>
                <a:schemeClr val="accent2"/>
              </a:solidFill>
              <a:latin typeface="+mn-lt"/>
              <a:cs typeface="Arial" panose="020B0604020202020204" pitchFamily="34" charset="0"/>
            </a:endParaRPr>
          </a:p>
        </p:txBody>
      </p:sp>
      <p:sp>
        <p:nvSpPr>
          <p:cNvPr id="3" name="Text Placeholder 2">
            <a:extLst>
              <a:ext uri="{FF2B5EF4-FFF2-40B4-BE49-F238E27FC236}">
                <a16:creationId xmlns:a16="http://schemas.microsoft.com/office/drawing/2014/main" id="{16474F41-681F-A529-F7B3-4F3AE21FC322}"/>
              </a:ext>
            </a:extLst>
          </p:cNvPr>
          <p:cNvSpPr>
            <a:spLocks noGrp="1"/>
          </p:cNvSpPr>
          <p:nvPr>
            <p:ph idx="1"/>
          </p:nvPr>
        </p:nvSpPr>
        <p:spPr>
          <a:xfrm>
            <a:off x="261814" y="1445345"/>
            <a:ext cx="7731369" cy="3394472"/>
          </a:xfrm>
        </p:spPr>
        <p:txBody>
          <a:bodyPr>
            <a:normAutofit/>
          </a:bodyPr>
          <a:lstStyle/>
          <a:p>
            <a:pPr algn="ctr"/>
            <a:r>
              <a:rPr lang="en-US" sz="3000">
                <a:solidFill>
                  <a:schemeClr val="accent2"/>
                </a:solidFill>
              </a:rPr>
              <a:t>Easement Programs Update</a:t>
            </a:r>
            <a:r>
              <a:rPr lang="en-US" b="1">
                <a:solidFill>
                  <a:schemeClr val="accent2"/>
                </a:solidFill>
              </a:rPr>
              <a:t>	</a:t>
            </a:r>
          </a:p>
          <a:p>
            <a:endParaRPr lang="en-US">
              <a:solidFill>
                <a:schemeClr val="accent2"/>
              </a:solidFill>
            </a:endParaRPr>
          </a:p>
          <a:p>
            <a:r>
              <a:rPr lang="en-US" sz="2100">
                <a:solidFill>
                  <a:schemeClr val="tx2">
                    <a:lumMod val="75000"/>
                  </a:schemeClr>
                </a:solidFill>
              </a:rPr>
              <a:t>Agricultural Conservation Easement Programs (ACEP)</a:t>
            </a:r>
          </a:p>
          <a:p>
            <a:pPr marL="214313" indent="-214313">
              <a:buFont typeface="Arial" panose="020B0604020202020204" pitchFamily="34" charset="0"/>
              <a:buChar char="•"/>
            </a:pPr>
            <a:r>
              <a:rPr lang="en-US" sz="1500">
                <a:solidFill>
                  <a:schemeClr val="accent2"/>
                </a:solidFill>
              </a:rPr>
              <a:t>Agricultural Land Easements (ALE)</a:t>
            </a:r>
          </a:p>
          <a:p>
            <a:pPr marL="214313" indent="-214313">
              <a:buFont typeface="Arial" panose="020B0604020202020204" pitchFamily="34" charset="0"/>
              <a:buChar char="•"/>
            </a:pPr>
            <a:r>
              <a:rPr lang="en-US" sz="1500">
                <a:solidFill>
                  <a:schemeClr val="accent2"/>
                </a:solidFill>
              </a:rPr>
              <a:t>Wetland Reserve Easement (WRE)</a:t>
            </a:r>
          </a:p>
          <a:p>
            <a:endParaRPr lang="en-US" sz="1500">
              <a:solidFill>
                <a:schemeClr val="accent2"/>
              </a:solidFill>
            </a:endParaRPr>
          </a:p>
          <a:p>
            <a:r>
              <a:rPr lang="en-US" sz="2100">
                <a:solidFill>
                  <a:schemeClr val="tx2">
                    <a:lumMod val="75000"/>
                  </a:schemeClr>
                </a:solidFill>
              </a:rPr>
              <a:t>Program Leads</a:t>
            </a:r>
          </a:p>
          <a:p>
            <a:pPr marL="257175" indent="-257175">
              <a:buFont typeface="Arial" panose="020B0604020202020204" pitchFamily="34" charset="0"/>
              <a:buChar char="•"/>
            </a:pPr>
            <a:r>
              <a:rPr lang="en-US" sz="1800" b="0">
                <a:solidFill>
                  <a:schemeClr val="accent2"/>
                </a:solidFill>
              </a:rPr>
              <a:t>Elena Stewart, Easement Program Manager</a:t>
            </a:r>
          </a:p>
          <a:p>
            <a:pPr marL="257175" indent="-257175">
              <a:buFont typeface="Arial" panose="020B0604020202020204" pitchFamily="34" charset="0"/>
              <a:buChar char="•"/>
            </a:pPr>
            <a:r>
              <a:rPr lang="en-US" sz="1800" b="0">
                <a:solidFill>
                  <a:schemeClr val="accent2"/>
                </a:solidFill>
              </a:rPr>
              <a:t>Emily Palmer, Easement Program Coordinator</a:t>
            </a:r>
          </a:p>
        </p:txBody>
      </p:sp>
    </p:spTree>
    <p:extLst>
      <p:ext uri="{BB962C8B-B14F-4D97-AF65-F5344CB8AC3E}">
        <p14:creationId xmlns:p14="http://schemas.microsoft.com/office/powerpoint/2010/main" val="363539830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9B3B82-2643-4992-A620-1783364E730C}"/>
              </a:ext>
            </a:extLst>
          </p:cNvPr>
          <p:cNvSpPr>
            <a:spLocks noGrp="1"/>
          </p:cNvSpPr>
          <p:nvPr>
            <p:ph type="title"/>
          </p:nvPr>
        </p:nvSpPr>
        <p:spPr/>
        <p:txBody>
          <a:bodyPr>
            <a:normAutofit/>
          </a:bodyPr>
          <a:lstStyle/>
          <a:p>
            <a:r>
              <a:rPr lang="en-US" sz="2400"/>
              <a:t>Agricultural Lands Easement Program (ALE)</a:t>
            </a:r>
          </a:p>
        </p:txBody>
      </p:sp>
      <p:sp>
        <p:nvSpPr>
          <p:cNvPr id="3" name="Content Placeholder 2">
            <a:extLst>
              <a:ext uri="{FF2B5EF4-FFF2-40B4-BE49-F238E27FC236}">
                <a16:creationId xmlns:a16="http://schemas.microsoft.com/office/drawing/2014/main" id="{C52F61CF-4F7D-484C-A787-96087B21E13C}"/>
              </a:ext>
            </a:extLst>
          </p:cNvPr>
          <p:cNvSpPr>
            <a:spLocks noGrp="1"/>
          </p:cNvSpPr>
          <p:nvPr>
            <p:ph idx="1"/>
          </p:nvPr>
        </p:nvSpPr>
        <p:spPr>
          <a:xfrm>
            <a:off x="261814" y="1942864"/>
            <a:ext cx="7731369" cy="3394472"/>
          </a:xfrm>
        </p:spPr>
        <p:txBody>
          <a:bodyPr/>
          <a:lstStyle/>
          <a:p>
            <a:pPr marL="342900" indent="-342900">
              <a:buFont typeface="Arial" panose="020B0604020202020204" pitchFamily="34" charset="0"/>
              <a:buChar char="•"/>
            </a:pPr>
            <a:r>
              <a:rPr lang="en-US" sz="1800" b="0">
                <a:solidFill>
                  <a:schemeClr val="tx2"/>
                </a:solidFill>
              </a:rPr>
              <a:t>Program administered with the Delaware Department of Agriculture (DDA)</a:t>
            </a:r>
          </a:p>
          <a:p>
            <a:pPr marL="342900" indent="-342900">
              <a:buFont typeface="Arial" panose="020B0604020202020204" pitchFamily="34" charset="0"/>
              <a:buChar char="•"/>
            </a:pPr>
            <a:r>
              <a:rPr lang="en-US" sz="1800" b="0">
                <a:solidFill>
                  <a:schemeClr val="tx2"/>
                </a:solidFill>
              </a:rPr>
              <a:t>FY 2023 allocation </a:t>
            </a:r>
            <a:r>
              <a:rPr lang="en-US" sz="1800">
                <a:solidFill>
                  <a:schemeClr val="tx2"/>
                </a:solidFill>
              </a:rPr>
              <a:t>$2,781,463</a:t>
            </a:r>
          </a:p>
          <a:p>
            <a:pPr marL="760810" lvl="1" indent="-342900">
              <a:buFont typeface="Arial" panose="020B0604020202020204" pitchFamily="34" charset="0"/>
              <a:buChar char="•"/>
            </a:pPr>
            <a:r>
              <a:rPr lang="en-US" sz="1575">
                <a:solidFill>
                  <a:schemeClr val="tx2"/>
                </a:solidFill>
              </a:rPr>
              <a:t>Funds will acquire </a:t>
            </a:r>
            <a:r>
              <a:rPr lang="en-US" sz="1575" b="1" u="sng">
                <a:solidFill>
                  <a:schemeClr val="tx2"/>
                </a:solidFill>
              </a:rPr>
              <a:t>15</a:t>
            </a:r>
            <a:r>
              <a:rPr lang="en-US" sz="1575">
                <a:solidFill>
                  <a:schemeClr val="tx2"/>
                </a:solidFill>
              </a:rPr>
              <a:t> federal easements in Kent and New Castle</a:t>
            </a:r>
          </a:p>
          <a:p>
            <a:pPr marL="985838" lvl="2" indent="-342900">
              <a:buFont typeface="Arial" panose="020B0604020202020204" pitchFamily="34" charset="0"/>
              <a:buChar char="•"/>
            </a:pPr>
            <a:r>
              <a:rPr lang="en-US" sz="1575" b="1" u="sng">
                <a:solidFill>
                  <a:schemeClr val="tx2"/>
                </a:solidFill>
              </a:rPr>
              <a:t>10</a:t>
            </a:r>
            <a:r>
              <a:rPr lang="en-US" sz="1575" b="1">
                <a:solidFill>
                  <a:schemeClr val="tx2"/>
                </a:solidFill>
              </a:rPr>
              <a:t> </a:t>
            </a:r>
            <a:r>
              <a:rPr lang="en-US" sz="1575">
                <a:solidFill>
                  <a:schemeClr val="tx2"/>
                </a:solidFill>
              </a:rPr>
              <a:t>in Kent County (</a:t>
            </a:r>
            <a:r>
              <a:rPr lang="en-US" sz="1575" b="1">
                <a:solidFill>
                  <a:schemeClr val="tx2"/>
                </a:solidFill>
              </a:rPr>
              <a:t>6</a:t>
            </a:r>
            <a:r>
              <a:rPr lang="en-US" sz="1575">
                <a:solidFill>
                  <a:schemeClr val="tx2"/>
                </a:solidFill>
              </a:rPr>
              <a:t> in the Chesapeake Bay watershed)</a:t>
            </a:r>
          </a:p>
          <a:p>
            <a:pPr marL="1243013" lvl="3" indent="-342900">
              <a:buFont typeface="Arial" panose="020B0604020202020204" pitchFamily="34" charset="0"/>
              <a:buChar char="•"/>
            </a:pPr>
            <a:r>
              <a:rPr lang="en-US" sz="1575" b="1">
                <a:solidFill>
                  <a:schemeClr val="tx2"/>
                </a:solidFill>
              </a:rPr>
              <a:t>$2,064,861 </a:t>
            </a:r>
            <a:r>
              <a:rPr lang="en-US" sz="1575">
                <a:solidFill>
                  <a:schemeClr val="tx2"/>
                </a:solidFill>
              </a:rPr>
              <a:t>in acquisition funds</a:t>
            </a:r>
          </a:p>
          <a:p>
            <a:pPr marL="1243013" lvl="3" indent="-342900">
              <a:buFont typeface="Arial" panose="020B0604020202020204" pitchFamily="34" charset="0"/>
              <a:buChar char="•"/>
            </a:pPr>
            <a:r>
              <a:rPr lang="en-US" sz="1575" b="1">
                <a:solidFill>
                  <a:schemeClr val="tx2"/>
                </a:solidFill>
              </a:rPr>
              <a:t>1,223</a:t>
            </a:r>
            <a:r>
              <a:rPr lang="en-US" sz="1575">
                <a:solidFill>
                  <a:schemeClr val="tx2"/>
                </a:solidFill>
              </a:rPr>
              <a:t> estimated acres preserved</a:t>
            </a:r>
          </a:p>
          <a:p>
            <a:pPr marL="985838" lvl="2" indent="-342900">
              <a:buFont typeface="Arial" panose="020B0604020202020204" pitchFamily="34" charset="0"/>
              <a:buChar char="•"/>
            </a:pPr>
            <a:r>
              <a:rPr lang="en-US" sz="1575" b="1" u="sng">
                <a:solidFill>
                  <a:schemeClr val="tx2"/>
                </a:solidFill>
              </a:rPr>
              <a:t>5</a:t>
            </a:r>
            <a:r>
              <a:rPr lang="en-US" sz="1575">
                <a:solidFill>
                  <a:schemeClr val="tx2"/>
                </a:solidFill>
              </a:rPr>
              <a:t> in Sussex County (</a:t>
            </a:r>
            <a:r>
              <a:rPr lang="en-US" sz="1575" b="1">
                <a:solidFill>
                  <a:schemeClr val="tx2"/>
                </a:solidFill>
              </a:rPr>
              <a:t>2</a:t>
            </a:r>
            <a:r>
              <a:rPr lang="en-US" sz="1575">
                <a:solidFill>
                  <a:schemeClr val="tx2"/>
                </a:solidFill>
              </a:rPr>
              <a:t> in the Chesapeake Bay watershed)</a:t>
            </a:r>
          </a:p>
          <a:p>
            <a:pPr marL="1243013" lvl="3" indent="-342900">
              <a:buFont typeface="Arial" panose="020B0604020202020204" pitchFamily="34" charset="0"/>
              <a:buChar char="•"/>
            </a:pPr>
            <a:r>
              <a:rPr lang="en-US" sz="1575" b="1">
                <a:solidFill>
                  <a:schemeClr val="tx2"/>
                </a:solidFill>
              </a:rPr>
              <a:t>$456,208 </a:t>
            </a:r>
            <a:r>
              <a:rPr lang="en-US" sz="1575">
                <a:solidFill>
                  <a:schemeClr val="tx2"/>
                </a:solidFill>
              </a:rPr>
              <a:t>in acquisition funds</a:t>
            </a:r>
          </a:p>
          <a:p>
            <a:pPr marL="1243013" lvl="3" indent="-342900">
              <a:buFont typeface="Arial" panose="020B0604020202020204" pitchFamily="34" charset="0"/>
              <a:buChar char="•"/>
            </a:pPr>
            <a:r>
              <a:rPr lang="en-US" sz="1575" b="1">
                <a:solidFill>
                  <a:schemeClr val="tx2"/>
                </a:solidFill>
              </a:rPr>
              <a:t>416.5</a:t>
            </a:r>
            <a:r>
              <a:rPr lang="en-US" sz="1575">
                <a:solidFill>
                  <a:schemeClr val="tx2"/>
                </a:solidFill>
              </a:rPr>
              <a:t> estimated acres preserved</a:t>
            </a:r>
          </a:p>
          <a:p>
            <a:pPr lvl="2" indent="0">
              <a:buNone/>
            </a:pPr>
            <a:endParaRPr lang="en-US" sz="1575"/>
          </a:p>
          <a:p>
            <a:endParaRPr lang="en-US" sz="2100" b="0"/>
          </a:p>
          <a:p>
            <a:endParaRPr lang="en-US" sz="2100"/>
          </a:p>
          <a:p>
            <a:endParaRPr lang="en-US"/>
          </a:p>
          <a:p>
            <a:endParaRPr lang="en-US"/>
          </a:p>
        </p:txBody>
      </p:sp>
    </p:spTree>
    <p:extLst>
      <p:ext uri="{BB962C8B-B14F-4D97-AF65-F5344CB8AC3E}">
        <p14:creationId xmlns:p14="http://schemas.microsoft.com/office/powerpoint/2010/main" val="233927154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8FC604-59D0-4A05-85B2-0F4F3647D420}"/>
              </a:ext>
            </a:extLst>
          </p:cNvPr>
          <p:cNvSpPr>
            <a:spLocks noGrp="1"/>
          </p:cNvSpPr>
          <p:nvPr>
            <p:ph type="title"/>
          </p:nvPr>
        </p:nvSpPr>
        <p:spPr/>
        <p:txBody>
          <a:bodyPr/>
          <a:lstStyle/>
          <a:p>
            <a:r>
              <a:rPr lang="en-US"/>
              <a:t>Wetland Reserve Easement Program (WRE) </a:t>
            </a:r>
          </a:p>
        </p:txBody>
      </p:sp>
      <p:sp>
        <p:nvSpPr>
          <p:cNvPr id="3" name="Content Placeholder 2">
            <a:extLst>
              <a:ext uri="{FF2B5EF4-FFF2-40B4-BE49-F238E27FC236}">
                <a16:creationId xmlns:a16="http://schemas.microsoft.com/office/drawing/2014/main" id="{E358D82C-878D-4966-9288-BD20BD85951E}"/>
              </a:ext>
            </a:extLst>
          </p:cNvPr>
          <p:cNvSpPr>
            <a:spLocks noGrp="1"/>
          </p:cNvSpPr>
          <p:nvPr>
            <p:ph idx="1"/>
          </p:nvPr>
        </p:nvSpPr>
        <p:spPr>
          <a:xfrm>
            <a:off x="261814" y="1902545"/>
            <a:ext cx="7731369" cy="3394472"/>
          </a:xfrm>
        </p:spPr>
        <p:txBody>
          <a:bodyPr>
            <a:normAutofit fontScale="92500" lnSpcReduction="10000"/>
          </a:bodyPr>
          <a:lstStyle/>
          <a:p>
            <a:r>
              <a:rPr lang="en-US" sz="1800"/>
              <a:t>FY 2023 Allocation	</a:t>
            </a:r>
          </a:p>
          <a:p>
            <a:pPr marL="257175" indent="-257175">
              <a:buFont typeface="Arial" panose="020B0604020202020204" pitchFamily="34" charset="0"/>
              <a:buChar char="•"/>
            </a:pPr>
            <a:r>
              <a:rPr lang="en-US" sz="1500"/>
              <a:t>$470,000 </a:t>
            </a:r>
            <a:r>
              <a:rPr lang="en-US" sz="1500" b="0"/>
              <a:t>Easement Acquisition</a:t>
            </a:r>
          </a:p>
          <a:p>
            <a:pPr marL="257175" indent="-257175">
              <a:buFont typeface="Arial" panose="020B0604020202020204" pitchFamily="34" charset="0"/>
              <a:buChar char="•"/>
            </a:pPr>
            <a:r>
              <a:rPr lang="en-US" sz="1500"/>
              <a:t>$2,703 </a:t>
            </a:r>
            <a:r>
              <a:rPr lang="en-US" sz="1500" b="0"/>
              <a:t>Easement Stewardship</a:t>
            </a:r>
          </a:p>
          <a:p>
            <a:endParaRPr lang="en-US" sz="1500"/>
          </a:p>
          <a:p>
            <a:r>
              <a:rPr lang="en-US" sz="1500"/>
              <a:t>FY 23 Geographic Area Rate Cap (GARC) percentage value</a:t>
            </a:r>
          </a:p>
          <a:p>
            <a:pPr marL="257175" indent="-257175">
              <a:buFont typeface="Arial" panose="020B0604020202020204" pitchFamily="34" charset="0"/>
              <a:buChar char="•"/>
            </a:pPr>
            <a:r>
              <a:rPr lang="en-US" sz="1500"/>
              <a:t>95% of appraised value=easement value</a:t>
            </a:r>
          </a:p>
          <a:p>
            <a:pPr marL="257175" indent="-257175">
              <a:buFont typeface="Arial" panose="020B0604020202020204" pitchFamily="34" charset="0"/>
              <a:buChar char="•"/>
            </a:pPr>
            <a:r>
              <a:rPr lang="en-US" sz="1500"/>
              <a:t>30-year contracts 75% easement value</a:t>
            </a:r>
          </a:p>
          <a:p>
            <a:endParaRPr lang="en-US" sz="1500"/>
          </a:p>
          <a:p>
            <a:r>
              <a:rPr lang="en-US" sz="1500"/>
              <a:t>Not to Exceed Values by county:</a:t>
            </a:r>
          </a:p>
          <a:p>
            <a:pPr marL="675085" lvl="1" indent="-257175">
              <a:buFont typeface="Arial" panose="020B0604020202020204" pitchFamily="34" charset="0"/>
              <a:buChar char="•"/>
            </a:pPr>
            <a:r>
              <a:rPr lang="en-US" sz="1275" b="1" u="sng">
                <a:solidFill>
                  <a:schemeClr val="tx2">
                    <a:lumMod val="75000"/>
                  </a:schemeClr>
                </a:solidFill>
              </a:rPr>
              <a:t>$11,450</a:t>
            </a:r>
            <a:r>
              <a:rPr lang="en-US" sz="1275" b="1">
                <a:solidFill>
                  <a:schemeClr val="tx2">
                    <a:lumMod val="75000"/>
                  </a:schemeClr>
                </a:solidFill>
              </a:rPr>
              <a:t> </a:t>
            </a:r>
            <a:r>
              <a:rPr lang="en-US" sz="1275">
                <a:solidFill>
                  <a:schemeClr val="tx2">
                    <a:lumMod val="75000"/>
                  </a:schemeClr>
                </a:solidFill>
              </a:rPr>
              <a:t>per acre in New Castle</a:t>
            </a:r>
          </a:p>
          <a:p>
            <a:pPr marL="675085" lvl="1" indent="-257175">
              <a:buFont typeface="Arial" panose="020B0604020202020204" pitchFamily="34" charset="0"/>
              <a:buChar char="•"/>
            </a:pPr>
            <a:r>
              <a:rPr lang="en-US" sz="1275" b="1" u="sng">
                <a:solidFill>
                  <a:schemeClr val="tx2">
                    <a:lumMod val="75000"/>
                  </a:schemeClr>
                </a:solidFill>
              </a:rPr>
              <a:t>$16,866</a:t>
            </a:r>
            <a:r>
              <a:rPr lang="en-US" sz="1275">
                <a:solidFill>
                  <a:schemeClr val="tx2">
                    <a:lumMod val="75000"/>
                  </a:schemeClr>
                </a:solidFill>
              </a:rPr>
              <a:t> per acre in Kent County</a:t>
            </a:r>
          </a:p>
          <a:p>
            <a:pPr marL="675085" lvl="1" indent="-257175">
              <a:buFont typeface="Arial" panose="020B0604020202020204" pitchFamily="34" charset="0"/>
              <a:buChar char="•"/>
            </a:pPr>
            <a:r>
              <a:rPr lang="en-US" sz="1275" b="1" u="sng">
                <a:solidFill>
                  <a:schemeClr val="tx2">
                    <a:lumMod val="75000"/>
                  </a:schemeClr>
                </a:solidFill>
              </a:rPr>
              <a:t>$13,203</a:t>
            </a:r>
            <a:r>
              <a:rPr lang="en-US" sz="1275">
                <a:solidFill>
                  <a:schemeClr val="tx2">
                    <a:lumMod val="75000"/>
                  </a:schemeClr>
                </a:solidFill>
              </a:rPr>
              <a:t> per acre in Sussex County</a:t>
            </a:r>
          </a:p>
          <a:p>
            <a:pPr marL="675085" lvl="1" indent="-257175">
              <a:buFont typeface="Arial" panose="020B0604020202020204" pitchFamily="34" charset="0"/>
              <a:buChar char="•"/>
            </a:pPr>
            <a:endParaRPr lang="en-US" sz="1500" b="1">
              <a:solidFill>
                <a:schemeClr val="tx2">
                  <a:lumMod val="75000"/>
                </a:schemeClr>
              </a:solidFill>
            </a:endParaRPr>
          </a:p>
          <a:p>
            <a:pPr marL="45244" lvl="1" indent="211931">
              <a:buNone/>
            </a:pPr>
            <a:r>
              <a:rPr lang="en-US" sz="1500" b="1">
                <a:solidFill>
                  <a:schemeClr val="tx2">
                    <a:lumMod val="75000"/>
                  </a:schemeClr>
                </a:solidFill>
              </a:rPr>
              <a:t>One viable application. Applications accepted on an ongoing basis. </a:t>
            </a:r>
          </a:p>
          <a:p>
            <a:pPr marL="257175" lvl="1" indent="0">
              <a:buNone/>
            </a:pPr>
            <a:endParaRPr lang="en-US" sz="1500"/>
          </a:p>
          <a:p>
            <a:pPr marL="257175" lvl="1" indent="0">
              <a:buNone/>
            </a:pPr>
            <a:endParaRPr lang="en-US" sz="1500"/>
          </a:p>
          <a:p>
            <a:pPr lvl="1"/>
            <a:endParaRPr lang="en-US" sz="1500"/>
          </a:p>
          <a:p>
            <a:pPr marL="257175" lvl="1" indent="0">
              <a:buNone/>
            </a:pPr>
            <a:endParaRPr lang="en-US" sz="1500"/>
          </a:p>
        </p:txBody>
      </p:sp>
    </p:spTree>
    <p:extLst>
      <p:ext uri="{BB962C8B-B14F-4D97-AF65-F5344CB8AC3E}">
        <p14:creationId xmlns:p14="http://schemas.microsoft.com/office/powerpoint/2010/main" val="399527665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1CF05F-3F11-5770-158A-30FFE3318875}"/>
              </a:ext>
            </a:extLst>
          </p:cNvPr>
          <p:cNvSpPr>
            <a:spLocks noGrp="1"/>
          </p:cNvSpPr>
          <p:nvPr>
            <p:ph type="title"/>
          </p:nvPr>
        </p:nvSpPr>
        <p:spPr/>
        <p:txBody>
          <a:bodyPr wrap="square">
            <a:normAutofit/>
          </a:bodyPr>
          <a:lstStyle/>
          <a:p>
            <a:pPr algn="l">
              <a:lnSpc>
                <a:spcPct val="100000"/>
              </a:lnSpc>
            </a:pPr>
            <a:br>
              <a:rPr lang="en-US" sz="1800" b="0">
                <a:solidFill>
                  <a:schemeClr val="accent2"/>
                </a:solidFill>
                <a:latin typeface="+mn-lt"/>
                <a:cs typeface="Arial" panose="020B0604020202020204" pitchFamily="34" charset="0"/>
              </a:rPr>
            </a:br>
            <a:endParaRPr lang="en-US" sz="1800" b="0">
              <a:solidFill>
                <a:schemeClr val="accent2"/>
              </a:solidFill>
              <a:latin typeface="+mn-lt"/>
              <a:cs typeface="Arial" panose="020B0604020202020204" pitchFamily="34" charset="0"/>
            </a:endParaRPr>
          </a:p>
        </p:txBody>
      </p:sp>
      <p:sp>
        <p:nvSpPr>
          <p:cNvPr id="3" name="Text Placeholder 2">
            <a:extLst>
              <a:ext uri="{FF2B5EF4-FFF2-40B4-BE49-F238E27FC236}">
                <a16:creationId xmlns:a16="http://schemas.microsoft.com/office/drawing/2014/main" id="{16474F41-681F-A529-F7B3-4F3AE21FC322}"/>
              </a:ext>
            </a:extLst>
          </p:cNvPr>
          <p:cNvSpPr>
            <a:spLocks noGrp="1"/>
          </p:cNvSpPr>
          <p:nvPr>
            <p:ph idx="1"/>
          </p:nvPr>
        </p:nvSpPr>
        <p:spPr>
          <a:xfrm>
            <a:off x="261814" y="1445344"/>
            <a:ext cx="7731369" cy="3922946"/>
          </a:xfrm>
        </p:spPr>
        <p:txBody>
          <a:bodyPr>
            <a:normAutofit fontScale="77500" lnSpcReduction="20000"/>
          </a:bodyPr>
          <a:lstStyle/>
          <a:p>
            <a:pPr algn="ctr"/>
            <a:r>
              <a:rPr lang="en-US" sz="2700">
                <a:solidFill>
                  <a:schemeClr val="accent2"/>
                </a:solidFill>
              </a:rPr>
              <a:t>Working Lands for Wildlife Programs Update</a:t>
            </a:r>
            <a:r>
              <a:rPr lang="en-US" b="1">
                <a:solidFill>
                  <a:schemeClr val="accent2"/>
                </a:solidFill>
              </a:rPr>
              <a:t>	</a:t>
            </a:r>
          </a:p>
          <a:p>
            <a:endParaRPr lang="en-US">
              <a:solidFill>
                <a:schemeClr val="accent2"/>
              </a:solidFill>
            </a:endParaRPr>
          </a:p>
          <a:p>
            <a:r>
              <a:rPr lang="en-US" sz="2100">
                <a:solidFill>
                  <a:schemeClr val="tx2">
                    <a:lumMod val="75000"/>
                  </a:schemeClr>
                </a:solidFill>
              </a:rPr>
              <a:t>Financial Assistance </a:t>
            </a:r>
          </a:p>
          <a:p>
            <a:pPr marL="257175" indent="-257175">
              <a:buFont typeface="Arial" panose="020B0604020202020204" pitchFamily="34" charset="0"/>
              <a:buChar char="•"/>
            </a:pPr>
            <a:r>
              <a:rPr lang="en-US" sz="1800">
                <a:solidFill>
                  <a:schemeClr val="accent2"/>
                </a:solidFill>
              </a:rPr>
              <a:t>Agricultural Management Assistance (AMA)/Risk Management Agency (RMA)</a:t>
            </a:r>
          </a:p>
          <a:p>
            <a:endParaRPr lang="en-US" sz="1800">
              <a:solidFill>
                <a:schemeClr val="accent2"/>
              </a:solidFill>
            </a:endParaRPr>
          </a:p>
          <a:p>
            <a:pPr marL="214313" indent="-214313">
              <a:buFont typeface="Arial" panose="020B0604020202020204" pitchFamily="34" charset="0"/>
              <a:buChar char="•"/>
            </a:pPr>
            <a:r>
              <a:rPr lang="en-US" sz="1800">
                <a:solidFill>
                  <a:schemeClr val="accent2"/>
                </a:solidFill>
              </a:rPr>
              <a:t>Conservation Stewardship Program (CSP)</a:t>
            </a:r>
          </a:p>
          <a:p>
            <a:pPr marL="632222" lvl="1" indent="-214313">
              <a:buFont typeface="Arial" panose="020B0604020202020204" pitchFamily="34" charset="0"/>
              <a:buChar char="•"/>
            </a:pPr>
            <a:r>
              <a:rPr lang="en-US" sz="1425">
                <a:solidFill>
                  <a:schemeClr val="tx2">
                    <a:lumMod val="75000"/>
                  </a:schemeClr>
                </a:solidFill>
              </a:rPr>
              <a:t>Inflation Reduction Act (IRA)</a:t>
            </a:r>
          </a:p>
          <a:p>
            <a:pPr lvl="1" indent="0">
              <a:buNone/>
            </a:pPr>
            <a:endParaRPr lang="en-US" sz="1425" b="1">
              <a:solidFill>
                <a:schemeClr val="accent2"/>
              </a:solidFill>
            </a:endParaRPr>
          </a:p>
          <a:p>
            <a:pPr marL="214313" indent="-214313">
              <a:buFont typeface="Arial" panose="020B0604020202020204" pitchFamily="34" charset="0"/>
              <a:buChar char="•"/>
            </a:pPr>
            <a:r>
              <a:rPr lang="en-US" sz="1800">
                <a:solidFill>
                  <a:schemeClr val="accent2"/>
                </a:solidFill>
              </a:rPr>
              <a:t>Environmental Quality Incentives Program (EQIP)</a:t>
            </a:r>
          </a:p>
          <a:p>
            <a:pPr marL="632222" lvl="1" indent="-214313">
              <a:buFont typeface="Arial" panose="020B0604020202020204" pitchFamily="34" charset="0"/>
              <a:buChar char="•"/>
            </a:pPr>
            <a:r>
              <a:rPr lang="en-US" sz="1425">
                <a:solidFill>
                  <a:schemeClr val="tx2">
                    <a:lumMod val="75000"/>
                  </a:schemeClr>
                </a:solidFill>
              </a:rPr>
              <a:t>Conservation Incentive Contracts (CIC)</a:t>
            </a:r>
          </a:p>
          <a:p>
            <a:pPr marL="632222" lvl="1" indent="-214313">
              <a:buFont typeface="Arial" panose="020B0604020202020204" pitchFamily="34" charset="0"/>
              <a:buChar char="•"/>
            </a:pPr>
            <a:r>
              <a:rPr lang="en-US" sz="1425">
                <a:solidFill>
                  <a:schemeClr val="tx2">
                    <a:lumMod val="75000"/>
                  </a:schemeClr>
                </a:solidFill>
              </a:rPr>
              <a:t>Inflation Reduction Act (IRA)</a:t>
            </a:r>
          </a:p>
          <a:p>
            <a:pPr marL="214313" indent="-214313">
              <a:buFont typeface="Arial" panose="020B0604020202020204" pitchFamily="34" charset="0"/>
              <a:buChar char="•"/>
            </a:pPr>
            <a:endParaRPr lang="en-US" sz="1800">
              <a:solidFill>
                <a:schemeClr val="accent2"/>
              </a:solidFill>
            </a:endParaRPr>
          </a:p>
          <a:p>
            <a:pPr marL="214313" indent="-214313">
              <a:buFont typeface="Arial" panose="020B0604020202020204" pitchFamily="34" charset="0"/>
              <a:buChar char="•"/>
            </a:pPr>
            <a:r>
              <a:rPr lang="en-US" sz="1800">
                <a:solidFill>
                  <a:schemeClr val="accent2"/>
                </a:solidFill>
              </a:rPr>
              <a:t>Regional Conservation Partnership Program (RCPP)</a:t>
            </a:r>
          </a:p>
          <a:p>
            <a:pPr marL="632222" lvl="1" indent="-214313">
              <a:buFont typeface="Arial" panose="020B0604020202020204" pitchFamily="34" charset="0"/>
              <a:buChar char="•"/>
            </a:pPr>
            <a:endParaRPr lang="en-US" sz="1275" b="1">
              <a:solidFill>
                <a:schemeClr val="accent2"/>
              </a:solidFill>
            </a:endParaRPr>
          </a:p>
          <a:p>
            <a:endParaRPr lang="en-US" sz="1500">
              <a:solidFill>
                <a:schemeClr val="accent2"/>
              </a:solidFill>
            </a:endParaRPr>
          </a:p>
          <a:p>
            <a:r>
              <a:rPr lang="en-US" sz="2100">
                <a:solidFill>
                  <a:schemeClr val="tx2">
                    <a:lumMod val="75000"/>
                  </a:schemeClr>
                </a:solidFill>
              </a:rPr>
              <a:t>Program Lead</a:t>
            </a:r>
          </a:p>
          <a:p>
            <a:pPr marL="257175" indent="-257175">
              <a:buFont typeface="Arial" panose="020B0604020202020204" pitchFamily="34" charset="0"/>
              <a:buChar char="•"/>
            </a:pPr>
            <a:r>
              <a:rPr lang="en-US" sz="1800" b="0">
                <a:solidFill>
                  <a:schemeClr val="accent2"/>
                </a:solidFill>
              </a:rPr>
              <a:t>Catherine Cannon, Acting Programs Manager</a:t>
            </a:r>
          </a:p>
          <a:p>
            <a:pPr marL="257175" indent="-257175">
              <a:buFont typeface="Arial" panose="020B0604020202020204" pitchFamily="34" charset="0"/>
              <a:buChar char="•"/>
            </a:pPr>
            <a:r>
              <a:rPr lang="en-US" sz="1800" b="0">
                <a:solidFill>
                  <a:schemeClr val="accent2"/>
                </a:solidFill>
              </a:rPr>
              <a:t>Permanent Position- 2 Vacancies</a:t>
            </a:r>
          </a:p>
        </p:txBody>
      </p:sp>
    </p:spTree>
    <p:extLst>
      <p:ext uri="{BB962C8B-B14F-4D97-AF65-F5344CB8AC3E}">
        <p14:creationId xmlns:p14="http://schemas.microsoft.com/office/powerpoint/2010/main" val="179399160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DF95D1-B76B-2F85-1765-F54CCEF84A2B}"/>
              </a:ext>
            </a:extLst>
          </p:cNvPr>
          <p:cNvSpPr>
            <a:spLocks noGrp="1"/>
          </p:cNvSpPr>
          <p:nvPr>
            <p:ph type="title"/>
          </p:nvPr>
        </p:nvSpPr>
        <p:spPr/>
        <p:txBody>
          <a:bodyPr/>
          <a:lstStyle/>
          <a:p>
            <a:r>
              <a:rPr lang="en-US"/>
              <a:t>Agricultural Management Assistance (AMA)</a:t>
            </a:r>
          </a:p>
        </p:txBody>
      </p:sp>
      <p:sp>
        <p:nvSpPr>
          <p:cNvPr id="3" name="Content Placeholder 2">
            <a:extLst>
              <a:ext uri="{FF2B5EF4-FFF2-40B4-BE49-F238E27FC236}">
                <a16:creationId xmlns:a16="http://schemas.microsoft.com/office/drawing/2014/main" id="{FEA34611-4EE7-B939-B575-391626394B7F}"/>
              </a:ext>
            </a:extLst>
          </p:cNvPr>
          <p:cNvSpPr>
            <a:spLocks noGrp="1"/>
          </p:cNvSpPr>
          <p:nvPr>
            <p:ph idx="1"/>
          </p:nvPr>
        </p:nvSpPr>
        <p:spPr/>
        <p:txBody>
          <a:bodyPr>
            <a:normAutofit/>
          </a:bodyPr>
          <a:lstStyle/>
          <a:p>
            <a:pPr marL="257175" indent="-257175">
              <a:buFont typeface="Arial" panose="020B0604020202020204" pitchFamily="34" charset="0"/>
              <a:buChar char="•"/>
            </a:pPr>
            <a:r>
              <a:rPr lang="en-US" sz="1500"/>
              <a:t>AMA is available in only 16 states. State participation is determined by a historical low participation in Federal Crop Insurance Program.</a:t>
            </a:r>
          </a:p>
          <a:p>
            <a:endParaRPr lang="en-US" sz="1500"/>
          </a:p>
          <a:p>
            <a:pPr marL="257175" indent="-257175">
              <a:buFont typeface="Arial" panose="020B0604020202020204" pitchFamily="34" charset="0"/>
              <a:buChar char="•"/>
            </a:pPr>
            <a:r>
              <a:rPr lang="en-US" sz="1500"/>
              <a:t>Unlike EQIP there is no payment limitation during the length of the Farm Bill however yearly payments are limited to $50,000.</a:t>
            </a:r>
          </a:p>
          <a:p>
            <a:endParaRPr lang="en-US" sz="1500"/>
          </a:p>
          <a:p>
            <a:pPr marL="257175" indent="-257175">
              <a:buFont typeface="Arial" panose="020B0604020202020204" pitchFamily="34" charset="0"/>
              <a:buChar char="•"/>
            </a:pPr>
            <a:r>
              <a:rPr lang="en-US" sz="1500"/>
              <a:t>Yearly limitation applies to AMA &amp; RMA funds administered throughout the year to the participant.</a:t>
            </a:r>
          </a:p>
          <a:p>
            <a:pPr marL="257175" indent="-257175">
              <a:buFont typeface="Arial" panose="020B0604020202020204" pitchFamily="34" charset="0"/>
              <a:buChar char="•"/>
            </a:pPr>
            <a:endParaRPr lang="en-US" sz="1500"/>
          </a:p>
          <a:p>
            <a:pPr marL="257175" indent="-257175">
              <a:buFont typeface="Arial" panose="020B0604020202020204" pitchFamily="34" charset="0"/>
              <a:buChar char="•"/>
            </a:pPr>
            <a:r>
              <a:rPr lang="en-US" sz="1500"/>
              <a:t>Delaware has tailored the AMA program to focus on high tunnels and associated practices.</a:t>
            </a:r>
          </a:p>
        </p:txBody>
      </p:sp>
    </p:spTree>
    <p:extLst>
      <p:ext uri="{BB962C8B-B14F-4D97-AF65-F5344CB8AC3E}">
        <p14:creationId xmlns:p14="http://schemas.microsoft.com/office/powerpoint/2010/main" val="129981108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1BFD13-E3E8-4ADC-9CFD-F468D752A4FC}"/>
              </a:ext>
            </a:extLst>
          </p:cNvPr>
          <p:cNvSpPr>
            <a:spLocks noGrp="1"/>
          </p:cNvSpPr>
          <p:nvPr>
            <p:ph type="title"/>
          </p:nvPr>
        </p:nvSpPr>
        <p:spPr/>
        <p:txBody>
          <a:bodyPr/>
          <a:lstStyle/>
          <a:p>
            <a:r>
              <a:rPr lang="en-US"/>
              <a:t>Agricultural Management Assistance (AMA)</a:t>
            </a:r>
          </a:p>
        </p:txBody>
      </p:sp>
      <p:sp>
        <p:nvSpPr>
          <p:cNvPr id="3" name="TextBox 2">
            <a:extLst>
              <a:ext uri="{FF2B5EF4-FFF2-40B4-BE49-F238E27FC236}">
                <a16:creationId xmlns:a16="http://schemas.microsoft.com/office/drawing/2014/main" id="{F2150FCC-C5E2-49B7-9143-7864F98D5E8E}"/>
              </a:ext>
            </a:extLst>
          </p:cNvPr>
          <p:cNvSpPr txBox="1"/>
          <p:nvPr/>
        </p:nvSpPr>
        <p:spPr>
          <a:xfrm>
            <a:off x="2087634" y="1824055"/>
            <a:ext cx="5115504" cy="923330"/>
          </a:xfrm>
          <a:prstGeom prst="rect">
            <a:avLst/>
          </a:prstGeom>
          <a:noFill/>
        </p:spPr>
        <p:txBody>
          <a:bodyPr wrap="none" rtlCol="0">
            <a:spAutoFit/>
          </a:bodyPr>
          <a:lstStyle/>
          <a:p>
            <a:pPr algn="ctr" defTabSz="342900"/>
            <a:r>
              <a:rPr lang="en-US" sz="1350" b="1">
                <a:solidFill>
                  <a:srgbClr val="1F497D">
                    <a:lumMod val="75000"/>
                  </a:srgbClr>
                </a:solidFill>
                <a:latin typeface="Arial"/>
              </a:rPr>
              <a:t>AMA – High Tunnel</a:t>
            </a:r>
          </a:p>
          <a:p>
            <a:pPr algn="ctr" defTabSz="342900"/>
            <a:r>
              <a:rPr lang="en-US" sz="1350" b="1">
                <a:solidFill>
                  <a:srgbClr val="1F497D">
                    <a:lumMod val="75000"/>
                  </a:srgbClr>
                </a:solidFill>
                <a:latin typeface="Arial"/>
              </a:rPr>
              <a:t>Allocation $92,000</a:t>
            </a:r>
          </a:p>
          <a:p>
            <a:pPr algn="ctr" defTabSz="342900"/>
            <a:r>
              <a:rPr lang="en-US" sz="1350" i="1">
                <a:solidFill>
                  <a:srgbClr val="1F497D">
                    <a:lumMod val="75000"/>
                  </a:srgbClr>
                </a:solidFill>
                <a:latin typeface="Arial"/>
              </a:rPr>
              <a:t>This fund pool focused on funding High Tunnels and companion </a:t>
            </a:r>
          </a:p>
          <a:p>
            <a:pPr algn="ctr" defTabSz="342900"/>
            <a:r>
              <a:rPr lang="en-US" sz="1350" i="1">
                <a:solidFill>
                  <a:srgbClr val="1F497D">
                    <a:lumMod val="75000"/>
                  </a:srgbClr>
                </a:solidFill>
                <a:latin typeface="Arial"/>
              </a:rPr>
              <a:t>Practices</a:t>
            </a:r>
          </a:p>
        </p:txBody>
      </p:sp>
      <p:graphicFrame>
        <p:nvGraphicFramePr>
          <p:cNvPr id="4" name="Table 4">
            <a:extLst>
              <a:ext uri="{FF2B5EF4-FFF2-40B4-BE49-F238E27FC236}">
                <a16:creationId xmlns:a16="http://schemas.microsoft.com/office/drawing/2014/main" id="{908473B5-B637-42B5-9B2A-1B20C1689777}"/>
              </a:ext>
            </a:extLst>
          </p:cNvPr>
          <p:cNvGraphicFramePr>
            <a:graphicFrameLocks noGrp="1"/>
          </p:cNvGraphicFramePr>
          <p:nvPr/>
        </p:nvGraphicFramePr>
        <p:xfrm>
          <a:off x="2988128" y="2724302"/>
          <a:ext cx="3102430" cy="3039852"/>
        </p:xfrm>
        <a:graphic>
          <a:graphicData uri="http://schemas.openxmlformats.org/drawingml/2006/table">
            <a:tbl>
              <a:tblPr firstRow="1" bandRow="1">
                <a:tableStyleId>{5C22544A-7EE6-4342-B048-85BDC9FD1C3A}</a:tableStyleId>
              </a:tblPr>
              <a:tblGrid>
                <a:gridCol w="767753">
                  <a:extLst>
                    <a:ext uri="{9D8B030D-6E8A-4147-A177-3AD203B41FA5}">
                      <a16:colId xmlns:a16="http://schemas.microsoft.com/office/drawing/2014/main" val="1470649431"/>
                    </a:ext>
                  </a:extLst>
                </a:gridCol>
                <a:gridCol w="2334677">
                  <a:extLst>
                    <a:ext uri="{9D8B030D-6E8A-4147-A177-3AD203B41FA5}">
                      <a16:colId xmlns:a16="http://schemas.microsoft.com/office/drawing/2014/main" val="1264177484"/>
                    </a:ext>
                  </a:extLst>
                </a:gridCol>
              </a:tblGrid>
              <a:tr h="320040">
                <a:tc>
                  <a:txBody>
                    <a:bodyPr/>
                    <a:lstStyle/>
                    <a:p>
                      <a:pPr algn="ctr"/>
                      <a:r>
                        <a:rPr lang="en-US" sz="800" u="sng"/>
                        <a:t>Practice Code</a:t>
                      </a:r>
                    </a:p>
                  </a:txBody>
                  <a:tcPr marL="68580" marR="68580" marT="34290" marB="34290" anchor="ctr"/>
                </a:tc>
                <a:tc>
                  <a:txBody>
                    <a:bodyPr/>
                    <a:lstStyle/>
                    <a:p>
                      <a:pPr algn="ctr"/>
                      <a:r>
                        <a:rPr lang="en-US" sz="800" u="sng"/>
                        <a:t>Practice Name</a:t>
                      </a:r>
                    </a:p>
                  </a:txBody>
                  <a:tcPr marL="68580" marR="68580" marT="34290" marB="34290" anchor="ctr"/>
                </a:tc>
                <a:extLst>
                  <a:ext uri="{0D108BD9-81ED-4DB2-BD59-A6C34878D82A}">
                    <a16:rowId xmlns:a16="http://schemas.microsoft.com/office/drawing/2014/main" val="1209608279"/>
                  </a:ext>
                </a:extLst>
              </a:tr>
              <a:tr h="226651">
                <a:tc>
                  <a:txBody>
                    <a:bodyPr/>
                    <a:lstStyle/>
                    <a:p>
                      <a:r>
                        <a:rPr lang="en-US" sz="900"/>
                        <a:t>317</a:t>
                      </a:r>
                    </a:p>
                  </a:txBody>
                  <a:tcPr marL="68580" marR="68580" marT="34290" marB="34290"/>
                </a:tc>
                <a:tc>
                  <a:txBody>
                    <a:bodyPr/>
                    <a:lstStyle/>
                    <a:p>
                      <a:r>
                        <a:rPr lang="en-US" sz="900"/>
                        <a:t>Composting Facility</a:t>
                      </a:r>
                    </a:p>
                  </a:txBody>
                  <a:tcPr marL="68580" marR="68580" marT="34290" marB="34290"/>
                </a:tc>
                <a:extLst>
                  <a:ext uri="{0D108BD9-81ED-4DB2-BD59-A6C34878D82A}">
                    <a16:rowId xmlns:a16="http://schemas.microsoft.com/office/drawing/2014/main" val="3887332283"/>
                  </a:ext>
                </a:extLst>
              </a:tr>
              <a:tr h="226651">
                <a:tc>
                  <a:txBody>
                    <a:bodyPr/>
                    <a:lstStyle/>
                    <a:p>
                      <a:r>
                        <a:rPr lang="en-US" sz="900"/>
                        <a:t>325</a:t>
                      </a:r>
                    </a:p>
                  </a:txBody>
                  <a:tcPr marL="68580" marR="68580" marT="34290" marB="34290"/>
                </a:tc>
                <a:tc>
                  <a:txBody>
                    <a:bodyPr/>
                    <a:lstStyle/>
                    <a:p>
                      <a:r>
                        <a:rPr lang="en-US" sz="900"/>
                        <a:t>High Tunnel System</a:t>
                      </a:r>
                    </a:p>
                  </a:txBody>
                  <a:tcPr marL="68580" marR="68580" marT="34290" marB="34290"/>
                </a:tc>
                <a:extLst>
                  <a:ext uri="{0D108BD9-81ED-4DB2-BD59-A6C34878D82A}">
                    <a16:rowId xmlns:a16="http://schemas.microsoft.com/office/drawing/2014/main" val="1463129133"/>
                  </a:ext>
                </a:extLst>
              </a:tr>
              <a:tr h="226651">
                <a:tc>
                  <a:txBody>
                    <a:bodyPr/>
                    <a:lstStyle/>
                    <a:p>
                      <a:r>
                        <a:rPr lang="en-US" sz="900"/>
                        <a:t>340</a:t>
                      </a:r>
                    </a:p>
                  </a:txBody>
                  <a:tcPr marL="68580" marR="68580" marT="34290" marB="34290"/>
                </a:tc>
                <a:tc>
                  <a:txBody>
                    <a:bodyPr/>
                    <a:lstStyle/>
                    <a:p>
                      <a:r>
                        <a:rPr lang="en-US" sz="900"/>
                        <a:t>Cover Crop</a:t>
                      </a:r>
                    </a:p>
                  </a:txBody>
                  <a:tcPr marL="68580" marR="68580" marT="34290" marB="34290"/>
                </a:tc>
                <a:extLst>
                  <a:ext uri="{0D108BD9-81ED-4DB2-BD59-A6C34878D82A}">
                    <a16:rowId xmlns:a16="http://schemas.microsoft.com/office/drawing/2014/main" val="2579516005"/>
                  </a:ext>
                </a:extLst>
              </a:tr>
              <a:tr h="226651">
                <a:tc>
                  <a:txBody>
                    <a:bodyPr/>
                    <a:lstStyle/>
                    <a:p>
                      <a:r>
                        <a:rPr lang="en-US" sz="900"/>
                        <a:t>367</a:t>
                      </a:r>
                    </a:p>
                  </a:txBody>
                  <a:tcPr marL="68580" marR="68580" marT="34290" marB="34290"/>
                </a:tc>
                <a:tc>
                  <a:txBody>
                    <a:bodyPr/>
                    <a:lstStyle/>
                    <a:p>
                      <a:r>
                        <a:rPr lang="en-US" sz="900"/>
                        <a:t>Roofs and Covers</a:t>
                      </a:r>
                    </a:p>
                  </a:txBody>
                  <a:tcPr marL="68580" marR="68580" marT="34290" marB="34290"/>
                </a:tc>
                <a:extLst>
                  <a:ext uri="{0D108BD9-81ED-4DB2-BD59-A6C34878D82A}">
                    <a16:rowId xmlns:a16="http://schemas.microsoft.com/office/drawing/2014/main" val="3209948094"/>
                  </a:ext>
                </a:extLst>
              </a:tr>
              <a:tr h="226651">
                <a:tc>
                  <a:txBody>
                    <a:bodyPr/>
                    <a:lstStyle/>
                    <a:p>
                      <a:r>
                        <a:rPr lang="en-US" sz="900"/>
                        <a:t>430</a:t>
                      </a:r>
                    </a:p>
                  </a:txBody>
                  <a:tcPr marL="68580" marR="68580" marT="34290" marB="34290"/>
                </a:tc>
                <a:tc>
                  <a:txBody>
                    <a:bodyPr/>
                    <a:lstStyle/>
                    <a:p>
                      <a:r>
                        <a:rPr lang="en-US" sz="900"/>
                        <a:t>Irrigation Pipeline</a:t>
                      </a:r>
                    </a:p>
                  </a:txBody>
                  <a:tcPr marL="68580" marR="68580" marT="34290" marB="34290"/>
                </a:tc>
                <a:extLst>
                  <a:ext uri="{0D108BD9-81ED-4DB2-BD59-A6C34878D82A}">
                    <a16:rowId xmlns:a16="http://schemas.microsoft.com/office/drawing/2014/main" val="1801408109"/>
                  </a:ext>
                </a:extLst>
              </a:tr>
              <a:tr h="226651">
                <a:tc>
                  <a:txBody>
                    <a:bodyPr/>
                    <a:lstStyle/>
                    <a:p>
                      <a:r>
                        <a:rPr lang="en-US" sz="900"/>
                        <a:t>436</a:t>
                      </a:r>
                    </a:p>
                  </a:txBody>
                  <a:tcPr marL="68580" marR="68580" marT="34290" marB="34290"/>
                </a:tc>
                <a:tc>
                  <a:txBody>
                    <a:bodyPr/>
                    <a:lstStyle/>
                    <a:p>
                      <a:r>
                        <a:rPr lang="en-US" sz="900"/>
                        <a:t>Irrigation Reservoir</a:t>
                      </a:r>
                    </a:p>
                  </a:txBody>
                  <a:tcPr marL="68580" marR="68580" marT="34290" marB="34290"/>
                </a:tc>
                <a:extLst>
                  <a:ext uri="{0D108BD9-81ED-4DB2-BD59-A6C34878D82A}">
                    <a16:rowId xmlns:a16="http://schemas.microsoft.com/office/drawing/2014/main" val="2305007826"/>
                  </a:ext>
                </a:extLst>
              </a:tr>
              <a:tr h="226651">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900"/>
                        <a:t>441</a:t>
                      </a:r>
                    </a:p>
                  </a:txBody>
                  <a:tcPr marL="68580" marR="68580" marT="34290" marB="34290"/>
                </a:tc>
                <a:tc>
                  <a:txBody>
                    <a:bodyPr/>
                    <a:lstStyle/>
                    <a:p>
                      <a:r>
                        <a:rPr lang="en-US" sz="900"/>
                        <a:t>Irrigation System, Micro-Irrigation</a:t>
                      </a:r>
                    </a:p>
                  </a:txBody>
                  <a:tcPr marL="68580" marR="68580" marT="34290" marB="34290"/>
                </a:tc>
                <a:extLst>
                  <a:ext uri="{0D108BD9-81ED-4DB2-BD59-A6C34878D82A}">
                    <a16:rowId xmlns:a16="http://schemas.microsoft.com/office/drawing/2014/main" val="2781473070"/>
                  </a:ext>
                </a:extLst>
              </a:tr>
              <a:tr h="226651">
                <a:tc>
                  <a:txBody>
                    <a:bodyPr/>
                    <a:lstStyle/>
                    <a:p>
                      <a:r>
                        <a:rPr lang="en-US" sz="900"/>
                        <a:t>449</a:t>
                      </a:r>
                    </a:p>
                  </a:txBody>
                  <a:tcPr marL="68580" marR="68580" marT="34290" marB="34290"/>
                </a:tc>
                <a:tc>
                  <a:txBody>
                    <a:bodyPr/>
                    <a:lstStyle/>
                    <a:p>
                      <a:r>
                        <a:rPr lang="en-US" sz="900"/>
                        <a:t>Irrigation Water Management</a:t>
                      </a:r>
                    </a:p>
                  </a:txBody>
                  <a:tcPr marL="68580" marR="68580" marT="34290" marB="34290"/>
                </a:tc>
                <a:extLst>
                  <a:ext uri="{0D108BD9-81ED-4DB2-BD59-A6C34878D82A}">
                    <a16:rowId xmlns:a16="http://schemas.microsoft.com/office/drawing/2014/main" val="2757336843"/>
                  </a:ext>
                </a:extLst>
              </a:tr>
              <a:tr h="226651">
                <a:tc>
                  <a:txBody>
                    <a:bodyPr/>
                    <a:lstStyle/>
                    <a:p>
                      <a:r>
                        <a:rPr lang="en-US" sz="900"/>
                        <a:t>484</a:t>
                      </a:r>
                    </a:p>
                  </a:txBody>
                  <a:tcPr marL="68580" marR="68580" marT="34290" marB="34290"/>
                </a:tc>
                <a:tc>
                  <a:txBody>
                    <a:bodyPr/>
                    <a:lstStyle/>
                    <a:p>
                      <a:r>
                        <a:rPr lang="en-US" sz="900"/>
                        <a:t>Mulching</a:t>
                      </a:r>
                    </a:p>
                  </a:txBody>
                  <a:tcPr marL="68580" marR="68580" marT="34290" marB="34290"/>
                </a:tc>
                <a:extLst>
                  <a:ext uri="{0D108BD9-81ED-4DB2-BD59-A6C34878D82A}">
                    <a16:rowId xmlns:a16="http://schemas.microsoft.com/office/drawing/2014/main" val="4238894200"/>
                  </a:ext>
                </a:extLst>
              </a:tr>
              <a:tr h="226651">
                <a:tc>
                  <a:txBody>
                    <a:bodyPr/>
                    <a:lstStyle/>
                    <a:p>
                      <a:r>
                        <a:rPr lang="en-US" sz="900"/>
                        <a:t>533</a:t>
                      </a:r>
                    </a:p>
                  </a:txBody>
                  <a:tcPr marL="68580" marR="68580" marT="34290" marB="34290"/>
                </a:tc>
                <a:tc>
                  <a:txBody>
                    <a:bodyPr/>
                    <a:lstStyle/>
                    <a:p>
                      <a:r>
                        <a:rPr lang="en-US" sz="900"/>
                        <a:t>Pumping Plant</a:t>
                      </a:r>
                    </a:p>
                  </a:txBody>
                  <a:tcPr marL="68580" marR="68580" marT="34290" marB="34290"/>
                </a:tc>
                <a:extLst>
                  <a:ext uri="{0D108BD9-81ED-4DB2-BD59-A6C34878D82A}">
                    <a16:rowId xmlns:a16="http://schemas.microsoft.com/office/drawing/2014/main" val="3408654651"/>
                  </a:ext>
                </a:extLst>
              </a:tr>
              <a:tr h="226651">
                <a:tc>
                  <a:txBody>
                    <a:bodyPr/>
                    <a:lstStyle/>
                    <a:p>
                      <a:r>
                        <a:rPr lang="en-US" sz="900"/>
                        <a:t>558</a:t>
                      </a:r>
                    </a:p>
                  </a:txBody>
                  <a:tcPr marL="68580" marR="68580" marT="34290" marB="34290"/>
                </a:tc>
                <a:tc>
                  <a:txBody>
                    <a:bodyPr/>
                    <a:lstStyle/>
                    <a:p>
                      <a:r>
                        <a:rPr lang="en-US" sz="900"/>
                        <a:t>Roof Runoff Structure</a:t>
                      </a:r>
                    </a:p>
                  </a:txBody>
                  <a:tcPr marL="68580" marR="68580" marT="34290" marB="34290"/>
                </a:tc>
                <a:extLst>
                  <a:ext uri="{0D108BD9-81ED-4DB2-BD59-A6C34878D82A}">
                    <a16:rowId xmlns:a16="http://schemas.microsoft.com/office/drawing/2014/main" val="1565813942"/>
                  </a:ext>
                </a:extLst>
              </a:tr>
              <a:tr h="226651">
                <a:tc>
                  <a:txBody>
                    <a:bodyPr/>
                    <a:lstStyle/>
                    <a:p>
                      <a:r>
                        <a:rPr lang="en-US" sz="900"/>
                        <a:t>642</a:t>
                      </a:r>
                    </a:p>
                  </a:txBody>
                  <a:tcPr marL="68580" marR="68580" marT="34290" marB="34290"/>
                </a:tc>
                <a:tc>
                  <a:txBody>
                    <a:bodyPr/>
                    <a:lstStyle/>
                    <a:p>
                      <a:r>
                        <a:rPr lang="en-US" sz="900"/>
                        <a:t>Water Well</a:t>
                      </a:r>
                    </a:p>
                  </a:txBody>
                  <a:tcPr marL="68580" marR="68580" marT="34290" marB="34290"/>
                </a:tc>
                <a:extLst>
                  <a:ext uri="{0D108BD9-81ED-4DB2-BD59-A6C34878D82A}">
                    <a16:rowId xmlns:a16="http://schemas.microsoft.com/office/drawing/2014/main" val="61041205"/>
                  </a:ext>
                </a:extLst>
              </a:tr>
            </a:tbl>
          </a:graphicData>
        </a:graphic>
      </p:graphicFrame>
    </p:spTree>
    <p:extLst>
      <p:ext uri="{BB962C8B-B14F-4D97-AF65-F5344CB8AC3E}">
        <p14:creationId xmlns:p14="http://schemas.microsoft.com/office/powerpoint/2010/main" val="105255037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473E93-B550-4E06-865E-23702C0607DF}"/>
              </a:ext>
            </a:extLst>
          </p:cNvPr>
          <p:cNvSpPr>
            <a:spLocks noGrp="1"/>
          </p:cNvSpPr>
          <p:nvPr>
            <p:ph type="title"/>
          </p:nvPr>
        </p:nvSpPr>
        <p:spPr>
          <a:xfrm>
            <a:off x="199748" y="1282211"/>
            <a:ext cx="6792324" cy="707781"/>
          </a:xfrm>
        </p:spPr>
        <p:txBody>
          <a:bodyPr>
            <a:normAutofit/>
          </a:bodyPr>
          <a:lstStyle/>
          <a:p>
            <a:pPr algn="ctr"/>
            <a:r>
              <a:rPr lang="en-US"/>
              <a:t>AMA-RMA</a:t>
            </a:r>
          </a:p>
        </p:txBody>
      </p:sp>
      <p:graphicFrame>
        <p:nvGraphicFramePr>
          <p:cNvPr id="4" name="Table 4">
            <a:extLst>
              <a:ext uri="{FF2B5EF4-FFF2-40B4-BE49-F238E27FC236}">
                <a16:creationId xmlns:a16="http://schemas.microsoft.com/office/drawing/2014/main" id="{2B76C4D9-BBAD-48D4-A3F2-EC1B51742974}"/>
              </a:ext>
            </a:extLst>
          </p:cNvPr>
          <p:cNvGraphicFramePr>
            <a:graphicFrameLocks noGrp="1"/>
          </p:cNvGraphicFramePr>
          <p:nvPr/>
        </p:nvGraphicFramePr>
        <p:xfrm>
          <a:off x="4157905" y="1989992"/>
          <a:ext cx="2834167" cy="3857951"/>
        </p:xfrm>
        <a:graphic>
          <a:graphicData uri="http://schemas.openxmlformats.org/drawingml/2006/table">
            <a:tbl>
              <a:tblPr firstRow="1" bandRow="1">
                <a:tableStyleId>{5C22544A-7EE6-4342-B048-85BDC9FD1C3A}</a:tableStyleId>
              </a:tblPr>
              <a:tblGrid>
                <a:gridCol w="724187">
                  <a:extLst>
                    <a:ext uri="{9D8B030D-6E8A-4147-A177-3AD203B41FA5}">
                      <a16:colId xmlns:a16="http://schemas.microsoft.com/office/drawing/2014/main" val="2574246531"/>
                    </a:ext>
                  </a:extLst>
                </a:gridCol>
                <a:gridCol w="2109980">
                  <a:extLst>
                    <a:ext uri="{9D8B030D-6E8A-4147-A177-3AD203B41FA5}">
                      <a16:colId xmlns:a16="http://schemas.microsoft.com/office/drawing/2014/main" val="1751248375"/>
                    </a:ext>
                  </a:extLst>
                </a:gridCol>
              </a:tblGrid>
              <a:tr h="360371">
                <a:tc>
                  <a:txBody>
                    <a:bodyPr/>
                    <a:lstStyle/>
                    <a:p>
                      <a:pPr algn="ctr"/>
                      <a:r>
                        <a:rPr lang="en-US" sz="800" u="sng"/>
                        <a:t>Practice Code</a:t>
                      </a:r>
                    </a:p>
                  </a:txBody>
                  <a:tcPr marL="68580" marR="68580" marT="34290" marB="34290" anchor="ctr"/>
                </a:tc>
                <a:tc>
                  <a:txBody>
                    <a:bodyPr/>
                    <a:lstStyle/>
                    <a:p>
                      <a:pPr algn="ctr"/>
                      <a:r>
                        <a:rPr lang="en-US" sz="800" u="sng"/>
                        <a:t>Practice Name</a:t>
                      </a:r>
                    </a:p>
                  </a:txBody>
                  <a:tcPr marL="68580" marR="68580" marT="34290" marB="34290" anchor="ctr"/>
                </a:tc>
                <a:extLst>
                  <a:ext uri="{0D108BD9-81ED-4DB2-BD59-A6C34878D82A}">
                    <a16:rowId xmlns:a16="http://schemas.microsoft.com/office/drawing/2014/main" val="2837057474"/>
                  </a:ext>
                </a:extLst>
              </a:tr>
              <a:tr h="194310">
                <a:tc>
                  <a:txBody>
                    <a:bodyPr/>
                    <a:lstStyle/>
                    <a:p>
                      <a:r>
                        <a:rPr lang="en-US" sz="800"/>
                        <a:t>317</a:t>
                      </a:r>
                    </a:p>
                  </a:txBody>
                  <a:tcPr marL="68580" marR="68580" marT="34290" marB="34290"/>
                </a:tc>
                <a:tc>
                  <a:txBody>
                    <a:bodyPr/>
                    <a:lstStyle/>
                    <a:p>
                      <a:r>
                        <a:rPr lang="en-US" sz="800"/>
                        <a:t>Composting Facility</a:t>
                      </a:r>
                    </a:p>
                  </a:txBody>
                  <a:tcPr marL="68580" marR="68580" marT="34290" marB="34290"/>
                </a:tc>
                <a:extLst>
                  <a:ext uri="{0D108BD9-81ED-4DB2-BD59-A6C34878D82A}">
                    <a16:rowId xmlns:a16="http://schemas.microsoft.com/office/drawing/2014/main" val="4242214598"/>
                  </a:ext>
                </a:extLst>
              </a:tr>
              <a:tr h="194310">
                <a:tc>
                  <a:txBody>
                    <a:bodyPr/>
                    <a:lstStyle/>
                    <a:p>
                      <a:r>
                        <a:rPr lang="en-US" sz="800"/>
                        <a:t>325</a:t>
                      </a:r>
                    </a:p>
                  </a:txBody>
                  <a:tcPr marL="68580" marR="68580" marT="34290" marB="34290"/>
                </a:tc>
                <a:tc>
                  <a:txBody>
                    <a:bodyPr/>
                    <a:lstStyle/>
                    <a:p>
                      <a:r>
                        <a:rPr lang="en-US" sz="800"/>
                        <a:t>High Tunnel System</a:t>
                      </a:r>
                    </a:p>
                  </a:txBody>
                  <a:tcPr marL="68580" marR="68580" marT="34290" marB="34290"/>
                </a:tc>
                <a:extLst>
                  <a:ext uri="{0D108BD9-81ED-4DB2-BD59-A6C34878D82A}">
                    <a16:rowId xmlns:a16="http://schemas.microsoft.com/office/drawing/2014/main" val="2761378986"/>
                  </a:ext>
                </a:extLst>
              </a:tr>
              <a:tr h="194310">
                <a:tc>
                  <a:txBody>
                    <a:bodyPr/>
                    <a:lstStyle/>
                    <a:p>
                      <a:r>
                        <a:rPr lang="en-US" sz="800"/>
                        <a:t>327</a:t>
                      </a:r>
                    </a:p>
                  </a:txBody>
                  <a:tcPr marL="68580" marR="68580" marT="34290" marB="34290"/>
                </a:tc>
                <a:tc>
                  <a:txBody>
                    <a:bodyPr/>
                    <a:lstStyle/>
                    <a:p>
                      <a:r>
                        <a:rPr lang="en-US" sz="800"/>
                        <a:t>Conservation Cover</a:t>
                      </a:r>
                    </a:p>
                  </a:txBody>
                  <a:tcPr marL="68580" marR="68580" marT="34290" marB="34290"/>
                </a:tc>
                <a:extLst>
                  <a:ext uri="{0D108BD9-81ED-4DB2-BD59-A6C34878D82A}">
                    <a16:rowId xmlns:a16="http://schemas.microsoft.com/office/drawing/2014/main" val="1193369781"/>
                  </a:ext>
                </a:extLst>
              </a:tr>
              <a:tr h="194310">
                <a:tc>
                  <a:txBody>
                    <a:bodyPr/>
                    <a:lstStyle/>
                    <a:p>
                      <a:r>
                        <a:rPr lang="en-US" sz="800"/>
                        <a:t>328</a:t>
                      </a:r>
                    </a:p>
                  </a:txBody>
                  <a:tcPr marL="68580" marR="68580" marT="34290" marB="34290"/>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800"/>
                        <a:t>Conservation Crop Rotation</a:t>
                      </a:r>
                    </a:p>
                  </a:txBody>
                  <a:tcPr marL="68580" marR="68580" marT="34290" marB="34290"/>
                </a:tc>
                <a:extLst>
                  <a:ext uri="{0D108BD9-81ED-4DB2-BD59-A6C34878D82A}">
                    <a16:rowId xmlns:a16="http://schemas.microsoft.com/office/drawing/2014/main" val="3917081423"/>
                  </a:ext>
                </a:extLst>
              </a:tr>
              <a:tr h="194310">
                <a:tc>
                  <a:txBody>
                    <a:bodyPr/>
                    <a:lstStyle/>
                    <a:p>
                      <a:r>
                        <a:rPr lang="en-US" sz="800"/>
                        <a:t>340</a:t>
                      </a:r>
                    </a:p>
                  </a:txBody>
                  <a:tcPr marL="68580" marR="68580" marT="34290" marB="34290"/>
                </a:tc>
                <a:tc>
                  <a:txBody>
                    <a:bodyPr/>
                    <a:lstStyle/>
                    <a:p>
                      <a:r>
                        <a:rPr lang="en-US" sz="800"/>
                        <a:t>Cover Crop</a:t>
                      </a:r>
                    </a:p>
                  </a:txBody>
                  <a:tcPr marL="68580" marR="68580" marT="34290" marB="34290"/>
                </a:tc>
                <a:extLst>
                  <a:ext uri="{0D108BD9-81ED-4DB2-BD59-A6C34878D82A}">
                    <a16:rowId xmlns:a16="http://schemas.microsoft.com/office/drawing/2014/main" val="1726295913"/>
                  </a:ext>
                </a:extLst>
              </a:tr>
              <a:tr h="194310">
                <a:tc>
                  <a:txBody>
                    <a:bodyPr/>
                    <a:lstStyle/>
                    <a:p>
                      <a:r>
                        <a:rPr lang="en-US" sz="800"/>
                        <a:t>342</a:t>
                      </a:r>
                    </a:p>
                  </a:txBody>
                  <a:tcPr marL="68580" marR="68580" marT="34290" marB="34290"/>
                </a:tc>
                <a:tc>
                  <a:txBody>
                    <a:bodyPr/>
                    <a:lstStyle/>
                    <a:p>
                      <a:r>
                        <a:rPr lang="en-US" sz="800"/>
                        <a:t>Critical Area Planting</a:t>
                      </a:r>
                    </a:p>
                  </a:txBody>
                  <a:tcPr marL="68580" marR="68580" marT="34290" marB="34290"/>
                </a:tc>
                <a:extLst>
                  <a:ext uri="{0D108BD9-81ED-4DB2-BD59-A6C34878D82A}">
                    <a16:rowId xmlns:a16="http://schemas.microsoft.com/office/drawing/2014/main" val="4165652330"/>
                  </a:ext>
                </a:extLst>
              </a:tr>
              <a:tr h="194310">
                <a:tc>
                  <a:txBody>
                    <a:bodyPr/>
                    <a:lstStyle/>
                    <a:p>
                      <a:r>
                        <a:rPr lang="en-US" sz="800"/>
                        <a:t>420</a:t>
                      </a:r>
                    </a:p>
                  </a:txBody>
                  <a:tcPr marL="68580" marR="68580" marT="34290" marB="34290"/>
                </a:tc>
                <a:tc>
                  <a:txBody>
                    <a:bodyPr/>
                    <a:lstStyle/>
                    <a:p>
                      <a:r>
                        <a:rPr lang="en-US" sz="800"/>
                        <a:t>Wildlife Habitat Planting</a:t>
                      </a:r>
                    </a:p>
                  </a:txBody>
                  <a:tcPr marL="68580" marR="68580" marT="34290" marB="34290"/>
                </a:tc>
                <a:extLst>
                  <a:ext uri="{0D108BD9-81ED-4DB2-BD59-A6C34878D82A}">
                    <a16:rowId xmlns:a16="http://schemas.microsoft.com/office/drawing/2014/main" val="3708253732"/>
                  </a:ext>
                </a:extLst>
              </a:tr>
              <a:tr h="194310">
                <a:tc>
                  <a:txBody>
                    <a:bodyPr/>
                    <a:lstStyle/>
                    <a:p>
                      <a:r>
                        <a:rPr lang="en-US" sz="800"/>
                        <a:t>430</a:t>
                      </a:r>
                    </a:p>
                  </a:txBody>
                  <a:tcPr marL="68580" marR="68580" marT="34290" marB="34290"/>
                </a:tc>
                <a:tc>
                  <a:txBody>
                    <a:bodyPr/>
                    <a:lstStyle/>
                    <a:p>
                      <a:r>
                        <a:rPr lang="en-US" sz="800"/>
                        <a:t>Irrigation Pipeline</a:t>
                      </a:r>
                    </a:p>
                  </a:txBody>
                  <a:tcPr marL="68580" marR="68580" marT="34290" marB="34290"/>
                </a:tc>
                <a:extLst>
                  <a:ext uri="{0D108BD9-81ED-4DB2-BD59-A6C34878D82A}">
                    <a16:rowId xmlns:a16="http://schemas.microsoft.com/office/drawing/2014/main" val="219317424"/>
                  </a:ext>
                </a:extLst>
              </a:tr>
              <a:tr h="194310">
                <a:tc>
                  <a:txBody>
                    <a:bodyPr/>
                    <a:lstStyle/>
                    <a:p>
                      <a:r>
                        <a:rPr lang="en-US" sz="800"/>
                        <a:t>436</a:t>
                      </a:r>
                    </a:p>
                  </a:txBody>
                  <a:tcPr marL="68580" marR="68580" marT="34290" marB="34290"/>
                </a:tc>
                <a:tc>
                  <a:txBody>
                    <a:bodyPr/>
                    <a:lstStyle/>
                    <a:p>
                      <a:r>
                        <a:rPr lang="en-US" sz="800"/>
                        <a:t>Irrigation Reservoir</a:t>
                      </a:r>
                    </a:p>
                  </a:txBody>
                  <a:tcPr marL="68580" marR="68580" marT="34290" marB="34290"/>
                </a:tc>
                <a:extLst>
                  <a:ext uri="{0D108BD9-81ED-4DB2-BD59-A6C34878D82A}">
                    <a16:rowId xmlns:a16="http://schemas.microsoft.com/office/drawing/2014/main" val="3564906045"/>
                  </a:ext>
                </a:extLst>
              </a:tr>
              <a:tr h="194310">
                <a:tc>
                  <a:txBody>
                    <a:bodyPr/>
                    <a:lstStyle/>
                    <a:p>
                      <a:r>
                        <a:rPr lang="en-US" sz="800"/>
                        <a:t>441</a:t>
                      </a:r>
                    </a:p>
                  </a:txBody>
                  <a:tcPr marL="68580" marR="68580" marT="34290" marB="34290"/>
                </a:tc>
                <a:tc>
                  <a:txBody>
                    <a:bodyPr/>
                    <a:lstStyle/>
                    <a:p>
                      <a:r>
                        <a:rPr lang="en-US" sz="800"/>
                        <a:t>Irrigation System, Micro-Irrigation</a:t>
                      </a:r>
                    </a:p>
                  </a:txBody>
                  <a:tcPr marL="68580" marR="68580" marT="34290" marB="34290"/>
                </a:tc>
                <a:extLst>
                  <a:ext uri="{0D108BD9-81ED-4DB2-BD59-A6C34878D82A}">
                    <a16:rowId xmlns:a16="http://schemas.microsoft.com/office/drawing/2014/main" val="3192779545"/>
                  </a:ext>
                </a:extLst>
              </a:tr>
              <a:tr h="194310">
                <a:tc>
                  <a:txBody>
                    <a:bodyPr/>
                    <a:lstStyle/>
                    <a:p>
                      <a:r>
                        <a:rPr lang="en-US" sz="800"/>
                        <a:t>449</a:t>
                      </a:r>
                    </a:p>
                  </a:txBody>
                  <a:tcPr marL="68580" marR="68580" marT="34290" marB="34290"/>
                </a:tc>
                <a:tc>
                  <a:txBody>
                    <a:bodyPr/>
                    <a:lstStyle/>
                    <a:p>
                      <a:r>
                        <a:rPr lang="en-US" sz="800"/>
                        <a:t>Irrigation Water Management</a:t>
                      </a:r>
                    </a:p>
                  </a:txBody>
                  <a:tcPr marL="68580" marR="68580" marT="34290" marB="34290"/>
                </a:tc>
                <a:extLst>
                  <a:ext uri="{0D108BD9-81ED-4DB2-BD59-A6C34878D82A}">
                    <a16:rowId xmlns:a16="http://schemas.microsoft.com/office/drawing/2014/main" val="593707230"/>
                  </a:ext>
                </a:extLst>
              </a:tr>
              <a:tr h="194310">
                <a:tc>
                  <a:txBody>
                    <a:bodyPr/>
                    <a:lstStyle/>
                    <a:p>
                      <a:r>
                        <a:rPr lang="en-US" sz="800"/>
                        <a:t>484</a:t>
                      </a:r>
                    </a:p>
                  </a:txBody>
                  <a:tcPr marL="68580" marR="68580" marT="34290" marB="34290"/>
                </a:tc>
                <a:tc>
                  <a:txBody>
                    <a:bodyPr/>
                    <a:lstStyle/>
                    <a:p>
                      <a:r>
                        <a:rPr lang="en-US" sz="800"/>
                        <a:t>Mulching</a:t>
                      </a:r>
                    </a:p>
                  </a:txBody>
                  <a:tcPr marL="68580" marR="68580" marT="34290" marB="34290"/>
                </a:tc>
                <a:extLst>
                  <a:ext uri="{0D108BD9-81ED-4DB2-BD59-A6C34878D82A}">
                    <a16:rowId xmlns:a16="http://schemas.microsoft.com/office/drawing/2014/main" val="3801389494"/>
                  </a:ext>
                </a:extLst>
              </a:tr>
              <a:tr h="194310">
                <a:tc>
                  <a:txBody>
                    <a:bodyPr/>
                    <a:lstStyle/>
                    <a:p>
                      <a:r>
                        <a:rPr lang="en-US" sz="800"/>
                        <a:t>533</a:t>
                      </a:r>
                    </a:p>
                  </a:txBody>
                  <a:tcPr marL="68580" marR="68580" marT="34290" marB="34290"/>
                </a:tc>
                <a:tc>
                  <a:txBody>
                    <a:bodyPr/>
                    <a:lstStyle/>
                    <a:p>
                      <a:r>
                        <a:rPr lang="en-US" sz="800"/>
                        <a:t>Pumping Plant</a:t>
                      </a:r>
                    </a:p>
                  </a:txBody>
                  <a:tcPr marL="68580" marR="68580" marT="34290" marB="34290"/>
                </a:tc>
                <a:extLst>
                  <a:ext uri="{0D108BD9-81ED-4DB2-BD59-A6C34878D82A}">
                    <a16:rowId xmlns:a16="http://schemas.microsoft.com/office/drawing/2014/main" val="1740323757"/>
                  </a:ext>
                </a:extLst>
              </a:tr>
              <a:tr h="194310">
                <a:tc>
                  <a:txBody>
                    <a:bodyPr/>
                    <a:lstStyle/>
                    <a:p>
                      <a:r>
                        <a:rPr lang="en-US" sz="800"/>
                        <a:t>558</a:t>
                      </a:r>
                    </a:p>
                  </a:txBody>
                  <a:tcPr marL="68580" marR="68580" marT="34290" marB="34290"/>
                </a:tc>
                <a:tc>
                  <a:txBody>
                    <a:bodyPr/>
                    <a:lstStyle/>
                    <a:p>
                      <a:r>
                        <a:rPr lang="en-US" sz="800"/>
                        <a:t>Roof Runoff Structure</a:t>
                      </a:r>
                    </a:p>
                  </a:txBody>
                  <a:tcPr marL="68580" marR="68580" marT="34290" marB="34290"/>
                </a:tc>
                <a:extLst>
                  <a:ext uri="{0D108BD9-81ED-4DB2-BD59-A6C34878D82A}">
                    <a16:rowId xmlns:a16="http://schemas.microsoft.com/office/drawing/2014/main" val="2668670198"/>
                  </a:ext>
                </a:extLst>
              </a:tr>
              <a:tr h="194310">
                <a:tc>
                  <a:txBody>
                    <a:bodyPr/>
                    <a:lstStyle/>
                    <a:p>
                      <a:r>
                        <a:rPr lang="en-US" sz="800"/>
                        <a:t>561</a:t>
                      </a:r>
                    </a:p>
                  </a:txBody>
                  <a:tcPr marL="68580" marR="68580" marT="34290" marB="34290"/>
                </a:tc>
                <a:tc>
                  <a:txBody>
                    <a:bodyPr/>
                    <a:lstStyle/>
                    <a:p>
                      <a:r>
                        <a:rPr lang="en-US" sz="800"/>
                        <a:t>Heavy Use Area Protection</a:t>
                      </a:r>
                    </a:p>
                  </a:txBody>
                  <a:tcPr marL="68580" marR="68580" marT="34290" marB="34290"/>
                </a:tc>
                <a:extLst>
                  <a:ext uri="{0D108BD9-81ED-4DB2-BD59-A6C34878D82A}">
                    <a16:rowId xmlns:a16="http://schemas.microsoft.com/office/drawing/2014/main" val="815288283"/>
                  </a:ext>
                </a:extLst>
              </a:tr>
              <a:tr h="194310">
                <a:tc>
                  <a:txBody>
                    <a:bodyPr/>
                    <a:lstStyle/>
                    <a:p>
                      <a:r>
                        <a:rPr lang="en-US" sz="800"/>
                        <a:t>590</a:t>
                      </a:r>
                    </a:p>
                  </a:txBody>
                  <a:tcPr marL="68580" marR="68580" marT="34290" marB="34290"/>
                </a:tc>
                <a:tc>
                  <a:txBody>
                    <a:bodyPr/>
                    <a:lstStyle/>
                    <a:p>
                      <a:r>
                        <a:rPr lang="en-US" sz="800"/>
                        <a:t>Nutrient Management</a:t>
                      </a:r>
                    </a:p>
                  </a:txBody>
                  <a:tcPr marL="68580" marR="68580" marT="34290" marB="34290"/>
                </a:tc>
                <a:extLst>
                  <a:ext uri="{0D108BD9-81ED-4DB2-BD59-A6C34878D82A}">
                    <a16:rowId xmlns:a16="http://schemas.microsoft.com/office/drawing/2014/main" val="697781064"/>
                  </a:ext>
                </a:extLst>
              </a:tr>
              <a:tr h="194310">
                <a:tc>
                  <a:txBody>
                    <a:bodyPr/>
                    <a:lstStyle/>
                    <a:p>
                      <a:r>
                        <a:rPr lang="en-US" sz="800"/>
                        <a:t>595</a:t>
                      </a:r>
                    </a:p>
                  </a:txBody>
                  <a:tcPr marL="68580" marR="68580" marT="34290" marB="34290"/>
                </a:tc>
                <a:tc>
                  <a:txBody>
                    <a:bodyPr/>
                    <a:lstStyle/>
                    <a:p>
                      <a:r>
                        <a:rPr lang="en-US" sz="800"/>
                        <a:t>Pest Management Conservation System</a:t>
                      </a:r>
                    </a:p>
                  </a:txBody>
                  <a:tcPr marL="68580" marR="68580" marT="34290" marB="34290"/>
                </a:tc>
                <a:extLst>
                  <a:ext uri="{0D108BD9-81ED-4DB2-BD59-A6C34878D82A}">
                    <a16:rowId xmlns:a16="http://schemas.microsoft.com/office/drawing/2014/main" val="3762590718"/>
                  </a:ext>
                </a:extLst>
              </a:tr>
              <a:tr h="194310">
                <a:tc>
                  <a:txBody>
                    <a:bodyPr/>
                    <a:lstStyle/>
                    <a:p>
                      <a:r>
                        <a:rPr lang="en-US" sz="800"/>
                        <a:t>642</a:t>
                      </a:r>
                    </a:p>
                  </a:txBody>
                  <a:tcPr marL="68580" marR="68580" marT="34290" marB="34290"/>
                </a:tc>
                <a:tc>
                  <a:txBody>
                    <a:bodyPr/>
                    <a:lstStyle/>
                    <a:p>
                      <a:r>
                        <a:rPr lang="en-US" sz="800"/>
                        <a:t>Water Well</a:t>
                      </a:r>
                    </a:p>
                  </a:txBody>
                  <a:tcPr marL="68580" marR="68580" marT="34290" marB="34290"/>
                </a:tc>
                <a:extLst>
                  <a:ext uri="{0D108BD9-81ED-4DB2-BD59-A6C34878D82A}">
                    <a16:rowId xmlns:a16="http://schemas.microsoft.com/office/drawing/2014/main" val="2591035552"/>
                  </a:ext>
                </a:extLst>
              </a:tr>
            </a:tbl>
          </a:graphicData>
        </a:graphic>
      </p:graphicFrame>
      <p:sp>
        <p:nvSpPr>
          <p:cNvPr id="6" name="TextBox 5">
            <a:extLst>
              <a:ext uri="{FF2B5EF4-FFF2-40B4-BE49-F238E27FC236}">
                <a16:creationId xmlns:a16="http://schemas.microsoft.com/office/drawing/2014/main" id="{326206B9-6AA4-460B-A8CC-AA56A802BA09}"/>
              </a:ext>
            </a:extLst>
          </p:cNvPr>
          <p:cNvSpPr txBox="1"/>
          <p:nvPr/>
        </p:nvSpPr>
        <p:spPr>
          <a:xfrm>
            <a:off x="151596" y="2247764"/>
            <a:ext cx="4108112" cy="2169825"/>
          </a:xfrm>
          <a:prstGeom prst="rect">
            <a:avLst/>
          </a:prstGeom>
          <a:noFill/>
        </p:spPr>
        <p:txBody>
          <a:bodyPr wrap="none" rtlCol="0">
            <a:spAutoFit/>
          </a:bodyPr>
          <a:lstStyle/>
          <a:p>
            <a:pPr marL="257175" indent="-257175" defTabSz="342900">
              <a:buFont typeface="Arial" panose="020B0604020202020204" pitchFamily="34" charset="0"/>
              <a:buChar char="•"/>
            </a:pPr>
            <a:r>
              <a:rPr lang="en-US" sz="1500" b="1" i="1">
                <a:solidFill>
                  <a:srgbClr val="1F497D"/>
                </a:solidFill>
                <a:latin typeface="Arial"/>
              </a:rPr>
              <a:t>Funds Allocated through the </a:t>
            </a:r>
          </a:p>
          <a:p>
            <a:pPr defTabSz="342900"/>
            <a:r>
              <a:rPr lang="en-US" sz="1500" b="1" i="1">
                <a:solidFill>
                  <a:srgbClr val="1F497D"/>
                </a:solidFill>
                <a:latin typeface="Arial"/>
              </a:rPr>
              <a:t>     Risk Management Agency (RMA).</a:t>
            </a:r>
          </a:p>
          <a:p>
            <a:pPr defTabSz="342900"/>
            <a:endParaRPr lang="en-US" sz="1500" b="1" i="1">
              <a:solidFill>
                <a:srgbClr val="1F497D"/>
              </a:solidFill>
              <a:latin typeface="Arial"/>
            </a:endParaRPr>
          </a:p>
          <a:p>
            <a:pPr marL="257175" indent="-257175" defTabSz="342900">
              <a:buFont typeface="Arial" panose="020B0604020202020204" pitchFamily="34" charset="0"/>
              <a:buChar char="•"/>
            </a:pPr>
            <a:r>
              <a:rPr lang="en-US" sz="1500" b="1" i="1">
                <a:solidFill>
                  <a:srgbClr val="1F497D"/>
                </a:solidFill>
                <a:latin typeface="Arial"/>
              </a:rPr>
              <a:t>AMA program rules apply to the funding</a:t>
            </a:r>
          </a:p>
          <a:p>
            <a:pPr defTabSz="342900"/>
            <a:endParaRPr lang="en-US" sz="1500" b="1" i="1">
              <a:solidFill>
                <a:srgbClr val="1F497D"/>
              </a:solidFill>
              <a:latin typeface="Arial"/>
            </a:endParaRPr>
          </a:p>
          <a:p>
            <a:pPr marL="257175" indent="-257175" defTabSz="342900">
              <a:buFont typeface="Arial" panose="020B0604020202020204" pitchFamily="34" charset="0"/>
              <a:buChar char="•"/>
            </a:pPr>
            <a:r>
              <a:rPr lang="en-US" sz="1500" b="1" i="1">
                <a:solidFill>
                  <a:srgbClr val="1F497D"/>
                </a:solidFill>
                <a:latin typeface="Arial"/>
              </a:rPr>
              <a:t>These funds cannot be used with any</a:t>
            </a:r>
          </a:p>
          <a:p>
            <a:pPr defTabSz="342900"/>
            <a:r>
              <a:rPr lang="en-US" sz="1500" b="1" i="1">
                <a:solidFill>
                  <a:srgbClr val="1F497D"/>
                </a:solidFill>
                <a:latin typeface="Arial"/>
              </a:rPr>
              <a:t>	other USDA funded contracts.</a:t>
            </a:r>
          </a:p>
          <a:p>
            <a:pPr defTabSz="342900"/>
            <a:endParaRPr lang="en-US" sz="1500" b="1" i="1">
              <a:solidFill>
                <a:srgbClr val="1F497D"/>
              </a:solidFill>
              <a:latin typeface="Arial"/>
            </a:endParaRPr>
          </a:p>
          <a:p>
            <a:pPr marL="257175" indent="-257175" defTabSz="342900">
              <a:buFont typeface="Arial" panose="020B0604020202020204" pitchFamily="34" charset="0"/>
              <a:buChar char="•"/>
            </a:pPr>
            <a:r>
              <a:rPr lang="en-US" sz="1500" b="1" i="1">
                <a:solidFill>
                  <a:srgbClr val="1F497D"/>
                </a:solidFill>
                <a:latin typeface="Arial"/>
              </a:rPr>
              <a:t>FY 2023 allocation- $95,105</a:t>
            </a:r>
          </a:p>
        </p:txBody>
      </p:sp>
    </p:spTree>
    <p:extLst>
      <p:ext uri="{BB962C8B-B14F-4D97-AF65-F5344CB8AC3E}">
        <p14:creationId xmlns:p14="http://schemas.microsoft.com/office/powerpoint/2010/main" val="168290659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A6BE00-8F12-4961-9854-106F8E5A6051}"/>
              </a:ext>
            </a:extLst>
          </p:cNvPr>
          <p:cNvSpPr>
            <a:spLocks noGrp="1"/>
          </p:cNvSpPr>
          <p:nvPr>
            <p:ph type="title"/>
          </p:nvPr>
        </p:nvSpPr>
        <p:spPr/>
        <p:txBody>
          <a:bodyPr/>
          <a:lstStyle/>
          <a:p>
            <a:r>
              <a:rPr lang="en-US"/>
              <a:t>Conservation Stewardship Program (CSP) and CSP Renewals</a:t>
            </a:r>
          </a:p>
        </p:txBody>
      </p:sp>
      <p:sp>
        <p:nvSpPr>
          <p:cNvPr id="3" name="TextBox 2">
            <a:extLst>
              <a:ext uri="{FF2B5EF4-FFF2-40B4-BE49-F238E27FC236}">
                <a16:creationId xmlns:a16="http://schemas.microsoft.com/office/drawing/2014/main" id="{2C141109-BA27-4E64-B580-C305D362D549}"/>
              </a:ext>
            </a:extLst>
          </p:cNvPr>
          <p:cNvSpPr txBox="1"/>
          <p:nvPr/>
        </p:nvSpPr>
        <p:spPr>
          <a:xfrm>
            <a:off x="550038" y="2208074"/>
            <a:ext cx="3685625" cy="2031325"/>
          </a:xfrm>
          <a:prstGeom prst="rect">
            <a:avLst/>
          </a:prstGeom>
          <a:noFill/>
        </p:spPr>
        <p:txBody>
          <a:bodyPr wrap="none" rtlCol="0">
            <a:spAutoFit/>
          </a:bodyPr>
          <a:lstStyle/>
          <a:p>
            <a:pPr algn="ctr" defTabSz="342900"/>
            <a:r>
              <a:rPr lang="en-US" b="1" u="sng">
                <a:solidFill>
                  <a:srgbClr val="1F497D">
                    <a:lumMod val="75000"/>
                  </a:srgbClr>
                </a:solidFill>
                <a:latin typeface="Arial"/>
              </a:rPr>
              <a:t>FY23 CSP Classic:</a:t>
            </a:r>
          </a:p>
          <a:p>
            <a:pPr algn="ctr" defTabSz="342900"/>
            <a:endParaRPr lang="en-US" b="1" u="sng">
              <a:solidFill>
                <a:srgbClr val="1F497D">
                  <a:lumMod val="75000"/>
                </a:srgbClr>
              </a:solidFill>
              <a:latin typeface="Arial"/>
            </a:endParaRPr>
          </a:p>
          <a:p>
            <a:pPr algn="ctr" defTabSz="342900"/>
            <a:r>
              <a:rPr lang="en-US" b="1">
                <a:solidFill>
                  <a:srgbClr val="1F497D">
                    <a:lumMod val="75000"/>
                  </a:srgbClr>
                </a:solidFill>
                <a:latin typeface="Arial"/>
              </a:rPr>
              <a:t>Application:  3/24/2023</a:t>
            </a:r>
          </a:p>
          <a:p>
            <a:pPr algn="ctr" defTabSz="342900"/>
            <a:r>
              <a:rPr lang="en-US" b="1">
                <a:solidFill>
                  <a:srgbClr val="1F497D">
                    <a:lumMod val="75000"/>
                  </a:srgbClr>
                </a:solidFill>
                <a:latin typeface="Arial"/>
              </a:rPr>
              <a:t>Assessment/Ranking: 5/26/2023</a:t>
            </a:r>
          </a:p>
          <a:p>
            <a:pPr algn="ctr" defTabSz="342900"/>
            <a:r>
              <a:rPr lang="en-US" b="1">
                <a:solidFill>
                  <a:srgbClr val="1F497D">
                    <a:lumMod val="75000"/>
                  </a:srgbClr>
                </a:solidFill>
                <a:latin typeface="Arial"/>
              </a:rPr>
              <a:t>Obligation: 7/21/2023</a:t>
            </a:r>
          </a:p>
          <a:p>
            <a:pPr algn="ctr" defTabSz="342900"/>
            <a:endParaRPr lang="en-US" b="1">
              <a:solidFill>
                <a:srgbClr val="1F497D">
                  <a:lumMod val="75000"/>
                </a:srgbClr>
              </a:solidFill>
              <a:latin typeface="Arial"/>
            </a:endParaRPr>
          </a:p>
          <a:p>
            <a:pPr algn="ctr" defTabSz="342900"/>
            <a:r>
              <a:rPr lang="en-US" b="1" i="1">
                <a:solidFill>
                  <a:srgbClr val="1F497D">
                    <a:lumMod val="75000"/>
                  </a:srgbClr>
                </a:solidFill>
                <a:latin typeface="Arial"/>
              </a:rPr>
              <a:t>Total Allocation: $1,000,000</a:t>
            </a:r>
          </a:p>
        </p:txBody>
      </p:sp>
      <p:sp>
        <p:nvSpPr>
          <p:cNvPr id="4" name="TextBox 3">
            <a:extLst>
              <a:ext uri="{FF2B5EF4-FFF2-40B4-BE49-F238E27FC236}">
                <a16:creationId xmlns:a16="http://schemas.microsoft.com/office/drawing/2014/main" id="{17CBB6EE-81F8-44BB-87E3-F5E2FA84AEC7}"/>
              </a:ext>
            </a:extLst>
          </p:cNvPr>
          <p:cNvSpPr txBox="1"/>
          <p:nvPr/>
        </p:nvSpPr>
        <p:spPr>
          <a:xfrm>
            <a:off x="5333482" y="2208073"/>
            <a:ext cx="2608407" cy="923330"/>
          </a:xfrm>
          <a:prstGeom prst="rect">
            <a:avLst/>
          </a:prstGeom>
          <a:noFill/>
        </p:spPr>
        <p:txBody>
          <a:bodyPr wrap="none" rtlCol="0">
            <a:spAutoFit/>
          </a:bodyPr>
          <a:lstStyle/>
          <a:p>
            <a:pPr algn="ctr" defTabSz="342900"/>
            <a:r>
              <a:rPr lang="en-US" b="1" u="sng">
                <a:solidFill>
                  <a:srgbClr val="1F497D">
                    <a:lumMod val="75000"/>
                  </a:srgbClr>
                </a:solidFill>
                <a:latin typeface="Arial"/>
              </a:rPr>
              <a:t>FY24 CSP Renewals:</a:t>
            </a:r>
          </a:p>
          <a:p>
            <a:pPr algn="ctr" defTabSz="342900"/>
            <a:endParaRPr lang="en-US" b="1" u="sng">
              <a:solidFill>
                <a:srgbClr val="1F497D">
                  <a:lumMod val="75000"/>
                </a:srgbClr>
              </a:solidFill>
              <a:latin typeface="Arial"/>
            </a:endParaRPr>
          </a:p>
          <a:p>
            <a:pPr algn="ctr" defTabSz="342900"/>
            <a:r>
              <a:rPr lang="en-US" b="1">
                <a:solidFill>
                  <a:srgbClr val="1F497D">
                    <a:lumMod val="75000"/>
                  </a:srgbClr>
                </a:solidFill>
                <a:latin typeface="Arial"/>
              </a:rPr>
              <a:t>Application: 4/28/2023</a:t>
            </a:r>
          </a:p>
        </p:txBody>
      </p:sp>
    </p:spTree>
    <p:extLst>
      <p:ext uri="{BB962C8B-B14F-4D97-AF65-F5344CB8AC3E}">
        <p14:creationId xmlns:p14="http://schemas.microsoft.com/office/powerpoint/2010/main" val="138241391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A6BE00-8F12-4961-9854-106F8E5A6051}"/>
              </a:ext>
            </a:extLst>
          </p:cNvPr>
          <p:cNvSpPr>
            <a:spLocks noGrp="1"/>
          </p:cNvSpPr>
          <p:nvPr>
            <p:ph type="title"/>
          </p:nvPr>
        </p:nvSpPr>
        <p:spPr/>
        <p:txBody>
          <a:bodyPr/>
          <a:lstStyle/>
          <a:p>
            <a:r>
              <a:rPr lang="en-US"/>
              <a:t>Conservation Stewardship Program (CSP)</a:t>
            </a:r>
          </a:p>
        </p:txBody>
      </p:sp>
      <p:sp>
        <p:nvSpPr>
          <p:cNvPr id="4" name="TextBox 3">
            <a:extLst>
              <a:ext uri="{FF2B5EF4-FFF2-40B4-BE49-F238E27FC236}">
                <a16:creationId xmlns:a16="http://schemas.microsoft.com/office/drawing/2014/main" id="{17CBB6EE-81F8-44BB-87E3-F5E2FA84AEC7}"/>
              </a:ext>
            </a:extLst>
          </p:cNvPr>
          <p:cNvSpPr txBox="1"/>
          <p:nvPr/>
        </p:nvSpPr>
        <p:spPr>
          <a:xfrm>
            <a:off x="441961" y="2307134"/>
            <a:ext cx="7743140" cy="1477328"/>
          </a:xfrm>
          <a:prstGeom prst="rect">
            <a:avLst/>
          </a:prstGeom>
          <a:noFill/>
        </p:spPr>
        <p:txBody>
          <a:bodyPr wrap="square" rtlCol="0">
            <a:spAutoFit/>
          </a:bodyPr>
          <a:lstStyle/>
          <a:p>
            <a:pPr marL="257175" indent="-257175" defTabSz="342900">
              <a:buFont typeface="Arial" panose="020B0604020202020204" pitchFamily="34" charset="0"/>
              <a:buChar char="•"/>
            </a:pPr>
            <a:r>
              <a:rPr lang="en-US" b="1">
                <a:solidFill>
                  <a:srgbClr val="1F497D">
                    <a:lumMod val="75000"/>
                  </a:srgbClr>
                </a:solidFill>
                <a:latin typeface="Arial"/>
              </a:rPr>
              <a:t>FY 2024 and beyond NRCS will be doing producer outreach events</a:t>
            </a:r>
          </a:p>
          <a:p>
            <a:pPr defTabSz="342900"/>
            <a:endParaRPr lang="en-US" b="1">
              <a:solidFill>
                <a:srgbClr val="1F497D">
                  <a:lumMod val="75000"/>
                </a:srgbClr>
              </a:solidFill>
              <a:latin typeface="Arial"/>
            </a:endParaRPr>
          </a:p>
          <a:p>
            <a:pPr marL="257175" indent="-257175" defTabSz="342900">
              <a:buFont typeface="Arial" panose="020B0604020202020204" pitchFamily="34" charset="0"/>
              <a:buChar char="•"/>
            </a:pPr>
            <a:r>
              <a:rPr lang="en-US" b="1">
                <a:solidFill>
                  <a:srgbClr val="1F497D">
                    <a:lumMod val="75000"/>
                  </a:srgbClr>
                </a:solidFill>
                <a:latin typeface="Arial"/>
              </a:rPr>
              <a:t>Soliciting partner ideas/contributions to increase participation</a:t>
            </a:r>
          </a:p>
          <a:p>
            <a:pPr defTabSz="342900"/>
            <a:endParaRPr lang="en-US" b="1">
              <a:solidFill>
                <a:srgbClr val="1F497D">
                  <a:lumMod val="75000"/>
                </a:srgbClr>
              </a:solidFill>
              <a:latin typeface="Arial"/>
            </a:endParaRPr>
          </a:p>
          <a:p>
            <a:pPr marL="600075" lvl="1" indent="-257175" defTabSz="342900">
              <a:buFont typeface="Arial" panose="020B0604020202020204" pitchFamily="34" charset="0"/>
              <a:buChar char="•"/>
            </a:pPr>
            <a:r>
              <a:rPr lang="en-US" b="1">
                <a:solidFill>
                  <a:srgbClr val="1F497D">
                    <a:lumMod val="75000"/>
                  </a:srgbClr>
                </a:solidFill>
                <a:latin typeface="Arial"/>
              </a:rPr>
              <a:t>Ideas can include new enhancements and/or scenarios.</a:t>
            </a:r>
          </a:p>
        </p:txBody>
      </p:sp>
    </p:spTree>
    <p:extLst>
      <p:ext uri="{BB962C8B-B14F-4D97-AF65-F5344CB8AC3E}">
        <p14:creationId xmlns:p14="http://schemas.microsoft.com/office/powerpoint/2010/main" val="39366661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8E7FD4-AB8E-A546-9DA8-97DF9727E8D2}"/>
              </a:ext>
            </a:extLst>
          </p:cNvPr>
          <p:cNvSpPr>
            <a:spLocks noGrp="1"/>
          </p:cNvSpPr>
          <p:nvPr>
            <p:ph type="title"/>
          </p:nvPr>
        </p:nvSpPr>
        <p:spPr>
          <a:xfrm>
            <a:off x="159327" y="968925"/>
            <a:ext cx="9270380" cy="634508"/>
          </a:xfrm>
        </p:spPr>
        <p:txBody>
          <a:bodyPr vert="horz" lIns="91440" tIns="45720" rIns="91440" bIns="45720" rtlCol="0" anchor="b">
            <a:noAutofit/>
          </a:bodyPr>
          <a:lstStyle/>
          <a:p>
            <a:r>
              <a:rPr lang="en-US" sz="3400">
                <a:solidFill>
                  <a:srgbClr val="065744"/>
                </a:solidFill>
                <a:latin typeface="Times New Roman" panose="02020603050405020304" pitchFamily="18" charset="0"/>
                <a:ea typeface="Open Sans"/>
                <a:cs typeface="Times New Roman" panose="02020603050405020304" pitchFamily="18" charset="0"/>
              </a:rPr>
              <a:t>Inflation Reduction Act (IRA)</a:t>
            </a:r>
          </a:p>
        </p:txBody>
      </p:sp>
      <p:sp>
        <p:nvSpPr>
          <p:cNvPr id="4" name="TextBox 3">
            <a:extLst>
              <a:ext uri="{FF2B5EF4-FFF2-40B4-BE49-F238E27FC236}">
                <a16:creationId xmlns:a16="http://schemas.microsoft.com/office/drawing/2014/main" id="{E39ECBC1-99CC-1342-A7BB-166CC8BC164B}"/>
              </a:ext>
            </a:extLst>
          </p:cNvPr>
          <p:cNvSpPr txBox="1"/>
          <p:nvPr/>
        </p:nvSpPr>
        <p:spPr>
          <a:xfrm>
            <a:off x="3201920" y="1603433"/>
            <a:ext cx="5583027" cy="4903627"/>
          </a:xfrm>
          <a:prstGeom prst="rect">
            <a:avLst/>
          </a:prstGeom>
        </p:spPr>
        <p:txBody>
          <a:bodyPr vert="horz" lIns="91440" tIns="45720" rIns="91440" bIns="45720" rtlCol="0" anchor="t">
            <a:no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Signed into law by President Biden in August 2022</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The IRA provides NRCS with $19.5 billion in </a:t>
            </a:r>
            <a:r>
              <a:rPr kumimoji="0" lang="en-US" sz="1800" b="1"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additional</a:t>
            </a:r>
            <a:r>
              <a:rPr kumimoji="0" lang="en-US" sz="18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 funds for its </a:t>
            </a:r>
            <a:r>
              <a:rPr kumimoji="0" lang="en-US" sz="1800" b="1"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existing</a:t>
            </a:r>
            <a:r>
              <a:rPr kumimoji="0" lang="en-US" sz="18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 conservation programs:</a:t>
            </a:r>
            <a:endParaRPr kumimoji="0" lang="en-US"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black"/>
                </a:solidFill>
                <a:effectLst/>
                <a:uLnTx/>
                <a:uFillTx/>
                <a:latin typeface="Times New Roman" panose="02020603050405020304" pitchFamily="18" charset="0"/>
                <a:ea typeface="Open Sans"/>
                <a:cs typeface="Times New Roman" panose="02020603050405020304" pitchFamily="18" charset="0"/>
              </a:rPr>
              <a:t>$8.45 billion Environmental Quality Incentives Program (EQIP)</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black"/>
                </a:solidFill>
                <a:effectLst/>
                <a:uLnTx/>
                <a:uFillTx/>
                <a:latin typeface="Times New Roman" panose="02020603050405020304" pitchFamily="18" charset="0"/>
                <a:ea typeface="Open Sans"/>
                <a:cs typeface="Times New Roman" panose="02020603050405020304" pitchFamily="18" charset="0"/>
              </a:rPr>
              <a:t>$4.95 billion Regional Conservation Partnership Program (RCPP)</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black"/>
                </a:solidFill>
                <a:effectLst/>
                <a:uLnTx/>
                <a:uFillTx/>
                <a:latin typeface="Times New Roman" panose="02020603050405020304" pitchFamily="18" charset="0"/>
                <a:ea typeface="Open Sans"/>
                <a:cs typeface="Times New Roman" panose="02020603050405020304" pitchFamily="18" charset="0"/>
              </a:rPr>
              <a:t>$3.25 billion Conservation Stewardship Program (CSP)</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black"/>
                </a:solidFill>
                <a:effectLst/>
                <a:uLnTx/>
                <a:uFillTx/>
                <a:latin typeface="Times New Roman" panose="02020603050405020304" pitchFamily="18" charset="0"/>
                <a:ea typeface="Open Sans"/>
                <a:cs typeface="Times New Roman" panose="02020603050405020304" pitchFamily="18" charset="0"/>
              </a:rPr>
              <a:t>$1.4 billion Agricultural Conservation Easement Program (ACEP) </a:t>
            </a:r>
            <a:endParaRPr kumimoji="0" lang="en-US" sz="1400" b="0" i="0" u="none" strike="noStrike" kern="1200" cap="none" spc="0" normalizeH="0" baseline="0" noProof="0">
              <a:ln>
                <a:noFill/>
              </a:ln>
              <a:solidFill>
                <a:prstClr val="black"/>
              </a:solidFill>
              <a:effectLst/>
              <a:uLnTx/>
              <a:uFillTx/>
              <a:latin typeface="Times New Roman" panose="02020603050405020304" pitchFamily="18" charset="0"/>
              <a:ea typeface="Open Sans" panose="020B0606030504020204" pitchFamily="34" charset="0"/>
              <a:cs typeface="Times New Roman" panose="02020603050405020304" pitchFamily="18" charset="0"/>
            </a:endParaRP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black"/>
                </a:solidFill>
                <a:effectLst/>
                <a:uLnTx/>
                <a:uFillTx/>
                <a:latin typeface="Times New Roman" panose="02020603050405020304" pitchFamily="18" charset="0"/>
                <a:ea typeface="Open Sans"/>
                <a:cs typeface="Times New Roman" panose="02020603050405020304" pitchFamily="18" charset="0"/>
              </a:rPr>
              <a:t>$1 billion Conservation Technical Assistance</a:t>
            </a:r>
          </a:p>
          <a:p>
            <a:pPr marL="114300" marR="0" lvl="0" indent="0" algn="l" defTabSz="914400" rtl="0" eaLnBrk="1" fontAlgn="auto" latinLnBrk="0" hangingPunct="1">
              <a:lnSpc>
                <a:spcPct val="90000"/>
              </a:lnSpc>
              <a:spcBef>
                <a:spcPts val="0"/>
              </a:spcBef>
              <a:spcAft>
                <a:spcPts val="60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Times New Roman" panose="02020603050405020304" pitchFamily="18" charset="0"/>
              <a:ea typeface="Open Sans"/>
              <a:cs typeface="Times New Roman" panose="02020603050405020304" pitchFamily="18" charset="0"/>
            </a:endParaRPr>
          </a:p>
          <a:p>
            <a:pPr marL="400050" marR="0" lvl="0" indent="-285750" algn="l" defTabSz="914400" rtl="0" eaLnBrk="1" fontAlgn="auto" latinLnBrk="0" hangingPunct="1">
              <a:lnSpc>
                <a:spcPct val="90000"/>
              </a:lnSpc>
              <a:spcBef>
                <a:spcPts val="0"/>
              </a:spcBef>
              <a:spcAft>
                <a:spcPts val="600"/>
              </a:spcAft>
              <a:buClrTx/>
              <a:buSzTx/>
              <a:buFont typeface="Arial"/>
              <a:buChar char="•"/>
              <a:tabLst/>
              <a:defRPr/>
            </a:pPr>
            <a:r>
              <a:rPr kumimoji="0" lang="en-US" sz="1800" b="1" i="0" u="none" strike="noStrike" kern="1200" cap="none" spc="0" normalizeH="0" baseline="0" noProof="0">
                <a:ln>
                  <a:noFill/>
                </a:ln>
                <a:solidFill>
                  <a:prstClr val="black"/>
                </a:solidFill>
                <a:effectLst/>
                <a:uLnTx/>
                <a:uFillTx/>
                <a:latin typeface="Times New Roman" panose="02020603050405020304" pitchFamily="18" charset="0"/>
                <a:ea typeface="Open Sans"/>
                <a:cs typeface="Times New Roman" panose="02020603050405020304" pitchFamily="18" charset="0"/>
              </a:rPr>
              <a:t>The IRA does not create any new programs</a:t>
            </a:r>
            <a:r>
              <a:rPr kumimoji="0" lang="en-US" sz="1800" b="0" i="0" u="none" strike="noStrike" kern="1200" cap="none" spc="0" normalizeH="0" baseline="0" noProof="0">
                <a:ln>
                  <a:noFill/>
                </a:ln>
                <a:solidFill>
                  <a:prstClr val="black"/>
                </a:solidFill>
                <a:effectLst/>
                <a:uLnTx/>
                <a:uFillTx/>
                <a:latin typeface="Times New Roman" panose="02020603050405020304" pitchFamily="18" charset="0"/>
                <a:ea typeface="Open Sans"/>
                <a:cs typeface="Times New Roman" panose="02020603050405020304" pitchFamily="18" charset="0"/>
              </a:rPr>
              <a:t> – it gives NRCS additional funds to </a:t>
            </a:r>
            <a:r>
              <a:rPr kumimoji="0" lang="en-US" sz="1800" b="1" i="0" u="none" strike="noStrike" kern="1200" cap="none" spc="0" normalizeH="0" baseline="0" noProof="0">
                <a:ln>
                  <a:noFill/>
                </a:ln>
                <a:solidFill>
                  <a:prstClr val="black"/>
                </a:solidFill>
                <a:effectLst/>
                <a:uLnTx/>
                <a:uFillTx/>
                <a:latin typeface="Times New Roman" panose="02020603050405020304" pitchFamily="18" charset="0"/>
                <a:ea typeface="Open Sans"/>
                <a:cs typeface="Times New Roman" panose="02020603050405020304" pitchFamily="18" charset="0"/>
              </a:rPr>
              <a:t>expand its existing climate efforts</a:t>
            </a:r>
            <a:r>
              <a:rPr kumimoji="0" lang="en-US" sz="1800" b="0" i="0" u="none" strike="noStrike" kern="1200" cap="none" spc="0" normalizeH="0" baseline="0" noProof="0">
                <a:ln>
                  <a:noFill/>
                </a:ln>
                <a:solidFill>
                  <a:prstClr val="black"/>
                </a:solidFill>
                <a:effectLst/>
                <a:uLnTx/>
                <a:uFillTx/>
                <a:latin typeface="Times New Roman" panose="02020603050405020304" pitchFamily="18" charset="0"/>
                <a:ea typeface="Open Sans"/>
                <a:cs typeface="Times New Roman" panose="02020603050405020304" pitchFamily="18" charset="0"/>
              </a:rPr>
              <a:t> and satisfy unmet demand</a:t>
            </a:r>
            <a:endParaRPr kumimoji="0" lang="en-US" sz="1800" b="1" i="0" u="none" strike="noStrike" kern="1200" cap="none" spc="0" normalizeH="0" baseline="0" noProof="0">
              <a:ln>
                <a:noFill/>
              </a:ln>
              <a:solidFill>
                <a:prstClr val="black"/>
              </a:solidFill>
              <a:effectLst/>
              <a:uLnTx/>
              <a:uFillTx/>
              <a:latin typeface="Times New Roman" panose="02020603050405020304" pitchFamily="18" charset="0"/>
              <a:ea typeface="Open Sans" panose="020B0606030504020204" pitchFamily="34" charset="0"/>
              <a:cs typeface="Times New Roman" panose="02020603050405020304" pitchFamily="18" charset="0"/>
            </a:endParaRPr>
          </a:p>
          <a:p>
            <a:pPr marL="114300" marR="0" lvl="0" indent="0" algn="l" defTabSz="914400" rtl="0" eaLnBrk="1" fontAlgn="auto" latinLnBrk="0" hangingPunct="1">
              <a:lnSpc>
                <a:spcPct val="90000"/>
              </a:lnSpc>
              <a:spcBef>
                <a:spcPts val="0"/>
              </a:spcBef>
              <a:spcAft>
                <a:spcPts val="60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panose="02020603050405020304" pitchFamily="18" charset="0"/>
              <a:ea typeface="Open Sans"/>
              <a:cs typeface="Times New Roman" panose="02020603050405020304" pitchFamily="18" charset="0"/>
            </a:endParaRPr>
          </a:p>
          <a:p>
            <a:pPr marL="400050" marR="0" lvl="0" indent="-285750" algn="l" defTabSz="914400" rtl="0" eaLnBrk="1" fontAlgn="auto" latinLnBrk="0" hangingPunct="1">
              <a:lnSpc>
                <a:spcPct val="90000"/>
              </a:lnSpc>
              <a:spcBef>
                <a:spcPts val="0"/>
              </a:spcBef>
              <a:spcAft>
                <a:spcPts val="600"/>
              </a:spcAft>
              <a:buClrTx/>
              <a:buSzTx/>
              <a:buFont typeface="Arial"/>
              <a:buChar char="•"/>
              <a:tabLst/>
              <a:defRPr/>
            </a:pPr>
            <a:r>
              <a:rPr kumimoji="0" lang="en-US" sz="1800" b="0" i="0" u="none" strike="noStrike" kern="1200" cap="none" spc="0" normalizeH="0" baseline="0" noProof="0">
                <a:ln>
                  <a:noFill/>
                </a:ln>
                <a:solidFill>
                  <a:prstClr val="black"/>
                </a:solidFill>
                <a:effectLst/>
                <a:uLnTx/>
                <a:uFillTx/>
                <a:latin typeface="Times New Roman" panose="02020603050405020304" pitchFamily="18" charset="0"/>
                <a:ea typeface="Open Sans"/>
                <a:cs typeface="Times New Roman" panose="02020603050405020304" pitchFamily="18" charset="0"/>
              </a:rPr>
              <a:t>IRA funds begin in </a:t>
            </a:r>
            <a:r>
              <a:rPr kumimoji="0" lang="en-US" sz="1800" b="1" i="0" u="none" strike="noStrike" kern="1200" cap="none" spc="0" normalizeH="0" baseline="0" noProof="0">
                <a:ln>
                  <a:noFill/>
                </a:ln>
                <a:solidFill>
                  <a:prstClr val="black"/>
                </a:solidFill>
                <a:effectLst/>
                <a:uLnTx/>
                <a:uFillTx/>
                <a:latin typeface="Times New Roman" panose="02020603050405020304" pitchFamily="18" charset="0"/>
                <a:ea typeface="Open Sans"/>
                <a:cs typeface="Times New Roman" panose="02020603050405020304" pitchFamily="18" charset="0"/>
              </a:rPr>
              <a:t>fiscal year 2023</a:t>
            </a:r>
            <a:r>
              <a:rPr kumimoji="0" lang="en-US" sz="1800" b="0" i="0" u="none" strike="noStrike" kern="1200" cap="none" spc="0" normalizeH="0" baseline="0" noProof="0">
                <a:ln>
                  <a:noFill/>
                </a:ln>
                <a:solidFill>
                  <a:prstClr val="black"/>
                </a:solidFill>
                <a:effectLst/>
                <a:uLnTx/>
                <a:uFillTx/>
                <a:latin typeface="Times New Roman" panose="02020603050405020304" pitchFamily="18" charset="0"/>
                <a:ea typeface="Open Sans"/>
                <a:cs typeface="Times New Roman" panose="02020603050405020304" pitchFamily="18" charset="0"/>
              </a:rPr>
              <a:t>; </a:t>
            </a:r>
            <a:br>
              <a:rPr kumimoji="0" lang="en-US" sz="1800" b="0" i="0" u="none" strike="noStrike" kern="1200" cap="none" spc="0" normalizeH="0" baseline="0" noProof="0">
                <a:ln>
                  <a:noFill/>
                </a:ln>
                <a:solidFill>
                  <a:prstClr val="black"/>
                </a:solidFill>
                <a:effectLst/>
                <a:uLnTx/>
                <a:uFillTx/>
                <a:latin typeface="Times New Roman" panose="02020603050405020304" pitchFamily="18" charset="0"/>
                <a:ea typeface="Open Sans"/>
                <a:cs typeface="Times New Roman" panose="02020603050405020304" pitchFamily="18" charset="0"/>
              </a:rPr>
            </a:br>
            <a:r>
              <a:rPr kumimoji="0" lang="en-US" sz="1800" b="0" i="0" u="none" strike="noStrike" kern="1200" cap="none" spc="0" normalizeH="0" baseline="0" noProof="0">
                <a:ln>
                  <a:noFill/>
                </a:ln>
                <a:solidFill>
                  <a:prstClr val="black"/>
                </a:solidFill>
                <a:effectLst/>
                <a:uLnTx/>
                <a:uFillTx/>
                <a:latin typeface="Times New Roman" panose="02020603050405020304" pitchFamily="18" charset="0"/>
                <a:ea typeface="Open Sans"/>
                <a:cs typeface="Times New Roman" panose="02020603050405020304" pitchFamily="18" charset="0"/>
              </a:rPr>
              <a:t>all </a:t>
            </a:r>
            <a:r>
              <a:rPr kumimoji="0" lang="en-US" sz="18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IRA funds must be spent </a:t>
            </a:r>
            <a:br>
              <a:rPr kumimoji="0" lang="en-US" sz="18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br>
            <a:r>
              <a:rPr kumimoji="0" lang="en-US" sz="18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by </a:t>
            </a:r>
            <a:r>
              <a:rPr kumimoji="0" lang="en-US" sz="1800" b="1"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September 30, 2031</a:t>
            </a:r>
            <a:endParaRPr kumimoji="0" lang="en-US" sz="1800" b="1" i="0" u="none" strike="noStrike" kern="1200" cap="none" spc="0" normalizeH="0" baseline="0" noProof="0">
              <a:ln>
                <a:noFill/>
              </a:ln>
              <a:solidFill>
                <a:prstClr val="black"/>
              </a:solidFill>
              <a:effectLst/>
              <a:uLnTx/>
              <a:uFillTx/>
              <a:latin typeface="Times New Roman" panose="02020603050405020304" pitchFamily="18" charset="0"/>
              <a:ea typeface="Open Sans" panose="020B0606030504020204" pitchFamily="34" charset="0"/>
              <a:cs typeface="Times New Roman" panose="02020603050405020304" pitchFamily="18"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mn-cs"/>
            </a:endParaRPr>
          </a:p>
        </p:txBody>
      </p:sp>
      <p:pic>
        <p:nvPicPr>
          <p:cNvPr id="1026" name="Picture 2">
            <a:extLst>
              <a:ext uri="{FF2B5EF4-FFF2-40B4-BE49-F238E27FC236}">
                <a16:creationId xmlns:a16="http://schemas.microsoft.com/office/drawing/2014/main" id="{BE3DAB3B-D8E2-4291-BBF0-EBE9418D450C}"/>
              </a:ext>
            </a:extLst>
          </p:cNvPr>
          <p:cNvPicPr>
            <a:picLocks noChangeAspect="1" noChangeArrowheads="1"/>
          </p:cNvPicPr>
          <p:nvPr/>
        </p:nvPicPr>
        <p:blipFill>
          <a:blip r:embed="rId3"/>
          <a:srcRect t="190" b="190"/>
          <a:stretch/>
        </p:blipFill>
        <p:spPr bwMode="auto">
          <a:xfrm>
            <a:off x="292297" y="1745033"/>
            <a:ext cx="2776654" cy="46204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849513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EAA3B1-054B-4FD0-017D-CD8BDCF107CB}"/>
              </a:ext>
            </a:extLst>
          </p:cNvPr>
          <p:cNvSpPr>
            <a:spLocks noGrp="1"/>
          </p:cNvSpPr>
          <p:nvPr>
            <p:ph type="title"/>
          </p:nvPr>
        </p:nvSpPr>
        <p:spPr/>
        <p:txBody>
          <a:bodyPr/>
          <a:lstStyle/>
          <a:p>
            <a:r>
              <a:rPr lang="en-US"/>
              <a:t>Environmental Quality Incentives Program (EQIP)</a:t>
            </a:r>
          </a:p>
        </p:txBody>
      </p:sp>
      <p:sp>
        <p:nvSpPr>
          <p:cNvPr id="3" name="Content Placeholder 2">
            <a:extLst>
              <a:ext uri="{FF2B5EF4-FFF2-40B4-BE49-F238E27FC236}">
                <a16:creationId xmlns:a16="http://schemas.microsoft.com/office/drawing/2014/main" id="{6A668F18-3655-BB96-DDB6-E7EEF845811A}"/>
              </a:ext>
            </a:extLst>
          </p:cNvPr>
          <p:cNvSpPr>
            <a:spLocks noGrp="1"/>
          </p:cNvSpPr>
          <p:nvPr>
            <p:ph idx="1"/>
          </p:nvPr>
        </p:nvSpPr>
        <p:spPr/>
        <p:txBody>
          <a:bodyPr>
            <a:normAutofit/>
          </a:bodyPr>
          <a:lstStyle/>
          <a:p>
            <a:pPr marL="214313" indent="-214313">
              <a:buFont typeface="Arial" panose="020B0604020202020204" pitchFamily="34" charset="0"/>
              <a:buChar char="•"/>
            </a:pPr>
            <a:r>
              <a:rPr lang="en-US" sz="1500"/>
              <a:t>EQIP general funding in FY 2023- </a:t>
            </a:r>
            <a:r>
              <a:rPr lang="en-US" sz="1500" u="sng">
                <a:solidFill>
                  <a:srgbClr val="00B050"/>
                </a:solidFill>
              </a:rPr>
              <a:t>$6,508,000 </a:t>
            </a:r>
          </a:p>
          <a:p>
            <a:pPr marL="214313" indent="-214313">
              <a:buFont typeface="Arial" panose="020B0604020202020204" pitchFamily="34" charset="0"/>
              <a:buChar char="•"/>
            </a:pPr>
            <a:endParaRPr lang="en-US" sz="1500" u="sng">
              <a:solidFill>
                <a:srgbClr val="00B050"/>
              </a:solidFill>
            </a:endParaRPr>
          </a:p>
          <a:p>
            <a:pPr marL="214313" indent="-214313">
              <a:buFont typeface="Arial" panose="020B0604020202020204" pitchFamily="34" charset="0"/>
              <a:buChar char="•"/>
            </a:pPr>
            <a:r>
              <a:rPr lang="en-US" sz="1500"/>
              <a:t>Mandatory Allocation amounts</a:t>
            </a:r>
          </a:p>
          <a:p>
            <a:pPr marL="632222" lvl="1" indent="-214313">
              <a:buFont typeface="Arial" panose="020B0604020202020204" pitchFamily="34" charset="0"/>
              <a:buChar char="•"/>
            </a:pPr>
            <a:r>
              <a:rPr lang="en-US" sz="1275"/>
              <a:t>5% of funding to EQIP-CIC</a:t>
            </a:r>
          </a:p>
          <a:p>
            <a:pPr marL="632222" lvl="1" indent="-214313">
              <a:buFont typeface="Arial" panose="020B0604020202020204" pitchFamily="34" charset="0"/>
              <a:buChar char="•"/>
            </a:pPr>
            <a:r>
              <a:rPr lang="en-US" sz="1275"/>
              <a:t>10% Wildlife Practices</a:t>
            </a:r>
          </a:p>
          <a:p>
            <a:pPr marL="632222" lvl="1" indent="-214313">
              <a:buFont typeface="Arial" panose="020B0604020202020204" pitchFamily="34" charset="0"/>
              <a:buChar char="•"/>
            </a:pPr>
            <a:r>
              <a:rPr lang="en-US" sz="1275"/>
              <a:t>50% to Livestock</a:t>
            </a:r>
          </a:p>
          <a:p>
            <a:pPr marL="632222" lvl="1" indent="-214313">
              <a:buFont typeface="Arial" panose="020B0604020202020204" pitchFamily="34" charset="0"/>
              <a:buChar char="•"/>
            </a:pPr>
            <a:r>
              <a:rPr lang="en-US" sz="1275"/>
              <a:t>5% to Beginning/Limited Resource Farmers (BF/LRF)</a:t>
            </a:r>
          </a:p>
          <a:p>
            <a:pPr marL="632222" lvl="1" indent="-214313">
              <a:buFont typeface="Arial" panose="020B0604020202020204" pitchFamily="34" charset="0"/>
              <a:buChar char="•"/>
            </a:pPr>
            <a:r>
              <a:rPr lang="en-US" sz="1275"/>
              <a:t>5% to Socially Disadvantaged Farmers (SDF)</a:t>
            </a:r>
          </a:p>
          <a:p>
            <a:pPr marL="632222" lvl="1" indent="-214313">
              <a:buFont typeface="Arial" panose="020B0604020202020204" pitchFamily="34" charset="0"/>
              <a:buChar char="•"/>
            </a:pPr>
            <a:endParaRPr lang="en-US" sz="1275"/>
          </a:p>
          <a:p>
            <a:endParaRPr lang="en-US" sz="1500"/>
          </a:p>
          <a:p>
            <a:pPr marL="214313" indent="-214313">
              <a:buFont typeface="Arial" panose="020B0604020202020204" pitchFamily="34" charset="0"/>
              <a:buChar char="•"/>
            </a:pPr>
            <a:r>
              <a:rPr lang="en-US" sz="1500"/>
              <a:t>Inflation Reduction Act funding for FY 2023 </a:t>
            </a:r>
            <a:r>
              <a:rPr lang="en-US" sz="1500" u="sng">
                <a:solidFill>
                  <a:srgbClr val="00B050"/>
                </a:solidFill>
              </a:rPr>
              <a:t>$786,770</a:t>
            </a:r>
          </a:p>
        </p:txBody>
      </p:sp>
    </p:spTree>
    <p:extLst>
      <p:ext uri="{BB962C8B-B14F-4D97-AF65-F5344CB8AC3E}">
        <p14:creationId xmlns:p14="http://schemas.microsoft.com/office/powerpoint/2010/main" val="205545812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B13AD11-6EAA-716A-F9F5-8DBDC8B02861}"/>
              </a:ext>
            </a:extLst>
          </p:cNvPr>
          <p:cNvSpPr>
            <a:spLocks noGrp="1"/>
          </p:cNvSpPr>
          <p:nvPr>
            <p:ph type="title"/>
          </p:nvPr>
        </p:nvSpPr>
        <p:spPr>
          <a:xfrm>
            <a:off x="261814" y="1282212"/>
            <a:ext cx="8229600" cy="420637"/>
          </a:xfrm>
        </p:spPr>
        <p:txBody>
          <a:bodyPr/>
          <a:lstStyle/>
          <a:p>
            <a:pPr algn="ctr"/>
            <a:r>
              <a:rPr lang="en-US"/>
              <a:t>FY 2023 EQIP funding levels</a:t>
            </a:r>
          </a:p>
        </p:txBody>
      </p:sp>
      <p:graphicFrame>
        <p:nvGraphicFramePr>
          <p:cNvPr id="5" name="Table 5">
            <a:extLst>
              <a:ext uri="{FF2B5EF4-FFF2-40B4-BE49-F238E27FC236}">
                <a16:creationId xmlns:a16="http://schemas.microsoft.com/office/drawing/2014/main" id="{5B2EAAFD-342C-7081-63DF-7B0D1A56BDBF}"/>
              </a:ext>
            </a:extLst>
          </p:cNvPr>
          <p:cNvGraphicFramePr>
            <a:graphicFrameLocks noGrp="1"/>
          </p:cNvGraphicFramePr>
          <p:nvPr>
            <p:ph idx="1"/>
          </p:nvPr>
        </p:nvGraphicFramePr>
        <p:xfrm>
          <a:off x="261815" y="1737361"/>
          <a:ext cx="7015656" cy="3451155"/>
        </p:xfrm>
        <a:graphic>
          <a:graphicData uri="http://schemas.openxmlformats.org/drawingml/2006/table">
            <a:tbl>
              <a:tblPr firstRow="1" bandRow="1">
                <a:tableStyleId>{5C22544A-7EE6-4342-B048-85BDC9FD1C3A}</a:tableStyleId>
              </a:tblPr>
              <a:tblGrid>
                <a:gridCol w="2338552">
                  <a:extLst>
                    <a:ext uri="{9D8B030D-6E8A-4147-A177-3AD203B41FA5}">
                      <a16:colId xmlns:a16="http://schemas.microsoft.com/office/drawing/2014/main" val="1341954835"/>
                    </a:ext>
                  </a:extLst>
                </a:gridCol>
                <a:gridCol w="2338552">
                  <a:extLst>
                    <a:ext uri="{9D8B030D-6E8A-4147-A177-3AD203B41FA5}">
                      <a16:colId xmlns:a16="http://schemas.microsoft.com/office/drawing/2014/main" val="2236238775"/>
                    </a:ext>
                  </a:extLst>
                </a:gridCol>
                <a:gridCol w="2338552">
                  <a:extLst>
                    <a:ext uri="{9D8B030D-6E8A-4147-A177-3AD203B41FA5}">
                      <a16:colId xmlns:a16="http://schemas.microsoft.com/office/drawing/2014/main" val="3328285315"/>
                    </a:ext>
                  </a:extLst>
                </a:gridCol>
              </a:tblGrid>
              <a:tr h="251460">
                <a:tc>
                  <a:txBody>
                    <a:bodyPr/>
                    <a:lstStyle/>
                    <a:p>
                      <a:r>
                        <a:rPr lang="en-US" sz="1200"/>
                        <a:t>Ranking Pool</a:t>
                      </a:r>
                    </a:p>
                  </a:txBody>
                  <a:tcPr marL="68580" marR="68580" marT="34290" marB="34290"/>
                </a:tc>
                <a:tc>
                  <a:txBody>
                    <a:bodyPr/>
                    <a:lstStyle/>
                    <a:p>
                      <a:r>
                        <a:rPr lang="en-US" sz="900"/>
                        <a:t>Preliminary Funds</a:t>
                      </a:r>
                    </a:p>
                  </a:txBody>
                  <a:tcPr marL="68580" marR="68580" marT="34290" marB="34290"/>
                </a:tc>
                <a:tc>
                  <a:txBody>
                    <a:bodyPr/>
                    <a:lstStyle/>
                    <a:p>
                      <a:r>
                        <a:rPr lang="en-US" sz="800"/>
                        <a:t>Preapproved Funds</a:t>
                      </a:r>
                    </a:p>
                  </a:txBody>
                  <a:tcPr marL="68580" marR="68580" marT="34290" marB="34290"/>
                </a:tc>
                <a:extLst>
                  <a:ext uri="{0D108BD9-81ED-4DB2-BD59-A6C34878D82A}">
                    <a16:rowId xmlns:a16="http://schemas.microsoft.com/office/drawing/2014/main" val="3548446863"/>
                  </a:ext>
                </a:extLst>
              </a:tr>
              <a:tr h="213313">
                <a:tc>
                  <a:txBody>
                    <a:bodyPr/>
                    <a:lstStyle/>
                    <a:p>
                      <a:r>
                        <a:rPr lang="en-US" sz="800"/>
                        <a:t>Beginning Farmer</a:t>
                      </a:r>
                    </a:p>
                  </a:txBody>
                  <a:tcPr marL="68580" marR="68580" marT="34290" marB="34290"/>
                </a:tc>
                <a:tc>
                  <a:txBody>
                    <a:bodyPr/>
                    <a:lstStyle/>
                    <a:p>
                      <a:r>
                        <a:rPr lang="en-US" sz="900"/>
                        <a:t>$900,000</a:t>
                      </a:r>
                    </a:p>
                  </a:txBody>
                  <a:tcPr marL="68580" marR="68580" marT="34290" marB="34290"/>
                </a:tc>
                <a:tc>
                  <a:txBody>
                    <a:bodyPr/>
                    <a:lstStyle/>
                    <a:p>
                      <a:pPr algn="ctr" fontAlgn="b"/>
                      <a:r>
                        <a:rPr lang="en-US" sz="800" b="0" i="0" u="none" strike="noStrike">
                          <a:solidFill>
                            <a:srgbClr val="000000"/>
                          </a:solidFill>
                          <a:effectLst/>
                          <a:latin typeface="Arial" panose="020B0604020202020204" pitchFamily="34" charset="0"/>
                          <a:cs typeface="Arial" panose="020B0604020202020204" pitchFamily="34" charset="0"/>
                        </a:rPr>
                        <a:t> $921,722</a:t>
                      </a:r>
                    </a:p>
                  </a:txBody>
                  <a:tcPr marL="5715" marR="5715" marT="5715" marB="0" anchor="b"/>
                </a:tc>
                <a:extLst>
                  <a:ext uri="{0D108BD9-81ED-4DB2-BD59-A6C34878D82A}">
                    <a16:rowId xmlns:a16="http://schemas.microsoft.com/office/drawing/2014/main" val="1455734873"/>
                  </a:ext>
                </a:extLst>
              </a:tr>
              <a:tr h="213313">
                <a:tc>
                  <a:txBody>
                    <a:bodyPr/>
                    <a:lstStyle/>
                    <a:p>
                      <a:r>
                        <a:rPr lang="en-US" sz="800"/>
                        <a:t>Conservation Activity Plans</a:t>
                      </a:r>
                    </a:p>
                  </a:txBody>
                  <a:tcPr marL="68580" marR="68580" marT="34290" marB="34290"/>
                </a:tc>
                <a:tc>
                  <a:txBody>
                    <a:bodyPr/>
                    <a:lstStyle/>
                    <a:p>
                      <a:r>
                        <a:rPr lang="en-US" sz="900"/>
                        <a:t>$20,000</a:t>
                      </a:r>
                    </a:p>
                  </a:txBody>
                  <a:tcPr marL="68580" marR="68580" marT="34290" marB="34290"/>
                </a:tc>
                <a:tc>
                  <a:txBody>
                    <a:bodyPr/>
                    <a:lstStyle/>
                    <a:p>
                      <a:pPr algn="ctr" fontAlgn="b"/>
                      <a:r>
                        <a:rPr lang="en-US" sz="800" b="0" i="0" u="none" strike="noStrike">
                          <a:solidFill>
                            <a:srgbClr val="000000"/>
                          </a:solidFill>
                          <a:effectLst/>
                          <a:latin typeface="Arial" panose="020B0604020202020204" pitchFamily="34" charset="0"/>
                          <a:cs typeface="Arial" panose="020B0604020202020204" pitchFamily="34" charset="0"/>
                        </a:rPr>
                        <a:t> $27,395</a:t>
                      </a:r>
                    </a:p>
                  </a:txBody>
                  <a:tcPr marL="5715" marR="5715" marT="5715" marB="0" anchor="b"/>
                </a:tc>
                <a:extLst>
                  <a:ext uri="{0D108BD9-81ED-4DB2-BD59-A6C34878D82A}">
                    <a16:rowId xmlns:a16="http://schemas.microsoft.com/office/drawing/2014/main" val="3423525978"/>
                  </a:ext>
                </a:extLst>
              </a:tr>
              <a:tr h="213313">
                <a:tc>
                  <a:txBody>
                    <a:bodyPr/>
                    <a:lstStyle/>
                    <a:p>
                      <a:r>
                        <a:rPr lang="en-US" sz="800"/>
                        <a:t>Cropland</a:t>
                      </a:r>
                    </a:p>
                  </a:txBody>
                  <a:tcPr marL="68580" marR="68580" marT="34290" marB="34290"/>
                </a:tc>
                <a:tc>
                  <a:txBody>
                    <a:bodyPr/>
                    <a:lstStyle/>
                    <a:p>
                      <a:r>
                        <a:rPr lang="en-US" sz="900"/>
                        <a:t>$627,550</a:t>
                      </a:r>
                    </a:p>
                  </a:txBody>
                  <a:tcPr marL="68580" marR="68580" marT="34290" marB="34290"/>
                </a:tc>
                <a:tc>
                  <a:txBody>
                    <a:bodyPr/>
                    <a:lstStyle/>
                    <a:p>
                      <a:pPr algn="ctr" fontAlgn="b"/>
                      <a:r>
                        <a:rPr lang="en-US" sz="800" b="0" i="0" u="none" strike="noStrike">
                          <a:solidFill>
                            <a:srgbClr val="000000"/>
                          </a:solidFill>
                          <a:effectLst/>
                          <a:latin typeface="Arial" panose="020B0604020202020204" pitchFamily="34" charset="0"/>
                          <a:cs typeface="Arial" panose="020B0604020202020204" pitchFamily="34" charset="0"/>
                        </a:rPr>
                        <a:t> $1,376,149</a:t>
                      </a:r>
                    </a:p>
                  </a:txBody>
                  <a:tcPr marL="5715" marR="5715" marT="5715" marB="0" anchor="b"/>
                </a:tc>
                <a:extLst>
                  <a:ext uri="{0D108BD9-81ED-4DB2-BD59-A6C34878D82A}">
                    <a16:rowId xmlns:a16="http://schemas.microsoft.com/office/drawing/2014/main" val="2084732421"/>
                  </a:ext>
                </a:extLst>
              </a:tr>
              <a:tr h="213313">
                <a:tc>
                  <a:txBody>
                    <a:bodyPr/>
                    <a:lstStyle/>
                    <a:p>
                      <a:r>
                        <a:rPr lang="en-US" sz="800" b="1">
                          <a:solidFill>
                            <a:schemeClr val="accent2"/>
                          </a:solidFill>
                        </a:rPr>
                        <a:t>Drainage Water Management</a:t>
                      </a:r>
                    </a:p>
                  </a:txBody>
                  <a:tcPr marL="68580" marR="68580" marT="34290" marB="34290"/>
                </a:tc>
                <a:tc>
                  <a:txBody>
                    <a:bodyPr/>
                    <a:lstStyle/>
                    <a:p>
                      <a:r>
                        <a:rPr lang="en-US" sz="900" b="1">
                          <a:solidFill>
                            <a:schemeClr val="accent2"/>
                          </a:solidFill>
                        </a:rPr>
                        <a:t>$100,000</a:t>
                      </a:r>
                    </a:p>
                  </a:txBody>
                  <a:tcPr marL="68580" marR="68580" marT="34290" marB="34290"/>
                </a:tc>
                <a:tc>
                  <a:txBody>
                    <a:bodyPr/>
                    <a:lstStyle/>
                    <a:p>
                      <a:pPr algn="ctr" fontAlgn="b"/>
                      <a:r>
                        <a:rPr lang="en-US" sz="800" b="1" i="0" u="none" strike="noStrike">
                          <a:solidFill>
                            <a:schemeClr val="accent2"/>
                          </a:solidFill>
                          <a:effectLst/>
                          <a:latin typeface="Arial" panose="020B0604020202020204" pitchFamily="34" charset="0"/>
                          <a:cs typeface="Arial" panose="020B0604020202020204" pitchFamily="34" charset="0"/>
                        </a:rPr>
                        <a:t>$44,386</a:t>
                      </a:r>
                    </a:p>
                  </a:txBody>
                  <a:tcPr marL="5715" marR="5715" marT="5715" marB="0" anchor="b"/>
                </a:tc>
                <a:extLst>
                  <a:ext uri="{0D108BD9-81ED-4DB2-BD59-A6C34878D82A}">
                    <a16:rowId xmlns:a16="http://schemas.microsoft.com/office/drawing/2014/main" val="559632983"/>
                  </a:ext>
                </a:extLst>
              </a:tr>
              <a:tr h="213313">
                <a:tc>
                  <a:txBody>
                    <a:bodyPr/>
                    <a:lstStyle/>
                    <a:p>
                      <a:r>
                        <a:rPr lang="en-US" sz="800" b="1">
                          <a:solidFill>
                            <a:schemeClr val="accent2"/>
                          </a:solidFill>
                        </a:rPr>
                        <a:t>Forestry</a:t>
                      </a:r>
                    </a:p>
                  </a:txBody>
                  <a:tcPr marL="68580" marR="68580" marT="34290" marB="34290"/>
                </a:tc>
                <a:tc>
                  <a:txBody>
                    <a:bodyPr/>
                    <a:lstStyle/>
                    <a:p>
                      <a:r>
                        <a:rPr lang="en-US" sz="900" b="1">
                          <a:solidFill>
                            <a:schemeClr val="accent2"/>
                          </a:solidFill>
                        </a:rPr>
                        <a:t>$75,000</a:t>
                      </a:r>
                    </a:p>
                  </a:txBody>
                  <a:tcPr marL="68580" marR="68580" marT="34290" marB="34290"/>
                </a:tc>
                <a:tc>
                  <a:txBody>
                    <a:bodyPr/>
                    <a:lstStyle/>
                    <a:p>
                      <a:pPr algn="ctr" fontAlgn="b"/>
                      <a:r>
                        <a:rPr lang="en-US" sz="800" b="1" i="0" u="none" strike="noStrike">
                          <a:solidFill>
                            <a:schemeClr val="accent2"/>
                          </a:solidFill>
                          <a:effectLst/>
                          <a:latin typeface="Arial" panose="020B0604020202020204" pitchFamily="34" charset="0"/>
                          <a:cs typeface="Arial" panose="020B0604020202020204" pitchFamily="34" charset="0"/>
                        </a:rPr>
                        <a:t>$40,457</a:t>
                      </a:r>
                    </a:p>
                  </a:txBody>
                  <a:tcPr marL="5715" marR="5715" marT="5715" marB="0" anchor="b"/>
                </a:tc>
                <a:extLst>
                  <a:ext uri="{0D108BD9-81ED-4DB2-BD59-A6C34878D82A}">
                    <a16:rowId xmlns:a16="http://schemas.microsoft.com/office/drawing/2014/main" val="2755339090"/>
                  </a:ext>
                </a:extLst>
              </a:tr>
              <a:tr h="213313">
                <a:tc>
                  <a:txBody>
                    <a:bodyPr/>
                    <a:lstStyle/>
                    <a:p>
                      <a:r>
                        <a:rPr lang="en-US" sz="800"/>
                        <a:t>Livestock</a:t>
                      </a:r>
                    </a:p>
                  </a:txBody>
                  <a:tcPr marL="68580" marR="68580" marT="34290" marB="34290"/>
                </a:tc>
                <a:tc>
                  <a:txBody>
                    <a:bodyPr/>
                    <a:lstStyle/>
                    <a:p>
                      <a:r>
                        <a:rPr lang="en-US" sz="900"/>
                        <a:t>$275,000</a:t>
                      </a:r>
                    </a:p>
                  </a:txBody>
                  <a:tcPr marL="68580" marR="68580" marT="34290" marB="34290"/>
                </a:tc>
                <a:tc>
                  <a:txBody>
                    <a:bodyPr/>
                    <a:lstStyle/>
                    <a:p>
                      <a:pPr algn="ctr" fontAlgn="b"/>
                      <a:r>
                        <a:rPr lang="en-US" sz="800" b="0" i="0" u="none" strike="noStrike">
                          <a:solidFill>
                            <a:srgbClr val="000000"/>
                          </a:solidFill>
                          <a:effectLst/>
                          <a:latin typeface="Arial" panose="020B0604020202020204" pitchFamily="34" charset="0"/>
                          <a:cs typeface="Arial" panose="020B0604020202020204" pitchFamily="34" charset="0"/>
                        </a:rPr>
                        <a:t>$552,088</a:t>
                      </a:r>
                    </a:p>
                  </a:txBody>
                  <a:tcPr marL="5715" marR="5715" marT="5715" marB="0" anchor="b"/>
                </a:tc>
                <a:extLst>
                  <a:ext uri="{0D108BD9-81ED-4DB2-BD59-A6C34878D82A}">
                    <a16:rowId xmlns:a16="http://schemas.microsoft.com/office/drawing/2014/main" val="1350232551"/>
                  </a:ext>
                </a:extLst>
              </a:tr>
              <a:tr h="213313">
                <a:tc>
                  <a:txBody>
                    <a:bodyPr/>
                    <a:lstStyle/>
                    <a:p>
                      <a:r>
                        <a:rPr lang="en-US" sz="800" b="1">
                          <a:solidFill>
                            <a:schemeClr val="accent2"/>
                          </a:solidFill>
                        </a:rPr>
                        <a:t>On-Farm Energy</a:t>
                      </a:r>
                    </a:p>
                  </a:txBody>
                  <a:tcPr marL="68580" marR="68580" marT="34290" marB="34290"/>
                </a:tc>
                <a:tc>
                  <a:txBody>
                    <a:bodyPr/>
                    <a:lstStyle/>
                    <a:p>
                      <a:r>
                        <a:rPr lang="en-US" sz="900" b="1">
                          <a:solidFill>
                            <a:schemeClr val="accent2"/>
                          </a:solidFill>
                        </a:rPr>
                        <a:t>$550,000</a:t>
                      </a:r>
                    </a:p>
                  </a:txBody>
                  <a:tcPr marL="68580" marR="68580" marT="34290" marB="34290"/>
                </a:tc>
                <a:tc>
                  <a:txBody>
                    <a:bodyPr/>
                    <a:lstStyle/>
                    <a:p>
                      <a:pPr algn="ctr" fontAlgn="b"/>
                      <a:r>
                        <a:rPr lang="en-US" sz="800" b="1" i="0" u="none" strike="noStrike">
                          <a:solidFill>
                            <a:schemeClr val="accent2"/>
                          </a:solidFill>
                          <a:effectLst/>
                          <a:latin typeface="Arial" panose="020B0604020202020204" pitchFamily="34" charset="0"/>
                          <a:cs typeface="Arial" panose="020B0604020202020204" pitchFamily="34" charset="0"/>
                        </a:rPr>
                        <a:t>$46,907</a:t>
                      </a:r>
                    </a:p>
                  </a:txBody>
                  <a:tcPr marL="5715" marR="5715" marT="5715" marB="0" anchor="b"/>
                </a:tc>
                <a:extLst>
                  <a:ext uri="{0D108BD9-81ED-4DB2-BD59-A6C34878D82A}">
                    <a16:rowId xmlns:a16="http://schemas.microsoft.com/office/drawing/2014/main" val="849366575"/>
                  </a:ext>
                </a:extLst>
              </a:tr>
              <a:tr h="213313">
                <a:tc>
                  <a:txBody>
                    <a:bodyPr/>
                    <a:lstStyle/>
                    <a:p>
                      <a:r>
                        <a:rPr lang="en-US" sz="800" b="1">
                          <a:solidFill>
                            <a:schemeClr val="accent2"/>
                          </a:solidFill>
                        </a:rPr>
                        <a:t>Organic Certified/Transitioning</a:t>
                      </a:r>
                    </a:p>
                  </a:txBody>
                  <a:tcPr marL="68580" marR="68580" marT="34290" marB="34290"/>
                </a:tc>
                <a:tc>
                  <a:txBody>
                    <a:bodyPr/>
                    <a:lstStyle/>
                    <a:p>
                      <a:r>
                        <a:rPr lang="en-US" sz="900" b="1">
                          <a:solidFill>
                            <a:schemeClr val="accent2"/>
                          </a:solidFill>
                        </a:rPr>
                        <a:t>$5,000</a:t>
                      </a:r>
                    </a:p>
                  </a:txBody>
                  <a:tcPr marL="68580" marR="68580" marT="34290" marB="34290"/>
                </a:tc>
                <a:tc>
                  <a:txBody>
                    <a:bodyPr/>
                    <a:lstStyle/>
                    <a:p>
                      <a:pPr algn="ctr" fontAlgn="b"/>
                      <a:r>
                        <a:rPr lang="en-US" sz="800" b="1" i="0" u="none" strike="noStrike">
                          <a:solidFill>
                            <a:schemeClr val="accent2"/>
                          </a:solidFill>
                          <a:effectLst/>
                          <a:latin typeface="Arial" panose="020B0604020202020204" pitchFamily="34" charset="0"/>
                          <a:cs typeface="Arial" panose="020B0604020202020204" pitchFamily="34" charset="0"/>
                        </a:rPr>
                        <a:t>$13,544</a:t>
                      </a:r>
                    </a:p>
                  </a:txBody>
                  <a:tcPr marL="5715" marR="5715" marT="5715" marB="0" anchor="b"/>
                </a:tc>
                <a:extLst>
                  <a:ext uri="{0D108BD9-81ED-4DB2-BD59-A6C34878D82A}">
                    <a16:rowId xmlns:a16="http://schemas.microsoft.com/office/drawing/2014/main" val="2065040026"/>
                  </a:ext>
                </a:extLst>
              </a:tr>
              <a:tr h="213313">
                <a:tc>
                  <a:txBody>
                    <a:bodyPr/>
                    <a:lstStyle/>
                    <a:p>
                      <a:r>
                        <a:rPr lang="en-US" sz="800" b="1">
                          <a:solidFill>
                            <a:schemeClr val="accent2"/>
                          </a:solidFill>
                        </a:rPr>
                        <a:t>Poultry Headquarters Kent/New Castle</a:t>
                      </a:r>
                    </a:p>
                  </a:txBody>
                  <a:tcPr marL="68580" marR="68580" marT="34290" marB="34290"/>
                </a:tc>
                <a:tc>
                  <a:txBody>
                    <a:bodyPr/>
                    <a:lstStyle/>
                    <a:p>
                      <a:r>
                        <a:rPr lang="en-US" sz="900" b="1">
                          <a:solidFill>
                            <a:schemeClr val="accent2"/>
                          </a:solidFill>
                        </a:rPr>
                        <a:t>$750,000</a:t>
                      </a:r>
                    </a:p>
                  </a:txBody>
                  <a:tcPr marL="68580" marR="68580" marT="34290" marB="34290"/>
                </a:tc>
                <a:tc>
                  <a:txBody>
                    <a:bodyPr/>
                    <a:lstStyle/>
                    <a:p>
                      <a:pPr algn="ctr" fontAlgn="b"/>
                      <a:r>
                        <a:rPr lang="en-US" sz="800" b="1" i="0" u="none" strike="noStrike">
                          <a:solidFill>
                            <a:schemeClr val="accent2"/>
                          </a:solidFill>
                          <a:effectLst/>
                          <a:latin typeface="Arial" panose="020B0604020202020204" pitchFamily="34" charset="0"/>
                          <a:cs typeface="Arial" panose="020B0604020202020204" pitchFamily="34" charset="0"/>
                        </a:rPr>
                        <a:t>$436,281</a:t>
                      </a:r>
                    </a:p>
                  </a:txBody>
                  <a:tcPr marL="5715" marR="5715" marT="5715" marB="0" anchor="b"/>
                </a:tc>
                <a:extLst>
                  <a:ext uri="{0D108BD9-81ED-4DB2-BD59-A6C34878D82A}">
                    <a16:rowId xmlns:a16="http://schemas.microsoft.com/office/drawing/2014/main" val="2201418310"/>
                  </a:ext>
                </a:extLst>
              </a:tr>
              <a:tr h="213313">
                <a:tc>
                  <a:txBody>
                    <a:bodyPr/>
                    <a:lstStyle/>
                    <a:p>
                      <a:r>
                        <a:rPr lang="en-US" sz="800" b="1">
                          <a:solidFill>
                            <a:schemeClr val="accent2"/>
                          </a:solidFill>
                        </a:rPr>
                        <a:t>Poultry Headquarters Sussex</a:t>
                      </a:r>
                    </a:p>
                  </a:txBody>
                  <a:tcPr marL="68580" marR="68580" marT="34290" marB="34290"/>
                </a:tc>
                <a:tc>
                  <a:txBody>
                    <a:bodyPr/>
                    <a:lstStyle/>
                    <a:p>
                      <a:r>
                        <a:rPr lang="en-US" sz="900" b="1">
                          <a:solidFill>
                            <a:schemeClr val="accent2"/>
                          </a:solidFill>
                        </a:rPr>
                        <a:t>$750,000</a:t>
                      </a:r>
                    </a:p>
                  </a:txBody>
                  <a:tcPr marL="68580" marR="68580" marT="34290" marB="34290"/>
                </a:tc>
                <a:tc>
                  <a:txBody>
                    <a:bodyPr/>
                    <a:lstStyle/>
                    <a:p>
                      <a:pPr algn="ctr" fontAlgn="b"/>
                      <a:r>
                        <a:rPr lang="en-US" sz="800" b="1" i="0" u="none" strike="noStrike">
                          <a:solidFill>
                            <a:schemeClr val="accent2"/>
                          </a:solidFill>
                          <a:effectLst/>
                          <a:latin typeface="Arial" panose="020B0604020202020204" pitchFamily="34" charset="0"/>
                          <a:cs typeface="Arial" panose="020B0604020202020204" pitchFamily="34" charset="0"/>
                        </a:rPr>
                        <a:t>$734,029 </a:t>
                      </a:r>
                    </a:p>
                  </a:txBody>
                  <a:tcPr marL="5715" marR="5715" marT="5715" marB="0" anchor="b"/>
                </a:tc>
                <a:extLst>
                  <a:ext uri="{0D108BD9-81ED-4DB2-BD59-A6C34878D82A}">
                    <a16:rowId xmlns:a16="http://schemas.microsoft.com/office/drawing/2014/main" val="2442841085"/>
                  </a:ext>
                </a:extLst>
              </a:tr>
              <a:tr h="213313">
                <a:tc>
                  <a:txBody>
                    <a:bodyPr/>
                    <a:lstStyle/>
                    <a:p>
                      <a:r>
                        <a:rPr lang="en-US" sz="800"/>
                        <a:t>Reserve</a:t>
                      </a:r>
                    </a:p>
                  </a:txBody>
                  <a:tcPr marL="68580" marR="68580" marT="34290" marB="34290"/>
                </a:tc>
                <a:tc>
                  <a:txBody>
                    <a:bodyPr/>
                    <a:lstStyle/>
                    <a:p>
                      <a:r>
                        <a:rPr lang="en-US" sz="900"/>
                        <a:t>$200,000</a:t>
                      </a:r>
                    </a:p>
                  </a:txBody>
                  <a:tcPr marL="68580" marR="68580" marT="34290" marB="34290"/>
                </a:tc>
                <a:tc>
                  <a:txBody>
                    <a:bodyPr/>
                    <a:lstStyle/>
                    <a:p>
                      <a:pPr algn="ctr" fontAlgn="b"/>
                      <a:endParaRPr lang="en-US" sz="800" b="0" i="0" u="none" strike="noStrike">
                        <a:solidFill>
                          <a:srgbClr val="000000"/>
                        </a:solidFill>
                        <a:effectLst/>
                        <a:latin typeface="Arial" panose="020B0604020202020204" pitchFamily="34" charset="0"/>
                        <a:cs typeface="Arial" panose="020B0604020202020204" pitchFamily="34" charset="0"/>
                      </a:endParaRPr>
                    </a:p>
                  </a:txBody>
                  <a:tcPr marL="5715" marR="5715" marT="5715" marB="0" anchor="b"/>
                </a:tc>
                <a:extLst>
                  <a:ext uri="{0D108BD9-81ED-4DB2-BD59-A6C34878D82A}">
                    <a16:rowId xmlns:a16="http://schemas.microsoft.com/office/drawing/2014/main" val="2649904725"/>
                  </a:ext>
                </a:extLst>
              </a:tr>
              <a:tr h="213313">
                <a:tc>
                  <a:txBody>
                    <a:bodyPr/>
                    <a:lstStyle/>
                    <a:p>
                      <a:r>
                        <a:rPr lang="en-US" sz="800" b="1">
                          <a:solidFill>
                            <a:schemeClr val="accent2"/>
                          </a:solidFill>
                        </a:rPr>
                        <a:t>Socially Disadvantaged Farmer</a:t>
                      </a:r>
                    </a:p>
                  </a:txBody>
                  <a:tcPr marL="68580" marR="68580" marT="34290" marB="34290"/>
                </a:tc>
                <a:tc>
                  <a:txBody>
                    <a:bodyPr/>
                    <a:lstStyle/>
                    <a:p>
                      <a:r>
                        <a:rPr lang="en-US" sz="900" b="1">
                          <a:solidFill>
                            <a:schemeClr val="accent2"/>
                          </a:solidFill>
                        </a:rPr>
                        <a:t>$900,000</a:t>
                      </a:r>
                    </a:p>
                  </a:txBody>
                  <a:tcPr marL="68580" marR="68580" marT="34290" marB="34290"/>
                </a:tc>
                <a:tc>
                  <a:txBody>
                    <a:bodyPr/>
                    <a:lstStyle/>
                    <a:p>
                      <a:pPr algn="ctr" fontAlgn="b"/>
                      <a:r>
                        <a:rPr lang="en-US" sz="800" b="1" i="0" u="none" strike="noStrike">
                          <a:solidFill>
                            <a:schemeClr val="accent2"/>
                          </a:solidFill>
                          <a:effectLst/>
                          <a:latin typeface="Arial" panose="020B0604020202020204" pitchFamily="34" charset="0"/>
                          <a:cs typeface="Arial" panose="020B0604020202020204" pitchFamily="34" charset="0"/>
                        </a:rPr>
                        <a:t>$840,929</a:t>
                      </a:r>
                    </a:p>
                  </a:txBody>
                  <a:tcPr marL="5715" marR="5715" marT="5715" marB="0" anchor="b"/>
                </a:tc>
                <a:extLst>
                  <a:ext uri="{0D108BD9-81ED-4DB2-BD59-A6C34878D82A}">
                    <a16:rowId xmlns:a16="http://schemas.microsoft.com/office/drawing/2014/main" val="1335146821"/>
                  </a:ext>
                </a:extLst>
              </a:tr>
              <a:tr h="213313">
                <a:tc>
                  <a:txBody>
                    <a:bodyPr/>
                    <a:lstStyle/>
                    <a:p>
                      <a:r>
                        <a:rPr lang="en-US" sz="900" b="1">
                          <a:solidFill>
                            <a:schemeClr val="accent2"/>
                          </a:solidFill>
                        </a:rPr>
                        <a:t>Urban Agriculture</a:t>
                      </a:r>
                    </a:p>
                  </a:txBody>
                  <a:tcPr marL="68580" marR="68580" marT="34290" marB="34290"/>
                </a:tc>
                <a:tc>
                  <a:txBody>
                    <a:bodyPr/>
                    <a:lstStyle/>
                    <a:p>
                      <a:r>
                        <a:rPr lang="en-US" sz="900" b="1">
                          <a:solidFill>
                            <a:schemeClr val="accent2"/>
                          </a:solidFill>
                        </a:rPr>
                        <a:t>$25,000</a:t>
                      </a:r>
                    </a:p>
                  </a:txBody>
                  <a:tcPr marL="68580" marR="68580" marT="34290" marB="34290"/>
                </a:tc>
                <a:tc>
                  <a:txBody>
                    <a:bodyPr/>
                    <a:lstStyle/>
                    <a:p>
                      <a:pPr algn="ctr" fontAlgn="b"/>
                      <a:r>
                        <a:rPr lang="en-US" sz="800" b="1" i="0" u="none" strike="noStrike">
                          <a:solidFill>
                            <a:schemeClr val="accent2"/>
                          </a:solidFill>
                          <a:effectLst/>
                          <a:latin typeface="Arial" panose="020B0604020202020204" pitchFamily="34" charset="0"/>
                          <a:cs typeface="Arial" panose="020B0604020202020204" pitchFamily="34" charset="0"/>
                        </a:rPr>
                        <a:t>$45,695</a:t>
                      </a:r>
                    </a:p>
                  </a:txBody>
                  <a:tcPr marL="5715" marR="5715" marT="5715" marB="0" anchor="b"/>
                </a:tc>
                <a:extLst>
                  <a:ext uri="{0D108BD9-81ED-4DB2-BD59-A6C34878D82A}">
                    <a16:rowId xmlns:a16="http://schemas.microsoft.com/office/drawing/2014/main" val="65918218"/>
                  </a:ext>
                </a:extLst>
              </a:tr>
              <a:tr h="213313">
                <a:tc>
                  <a:txBody>
                    <a:bodyPr/>
                    <a:lstStyle/>
                    <a:p>
                      <a:r>
                        <a:rPr lang="en-US" sz="900" b="1">
                          <a:solidFill>
                            <a:schemeClr val="accent2"/>
                          </a:solidFill>
                        </a:rPr>
                        <a:t>Wildlife 10%</a:t>
                      </a:r>
                    </a:p>
                  </a:txBody>
                  <a:tcPr marL="68580" marR="68580" marT="34290" marB="34290"/>
                </a:tc>
                <a:tc>
                  <a:txBody>
                    <a:bodyPr/>
                    <a:lstStyle/>
                    <a:p>
                      <a:r>
                        <a:rPr lang="en-US" sz="900" b="1">
                          <a:solidFill>
                            <a:schemeClr val="accent2"/>
                          </a:solidFill>
                        </a:rPr>
                        <a:t>$650,300</a:t>
                      </a:r>
                    </a:p>
                  </a:txBody>
                  <a:tcPr marL="68580" marR="68580" marT="34290" marB="34290"/>
                </a:tc>
                <a:tc>
                  <a:txBody>
                    <a:bodyPr/>
                    <a:lstStyle/>
                    <a:p>
                      <a:pPr algn="ctr" fontAlgn="b"/>
                      <a:r>
                        <a:rPr lang="en-US" sz="800" b="1" i="0" u="none" strike="noStrike">
                          <a:solidFill>
                            <a:schemeClr val="accent2"/>
                          </a:solidFill>
                          <a:effectLst/>
                          <a:latin typeface="Arial" panose="020B0604020202020204" pitchFamily="34" charset="0"/>
                          <a:cs typeface="Arial" panose="020B0604020202020204" pitchFamily="34" charset="0"/>
                        </a:rPr>
                        <a:t>$471,403</a:t>
                      </a:r>
                    </a:p>
                  </a:txBody>
                  <a:tcPr marL="5715" marR="5715" marT="5715" marB="0" anchor="b"/>
                </a:tc>
                <a:extLst>
                  <a:ext uri="{0D108BD9-81ED-4DB2-BD59-A6C34878D82A}">
                    <a16:rowId xmlns:a16="http://schemas.microsoft.com/office/drawing/2014/main" val="553011485"/>
                  </a:ext>
                </a:extLst>
              </a:tr>
              <a:tr h="213313">
                <a:tc>
                  <a:txBody>
                    <a:bodyPr/>
                    <a:lstStyle/>
                    <a:p>
                      <a:r>
                        <a:rPr lang="en-US" sz="900"/>
                        <a:t>EQIP CIC 5%</a:t>
                      </a:r>
                    </a:p>
                  </a:txBody>
                  <a:tcPr marL="68580" marR="68580" marT="34290" marB="34290"/>
                </a:tc>
                <a:tc>
                  <a:txBody>
                    <a:bodyPr/>
                    <a:lstStyle/>
                    <a:p>
                      <a:r>
                        <a:rPr lang="en-US" sz="900"/>
                        <a:t>$325,150</a:t>
                      </a:r>
                    </a:p>
                  </a:txBody>
                  <a:tcPr marL="68580" marR="68580" marT="34290" marB="34290"/>
                </a:tc>
                <a:tc>
                  <a:txBody>
                    <a:bodyPr/>
                    <a:lstStyle/>
                    <a:p>
                      <a:pPr algn="ctr" fontAlgn="b"/>
                      <a:r>
                        <a:rPr lang="en-US" sz="800" b="0" i="0" u="none" strike="noStrike">
                          <a:solidFill>
                            <a:srgbClr val="000000"/>
                          </a:solidFill>
                          <a:effectLst/>
                          <a:latin typeface="Arial" panose="020B0604020202020204" pitchFamily="34" charset="0"/>
                          <a:cs typeface="Arial" panose="020B0604020202020204" pitchFamily="34" charset="0"/>
                        </a:rPr>
                        <a:t>$632,517</a:t>
                      </a:r>
                    </a:p>
                  </a:txBody>
                  <a:tcPr marL="5715" marR="5715" marT="5715" marB="0" anchor="b"/>
                </a:tc>
                <a:extLst>
                  <a:ext uri="{0D108BD9-81ED-4DB2-BD59-A6C34878D82A}">
                    <a16:rowId xmlns:a16="http://schemas.microsoft.com/office/drawing/2014/main" val="3926293365"/>
                  </a:ext>
                </a:extLst>
              </a:tr>
            </a:tbl>
          </a:graphicData>
        </a:graphic>
      </p:graphicFrame>
    </p:spTree>
    <p:extLst>
      <p:ext uri="{BB962C8B-B14F-4D97-AF65-F5344CB8AC3E}">
        <p14:creationId xmlns:p14="http://schemas.microsoft.com/office/powerpoint/2010/main" val="182057315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4CB11D-CE4F-481E-BA41-326F98AD915D}"/>
              </a:ext>
            </a:extLst>
          </p:cNvPr>
          <p:cNvSpPr>
            <a:spLocks noGrp="1"/>
          </p:cNvSpPr>
          <p:nvPr>
            <p:ph type="title"/>
          </p:nvPr>
        </p:nvSpPr>
        <p:spPr/>
        <p:txBody>
          <a:bodyPr/>
          <a:lstStyle/>
          <a:p>
            <a:pPr algn="ctr"/>
            <a:r>
              <a:rPr lang="en-US"/>
              <a:t>Inflation Reduction Act EQIP</a:t>
            </a:r>
          </a:p>
        </p:txBody>
      </p:sp>
      <p:graphicFrame>
        <p:nvGraphicFramePr>
          <p:cNvPr id="4" name="Table 5">
            <a:extLst>
              <a:ext uri="{FF2B5EF4-FFF2-40B4-BE49-F238E27FC236}">
                <a16:creationId xmlns:a16="http://schemas.microsoft.com/office/drawing/2014/main" id="{F3A69961-F7B7-9CED-B606-50FC455AC319}"/>
              </a:ext>
            </a:extLst>
          </p:cNvPr>
          <p:cNvGraphicFramePr>
            <a:graphicFrameLocks noGrp="1"/>
          </p:cNvGraphicFramePr>
          <p:nvPr>
            <p:ph idx="1"/>
          </p:nvPr>
        </p:nvGraphicFramePr>
        <p:xfrm>
          <a:off x="1695704" y="3429000"/>
          <a:ext cx="4807260" cy="1762772"/>
        </p:xfrm>
        <a:graphic>
          <a:graphicData uri="http://schemas.openxmlformats.org/drawingml/2006/table">
            <a:tbl>
              <a:tblPr firstRow="1" bandRow="1">
                <a:tableStyleId>{5940675A-B579-460E-94D1-54222C63F5DA}</a:tableStyleId>
              </a:tblPr>
              <a:tblGrid>
                <a:gridCol w="2403630">
                  <a:extLst>
                    <a:ext uri="{9D8B030D-6E8A-4147-A177-3AD203B41FA5}">
                      <a16:colId xmlns:a16="http://schemas.microsoft.com/office/drawing/2014/main" val="2966550666"/>
                    </a:ext>
                  </a:extLst>
                </a:gridCol>
                <a:gridCol w="2403630">
                  <a:extLst>
                    <a:ext uri="{9D8B030D-6E8A-4147-A177-3AD203B41FA5}">
                      <a16:colId xmlns:a16="http://schemas.microsoft.com/office/drawing/2014/main" val="3044825361"/>
                    </a:ext>
                  </a:extLst>
                </a:gridCol>
              </a:tblGrid>
              <a:tr h="440693">
                <a:tc>
                  <a:txBody>
                    <a:bodyPr/>
                    <a:lstStyle/>
                    <a:p>
                      <a:r>
                        <a:rPr lang="en-US" sz="800"/>
                        <a:t>2023</a:t>
                      </a:r>
                    </a:p>
                  </a:txBody>
                  <a:tcPr marL="68580" marR="68580" marT="34290" marB="34290"/>
                </a:tc>
                <a:tc>
                  <a:txBody>
                    <a:bodyPr/>
                    <a:lstStyle/>
                    <a:p>
                      <a:r>
                        <a:rPr lang="en-US" sz="800"/>
                        <a:t>$786,770</a:t>
                      </a:r>
                    </a:p>
                  </a:txBody>
                  <a:tcPr marL="68580" marR="68580" marT="34290" marB="34290"/>
                </a:tc>
                <a:extLst>
                  <a:ext uri="{0D108BD9-81ED-4DB2-BD59-A6C34878D82A}">
                    <a16:rowId xmlns:a16="http://schemas.microsoft.com/office/drawing/2014/main" val="2057486964"/>
                  </a:ext>
                </a:extLst>
              </a:tr>
              <a:tr h="440693">
                <a:tc>
                  <a:txBody>
                    <a:bodyPr/>
                    <a:lstStyle/>
                    <a:p>
                      <a:r>
                        <a:rPr lang="en-US" sz="800"/>
                        <a:t>2024</a:t>
                      </a:r>
                    </a:p>
                  </a:txBody>
                  <a:tcPr marL="68580" marR="68580" marT="34290" marB="34290"/>
                </a:tc>
                <a:tc>
                  <a:txBody>
                    <a:bodyPr/>
                    <a:lstStyle/>
                    <a:p>
                      <a:r>
                        <a:rPr lang="en-US" sz="800"/>
                        <a:t>$4,993,952</a:t>
                      </a:r>
                    </a:p>
                  </a:txBody>
                  <a:tcPr marL="68580" marR="68580" marT="34290" marB="34290"/>
                </a:tc>
                <a:extLst>
                  <a:ext uri="{0D108BD9-81ED-4DB2-BD59-A6C34878D82A}">
                    <a16:rowId xmlns:a16="http://schemas.microsoft.com/office/drawing/2014/main" val="4164902686"/>
                  </a:ext>
                </a:extLst>
              </a:tr>
              <a:tr h="440693">
                <a:tc>
                  <a:txBody>
                    <a:bodyPr/>
                    <a:lstStyle/>
                    <a:p>
                      <a:r>
                        <a:rPr lang="en-US" sz="800"/>
                        <a:t>2024</a:t>
                      </a:r>
                    </a:p>
                  </a:txBody>
                  <a:tcPr marL="68580" marR="68580" marT="34290" marB="34290"/>
                </a:tc>
                <a:tc>
                  <a:txBody>
                    <a:bodyPr/>
                    <a:lstStyle/>
                    <a:p>
                      <a:r>
                        <a:rPr lang="en-US" sz="800"/>
                        <a:t>$8,650,875</a:t>
                      </a:r>
                    </a:p>
                  </a:txBody>
                  <a:tcPr marL="68580" marR="68580" marT="34290" marB="34290"/>
                </a:tc>
                <a:extLst>
                  <a:ext uri="{0D108BD9-81ED-4DB2-BD59-A6C34878D82A}">
                    <a16:rowId xmlns:a16="http://schemas.microsoft.com/office/drawing/2014/main" val="871452779"/>
                  </a:ext>
                </a:extLst>
              </a:tr>
              <a:tr h="440693">
                <a:tc>
                  <a:txBody>
                    <a:bodyPr/>
                    <a:lstStyle/>
                    <a:p>
                      <a:r>
                        <a:rPr lang="en-US" sz="800"/>
                        <a:t>2026</a:t>
                      </a:r>
                    </a:p>
                  </a:txBody>
                  <a:tcPr marL="68580" marR="68580" marT="34290" marB="34290"/>
                </a:tc>
                <a:tc>
                  <a:txBody>
                    <a:bodyPr/>
                    <a:lstStyle/>
                    <a:p>
                      <a:r>
                        <a:rPr lang="en-US" sz="800"/>
                        <a:t>$9,967,367</a:t>
                      </a:r>
                    </a:p>
                  </a:txBody>
                  <a:tcPr marL="68580" marR="68580" marT="34290" marB="34290"/>
                </a:tc>
                <a:extLst>
                  <a:ext uri="{0D108BD9-81ED-4DB2-BD59-A6C34878D82A}">
                    <a16:rowId xmlns:a16="http://schemas.microsoft.com/office/drawing/2014/main" val="3983443556"/>
                  </a:ext>
                </a:extLst>
              </a:tr>
            </a:tbl>
          </a:graphicData>
        </a:graphic>
      </p:graphicFrame>
      <p:sp>
        <p:nvSpPr>
          <p:cNvPr id="8" name="TextBox 7">
            <a:extLst>
              <a:ext uri="{FF2B5EF4-FFF2-40B4-BE49-F238E27FC236}">
                <a16:creationId xmlns:a16="http://schemas.microsoft.com/office/drawing/2014/main" id="{6EF63B57-0364-F818-BB6F-F3843A325B06}"/>
              </a:ext>
            </a:extLst>
          </p:cNvPr>
          <p:cNvSpPr txBox="1"/>
          <p:nvPr/>
        </p:nvSpPr>
        <p:spPr>
          <a:xfrm>
            <a:off x="921544" y="1989993"/>
            <a:ext cx="6457950" cy="1131079"/>
          </a:xfrm>
          <a:prstGeom prst="rect">
            <a:avLst/>
          </a:prstGeom>
          <a:noFill/>
        </p:spPr>
        <p:txBody>
          <a:bodyPr wrap="square" rtlCol="0">
            <a:spAutoFit/>
          </a:bodyPr>
          <a:lstStyle/>
          <a:p>
            <a:pPr marL="214313" indent="-214313" defTabSz="685800">
              <a:buFont typeface="Arial" panose="020B0604020202020204" pitchFamily="34" charset="0"/>
              <a:buChar char="•"/>
            </a:pPr>
            <a:r>
              <a:rPr lang="en-US" sz="1350">
                <a:solidFill>
                  <a:srgbClr val="4E667B">
                    <a:lumMod val="75000"/>
                  </a:srgbClr>
                </a:solidFill>
                <a:latin typeface="Arial"/>
              </a:rPr>
              <a:t>IRA funding counts towards Farm Bill payment limitations</a:t>
            </a:r>
          </a:p>
          <a:p>
            <a:pPr defTabSz="685800"/>
            <a:endParaRPr lang="en-US" sz="1350">
              <a:solidFill>
                <a:srgbClr val="4E667B">
                  <a:lumMod val="75000"/>
                </a:srgbClr>
              </a:solidFill>
              <a:latin typeface="Arial"/>
            </a:endParaRPr>
          </a:p>
          <a:p>
            <a:pPr marL="214313" indent="-214313" defTabSz="685800">
              <a:buFont typeface="Arial" panose="020B0604020202020204" pitchFamily="34" charset="0"/>
              <a:buChar char="•"/>
            </a:pPr>
            <a:r>
              <a:rPr lang="en-US" sz="1350">
                <a:solidFill>
                  <a:srgbClr val="4E667B">
                    <a:lumMod val="75000"/>
                  </a:srgbClr>
                </a:solidFill>
                <a:latin typeface="Arial"/>
              </a:rPr>
              <a:t>Funds must be expended by Sept. 30, 2031</a:t>
            </a:r>
          </a:p>
          <a:p>
            <a:pPr defTabSz="685800"/>
            <a:endParaRPr lang="en-US" sz="1350">
              <a:solidFill>
                <a:srgbClr val="4E667B">
                  <a:lumMod val="75000"/>
                </a:srgbClr>
              </a:solidFill>
              <a:latin typeface="Arial"/>
            </a:endParaRPr>
          </a:p>
          <a:p>
            <a:pPr marL="214313" indent="-214313" defTabSz="685800">
              <a:buFont typeface="Arial" panose="020B0604020202020204" pitchFamily="34" charset="0"/>
              <a:buChar char="•"/>
            </a:pPr>
            <a:r>
              <a:rPr lang="en-US" sz="1350">
                <a:solidFill>
                  <a:srgbClr val="4E667B">
                    <a:lumMod val="75000"/>
                  </a:srgbClr>
                </a:solidFill>
                <a:latin typeface="Arial"/>
              </a:rPr>
              <a:t>Contracts must support Climate Smart Agricultural and Forestry practices</a:t>
            </a:r>
          </a:p>
        </p:txBody>
      </p:sp>
    </p:spTree>
    <p:extLst>
      <p:ext uri="{BB962C8B-B14F-4D97-AF65-F5344CB8AC3E}">
        <p14:creationId xmlns:p14="http://schemas.microsoft.com/office/powerpoint/2010/main" val="105047382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A8C81B-E6DD-DB6B-6702-5943A99821DB}"/>
              </a:ext>
            </a:extLst>
          </p:cNvPr>
          <p:cNvSpPr>
            <a:spLocks noGrp="1"/>
          </p:cNvSpPr>
          <p:nvPr>
            <p:ph type="title"/>
          </p:nvPr>
        </p:nvSpPr>
        <p:spPr/>
        <p:txBody>
          <a:bodyPr/>
          <a:lstStyle/>
          <a:p>
            <a:r>
              <a:rPr lang="en-US"/>
              <a:t>Organic Transitioning Initiative	(OTI)</a:t>
            </a:r>
          </a:p>
        </p:txBody>
      </p:sp>
      <p:sp>
        <p:nvSpPr>
          <p:cNvPr id="3" name="Content Placeholder 2">
            <a:extLst>
              <a:ext uri="{FF2B5EF4-FFF2-40B4-BE49-F238E27FC236}">
                <a16:creationId xmlns:a16="http://schemas.microsoft.com/office/drawing/2014/main" id="{7EAE523A-5B8B-050A-B7AB-E035EC51CBE6}"/>
              </a:ext>
            </a:extLst>
          </p:cNvPr>
          <p:cNvSpPr>
            <a:spLocks noGrp="1"/>
          </p:cNvSpPr>
          <p:nvPr>
            <p:ph idx="1"/>
          </p:nvPr>
        </p:nvSpPr>
        <p:spPr/>
        <p:txBody>
          <a:bodyPr>
            <a:noAutofit/>
          </a:bodyPr>
          <a:lstStyle/>
          <a:p>
            <a:pPr marL="214313" indent="-214313">
              <a:buFont typeface="Arial" panose="020B0604020202020204" pitchFamily="34" charset="0"/>
              <a:buChar char="•"/>
            </a:pPr>
            <a:r>
              <a:rPr lang="en-US" sz="1200"/>
              <a:t>New initiative announced by NRCS in April.</a:t>
            </a:r>
          </a:p>
          <a:p>
            <a:pPr marL="214313" indent="-214313">
              <a:buFont typeface="Arial" panose="020B0604020202020204" pitchFamily="34" charset="0"/>
              <a:buChar char="•"/>
            </a:pPr>
            <a:endParaRPr lang="en-US" sz="1200"/>
          </a:p>
          <a:p>
            <a:pPr marL="214313" indent="-214313">
              <a:buFont typeface="Arial" panose="020B0604020202020204" pitchFamily="34" charset="0"/>
              <a:buChar char="•"/>
            </a:pPr>
            <a:r>
              <a:rPr lang="en-US" sz="1200"/>
              <a:t>Initiative will provide funding to support producers transitioning to organic production. </a:t>
            </a:r>
          </a:p>
          <a:p>
            <a:pPr marL="214313" indent="-214313">
              <a:buFont typeface="Arial" panose="020B0604020202020204" pitchFamily="34" charset="0"/>
              <a:buChar char="•"/>
            </a:pPr>
            <a:endParaRPr lang="en-US" sz="1200"/>
          </a:p>
          <a:p>
            <a:pPr marL="214313" indent="-214313">
              <a:buFont typeface="Arial" panose="020B0604020202020204" pitchFamily="34" charset="0"/>
              <a:buChar char="•"/>
            </a:pPr>
            <a:r>
              <a:rPr lang="en-US" sz="1200"/>
              <a:t>Funds are administered through EQIP and classic EQIP payment limitations of $450,000 for the Farm Bill apply.</a:t>
            </a:r>
          </a:p>
          <a:p>
            <a:pPr marL="214313" indent="-214313">
              <a:buFont typeface="Arial" panose="020B0604020202020204" pitchFamily="34" charset="0"/>
              <a:buChar char="•"/>
            </a:pPr>
            <a:endParaRPr lang="en-US" sz="1200"/>
          </a:p>
          <a:p>
            <a:pPr marL="214313" indent="-214313">
              <a:buFont typeface="Arial" panose="020B0604020202020204" pitchFamily="34" charset="0"/>
              <a:buChar char="•"/>
            </a:pPr>
            <a:r>
              <a:rPr lang="en-US" sz="1200"/>
              <a:t>Contracts must include Practice Standard “Organic Management” and can include supporting practices. </a:t>
            </a:r>
          </a:p>
          <a:p>
            <a:pPr marL="214313" indent="-214313">
              <a:buFont typeface="Arial" panose="020B0604020202020204" pitchFamily="34" charset="0"/>
              <a:buChar char="•"/>
            </a:pPr>
            <a:endParaRPr lang="en-US" sz="1200"/>
          </a:p>
          <a:p>
            <a:pPr marL="214313" indent="-214313">
              <a:buFont typeface="Arial" panose="020B0604020202020204" pitchFamily="34" charset="0"/>
              <a:buChar char="•"/>
            </a:pPr>
            <a:r>
              <a:rPr lang="en-US" sz="1200"/>
              <a:t>Organic Management and supporting land management practices may receive up to 5 separate payments.</a:t>
            </a:r>
          </a:p>
          <a:p>
            <a:pPr marL="214313" indent="-214313">
              <a:buFont typeface="Arial" panose="020B0604020202020204" pitchFamily="34" charset="0"/>
              <a:buChar char="•"/>
            </a:pPr>
            <a:endParaRPr lang="en-US" sz="1200"/>
          </a:p>
          <a:p>
            <a:pPr marL="214313" indent="-214313">
              <a:buFont typeface="Arial" panose="020B0604020202020204" pitchFamily="34" charset="0"/>
              <a:buChar char="•"/>
            </a:pPr>
            <a:r>
              <a:rPr lang="en-US" sz="1200"/>
              <a:t>Interested applicants can apply at the local field office through June 15, 2023.</a:t>
            </a:r>
          </a:p>
          <a:p>
            <a:pPr marL="214313" indent="-214313">
              <a:buFont typeface="Arial" panose="020B0604020202020204" pitchFamily="34" charset="0"/>
              <a:buChar char="•"/>
            </a:pPr>
            <a:endParaRPr lang="en-US" sz="1200"/>
          </a:p>
          <a:p>
            <a:pPr marL="214313" indent="-214313">
              <a:buFont typeface="Arial" panose="020B0604020202020204" pitchFamily="34" charset="0"/>
              <a:buChar char="•"/>
            </a:pPr>
            <a:r>
              <a:rPr lang="en-US" sz="1200"/>
              <a:t>State funding will be based on received applications.</a:t>
            </a:r>
          </a:p>
        </p:txBody>
      </p:sp>
    </p:spTree>
    <p:extLst>
      <p:ext uri="{BB962C8B-B14F-4D97-AF65-F5344CB8AC3E}">
        <p14:creationId xmlns:p14="http://schemas.microsoft.com/office/powerpoint/2010/main" val="41054103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A8C81B-E6DD-DB6B-6702-5943A99821DB}"/>
              </a:ext>
            </a:extLst>
          </p:cNvPr>
          <p:cNvSpPr>
            <a:spLocks noGrp="1"/>
          </p:cNvSpPr>
          <p:nvPr>
            <p:ph type="title"/>
          </p:nvPr>
        </p:nvSpPr>
        <p:spPr/>
        <p:txBody>
          <a:bodyPr/>
          <a:lstStyle/>
          <a:p>
            <a:pPr algn="ctr"/>
            <a:r>
              <a:rPr lang="en-US"/>
              <a:t>Organic Transitioning Initiative	(OTI) Practices</a:t>
            </a:r>
          </a:p>
        </p:txBody>
      </p:sp>
      <p:graphicFrame>
        <p:nvGraphicFramePr>
          <p:cNvPr id="4" name="Table 4">
            <a:extLst>
              <a:ext uri="{FF2B5EF4-FFF2-40B4-BE49-F238E27FC236}">
                <a16:creationId xmlns:a16="http://schemas.microsoft.com/office/drawing/2014/main" id="{E85949B5-6BC5-97F2-46B4-3C1A32AEAF0E}"/>
              </a:ext>
            </a:extLst>
          </p:cNvPr>
          <p:cNvGraphicFramePr>
            <a:graphicFrameLocks noGrp="1"/>
          </p:cNvGraphicFramePr>
          <p:nvPr>
            <p:ph idx="1"/>
          </p:nvPr>
        </p:nvGraphicFramePr>
        <p:xfrm>
          <a:off x="2149428" y="2148950"/>
          <a:ext cx="4454372" cy="2753214"/>
        </p:xfrm>
        <a:graphic>
          <a:graphicData uri="http://schemas.openxmlformats.org/drawingml/2006/table">
            <a:tbl>
              <a:tblPr firstRow="1" bandRow="1">
                <a:tableStyleId>{5940675A-B579-460E-94D1-54222C63F5DA}</a:tableStyleId>
              </a:tblPr>
              <a:tblGrid>
                <a:gridCol w="4454372">
                  <a:extLst>
                    <a:ext uri="{9D8B030D-6E8A-4147-A177-3AD203B41FA5}">
                      <a16:colId xmlns:a16="http://schemas.microsoft.com/office/drawing/2014/main" val="997283526"/>
                    </a:ext>
                  </a:extLst>
                </a:gridCol>
              </a:tblGrid>
              <a:tr h="274991">
                <a:tc>
                  <a:txBody>
                    <a:bodyPr/>
                    <a:lstStyle/>
                    <a:p>
                      <a:pPr algn="ctr"/>
                      <a:r>
                        <a:rPr lang="en-US" sz="800" b="1"/>
                        <a:t>Core Practice</a:t>
                      </a:r>
                    </a:p>
                  </a:txBody>
                  <a:tcPr marL="68580" marR="68580" marT="34290" marB="34290">
                    <a:solidFill>
                      <a:schemeClr val="accent6">
                        <a:lumMod val="20000"/>
                        <a:lumOff val="80000"/>
                      </a:schemeClr>
                    </a:solidFill>
                  </a:tcPr>
                </a:tc>
                <a:extLst>
                  <a:ext uri="{0D108BD9-81ED-4DB2-BD59-A6C34878D82A}">
                    <a16:rowId xmlns:a16="http://schemas.microsoft.com/office/drawing/2014/main" val="1236121981"/>
                  </a:ext>
                </a:extLst>
              </a:tr>
              <a:tr h="277645">
                <a:tc>
                  <a:txBody>
                    <a:bodyPr/>
                    <a:lstStyle/>
                    <a:p>
                      <a:r>
                        <a:rPr lang="en-US" sz="800"/>
                        <a:t>Organic Management (823)</a:t>
                      </a:r>
                    </a:p>
                  </a:txBody>
                  <a:tcPr marL="68580" marR="68580" marT="34290" marB="34290"/>
                </a:tc>
                <a:extLst>
                  <a:ext uri="{0D108BD9-81ED-4DB2-BD59-A6C34878D82A}">
                    <a16:rowId xmlns:a16="http://schemas.microsoft.com/office/drawing/2014/main" val="3898103999"/>
                  </a:ext>
                </a:extLst>
              </a:tr>
              <a:tr h="274991">
                <a:tc>
                  <a:txBody>
                    <a:bodyPr/>
                    <a:lstStyle/>
                    <a:p>
                      <a:pPr algn="ctr"/>
                      <a:r>
                        <a:rPr lang="en-US" sz="800" b="1"/>
                        <a:t>Facilitating practices</a:t>
                      </a:r>
                    </a:p>
                  </a:txBody>
                  <a:tcPr marL="68580" marR="68580" marT="34290" marB="34290">
                    <a:solidFill>
                      <a:schemeClr val="accent6">
                        <a:lumMod val="20000"/>
                        <a:lumOff val="80000"/>
                      </a:schemeClr>
                    </a:solidFill>
                  </a:tcPr>
                </a:tc>
                <a:extLst>
                  <a:ext uri="{0D108BD9-81ED-4DB2-BD59-A6C34878D82A}">
                    <a16:rowId xmlns:a16="http://schemas.microsoft.com/office/drawing/2014/main" val="557886930"/>
                  </a:ext>
                </a:extLst>
              </a:tr>
              <a:tr h="274991">
                <a:tc>
                  <a:txBody>
                    <a:bodyPr/>
                    <a:lstStyle/>
                    <a:p>
                      <a:r>
                        <a:rPr lang="en-US" sz="800"/>
                        <a:t>Conservation Plan Supporting Organic Transitioning (CPA 138)</a:t>
                      </a:r>
                    </a:p>
                  </a:txBody>
                  <a:tcPr marL="68580" marR="68580" marT="34290" marB="34290"/>
                </a:tc>
                <a:extLst>
                  <a:ext uri="{0D108BD9-81ED-4DB2-BD59-A6C34878D82A}">
                    <a16:rowId xmlns:a16="http://schemas.microsoft.com/office/drawing/2014/main" val="1843133312"/>
                  </a:ext>
                </a:extLst>
              </a:tr>
              <a:tr h="275641">
                <a:tc>
                  <a:txBody>
                    <a:bodyPr/>
                    <a:lstStyle/>
                    <a:p>
                      <a:r>
                        <a:rPr lang="en-US" sz="800"/>
                        <a:t>Transition to Organic Design (DIA 140)</a:t>
                      </a:r>
                    </a:p>
                  </a:txBody>
                  <a:tcPr marL="68580" marR="68580" marT="34290" marB="34290"/>
                </a:tc>
                <a:extLst>
                  <a:ext uri="{0D108BD9-81ED-4DB2-BD59-A6C34878D82A}">
                    <a16:rowId xmlns:a16="http://schemas.microsoft.com/office/drawing/2014/main" val="2165930667"/>
                  </a:ext>
                </a:extLst>
              </a:tr>
              <a:tr h="274991">
                <a:tc>
                  <a:txBody>
                    <a:bodyPr/>
                    <a:lstStyle/>
                    <a:p>
                      <a:r>
                        <a:rPr lang="en-US" sz="800"/>
                        <a:t>Conservation Cover (327)</a:t>
                      </a:r>
                    </a:p>
                  </a:txBody>
                  <a:tcPr marL="68580" marR="68580" marT="34290" marB="34290"/>
                </a:tc>
                <a:extLst>
                  <a:ext uri="{0D108BD9-81ED-4DB2-BD59-A6C34878D82A}">
                    <a16:rowId xmlns:a16="http://schemas.microsoft.com/office/drawing/2014/main" val="1469650279"/>
                  </a:ext>
                </a:extLst>
              </a:tr>
              <a:tr h="274991">
                <a:tc>
                  <a:txBody>
                    <a:bodyPr/>
                    <a:lstStyle/>
                    <a:p>
                      <a:r>
                        <a:rPr lang="en-US" sz="800"/>
                        <a:t>Conservation Rotation (328)</a:t>
                      </a:r>
                    </a:p>
                  </a:txBody>
                  <a:tcPr marL="68580" marR="68580" marT="34290" marB="34290"/>
                </a:tc>
                <a:extLst>
                  <a:ext uri="{0D108BD9-81ED-4DB2-BD59-A6C34878D82A}">
                    <a16:rowId xmlns:a16="http://schemas.microsoft.com/office/drawing/2014/main" val="443153362"/>
                  </a:ext>
                </a:extLst>
              </a:tr>
              <a:tr h="274991">
                <a:tc>
                  <a:txBody>
                    <a:bodyPr/>
                    <a:lstStyle/>
                    <a:p>
                      <a:r>
                        <a:rPr lang="en-US" sz="800"/>
                        <a:t>Cover Crop (340)</a:t>
                      </a:r>
                    </a:p>
                  </a:txBody>
                  <a:tcPr marL="68580" marR="68580" marT="34290" marB="34290"/>
                </a:tc>
                <a:extLst>
                  <a:ext uri="{0D108BD9-81ED-4DB2-BD59-A6C34878D82A}">
                    <a16:rowId xmlns:a16="http://schemas.microsoft.com/office/drawing/2014/main" val="838809608"/>
                  </a:ext>
                </a:extLst>
              </a:tr>
              <a:tr h="274991">
                <a:tc>
                  <a:txBody>
                    <a:bodyPr/>
                    <a:lstStyle/>
                    <a:p>
                      <a:r>
                        <a:rPr lang="en-US" sz="800"/>
                        <a:t>Field Boarder (386)</a:t>
                      </a:r>
                    </a:p>
                  </a:txBody>
                  <a:tcPr marL="68580" marR="68580" marT="34290" marB="34290"/>
                </a:tc>
                <a:extLst>
                  <a:ext uri="{0D108BD9-81ED-4DB2-BD59-A6C34878D82A}">
                    <a16:rowId xmlns:a16="http://schemas.microsoft.com/office/drawing/2014/main" val="3387419971"/>
                  </a:ext>
                </a:extLst>
              </a:tr>
              <a:tr h="274991">
                <a:tc>
                  <a:txBody>
                    <a:bodyPr/>
                    <a:lstStyle/>
                    <a:p>
                      <a:r>
                        <a:rPr lang="en-US" sz="800"/>
                        <a:t>Nutrient Management (590)</a:t>
                      </a:r>
                    </a:p>
                  </a:txBody>
                  <a:tcPr marL="68580" marR="68580" marT="34290" marB="34290"/>
                </a:tc>
                <a:extLst>
                  <a:ext uri="{0D108BD9-81ED-4DB2-BD59-A6C34878D82A}">
                    <a16:rowId xmlns:a16="http://schemas.microsoft.com/office/drawing/2014/main" val="2676193069"/>
                  </a:ext>
                </a:extLst>
              </a:tr>
            </a:tbl>
          </a:graphicData>
        </a:graphic>
      </p:graphicFrame>
    </p:spTree>
    <p:extLst>
      <p:ext uri="{BB962C8B-B14F-4D97-AF65-F5344CB8AC3E}">
        <p14:creationId xmlns:p14="http://schemas.microsoft.com/office/powerpoint/2010/main" val="406278727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EB0AE2-9046-AB02-DEB5-931584FCF13A}"/>
              </a:ext>
            </a:extLst>
          </p:cNvPr>
          <p:cNvSpPr>
            <a:spLocks noGrp="1"/>
          </p:cNvSpPr>
          <p:nvPr>
            <p:ph type="title"/>
          </p:nvPr>
        </p:nvSpPr>
        <p:spPr/>
        <p:txBody>
          <a:bodyPr/>
          <a:lstStyle/>
          <a:p>
            <a:pPr algn="ctr"/>
            <a:r>
              <a:rPr lang="en-US"/>
              <a:t>ACT NOW</a:t>
            </a:r>
          </a:p>
        </p:txBody>
      </p:sp>
      <p:sp>
        <p:nvSpPr>
          <p:cNvPr id="3" name="Content Placeholder 2">
            <a:extLst>
              <a:ext uri="{FF2B5EF4-FFF2-40B4-BE49-F238E27FC236}">
                <a16:creationId xmlns:a16="http://schemas.microsoft.com/office/drawing/2014/main" id="{99EFD63A-B78A-FA70-FC99-1F17B679DF7E}"/>
              </a:ext>
            </a:extLst>
          </p:cNvPr>
          <p:cNvSpPr>
            <a:spLocks noGrp="1"/>
          </p:cNvSpPr>
          <p:nvPr>
            <p:ph idx="1"/>
          </p:nvPr>
        </p:nvSpPr>
        <p:spPr/>
        <p:txBody>
          <a:bodyPr>
            <a:normAutofit/>
          </a:bodyPr>
          <a:lstStyle/>
          <a:p>
            <a:pPr marL="214313" indent="-214313">
              <a:buFont typeface="Arial" panose="020B0604020202020204" pitchFamily="34" charset="0"/>
              <a:buChar char="•"/>
            </a:pPr>
            <a:r>
              <a:rPr lang="en-US" sz="1500"/>
              <a:t>Allows NRCS to immediately approve and obligate a ranked application in a designated ranking pool when an application meets or exceeds an established ranking threshold. </a:t>
            </a:r>
          </a:p>
          <a:p>
            <a:endParaRPr lang="en-US" sz="1500"/>
          </a:p>
          <a:p>
            <a:pPr marL="214313" indent="-214313">
              <a:buFont typeface="Arial" panose="020B0604020202020204" pitchFamily="34" charset="0"/>
              <a:buChar char="•"/>
            </a:pPr>
            <a:r>
              <a:rPr lang="en-US" sz="1500"/>
              <a:t>This process does not negate the eligibility documents that must be in place prior to ranking</a:t>
            </a:r>
          </a:p>
          <a:p>
            <a:endParaRPr lang="en-US" sz="1500"/>
          </a:p>
          <a:p>
            <a:pPr marL="214313" indent="-214313">
              <a:buFont typeface="Arial" panose="020B0604020202020204" pitchFamily="34" charset="0"/>
              <a:buChar char="•"/>
            </a:pPr>
            <a:r>
              <a:rPr lang="en-US" sz="1500"/>
              <a:t>Delaware NRCS is considering establishing an ACT NOW ranking pool in FY 2024</a:t>
            </a:r>
          </a:p>
        </p:txBody>
      </p:sp>
    </p:spTree>
    <p:extLst>
      <p:ext uri="{BB962C8B-B14F-4D97-AF65-F5344CB8AC3E}">
        <p14:creationId xmlns:p14="http://schemas.microsoft.com/office/powerpoint/2010/main" val="380607076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CD3669-394E-4047-9CD7-683FA042A1BD}"/>
              </a:ext>
            </a:extLst>
          </p:cNvPr>
          <p:cNvSpPr>
            <a:spLocks noGrp="1"/>
          </p:cNvSpPr>
          <p:nvPr>
            <p:ph type="title"/>
          </p:nvPr>
        </p:nvSpPr>
        <p:spPr>
          <a:xfrm>
            <a:off x="614854" y="2580362"/>
            <a:ext cx="4367456" cy="2255408"/>
          </a:xfrm>
        </p:spPr>
        <p:txBody>
          <a:bodyPr>
            <a:normAutofit/>
          </a:bodyPr>
          <a:lstStyle/>
          <a:p>
            <a:r>
              <a:rPr lang="en-US"/>
              <a:t>Delaware Local Working Group Strategy</a:t>
            </a:r>
            <a:br>
              <a:rPr lang="en-US"/>
            </a:br>
            <a:br>
              <a:rPr lang="en-US"/>
            </a:br>
            <a:br>
              <a:rPr lang="en-US"/>
            </a:br>
            <a:r>
              <a:rPr lang="en-US" sz="1800"/>
              <a:t>Shantel King</a:t>
            </a:r>
            <a:br>
              <a:rPr lang="en-US" sz="1800"/>
            </a:br>
            <a:r>
              <a:rPr lang="en-US" sz="1800"/>
              <a:t>Assistant State Conservationist-Field Operations</a:t>
            </a:r>
          </a:p>
        </p:txBody>
      </p:sp>
    </p:spTree>
    <p:extLst>
      <p:ext uri="{BB962C8B-B14F-4D97-AF65-F5344CB8AC3E}">
        <p14:creationId xmlns:p14="http://schemas.microsoft.com/office/powerpoint/2010/main" val="341061125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261815" y="694532"/>
            <a:ext cx="8229600" cy="806938"/>
          </a:xfrm>
        </p:spPr>
        <p:txBody>
          <a:bodyPr>
            <a:normAutofit/>
          </a:bodyPr>
          <a:lstStyle/>
          <a:p>
            <a:r>
              <a:rPr lang="en-US" sz="3600" b="1">
                <a:solidFill>
                  <a:srgbClr val="9ACA3D"/>
                </a:solidFill>
                <a:latin typeface="Times New Roman" panose="02020603050405020304" pitchFamily="18" charset="0"/>
                <a:cs typeface="Times New Roman" panose="02020603050405020304" pitchFamily="18" charset="0"/>
              </a:rPr>
              <a:t>Local Working Group Strategy </a:t>
            </a:r>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619359"/>
          </a:xfrm>
          <a:prstGeom prst="rect">
            <a:avLst/>
          </a:prstGeom>
        </p:spPr>
      </p:pic>
      <p:pic>
        <p:nvPicPr>
          <p:cNvPr id="10" name="Picture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93454" y="728945"/>
            <a:ext cx="4109186" cy="516745"/>
          </a:xfrm>
          <a:prstGeom prst="rect">
            <a:avLst/>
          </a:prstGeom>
        </p:spPr>
      </p:pic>
      <p:pic>
        <p:nvPicPr>
          <p:cNvPr id="11" name="Picture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48809" y="6175645"/>
            <a:ext cx="496707" cy="503532"/>
          </a:xfrm>
          <a:prstGeom prst="rect">
            <a:avLst/>
          </a:prstGeom>
        </p:spPr>
      </p:pic>
      <p:sp>
        <p:nvSpPr>
          <p:cNvPr id="2" name="Rectangle 1">
            <a:extLst>
              <a:ext uri="{FF2B5EF4-FFF2-40B4-BE49-F238E27FC236}">
                <a16:creationId xmlns:a16="http://schemas.microsoft.com/office/drawing/2014/main" id="{16BA3D81-D4CD-4D3F-A4CC-1950CBC60D33}"/>
              </a:ext>
            </a:extLst>
          </p:cNvPr>
          <p:cNvSpPr/>
          <p:nvPr/>
        </p:nvSpPr>
        <p:spPr>
          <a:xfrm>
            <a:off x="5138615" y="1868617"/>
            <a:ext cx="4005385" cy="2400657"/>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Community stakeholders are best suited to identify and resolve local natural resource concerns</a:t>
            </a:r>
            <a:endParaRPr kumimoji="0" lang="en-US" sz="30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pic>
        <p:nvPicPr>
          <p:cNvPr id="7" name="Picture 6">
            <a:extLst>
              <a:ext uri="{FF2B5EF4-FFF2-40B4-BE49-F238E27FC236}">
                <a16:creationId xmlns:a16="http://schemas.microsoft.com/office/drawing/2014/main" id="{271EBC47-714A-4F92-AB65-55FC05AAF1A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2090107"/>
            <a:ext cx="4746970" cy="3496901"/>
          </a:xfrm>
          <a:prstGeom prst="rect">
            <a:avLst/>
          </a:prstGeom>
        </p:spPr>
      </p:pic>
    </p:spTree>
    <p:extLst>
      <p:ext uri="{BB962C8B-B14F-4D97-AF65-F5344CB8AC3E}">
        <p14:creationId xmlns:p14="http://schemas.microsoft.com/office/powerpoint/2010/main" val="366420851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261815" y="643733"/>
            <a:ext cx="8229600" cy="806938"/>
          </a:xfrm>
        </p:spPr>
        <p:txBody>
          <a:bodyPr>
            <a:normAutofit/>
          </a:bodyPr>
          <a:lstStyle/>
          <a:p>
            <a:r>
              <a:rPr lang="en-US" sz="3600" b="1">
                <a:solidFill>
                  <a:srgbClr val="9ACA3D"/>
                </a:solidFill>
                <a:latin typeface="Times New Roman" panose="02020603050405020304" pitchFamily="18" charset="0"/>
                <a:cs typeface="Times New Roman" panose="02020603050405020304" pitchFamily="18" charset="0"/>
              </a:rPr>
              <a:t>Local Work Group Strategy</a:t>
            </a:r>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619359"/>
          </a:xfrm>
          <a:prstGeom prst="rect">
            <a:avLst/>
          </a:prstGeom>
        </p:spPr>
      </p:pic>
      <p:pic>
        <p:nvPicPr>
          <p:cNvPr id="10" name="Picture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93454" y="728945"/>
            <a:ext cx="4109186" cy="516745"/>
          </a:xfrm>
          <a:prstGeom prst="rect">
            <a:avLst/>
          </a:prstGeom>
        </p:spPr>
      </p:pic>
      <p:sp>
        <p:nvSpPr>
          <p:cNvPr id="2" name="Rectangle 1">
            <a:extLst>
              <a:ext uri="{FF2B5EF4-FFF2-40B4-BE49-F238E27FC236}">
                <a16:creationId xmlns:a16="http://schemas.microsoft.com/office/drawing/2014/main" id="{16BA3D81-D4CD-4D3F-A4CC-1950CBC60D33}"/>
              </a:ext>
            </a:extLst>
          </p:cNvPr>
          <p:cNvSpPr/>
          <p:nvPr/>
        </p:nvSpPr>
        <p:spPr>
          <a:xfrm>
            <a:off x="453549" y="1332864"/>
            <a:ext cx="6648602" cy="4708981"/>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Convened by local SWCD and NRCS, responsibilities include:</a:t>
            </a:r>
          </a:p>
          <a:p>
            <a:pPr marL="0" marR="0" lvl="1" indent="0" algn="l" defTabSz="457200" rtl="0" eaLnBrk="1" fontAlgn="auto" latinLnBrk="0" hangingPunct="1">
              <a:lnSpc>
                <a:spcPct val="100000"/>
              </a:lnSpc>
              <a:spcBef>
                <a:spcPts val="0"/>
              </a:spcBef>
              <a:spcAft>
                <a:spcPts val="0"/>
              </a:spcAft>
              <a:buClr>
                <a:prstClr val="black"/>
              </a:buClr>
              <a:buSzTx/>
              <a:buFontTx/>
              <a:buNone/>
              <a:tabLst/>
              <a:defRPr/>
            </a:pPr>
            <a:endParaRPr kumimoji="0" lang="en-US" sz="22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1800" b="1"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Identify the biggest conservation needs in our counties;</a:t>
            </a:r>
          </a:p>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n-US" sz="1800" b="1"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1800" b="1"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Prioritize those conservation needs that can be addressed by conservation programs to include: federal, state and county financial assistance</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1800" b="1"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Recommending USDA conservation program application and funding criteria and focus of NRCS funding efforts</a:t>
            </a:r>
          </a:p>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n-US" sz="1800" b="1"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1800" b="1"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Assisting NRCS with public outreach and information efforts </a:t>
            </a:r>
          </a:p>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n-US" sz="1800" b="1"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285750" marR="0" lvl="0" indent="-28575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1800" b="1"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Providing recommendations to the NRCS State Technical Advisory Committee based on resource data.</a:t>
            </a:r>
          </a:p>
        </p:txBody>
      </p:sp>
      <p:pic>
        <p:nvPicPr>
          <p:cNvPr id="12" name="Picture 11" descr="DSC_0217">
            <a:extLst>
              <a:ext uri="{FF2B5EF4-FFF2-40B4-BE49-F238E27FC236}">
                <a16:creationId xmlns:a16="http://schemas.microsoft.com/office/drawing/2014/main" id="{95CE7E89-F9D1-4A1D-8790-57805A1D57B5}"/>
              </a:ext>
            </a:extLst>
          </p:cNvPr>
          <p:cNvPicPr>
            <a:picLocks noGrp="1" noChangeAspect="1"/>
          </p:cNvPicPr>
          <p:nvPr isPhoto="1"/>
        </p:nvPicPr>
        <p:blipFill rotWithShape="1">
          <a:blip r:embed="rId5" cstate="screen">
            <a:lum/>
            <a:extLst>
              <a:ext uri="{28A0092B-C50C-407E-A947-70E740481C1C}">
                <a14:useLocalDpi xmlns:a14="http://schemas.microsoft.com/office/drawing/2010/main"/>
              </a:ext>
            </a:extLst>
          </a:blip>
          <a:srcRect/>
          <a:stretch/>
        </p:blipFill>
        <p:spPr>
          <a:xfrm>
            <a:off x="7469138" y="1411974"/>
            <a:ext cx="1389264" cy="3956312"/>
          </a:xfrm>
          <a:prstGeom prst="rect">
            <a:avLst/>
          </a:prstGeom>
          <a:noFill/>
          <a:ln>
            <a:noFill/>
          </a:ln>
        </p:spPr>
      </p:pic>
    </p:spTree>
    <p:extLst>
      <p:ext uri="{BB962C8B-B14F-4D97-AF65-F5344CB8AC3E}">
        <p14:creationId xmlns:p14="http://schemas.microsoft.com/office/powerpoint/2010/main" val="129874861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9"/>
          <p:cNvSpPr txBox="1">
            <a:spLocks/>
          </p:cNvSpPr>
          <p:nvPr/>
        </p:nvSpPr>
        <p:spPr>
          <a:xfrm>
            <a:off x="7836125" y="5150245"/>
            <a:ext cx="2266950" cy="1614881"/>
          </a:xfrm>
          <a:prstGeom prst="rect">
            <a:avLst/>
          </a:prstGeom>
          <a:noFill/>
        </p:spPr>
        <p:txBody>
          <a:bodyPr vert="horz" lIns="91440" tIns="45720" rIns="91440" bIns="45720" rtlCol="0" anchor="ctr">
            <a:normAutofit/>
          </a:bodyPr>
          <a:lstStyle>
            <a:defPPr>
              <a:defRPr lang="en-US"/>
            </a:defPPr>
            <a:lvl1pPr marL="0" algn="l" defTabSz="914400" rtl="0" eaLnBrk="1" latinLnBrk="0" hangingPunct="1">
              <a:defRPr sz="1000" b="0" kern="1200" spc="300" baseline="0">
                <a:solidFill>
                  <a:srgbClr val="FEC20D"/>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1" i="0" u="none" strike="noStrike" kern="1200" cap="none" spc="0" normalizeH="0" baseline="0" noProof="0">
                <a:ln>
                  <a:noFill/>
                </a:ln>
                <a:solidFill>
                  <a:srgbClr val="9ACA3D"/>
                </a:solidFill>
                <a:effectLst/>
                <a:uLnTx/>
                <a:uFillTx/>
                <a:latin typeface="Arial" panose="020B0604020202020204" pitchFamily="34" charset="0"/>
                <a:ea typeface="+mn-ea"/>
                <a:cs typeface="Arial" panose="020B0604020202020204" pitchFamily="34" charset="0"/>
              </a:rPr>
              <a:t>Natural</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1" i="0" u="none" strike="noStrike" kern="1200" cap="none" spc="0" normalizeH="0" baseline="0" noProof="0">
                <a:ln>
                  <a:noFill/>
                </a:ln>
                <a:solidFill>
                  <a:srgbClr val="9ACA3D"/>
                </a:solidFill>
                <a:effectLst/>
                <a:uLnTx/>
                <a:uFillTx/>
                <a:latin typeface="Arial" panose="020B0604020202020204" pitchFamily="34" charset="0"/>
                <a:ea typeface="+mn-ea"/>
                <a:cs typeface="Arial" panose="020B0604020202020204" pitchFamily="34" charset="0"/>
              </a:rPr>
              <a:t>Resources</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1" i="0" u="none" strike="noStrike" kern="1200" cap="none" spc="0" normalizeH="0" baseline="0" noProof="0">
                <a:ln>
                  <a:noFill/>
                </a:ln>
                <a:solidFill>
                  <a:srgbClr val="9ACA3D"/>
                </a:solidFill>
                <a:effectLst/>
                <a:uLnTx/>
                <a:uFillTx/>
                <a:latin typeface="Arial" panose="020B0604020202020204" pitchFamily="34" charset="0"/>
                <a:ea typeface="+mn-ea"/>
                <a:cs typeface="Arial" panose="020B0604020202020204" pitchFamily="34" charset="0"/>
              </a:rPr>
              <a:t>Conservation</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1" i="0" u="none" strike="noStrike" kern="1200" cap="none" spc="0" normalizeH="0" baseline="0" noProof="0">
                <a:ln>
                  <a:noFill/>
                </a:ln>
                <a:solidFill>
                  <a:srgbClr val="9ACA3D"/>
                </a:solidFill>
                <a:effectLst/>
                <a:uLnTx/>
                <a:uFillTx/>
                <a:latin typeface="Arial" panose="020B0604020202020204" pitchFamily="34" charset="0"/>
                <a:ea typeface="+mn-ea"/>
                <a:cs typeface="Arial" panose="020B0604020202020204" pitchFamily="34" charset="0"/>
              </a:rPr>
              <a:t>Service</a:t>
            </a:r>
          </a:p>
        </p:txBody>
      </p:sp>
      <p:sp>
        <p:nvSpPr>
          <p:cNvPr id="6" name="Content Placeholder 19"/>
          <p:cNvSpPr txBox="1">
            <a:spLocks/>
          </p:cNvSpPr>
          <p:nvPr/>
        </p:nvSpPr>
        <p:spPr>
          <a:xfrm>
            <a:off x="7883893" y="6427411"/>
            <a:ext cx="2266950" cy="342900"/>
          </a:xfrm>
          <a:prstGeom prst="rect">
            <a:avLst/>
          </a:prstGeom>
          <a:solidFill>
            <a:srgbClr val="9ACA3D"/>
          </a:solidFill>
        </p:spPr>
        <p:txBody>
          <a:bodyPr vert="horz" lIns="91440" tIns="45720" rIns="91440" bIns="45720" rtlCol="0" anchor="ctr">
            <a:normAutofit/>
          </a:bodyPr>
          <a:lstStyle>
            <a:defPPr>
              <a:defRPr lang="en-US"/>
            </a:defPPr>
            <a:lvl1pPr marL="0" algn="l" defTabSz="914400" rtl="0" eaLnBrk="1" latinLnBrk="0" hangingPunct="1">
              <a:defRPr sz="1000" b="0" kern="1200" spc="300" baseline="0">
                <a:solidFill>
                  <a:srgbClr val="FEC20D"/>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Calibri" panose="020F0502020204030204"/>
                <a:ea typeface="+mn-ea"/>
                <a:cs typeface="+mn-cs"/>
              </a:rPr>
              <a:t>nrcs.usda.gov</a:t>
            </a:r>
          </a:p>
        </p:txBody>
      </p:sp>
      <p:pic>
        <p:nvPicPr>
          <p:cNvPr id="9" name="Picture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619359"/>
          </a:xfrm>
          <a:prstGeom prst="rect">
            <a:avLst/>
          </a:prstGeom>
        </p:spPr>
      </p:pic>
      <p:pic>
        <p:nvPicPr>
          <p:cNvPr id="10" name="Picture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93454" y="728945"/>
            <a:ext cx="4109186" cy="516745"/>
          </a:xfrm>
          <a:prstGeom prst="rect">
            <a:avLst/>
          </a:prstGeom>
        </p:spPr>
      </p:pic>
      <p:pic>
        <p:nvPicPr>
          <p:cNvPr id="11" name="Picture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48809" y="6175645"/>
            <a:ext cx="496707" cy="503532"/>
          </a:xfrm>
          <a:prstGeom prst="rect">
            <a:avLst/>
          </a:prstGeom>
        </p:spPr>
      </p:pic>
      <p:sp>
        <p:nvSpPr>
          <p:cNvPr id="12" name="TextBox 11">
            <a:extLst>
              <a:ext uri="{FF2B5EF4-FFF2-40B4-BE49-F238E27FC236}">
                <a16:creationId xmlns:a16="http://schemas.microsoft.com/office/drawing/2014/main" id="{DB5B420A-8C3A-4A0B-B908-1A21C63191BC}"/>
              </a:ext>
            </a:extLst>
          </p:cNvPr>
          <p:cNvSpPr txBox="1"/>
          <p:nvPr/>
        </p:nvSpPr>
        <p:spPr>
          <a:xfrm>
            <a:off x="192912" y="806883"/>
            <a:ext cx="7326774" cy="135421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srgbClr val="92D050"/>
                </a:solidFill>
                <a:effectLst/>
                <a:uLnTx/>
                <a:uFillTx/>
                <a:latin typeface="Calibri" panose="020F0502020204030204"/>
                <a:ea typeface="+mn-ea"/>
                <a:cs typeface="+mn-cs"/>
              </a:rPr>
              <a:t>Public Involvement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9F15EC4E-92DF-44B6-8560-681E296A04E3}"/>
              </a:ext>
            </a:extLst>
          </p:cNvPr>
          <p:cNvSpPr txBox="1"/>
          <p:nvPr/>
        </p:nvSpPr>
        <p:spPr>
          <a:xfrm>
            <a:off x="0" y="1508531"/>
            <a:ext cx="4751294" cy="5170646"/>
          </a:xfrm>
          <a:prstGeom prst="rect">
            <a:avLst/>
          </a:prstGeom>
          <a:noFill/>
        </p:spPr>
        <p:txBody>
          <a:bodyPr wrap="square" rtlCol="0">
            <a:spAutoFit/>
          </a:bodyPr>
          <a:lstStyle/>
          <a:p>
            <a:pPr marL="914400" marR="0" lvl="1" indent="-457200" algn="l" defTabSz="914400" rtl="0" eaLnBrk="1" fontAlgn="auto" latinLnBrk="0" hangingPunct="1">
              <a:lnSpc>
                <a:spcPct val="100000"/>
              </a:lnSpc>
              <a:spcBef>
                <a:spcPts val="0"/>
              </a:spcBef>
              <a:spcAft>
                <a:spcPts val="0"/>
              </a:spcAft>
              <a:buClr>
                <a:prstClr val="black"/>
              </a:buClr>
              <a:buSzTx/>
              <a:buFont typeface="Wingdings" panose="05000000000000000000" pitchFamily="2" charset="2"/>
              <a:buChar char="Ø"/>
              <a:tabLst/>
              <a:defRPr/>
            </a:pPr>
            <a:r>
              <a:rPr kumimoji="0" lang="en-US" sz="2800" b="0" i="0" u="none" strike="noStrike" kern="1200" cap="none" spc="0" normalizeH="0" baseline="0" noProof="0">
                <a:ln>
                  <a:noFill/>
                </a:ln>
                <a:solidFill>
                  <a:prstClr val="black"/>
                </a:solidFill>
                <a:effectLst/>
                <a:uLnTx/>
                <a:uFillTx/>
                <a:latin typeface="Calibri" panose="020F0502020204030204"/>
                <a:ea typeface="+mn-ea"/>
                <a:cs typeface="+mn-cs"/>
              </a:rPr>
              <a:t>  </a:t>
            </a:r>
            <a:r>
              <a:rPr kumimoji="0" lang="en-US" sz="2800" b="1" i="0" u="none" strike="noStrike" kern="1200" cap="none" spc="0" normalizeH="0" baseline="0" noProof="0">
                <a:ln>
                  <a:noFill/>
                </a:ln>
                <a:solidFill>
                  <a:prstClr val="black"/>
                </a:solidFill>
                <a:effectLst/>
                <a:uLnTx/>
                <a:uFillTx/>
                <a:latin typeface="Calibri" panose="020F0502020204030204"/>
                <a:ea typeface="+mn-ea"/>
                <a:cs typeface="+mn-cs"/>
              </a:rPr>
              <a:t>Anyone can participate</a:t>
            </a:r>
          </a:p>
          <a:p>
            <a:pPr marL="914400" marR="0" lvl="1" indent="-457200" algn="l" defTabSz="914400" rtl="0" eaLnBrk="1" fontAlgn="auto" latinLnBrk="0" hangingPunct="1">
              <a:lnSpc>
                <a:spcPct val="100000"/>
              </a:lnSpc>
              <a:spcBef>
                <a:spcPts val="0"/>
              </a:spcBef>
              <a:spcAft>
                <a:spcPts val="0"/>
              </a:spcAft>
              <a:buClr>
                <a:prstClr val="black"/>
              </a:buClr>
              <a:buSzTx/>
              <a:buFont typeface="Wingdings" panose="05000000000000000000" pitchFamily="2" charset="2"/>
              <a:buChar char="Ø"/>
              <a:tabLst/>
              <a:defRPr/>
            </a:pPr>
            <a:endParaRPr kumimoji="0" lang="en-US" sz="2800" b="1" i="0" u="none" strike="noStrike" kern="1200" cap="none" spc="0" normalizeH="0" baseline="0" noProof="0">
              <a:ln>
                <a:noFill/>
              </a:ln>
              <a:solidFill>
                <a:prstClr val="black"/>
              </a:solidFill>
              <a:effectLst/>
              <a:uLnTx/>
              <a:uFillTx/>
              <a:latin typeface="Calibri" panose="020F0502020204030204"/>
              <a:ea typeface="+mn-ea"/>
              <a:cs typeface="+mn-cs"/>
            </a:endParaRPr>
          </a:p>
          <a:p>
            <a:pPr marL="914400" marR="0" lvl="1" indent="-457200" algn="l" defTabSz="914400" rtl="0" eaLnBrk="1" fontAlgn="auto" latinLnBrk="0" hangingPunct="1">
              <a:lnSpc>
                <a:spcPct val="100000"/>
              </a:lnSpc>
              <a:spcBef>
                <a:spcPts val="0"/>
              </a:spcBef>
              <a:spcAft>
                <a:spcPts val="0"/>
              </a:spcAft>
              <a:buClr>
                <a:prstClr val="black"/>
              </a:buClr>
              <a:buSzTx/>
              <a:buFont typeface="Wingdings" panose="05000000000000000000" pitchFamily="2" charset="2"/>
              <a:buChar char="Ø"/>
              <a:tabLst/>
              <a:defRPr/>
            </a:pPr>
            <a:r>
              <a:rPr kumimoji="0" lang="en-US" sz="2800" b="1" i="0" u="none" strike="noStrike" kern="1200" cap="none" spc="0" normalizeH="0" baseline="0" noProof="0">
                <a:ln>
                  <a:noFill/>
                </a:ln>
                <a:solidFill>
                  <a:prstClr val="black"/>
                </a:solidFill>
                <a:effectLst/>
                <a:uLnTx/>
                <a:uFillTx/>
                <a:latin typeface="Calibri" panose="020F0502020204030204"/>
                <a:ea typeface="+mn-ea"/>
                <a:cs typeface="+mn-cs"/>
              </a:rPr>
              <a:t>  Local, state and federal   </a:t>
            </a:r>
            <a:br>
              <a:rPr kumimoji="0" lang="en-US" sz="2800" b="1" i="0" u="none" strike="noStrike" kern="1200" cap="none" spc="0" normalizeH="0" baseline="0" noProof="0">
                <a:ln>
                  <a:noFill/>
                </a:ln>
                <a:solidFill>
                  <a:prstClr val="black"/>
                </a:solidFill>
                <a:effectLst/>
                <a:uLnTx/>
                <a:uFillTx/>
                <a:latin typeface="Calibri" panose="020F0502020204030204"/>
                <a:ea typeface="+mn-ea"/>
                <a:cs typeface="+mn-cs"/>
              </a:rPr>
            </a:br>
            <a:r>
              <a:rPr kumimoji="0" lang="en-US" sz="2800" b="1" i="0" u="none" strike="noStrike" kern="1200" cap="none" spc="0" normalizeH="0" baseline="0" noProof="0">
                <a:ln>
                  <a:noFill/>
                </a:ln>
                <a:solidFill>
                  <a:prstClr val="black"/>
                </a:solidFill>
                <a:effectLst/>
                <a:uLnTx/>
                <a:uFillTx/>
                <a:latin typeface="Calibri" panose="020F0502020204030204"/>
                <a:ea typeface="+mn-ea"/>
                <a:cs typeface="+mn-cs"/>
              </a:rPr>
              <a:t>  agencies</a:t>
            </a:r>
          </a:p>
          <a:p>
            <a:pPr marL="914400" marR="0" lvl="1" indent="-457200" algn="l" defTabSz="914400" rtl="0" eaLnBrk="1" fontAlgn="auto" latinLnBrk="0" hangingPunct="1">
              <a:lnSpc>
                <a:spcPct val="100000"/>
              </a:lnSpc>
              <a:spcBef>
                <a:spcPts val="0"/>
              </a:spcBef>
              <a:spcAft>
                <a:spcPts val="0"/>
              </a:spcAft>
              <a:buClr>
                <a:prstClr val="black"/>
              </a:buClr>
              <a:buSzTx/>
              <a:buFont typeface="Wingdings" panose="05000000000000000000" pitchFamily="2" charset="2"/>
              <a:buChar char="Ø"/>
              <a:tabLst/>
              <a:defRPr/>
            </a:pPr>
            <a:endParaRPr kumimoji="0" lang="en-US" sz="2800" b="1" i="0" u="none" strike="noStrike" kern="1200" cap="none" spc="0" normalizeH="0" baseline="0" noProof="0">
              <a:ln>
                <a:noFill/>
              </a:ln>
              <a:solidFill>
                <a:prstClr val="black"/>
              </a:solidFill>
              <a:effectLst/>
              <a:uLnTx/>
              <a:uFillTx/>
              <a:latin typeface="Calibri" panose="020F0502020204030204"/>
              <a:ea typeface="+mn-ea"/>
              <a:cs typeface="+mn-cs"/>
            </a:endParaRPr>
          </a:p>
          <a:p>
            <a:pPr marL="914400" marR="0" lvl="1" indent="-457200" algn="l" defTabSz="914400" rtl="0" eaLnBrk="1" fontAlgn="auto" latinLnBrk="0" hangingPunct="1">
              <a:lnSpc>
                <a:spcPct val="100000"/>
              </a:lnSpc>
              <a:spcBef>
                <a:spcPts val="0"/>
              </a:spcBef>
              <a:spcAft>
                <a:spcPts val="0"/>
              </a:spcAft>
              <a:buClr>
                <a:prstClr val="black"/>
              </a:buClr>
              <a:buSzTx/>
              <a:buFont typeface="Wingdings" panose="05000000000000000000" pitchFamily="2" charset="2"/>
              <a:buChar char="Ø"/>
              <a:tabLst/>
              <a:defRPr/>
            </a:pPr>
            <a:r>
              <a:rPr kumimoji="0" lang="en-US" sz="2800" b="1" i="0" u="none" strike="noStrike" kern="1200" cap="none" spc="0" normalizeH="0" baseline="0" noProof="0">
                <a:ln>
                  <a:noFill/>
                </a:ln>
                <a:solidFill>
                  <a:prstClr val="black"/>
                </a:solidFill>
                <a:effectLst/>
                <a:uLnTx/>
                <a:uFillTx/>
                <a:latin typeface="Calibri" panose="020F0502020204030204"/>
                <a:ea typeface="+mn-ea"/>
                <a:cs typeface="+mn-cs"/>
              </a:rPr>
              <a:t>  Agricultural </a:t>
            </a:r>
            <a:br>
              <a:rPr kumimoji="0" lang="en-US" sz="2800" b="1" i="0" u="none" strike="noStrike" kern="1200" cap="none" spc="0" normalizeH="0" baseline="0" noProof="0">
                <a:ln>
                  <a:noFill/>
                </a:ln>
                <a:solidFill>
                  <a:prstClr val="black"/>
                </a:solidFill>
                <a:effectLst/>
                <a:uLnTx/>
                <a:uFillTx/>
                <a:latin typeface="Calibri" panose="020F0502020204030204"/>
                <a:ea typeface="+mn-ea"/>
                <a:cs typeface="+mn-cs"/>
              </a:rPr>
            </a:br>
            <a:r>
              <a:rPr kumimoji="0" lang="en-US" sz="2800" b="1" i="0" u="none" strike="noStrike" kern="1200" cap="none" spc="0" normalizeH="0" baseline="0" noProof="0">
                <a:ln>
                  <a:noFill/>
                </a:ln>
                <a:solidFill>
                  <a:prstClr val="black"/>
                </a:solidFill>
                <a:effectLst/>
                <a:uLnTx/>
                <a:uFillTx/>
                <a:latin typeface="Calibri" panose="020F0502020204030204"/>
                <a:ea typeface="+mn-ea"/>
                <a:cs typeface="+mn-cs"/>
              </a:rPr>
              <a:t>  organizations</a:t>
            </a:r>
            <a:br>
              <a:rPr kumimoji="0" lang="en-US" sz="2800" b="1" i="0" u="none" strike="noStrike" kern="1200" cap="none" spc="0" normalizeH="0" baseline="0" noProof="0">
                <a:ln>
                  <a:noFill/>
                </a:ln>
                <a:solidFill>
                  <a:prstClr val="black"/>
                </a:solidFill>
                <a:effectLst/>
                <a:uLnTx/>
                <a:uFillTx/>
                <a:latin typeface="Calibri" panose="020F0502020204030204"/>
                <a:ea typeface="+mn-ea"/>
                <a:cs typeface="+mn-cs"/>
              </a:rPr>
            </a:br>
            <a:endParaRPr kumimoji="0" lang="en-US" sz="2800" b="1" i="0" u="none" strike="noStrike" kern="1200" cap="none" spc="0" normalizeH="0" baseline="0" noProof="0">
              <a:ln>
                <a:noFill/>
              </a:ln>
              <a:solidFill>
                <a:prstClr val="black"/>
              </a:solidFill>
              <a:effectLst/>
              <a:uLnTx/>
              <a:uFillTx/>
              <a:latin typeface="Calibri" panose="020F0502020204030204"/>
              <a:ea typeface="+mn-ea"/>
              <a:cs typeface="+mn-cs"/>
            </a:endParaRPr>
          </a:p>
          <a:p>
            <a:pPr marL="914400" marR="0" lvl="1" indent="-457200" algn="l" defTabSz="914400" rtl="0" eaLnBrk="1" fontAlgn="auto" latinLnBrk="0" hangingPunct="1">
              <a:lnSpc>
                <a:spcPct val="100000"/>
              </a:lnSpc>
              <a:spcBef>
                <a:spcPts val="0"/>
              </a:spcBef>
              <a:spcAft>
                <a:spcPts val="0"/>
              </a:spcAft>
              <a:buClr>
                <a:prstClr val="black"/>
              </a:buClr>
              <a:buSzTx/>
              <a:buFont typeface="Wingdings" panose="05000000000000000000" pitchFamily="2" charset="2"/>
              <a:buChar char="Ø"/>
              <a:tabLst/>
              <a:defRPr/>
            </a:pPr>
            <a:r>
              <a:rPr kumimoji="0" lang="en-US" sz="2800" b="1" i="0" u="none" strike="noStrike" kern="1200" cap="none" spc="0" normalizeH="0" baseline="0" noProof="0">
                <a:ln>
                  <a:noFill/>
                </a:ln>
                <a:solidFill>
                  <a:prstClr val="black"/>
                </a:solidFill>
                <a:effectLst/>
                <a:uLnTx/>
                <a:uFillTx/>
                <a:latin typeface="Calibri" panose="020F0502020204030204"/>
                <a:ea typeface="+mn-ea"/>
                <a:cs typeface="+mn-cs"/>
              </a:rPr>
              <a:t>  Local agri-businesses</a:t>
            </a:r>
          </a:p>
          <a:p>
            <a:pPr marL="914400" marR="0" lvl="1" indent="-457200" algn="l" defTabSz="914400" rtl="0" eaLnBrk="1" fontAlgn="auto" latinLnBrk="0" hangingPunct="1">
              <a:lnSpc>
                <a:spcPct val="100000"/>
              </a:lnSpc>
              <a:spcBef>
                <a:spcPts val="0"/>
              </a:spcBef>
              <a:spcAft>
                <a:spcPts val="0"/>
              </a:spcAft>
              <a:buClr>
                <a:prstClr val="black"/>
              </a:buClr>
              <a:buSzTx/>
              <a:buFont typeface="Wingdings" panose="05000000000000000000" pitchFamily="2" charset="2"/>
              <a:buChar char="Ø"/>
              <a:tabLst/>
              <a:defRPr/>
            </a:pPr>
            <a:endParaRPr kumimoji="0" lang="en-US" sz="2800" b="1" i="0" u="none" strike="noStrike" kern="1200" cap="none" spc="0" normalizeH="0" baseline="0" noProof="0">
              <a:ln>
                <a:noFill/>
              </a:ln>
              <a:solidFill>
                <a:prstClr val="black"/>
              </a:solidFill>
              <a:effectLst/>
              <a:uLnTx/>
              <a:uFillTx/>
              <a:latin typeface="Calibri" panose="020F0502020204030204"/>
              <a:ea typeface="+mn-ea"/>
              <a:cs typeface="+mn-cs"/>
            </a:endParaRPr>
          </a:p>
          <a:p>
            <a:pPr marL="914400" marR="0" lvl="1" indent="-457200" algn="l" defTabSz="914400" rtl="0" eaLnBrk="1" fontAlgn="auto" latinLnBrk="0" hangingPunct="1">
              <a:lnSpc>
                <a:spcPct val="100000"/>
              </a:lnSpc>
              <a:spcBef>
                <a:spcPts val="0"/>
              </a:spcBef>
              <a:spcAft>
                <a:spcPts val="0"/>
              </a:spcAft>
              <a:buClr>
                <a:prstClr val="black"/>
              </a:buClr>
              <a:buSzTx/>
              <a:buFont typeface="Wingdings" panose="05000000000000000000" pitchFamily="2" charset="2"/>
              <a:buChar char="Ø"/>
              <a:tabLst/>
              <a:defRPr/>
            </a:pPr>
            <a:r>
              <a:rPr kumimoji="0" lang="en-US" sz="2800" b="1" i="0" u="none" strike="noStrike" kern="1200" cap="none" spc="0" normalizeH="0" baseline="0" noProof="0">
                <a:ln>
                  <a:noFill/>
                </a:ln>
                <a:solidFill>
                  <a:prstClr val="black"/>
                </a:solidFill>
                <a:effectLst/>
                <a:uLnTx/>
                <a:uFillTx/>
                <a:latin typeface="Calibri" panose="020F0502020204030204"/>
                <a:ea typeface="+mn-ea"/>
                <a:cs typeface="+mn-cs"/>
              </a:rPr>
              <a:t>  Impacted stakeholders</a:t>
            </a:r>
          </a:p>
          <a:p>
            <a:pPr marL="800100" marR="0" lvl="1" indent="-342900" algn="l" defTabSz="914400" rtl="0" eaLnBrk="1" fontAlgn="auto" latinLnBrk="0" hangingPunct="1">
              <a:lnSpc>
                <a:spcPct val="100000"/>
              </a:lnSpc>
              <a:spcBef>
                <a:spcPts val="0"/>
              </a:spcBef>
              <a:spcAft>
                <a:spcPts val="0"/>
              </a:spcAft>
              <a:buClr>
                <a:prstClr val="black"/>
              </a:buClr>
              <a:buSzTx/>
              <a:buFont typeface="Wingdings" panose="05000000000000000000" pitchFamily="2" charset="2"/>
              <a:buChar char="§"/>
              <a:tabLst/>
              <a:defRPr/>
            </a:pPr>
            <a:endParaRPr kumimoji="0" lang="en-US" sz="2200" b="0" i="0" u="none" strike="noStrike" kern="1200" cap="none" spc="0" normalizeH="0" baseline="0" noProof="0">
              <a:ln>
                <a:noFill/>
              </a:ln>
              <a:solidFill>
                <a:prstClr val="black"/>
              </a:solidFill>
              <a:effectLst/>
              <a:uLnTx/>
              <a:uFillTx/>
              <a:latin typeface="Adobe Garamond Pro" pitchFamily="18" charset="0"/>
              <a:ea typeface="+mn-ea"/>
              <a:cs typeface="+mn-cs"/>
            </a:endParaRPr>
          </a:p>
        </p:txBody>
      </p:sp>
      <p:pic>
        <p:nvPicPr>
          <p:cNvPr id="4" name="Picture 3" descr="A group of people sitting at tables&#10;&#10;Description automatically generated with medium confidence">
            <a:extLst>
              <a:ext uri="{FF2B5EF4-FFF2-40B4-BE49-F238E27FC236}">
                <a16:creationId xmlns:a16="http://schemas.microsoft.com/office/drawing/2014/main" id="{7A3BEC4B-28DE-4A7C-A18C-1D3F28E7F98A}"/>
              </a:ext>
            </a:extLst>
          </p:cNvPr>
          <p:cNvPicPr>
            <a:picLocks noChangeAspect="1"/>
          </p:cNvPicPr>
          <p:nvPr/>
        </p:nvPicPr>
        <p:blipFill>
          <a:blip r:embed="rId6"/>
          <a:stretch>
            <a:fillRect/>
          </a:stretch>
        </p:blipFill>
        <p:spPr>
          <a:xfrm>
            <a:off x="4660320" y="2239038"/>
            <a:ext cx="4309280" cy="3231960"/>
          </a:xfrm>
          <a:prstGeom prst="rect">
            <a:avLst/>
          </a:prstGeom>
        </p:spPr>
      </p:pic>
    </p:spTree>
    <p:extLst>
      <p:ext uri="{BB962C8B-B14F-4D97-AF65-F5344CB8AC3E}">
        <p14:creationId xmlns:p14="http://schemas.microsoft.com/office/powerpoint/2010/main" val="24622997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8E7FD4-AB8E-A546-9DA8-97DF9727E8D2}"/>
              </a:ext>
            </a:extLst>
          </p:cNvPr>
          <p:cNvSpPr>
            <a:spLocks noGrp="1"/>
          </p:cNvSpPr>
          <p:nvPr>
            <p:ph type="title"/>
          </p:nvPr>
        </p:nvSpPr>
        <p:spPr>
          <a:xfrm>
            <a:off x="0" y="1071401"/>
            <a:ext cx="9270380" cy="875641"/>
          </a:xfrm>
        </p:spPr>
        <p:txBody>
          <a:bodyPr vert="horz" lIns="91440" tIns="45720" rIns="91440" bIns="45720" rtlCol="0" anchor="b">
            <a:noAutofit/>
          </a:bodyPr>
          <a:lstStyle/>
          <a:p>
            <a:pPr algn="ctr"/>
            <a:r>
              <a:rPr lang="en-US" sz="3400">
                <a:solidFill>
                  <a:srgbClr val="065744"/>
                </a:solidFill>
                <a:latin typeface="Times New Roman" panose="02020603050405020304" pitchFamily="18" charset="0"/>
                <a:ea typeface="Open Sans"/>
                <a:cs typeface="Times New Roman" panose="02020603050405020304" pitchFamily="18" charset="0"/>
              </a:rPr>
              <a:t>Delaware Inflation Reduction Act (IRA) Projections</a:t>
            </a:r>
          </a:p>
        </p:txBody>
      </p:sp>
      <p:sp>
        <p:nvSpPr>
          <p:cNvPr id="4" name="TextBox 3">
            <a:extLst>
              <a:ext uri="{FF2B5EF4-FFF2-40B4-BE49-F238E27FC236}">
                <a16:creationId xmlns:a16="http://schemas.microsoft.com/office/drawing/2014/main" id="{E39ECBC1-99CC-1342-A7BB-166CC8BC164B}"/>
              </a:ext>
            </a:extLst>
          </p:cNvPr>
          <p:cNvSpPr txBox="1"/>
          <p:nvPr/>
        </p:nvSpPr>
        <p:spPr>
          <a:xfrm>
            <a:off x="3268676" y="1947042"/>
            <a:ext cx="5583027" cy="4903627"/>
          </a:xfrm>
          <a:prstGeom prst="rect">
            <a:avLst/>
          </a:prstGeom>
        </p:spPr>
        <p:txBody>
          <a:bodyPr vert="horz" lIns="91440" tIns="45720" rIns="91440" bIns="45720" rtlCol="0" anchor="t">
            <a:no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1"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EQIP - IRA: $24,398,963</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1"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CSP – IRA: $5,092,821</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1"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ACEP – IRA: $6,708,590</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endParaRPr>
          </a:p>
          <a:p>
            <a:pPr marL="114300" marR="0" lvl="0" indent="0" algn="l" defTabSz="914400" rtl="0" eaLnBrk="1" fontAlgn="auto" latinLnBrk="0" hangingPunct="1">
              <a:lnSpc>
                <a:spcPct val="90000"/>
              </a:lnSpc>
              <a:spcBef>
                <a:spcPts val="0"/>
              </a:spcBef>
              <a:spcAft>
                <a:spcPts val="60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panose="02020603050405020304" pitchFamily="18" charset="0"/>
              <a:ea typeface="Open Sans"/>
              <a:cs typeface="Times New Roman" panose="02020603050405020304" pitchFamily="18" charset="0"/>
            </a:endParaRPr>
          </a:p>
        </p:txBody>
      </p:sp>
      <p:pic>
        <p:nvPicPr>
          <p:cNvPr id="1026" name="Picture 2">
            <a:extLst>
              <a:ext uri="{FF2B5EF4-FFF2-40B4-BE49-F238E27FC236}">
                <a16:creationId xmlns:a16="http://schemas.microsoft.com/office/drawing/2014/main" id="{BE3DAB3B-D8E2-4291-BBF0-EBE9418D450C}"/>
              </a:ext>
            </a:extLst>
          </p:cNvPr>
          <p:cNvPicPr>
            <a:picLocks noChangeAspect="1" noChangeArrowheads="1"/>
          </p:cNvPicPr>
          <p:nvPr/>
        </p:nvPicPr>
        <p:blipFill>
          <a:blip r:embed="rId3"/>
          <a:srcRect t="190" b="190"/>
          <a:stretch/>
        </p:blipFill>
        <p:spPr bwMode="auto">
          <a:xfrm>
            <a:off x="292297" y="2018098"/>
            <a:ext cx="2776654" cy="46204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447580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19"/>
          <p:cNvSpPr txBox="1">
            <a:spLocks/>
          </p:cNvSpPr>
          <p:nvPr/>
        </p:nvSpPr>
        <p:spPr>
          <a:xfrm>
            <a:off x="7836125" y="5150245"/>
            <a:ext cx="2266950" cy="1614881"/>
          </a:xfrm>
          <a:prstGeom prst="rect">
            <a:avLst/>
          </a:prstGeom>
          <a:noFill/>
        </p:spPr>
        <p:txBody>
          <a:bodyPr vert="horz" lIns="91440" tIns="45720" rIns="91440" bIns="45720" rtlCol="0" anchor="ctr">
            <a:normAutofit/>
          </a:bodyPr>
          <a:lstStyle>
            <a:defPPr>
              <a:defRPr lang="en-US"/>
            </a:defPPr>
            <a:lvl1pPr marL="0" algn="l" defTabSz="914400" rtl="0" eaLnBrk="1" latinLnBrk="0" hangingPunct="1">
              <a:defRPr sz="1000" b="0" kern="1200" spc="300" baseline="0">
                <a:solidFill>
                  <a:srgbClr val="FEC20D"/>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1" i="0" u="none" strike="noStrike" kern="1200" cap="none" spc="0" normalizeH="0" baseline="0" noProof="0">
                <a:ln>
                  <a:noFill/>
                </a:ln>
                <a:solidFill>
                  <a:srgbClr val="9ACA3D"/>
                </a:solidFill>
                <a:effectLst/>
                <a:uLnTx/>
                <a:uFillTx/>
                <a:latin typeface="Arial" panose="020B0604020202020204" pitchFamily="34" charset="0"/>
                <a:ea typeface="+mn-ea"/>
                <a:cs typeface="Arial" panose="020B0604020202020204" pitchFamily="34" charset="0"/>
              </a:rPr>
              <a:t>Natural</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1" i="0" u="none" strike="noStrike" kern="1200" cap="none" spc="0" normalizeH="0" baseline="0" noProof="0">
                <a:ln>
                  <a:noFill/>
                </a:ln>
                <a:solidFill>
                  <a:srgbClr val="9ACA3D"/>
                </a:solidFill>
                <a:effectLst/>
                <a:uLnTx/>
                <a:uFillTx/>
                <a:latin typeface="Arial" panose="020B0604020202020204" pitchFamily="34" charset="0"/>
                <a:ea typeface="+mn-ea"/>
                <a:cs typeface="Arial" panose="020B0604020202020204" pitchFamily="34" charset="0"/>
              </a:rPr>
              <a:t>Resources</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1" i="0" u="none" strike="noStrike" kern="1200" cap="none" spc="0" normalizeH="0" baseline="0" noProof="0">
                <a:ln>
                  <a:noFill/>
                </a:ln>
                <a:solidFill>
                  <a:srgbClr val="9ACA3D"/>
                </a:solidFill>
                <a:effectLst/>
                <a:uLnTx/>
                <a:uFillTx/>
                <a:latin typeface="Arial" panose="020B0604020202020204" pitchFamily="34" charset="0"/>
                <a:ea typeface="+mn-ea"/>
                <a:cs typeface="Arial" panose="020B0604020202020204" pitchFamily="34" charset="0"/>
              </a:rPr>
              <a:t>Conservation</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1" i="0" u="none" strike="noStrike" kern="1200" cap="none" spc="0" normalizeH="0" baseline="0" noProof="0">
                <a:ln>
                  <a:noFill/>
                </a:ln>
                <a:solidFill>
                  <a:srgbClr val="9ACA3D"/>
                </a:solidFill>
                <a:effectLst/>
                <a:uLnTx/>
                <a:uFillTx/>
                <a:latin typeface="Arial" panose="020B0604020202020204" pitchFamily="34" charset="0"/>
                <a:ea typeface="+mn-ea"/>
                <a:cs typeface="Arial" panose="020B0604020202020204" pitchFamily="34" charset="0"/>
              </a:rPr>
              <a:t>Service</a:t>
            </a:r>
          </a:p>
        </p:txBody>
      </p:sp>
      <p:sp>
        <p:nvSpPr>
          <p:cNvPr id="5" name="Content Placeholder 19"/>
          <p:cNvSpPr txBox="1">
            <a:spLocks/>
          </p:cNvSpPr>
          <p:nvPr/>
        </p:nvSpPr>
        <p:spPr>
          <a:xfrm>
            <a:off x="7883893" y="6427411"/>
            <a:ext cx="2266950" cy="342900"/>
          </a:xfrm>
          <a:prstGeom prst="rect">
            <a:avLst/>
          </a:prstGeom>
          <a:solidFill>
            <a:srgbClr val="9ACA3D"/>
          </a:solidFill>
        </p:spPr>
        <p:txBody>
          <a:bodyPr vert="horz" lIns="91440" tIns="45720" rIns="91440" bIns="45720" rtlCol="0" anchor="ctr">
            <a:normAutofit/>
          </a:bodyPr>
          <a:lstStyle>
            <a:defPPr>
              <a:defRPr lang="en-US"/>
            </a:defPPr>
            <a:lvl1pPr marL="0" algn="l" defTabSz="914400" rtl="0" eaLnBrk="1" latinLnBrk="0" hangingPunct="1">
              <a:defRPr sz="1000" b="0" kern="1200" spc="300" baseline="0">
                <a:solidFill>
                  <a:srgbClr val="FEC20D"/>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Calibri" panose="020F0502020204030204"/>
                <a:ea typeface="+mn-ea"/>
                <a:cs typeface="+mn-cs"/>
              </a:rPr>
              <a:t>nrcs.usda.gov</a:t>
            </a:r>
          </a:p>
        </p:txBody>
      </p:sp>
      <p:sp>
        <p:nvSpPr>
          <p:cNvPr id="6" name="Title 1"/>
          <p:cNvSpPr>
            <a:spLocks noGrp="1"/>
          </p:cNvSpPr>
          <p:nvPr>
            <p:ph type="title"/>
          </p:nvPr>
        </p:nvSpPr>
        <p:spPr>
          <a:xfrm>
            <a:off x="248809" y="771386"/>
            <a:ext cx="8229600" cy="1362823"/>
          </a:xfrm>
        </p:spPr>
        <p:txBody>
          <a:bodyPr>
            <a:normAutofit/>
          </a:bodyPr>
          <a:lstStyle/>
          <a:p>
            <a:r>
              <a:rPr lang="en-US" sz="3600" b="1">
                <a:solidFill>
                  <a:srgbClr val="9ACA3D"/>
                </a:solidFill>
                <a:latin typeface="Times New Roman" panose="02020603050405020304" pitchFamily="18" charset="0"/>
                <a:cs typeface="Times New Roman" panose="02020603050405020304" pitchFamily="18" charset="0"/>
              </a:rPr>
              <a:t>State Technical Advisory </a:t>
            </a:r>
            <a:br>
              <a:rPr lang="en-US" sz="3600" b="1">
                <a:solidFill>
                  <a:srgbClr val="9ACA3D"/>
                </a:solidFill>
                <a:latin typeface="Times New Roman" panose="02020603050405020304" pitchFamily="18" charset="0"/>
                <a:cs typeface="Times New Roman" panose="02020603050405020304" pitchFamily="18" charset="0"/>
              </a:rPr>
            </a:br>
            <a:r>
              <a:rPr lang="en-US" sz="3600" b="1">
                <a:solidFill>
                  <a:srgbClr val="9ACA3D"/>
                </a:solidFill>
                <a:latin typeface="Times New Roman" panose="02020603050405020304" pitchFamily="18" charset="0"/>
                <a:cs typeface="Times New Roman" panose="02020603050405020304" pitchFamily="18" charset="0"/>
              </a:rPr>
              <a:t>Committee (STAC)</a:t>
            </a:r>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619359"/>
          </a:xfrm>
          <a:prstGeom prst="rect">
            <a:avLst/>
          </a:prstGeom>
        </p:spPr>
      </p:pic>
      <p:pic>
        <p:nvPicPr>
          <p:cNvPr id="10" name="Picture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93454" y="728945"/>
            <a:ext cx="4109186" cy="516745"/>
          </a:xfrm>
          <a:prstGeom prst="rect">
            <a:avLst/>
          </a:prstGeom>
        </p:spPr>
      </p:pic>
      <p:pic>
        <p:nvPicPr>
          <p:cNvPr id="11" name="Picture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48809" y="6175645"/>
            <a:ext cx="496707" cy="503532"/>
          </a:xfrm>
          <a:prstGeom prst="rect">
            <a:avLst/>
          </a:prstGeom>
        </p:spPr>
      </p:pic>
      <p:pic>
        <p:nvPicPr>
          <p:cNvPr id="14" name="Picture 13" descr="_DSC0194">
            <a:extLst>
              <a:ext uri="{FF2B5EF4-FFF2-40B4-BE49-F238E27FC236}">
                <a16:creationId xmlns:a16="http://schemas.microsoft.com/office/drawing/2014/main" id="{ED3C595A-98DB-46B2-92B1-9B38107F2597}"/>
              </a:ext>
            </a:extLst>
          </p:cNvPr>
          <p:cNvPicPr>
            <a:picLocks noGrp="1" noChangeAspect="1"/>
          </p:cNvPicPr>
          <p:nvPr isPhoto="1"/>
        </p:nvPicPr>
        <p:blipFill>
          <a:blip r:embed="rId6" cstate="email">
            <a:lum/>
            <a:extLst>
              <a:ext uri="{28A0092B-C50C-407E-A947-70E740481C1C}">
                <a14:useLocalDpi xmlns:a14="http://schemas.microsoft.com/office/drawing/2010/main"/>
              </a:ext>
            </a:extLst>
          </a:blip>
          <a:stretch>
            <a:fillRect/>
          </a:stretch>
        </p:blipFill>
        <p:spPr>
          <a:xfrm>
            <a:off x="1664063" y="2300820"/>
            <a:ext cx="5399092" cy="3592832"/>
          </a:xfrm>
          <a:prstGeom prst="rect">
            <a:avLst/>
          </a:prstGeom>
          <a:noFill/>
          <a:ln>
            <a:noFill/>
          </a:ln>
        </p:spPr>
        <p:style>
          <a:lnRef idx="0">
            <a:scrgbClr r="0" g="0" b="0"/>
          </a:lnRef>
          <a:fillRef idx="0">
            <a:scrgbClr r="0" g="0" b="0"/>
          </a:fillRef>
          <a:effectRef idx="0">
            <a:scrgbClr r="0" g="0" b="0"/>
          </a:effectRef>
          <a:fontRef idx="minor">
            <a:schemeClr val="dk1"/>
          </a:fontRef>
        </p:style>
      </p:pic>
      <p:pic>
        <p:nvPicPr>
          <p:cNvPr id="12" name="Content Placeholder 10">
            <a:extLst>
              <a:ext uri="{FF2B5EF4-FFF2-40B4-BE49-F238E27FC236}">
                <a16:creationId xmlns:a16="http://schemas.microsoft.com/office/drawing/2014/main" id="{5D6E0524-9DBB-4E57-AC9A-5F93FC14EC44}"/>
              </a:ext>
            </a:extLst>
          </p:cNvPr>
          <p:cNvPicPr>
            <a:picLocks noChangeAspect="1"/>
          </p:cNvPicPr>
          <p:nvPr/>
        </p:nvPicPr>
        <p:blipFill>
          <a:blip r:embed="rId7"/>
          <a:stretch>
            <a:fillRect/>
          </a:stretch>
        </p:blipFill>
        <p:spPr>
          <a:xfrm>
            <a:off x="1077353" y="2026332"/>
            <a:ext cx="6711004" cy="4060282"/>
          </a:xfrm>
          <a:prstGeom prst="rect">
            <a:avLst/>
          </a:prstGeom>
        </p:spPr>
      </p:pic>
    </p:spTree>
    <p:extLst>
      <p:ext uri="{BB962C8B-B14F-4D97-AF65-F5344CB8AC3E}">
        <p14:creationId xmlns:p14="http://schemas.microsoft.com/office/powerpoint/2010/main" val="145557452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19"/>
          <p:cNvSpPr txBox="1">
            <a:spLocks/>
          </p:cNvSpPr>
          <p:nvPr/>
        </p:nvSpPr>
        <p:spPr>
          <a:xfrm>
            <a:off x="7836125" y="5150245"/>
            <a:ext cx="2266950" cy="1614881"/>
          </a:xfrm>
          <a:prstGeom prst="rect">
            <a:avLst/>
          </a:prstGeom>
          <a:noFill/>
        </p:spPr>
        <p:txBody>
          <a:bodyPr vert="horz" lIns="91440" tIns="45720" rIns="91440" bIns="45720" rtlCol="0" anchor="ctr">
            <a:normAutofit/>
          </a:bodyPr>
          <a:lstStyle>
            <a:defPPr>
              <a:defRPr lang="en-US"/>
            </a:defPPr>
            <a:lvl1pPr marL="0" algn="l" defTabSz="914400" rtl="0" eaLnBrk="1" latinLnBrk="0" hangingPunct="1">
              <a:defRPr sz="1000" b="0" kern="1200" spc="300" baseline="0">
                <a:solidFill>
                  <a:srgbClr val="FEC20D"/>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1" i="0" u="none" strike="noStrike" kern="1200" cap="none" spc="0" normalizeH="0" baseline="0" noProof="0">
                <a:ln>
                  <a:noFill/>
                </a:ln>
                <a:solidFill>
                  <a:srgbClr val="9ACA3D"/>
                </a:solidFill>
                <a:effectLst/>
                <a:uLnTx/>
                <a:uFillTx/>
                <a:latin typeface="Arial" panose="020B0604020202020204" pitchFamily="34" charset="0"/>
                <a:ea typeface="+mn-ea"/>
                <a:cs typeface="Arial" panose="020B0604020202020204" pitchFamily="34" charset="0"/>
              </a:rPr>
              <a:t>Natural</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1" i="0" u="none" strike="noStrike" kern="1200" cap="none" spc="0" normalizeH="0" baseline="0" noProof="0">
                <a:ln>
                  <a:noFill/>
                </a:ln>
                <a:solidFill>
                  <a:srgbClr val="9ACA3D"/>
                </a:solidFill>
                <a:effectLst/>
                <a:uLnTx/>
                <a:uFillTx/>
                <a:latin typeface="Arial" panose="020B0604020202020204" pitchFamily="34" charset="0"/>
                <a:ea typeface="+mn-ea"/>
                <a:cs typeface="Arial" panose="020B0604020202020204" pitchFamily="34" charset="0"/>
              </a:rPr>
              <a:t>Resources</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1" i="0" u="none" strike="noStrike" kern="1200" cap="none" spc="0" normalizeH="0" baseline="0" noProof="0">
                <a:ln>
                  <a:noFill/>
                </a:ln>
                <a:solidFill>
                  <a:srgbClr val="9ACA3D"/>
                </a:solidFill>
                <a:effectLst/>
                <a:uLnTx/>
                <a:uFillTx/>
                <a:latin typeface="Arial" panose="020B0604020202020204" pitchFamily="34" charset="0"/>
                <a:ea typeface="+mn-ea"/>
                <a:cs typeface="Arial" panose="020B0604020202020204" pitchFamily="34" charset="0"/>
              </a:rPr>
              <a:t>Conservation</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1" i="0" u="none" strike="noStrike" kern="1200" cap="none" spc="0" normalizeH="0" baseline="0" noProof="0">
                <a:ln>
                  <a:noFill/>
                </a:ln>
                <a:solidFill>
                  <a:srgbClr val="9ACA3D"/>
                </a:solidFill>
                <a:effectLst/>
                <a:uLnTx/>
                <a:uFillTx/>
                <a:latin typeface="Arial" panose="020B0604020202020204" pitchFamily="34" charset="0"/>
                <a:ea typeface="+mn-ea"/>
                <a:cs typeface="Arial" panose="020B0604020202020204" pitchFamily="34" charset="0"/>
              </a:rPr>
              <a:t>Service</a:t>
            </a:r>
          </a:p>
        </p:txBody>
      </p:sp>
      <p:sp>
        <p:nvSpPr>
          <p:cNvPr id="5" name="Content Placeholder 19"/>
          <p:cNvSpPr txBox="1">
            <a:spLocks/>
          </p:cNvSpPr>
          <p:nvPr/>
        </p:nvSpPr>
        <p:spPr>
          <a:xfrm>
            <a:off x="7883893" y="6427411"/>
            <a:ext cx="2266950" cy="342900"/>
          </a:xfrm>
          <a:prstGeom prst="rect">
            <a:avLst/>
          </a:prstGeom>
          <a:solidFill>
            <a:srgbClr val="9ACA3D"/>
          </a:solidFill>
        </p:spPr>
        <p:txBody>
          <a:bodyPr vert="horz" lIns="91440" tIns="45720" rIns="91440" bIns="45720" rtlCol="0" anchor="ctr">
            <a:normAutofit/>
          </a:bodyPr>
          <a:lstStyle>
            <a:defPPr>
              <a:defRPr lang="en-US"/>
            </a:defPPr>
            <a:lvl1pPr marL="0" algn="l" defTabSz="914400" rtl="0" eaLnBrk="1" latinLnBrk="0" hangingPunct="1">
              <a:defRPr sz="1000" b="0" kern="1200" spc="300" baseline="0">
                <a:solidFill>
                  <a:srgbClr val="FEC20D"/>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Calibri" panose="020F0502020204030204"/>
                <a:ea typeface="+mn-ea"/>
                <a:cs typeface="+mn-cs"/>
              </a:rPr>
              <a:t>nrcs.usda.gov</a:t>
            </a:r>
          </a:p>
        </p:txBody>
      </p:sp>
      <p:sp>
        <p:nvSpPr>
          <p:cNvPr id="6" name="Title 1"/>
          <p:cNvSpPr>
            <a:spLocks noGrp="1"/>
          </p:cNvSpPr>
          <p:nvPr>
            <p:ph type="title"/>
          </p:nvPr>
        </p:nvSpPr>
        <p:spPr>
          <a:xfrm>
            <a:off x="248809" y="771386"/>
            <a:ext cx="8229600" cy="1362823"/>
          </a:xfrm>
        </p:spPr>
        <p:txBody>
          <a:bodyPr>
            <a:normAutofit/>
          </a:bodyPr>
          <a:lstStyle/>
          <a:p>
            <a:r>
              <a:rPr lang="en-US" sz="3600" b="1">
                <a:solidFill>
                  <a:srgbClr val="9ACA3D"/>
                </a:solidFill>
                <a:latin typeface="Times New Roman" panose="02020603050405020304" pitchFamily="18" charset="0"/>
                <a:cs typeface="Times New Roman" panose="02020603050405020304" pitchFamily="18" charset="0"/>
              </a:rPr>
              <a:t>Local Working Group Strategy </a:t>
            </a:r>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619359"/>
          </a:xfrm>
          <a:prstGeom prst="rect">
            <a:avLst/>
          </a:prstGeom>
        </p:spPr>
      </p:pic>
      <p:pic>
        <p:nvPicPr>
          <p:cNvPr id="10" name="Picture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93454" y="728945"/>
            <a:ext cx="4109186" cy="516745"/>
          </a:xfrm>
          <a:prstGeom prst="rect">
            <a:avLst/>
          </a:prstGeom>
        </p:spPr>
      </p:pic>
      <p:pic>
        <p:nvPicPr>
          <p:cNvPr id="11" name="Picture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48809" y="6175645"/>
            <a:ext cx="496707" cy="503532"/>
          </a:xfrm>
          <a:prstGeom prst="rect">
            <a:avLst/>
          </a:prstGeom>
        </p:spPr>
      </p:pic>
      <p:pic>
        <p:nvPicPr>
          <p:cNvPr id="9" name="Picture 8">
            <a:extLst>
              <a:ext uri="{FF2B5EF4-FFF2-40B4-BE49-F238E27FC236}">
                <a16:creationId xmlns:a16="http://schemas.microsoft.com/office/drawing/2014/main" id="{8A633AAB-096A-89EF-5267-755A5C239A52}"/>
              </a:ext>
            </a:extLst>
          </p:cNvPr>
          <p:cNvPicPr>
            <a:picLocks noChangeAspect="1"/>
          </p:cNvPicPr>
          <p:nvPr/>
        </p:nvPicPr>
        <p:blipFill>
          <a:blip r:embed="rId6"/>
          <a:stretch>
            <a:fillRect/>
          </a:stretch>
        </p:blipFill>
        <p:spPr>
          <a:xfrm>
            <a:off x="985884" y="1840167"/>
            <a:ext cx="6627028" cy="4451604"/>
          </a:xfrm>
          <a:prstGeom prst="rect">
            <a:avLst/>
          </a:prstGeom>
        </p:spPr>
      </p:pic>
    </p:spTree>
    <p:extLst>
      <p:ext uri="{BB962C8B-B14F-4D97-AF65-F5344CB8AC3E}">
        <p14:creationId xmlns:p14="http://schemas.microsoft.com/office/powerpoint/2010/main" val="45774475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19"/>
          <p:cNvSpPr txBox="1">
            <a:spLocks/>
          </p:cNvSpPr>
          <p:nvPr/>
        </p:nvSpPr>
        <p:spPr>
          <a:xfrm>
            <a:off x="7836125" y="5150245"/>
            <a:ext cx="2266950" cy="1614881"/>
          </a:xfrm>
          <a:prstGeom prst="rect">
            <a:avLst/>
          </a:prstGeom>
          <a:noFill/>
        </p:spPr>
        <p:txBody>
          <a:bodyPr vert="horz" lIns="91440" tIns="45720" rIns="91440" bIns="45720" rtlCol="0" anchor="ctr">
            <a:normAutofit/>
          </a:bodyPr>
          <a:lstStyle>
            <a:defPPr>
              <a:defRPr lang="en-US"/>
            </a:defPPr>
            <a:lvl1pPr marL="0" algn="l" defTabSz="914400" rtl="0" eaLnBrk="1" latinLnBrk="0" hangingPunct="1">
              <a:defRPr sz="1000" b="0" kern="1200" spc="300" baseline="0">
                <a:solidFill>
                  <a:srgbClr val="FEC20D"/>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1" i="0" u="none" strike="noStrike" kern="1200" cap="none" spc="0" normalizeH="0" baseline="0" noProof="0">
                <a:ln>
                  <a:noFill/>
                </a:ln>
                <a:solidFill>
                  <a:srgbClr val="9ACA3D"/>
                </a:solidFill>
                <a:effectLst/>
                <a:uLnTx/>
                <a:uFillTx/>
                <a:latin typeface="Arial" panose="020B0604020202020204" pitchFamily="34" charset="0"/>
                <a:ea typeface="+mn-ea"/>
                <a:cs typeface="Arial" panose="020B0604020202020204" pitchFamily="34" charset="0"/>
              </a:rPr>
              <a:t>Natural</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1" i="0" u="none" strike="noStrike" kern="1200" cap="none" spc="0" normalizeH="0" baseline="0" noProof="0">
                <a:ln>
                  <a:noFill/>
                </a:ln>
                <a:solidFill>
                  <a:srgbClr val="9ACA3D"/>
                </a:solidFill>
                <a:effectLst/>
                <a:uLnTx/>
                <a:uFillTx/>
                <a:latin typeface="Arial" panose="020B0604020202020204" pitchFamily="34" charset="0"/>
                <a:ea typeface="+mn-ea"/>
                <a:cs typeface="Arial" panose="020B0604020202020204" pitchFamily="34" charset="0"/>
              </a:rPr>
              <a:t>Resources</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1" i="0" u="none" strike="noStrike" kern="1200" cap="none" spc="0" normalizeH="0" baseline="0" noProof="0">
                <a:ln>
                  <a:noFill/>
                </a:ln>
                <a:solidFill>
                  <a:srgbClr val="9ACA3D"/>
                </a:solidFill>
                <a:effectLst/>
                <a:uLnTx/>
                <a:uFillTx/>
                <a:latin typeface="Arial" panose="020B0604020202020204" pitchFamily="34" charset="0"/>
                <a:ea typeface="+mn-ea"/>
                <a:cs typeface="Arial" panose="020B0604020202020204" pitchFamily="34" charset="0"/>
              </a:rPr>
              <a:t>Conservation</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1" i="0" u="none" strike="noStrike" kern="1200" cap="none" spc="0" normalizeH="0" baseline="0" noProof="0">
                <a:ln>
                  <a:noFill/>
                </a:ln>
                <a:solidFill>
                  <a:srgbClr val="9ACA3D"/>
                </a:solidFill>
                <a:effectLst/>
                <a:uLnTx/>
                <a:uFillTx/>
                <a:latin typeface="Arial" panose="020B0604020202020204" pitchFamily="34" charset="0"/>
                <a:ea typeface="+mn-ea"/>
                <a:cs typeface="Arial" panose="020B0604020202020204" pitchFamily="34" charset="0"/>
              </a:rPr>
              <a:t>Service</a:t>
            </a:r>
          </a:p>
        </p:txBody>
      </p:sp>
      <p:sp>
        <p:nvSpPr>
          <p:cNvPr id="5" name="Content Placeholder 19"/>
          <p:cNvSpPr txBox="1">
            <a:spLocks/>
          </p:cNvSpPr>
          <p:nvPr/>
        </p:nvSpPr>
        <p:spPr>
          <a:xfrm>
            <a:off x="7883893" y="6427411"/>
            <a:ext cx="2266950" cy="342900"/>
          </a:xfrm>
          <a:prstGeom prst="rect">
            <a:avLst/>
          </a:prstGeom>
          <a:solidFill>
            <a:srgbClr val="9ACA3D"/>
          </a:solidFill>
        </p:spPr>
        <p:txBody>
          <a:bodyPr vert="horz" lIns="91440" tIns="45720" rIns="91440" bIns="45720" rtlCol="0" anchor="ctr">
            <a:normAutofit/>
          </a:bodyPr>
          <a:lstStyle>
            <a:defPPr>
              <a:defRPr lang="en-US"/>
            </a:defPPr>
            <a:lvl1pPr marL="0" algn="l" defTabSz="914400" rtl="0" eaLnBrk="1" latinLnBrk="0" hangingPunct="1">
              <a:defRPr sz="1000" b="0" kern="1200" spc="300" baseline="0">
                <a:solidFill>
                  <a:srgbClr val="FEC20D"/>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Calibri" panose="020F0502020204030204"/>
                <a:ea typeface="+mn-ea"/>
                <a:cs typeface="+mn-cs"/>
              </a:rPr>
              <a:t>nrcs.usda.gov</a:t>
            </a:r>
          </a:p>
        </p:txBody>
      </p:sp>
      <p:sp>
        <p:nvSpPr>
          <p:cNvPr id="6" name="Title 1"/>
          <p:cNvSpPr>
            <a:spLocks noGrp="1"/>
          </p:cNvSpPr>
          <p:nvPr>
            <p:ph type="title"/>
          </p:nvPr>
        </p:nvSpPr>
        <p:spPr>
          <a:xfrm>
            <a:off x="248809" y="728946"/>
            <a:ext cx="8229600" cy="1405264"/>
          </a:xfrm>
        </p:spPr>
        <p:txBody>
          <a:bodyPr>
            <a:normAutofit/>
          </a:bodyPr>
          <a:lstStyle/>
          <a:p>
            <a:r>
              <a:rPr lang="en-US" sz="3600" b="1">
                <a:solidFill>
                  <a:srgbClr val="9ACA3D"/>
                </a:solidFill>
                <a:latin typeface="Times New Roman" panose="02020603050405020304" pitchFamily="18" charset="0"/>
                <a:cs typeface="Times New Roman" panose="02020603050405020304" pitchFamily="18" charset="0"/>
              </a:rPr>
              <a:t>Local Working Group Strategy </a:t>
            </a:r>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619359"/>
          </a:xfrm>
          <a:prstGeom prst="rect">
            <a:avLst/>
          </a:prstGeom>
        </p:spPr>
      </p:pic>
      <p:pic>
        <p:nvPicPr>
          <p:cNvPr id="10" name="Picture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93454" y="728945"/>
            <a:ext cx="4109186" cy="516745"/>
          </a:xfrm>
          <a:prstGeom prst="rect">
            <a:avLst/>
          </a:prstGeom>
        </p:spPr>
      </p:pic>
      <p:pic>
        <p:nvPicPr>
          <p:cNvPr id="11" name="Picture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48809" y="6175645"/>
            <a:ext cx="496707" cy="503532"/>
          </a:xfrm>
          <a:prstGeom prst="rect">
            <a:avLst/>
          </a:prstGeom>
        </p:spPr>
      </p:pic>
      <p:pic>
        <p:nvPicPr>
          <p:cNvPr id="12" name="Picture 11">
            <a:extLst>
              <a:ext uri="{FF2B5EF4-FFF2-40B4-BE49-F238E27FC236}">
                <a16:creationId xmlns:a16="http://schemas.microsoft.com/office/drawing/2014/main" id="{40FA501C-5224-E6A2-CEBF-1C88C6A092AB}"/>
              </a:ext>
            </a:extLst>
          </p:cNvPr>
          <p:cNvPicPr>
            <a:picLocks noChangeAspect="1"/>
          </p:cNvPicPr>
          <p:nvPr/>
        </p:nvPicPr>
        <p:blipFill>
          <a:blip r:embed="rId6"/>
          <a:stretch>
            <a:fillRect/>
          </a:stretch>
        </p:blipFill>
        <p:spPr>
          <a:xfrm>
            <a:off x="845093" y="1923949"/>
            <a:ext cx="6284890" cy="4033736"/>
          </a:xfrm>
          <a:prstGeom prst="rect">
            <a:avLst/>
          </a:prstGeom>
        </p:spPr>
      </p:pic>
    </p:spTree>
    <p:extLst>
      <p:ext uri="{BB962C8B-B14F-4D97-AF65-F5344CB8AC3E}">
        <p14:creationId xmlns:p14="http://schemas.microsoft.com/office/powerpoint/2010/main" val="173792470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19"/>
          <p:cNvSpPr txBox="1">
            <a:spLocks/>
          </p:cNvSpPr>
          <p:nvPr/>
        </p:nvSpPr>
        <p:spPr>
          <a:xfrm>
            <a:off x="7836125" y="5150245"/>
            <a:ext cx="2266950" cy="1614881"/>
          </a:xfrm>
          <a:prstGeom prst="rect">
            <a:avLst/>
          </a:prstGeom>
          <a:noFill/>
        </p:spPr>
        <p:txBody>
          <a:bodyPr vert="horz" lIns="91440" tIns="45720" rIns="91440" bIns="45720" rtlCol="0" anchor="ctr">
            <a:normAutofit/>
          </a:bodyPr>
          <a:lstStyle>
            <a:defPPr>
              <a:defRPr lang="en-US"/>
            </a:defPPr>
            <a:lvl1pPr marL="0" algn="l" defTabSz="914400" rtl="0" eaLnBrk="1" latinLnBrk="0" hangingPunct="1">
              <a:defRPr sz="1000" b="0" kern="1200" spc="300" baseline="0">
                <a:solidFill>
                  <a:srgbClr val="FEC20D"/>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1" i="0" u="none" strike="noStrike" kern="1200" cap="none" spc="0" normalizeH="0" baseline="0" noProof="0">
                <a:ln>
                  <a:noFill/>
                </a:ln>
                <a:solidFill>
                  <a:srgbClr val="9ACA3D"/>
                </a:solidFill>
                <a:effectLst/>
                <a:uLnTx/>
                <a:uFillTx/>
                <a:latin typeface="Arial" panose="020B0604020202020204" pitchFamily="34" charset="0"/>
                <a:ea typeface="+mn-ea"/>
                <a:cs typeface="Arial" panose="020B0604020202020204" pitchFamily="34" charset="0"/>
              </a:rPr>
              <a:t>Natural</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1" i="0" u="none" strike="noStrike" kern="1200" cap="none" spc="0" normalizeH="0" baseline="0" noProof="0">
                <a:ln>
                  <a:noFill/>
                </a:ln>
                <a:solidFill>
                  <a:srgbClr val="9ACA3D"/>
                </a:solidFill>
                <a:effectLst/>
                <a:uLnTx/>
                <a:uFillTx/>
                <a:latin typeface="Arial" panose="020B0604020202020204" pitchFamily="34" charset="0"/>
                <a:ea typeface="+mn-ea"/>
                <a:cs typeface="Arial" panose="020B0604020202020204" pitchFamily="34" charset="0"/>
              </a:rPr>
              <a:t>Resources</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1" i="0" u="none" strike="noStrike" kern="1200" cap="none" spc="0" normalizeH="0" baseline="0" noProof="0">
                <a:ln>
                  <a:noFill/>
                </a:ln>
                <a:solidFill>
                  <a:srgbClr val="9ACA3D"/>
                </a:solidFill>
                <a:effectLst/>
                <a:uLnTx/>
                <a:uFillTx/>
                <a:latin typeface="Arial" panose="020B0604020202020204" pitchFamily="34" charset="0"/>
                <a:ea typeface="+mn-ea"/>
                <a:cs typeface="Arial" panose="020B0604020202020204" pitchFamily="34" charset="0"/>
              </a:rPr>
              <a:t>Conservation</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1" i="0" u="none" strike="noStrike" kern="1200" cap="none" spc="0" normalizeH="0" baseline="0" noProof="0">
                <a:ln>
                  <a:noFill/>
                </a:ln>
                <a:solidFill>
                  <a:srgbClr val="9ACA3D"/>
                </a:solidFill>
                <a:effectLst/>
                <a:uLnTx/>
                <a:uFillTx/>
                <a:latin typeface="Arial" panose="020B0604020202020204" pitchFamily="34" charset="0"/>
                <a:ea typeface="+mn-ea"/>
                <a:cs typeface="Arial" panose="020B0604020202020204" pitchFamily="34" charset="0"/>
              </a:rPr>
              <a:t>Service</a:t>
            </a:r>
          </a:p>
        </p:txBody>
      </p:sp>
      <p:sp>
        <p:nvSpPr>
          <p:cNvPr id="5" name="Content Placeholder 19"/>
          <p:cNvSpPr txBox="1">
            <a:spLocks/>
          </p:cNvSpPr>
          <p:nvPr/>
        </p:nvSpPr>
        <p:spPr>
          <a:xfrm>
            <a:off x="7883893" y="6427411"/>
            <a:ext cx="2266950" cy="342900"/>
          </a:xfrm>
          <a:prstGeom prst="rect">
            <a:avLst/>
          </a:prstGeom>
          <a:solidFill>
            <a:srgbClr val="9ACA3D"/>
          </a:solidFill>
        </p:spPr>
        <p:txBody>
          <a:bodyPr vert="horz" lIns="91440" tIns="45720" rIns="91440" bIns="45720" rtlCol="0" anchor="ctr">
            <a:normAutofit/>
          </a:bodyPr>
          <a:lstStyle>
            <a:defPPr>
              <a:defRPr lang="en-US"/>
            </a:defPPr>
            <a:lvl1pPr marL="0" algn="l" defTabSz="914400" rtl="0" eaLnBrk="1" latinLnBrk="0" hangingPunct="1">
              <a:defRPr sz="1000" b="0" kern="1200" spc="300" baseline="0">
                <a:solidFill>
                  <a:srgbClr val="FEC20D"/>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Calibri" panose="020F0502020204030204"/>
                <a:ea typeface="+mn-ea"/>
                <a:cs typeface="+mn-cs"/>
              </a:rPr>
              <a:t>nrcs.usda.gov</a:t>
            </a:r>
          </a:p>
        </p:txBody>
      </p:sp>
      <p:sp>
        <p:nvSpPr>
          <p:cNvPr id="6" name="Title 1"/>
          <p:cNvSpPr>
            <a:spLocks noGrp="1"/>
          </p:cNvSpPr>
          <p:nvPr>
            <p:ph type="title"/>
          </p:nvPr>
        </p:nvSpPr>
        <p:spPr>
          <a:xfrm>
            <a:off x="380784" y="309679"/>
            <a:ext cx="8229600" cy="1405264"/>
          </a:xfrm>
        </p:spPr>
        <p:txBody>
          <a:bodyPr>
            <a:normAutofit/>
          </a:bodyPr>
          <a:lstStyle/>
          <a:p>
            <a:r>
              <a:rPr lang="en-US" sz="3600" b="1">
                <a:solidFill>
                  <a:srgbClr val="9ACA3D"/>
                </a:solidFill>
                <a:latin typeface="Times New Roman" panose="02020603050405020304" pitchFamily="18" charset="0"/>
                <a:cs typeface="Times New Roman" panose="02020603050405020304" pitchFamily="18" charset="0"/>
              </a:rPr>
              <a:t>Local Working Group Strategy </a:t>
            </a:r>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619359"/>
          </a:xfrm>
          <a:prstGeom prst="rect">
            <a:avLst/>
          </a:prstGeom>
        </p:spPr>
      </p:pic>
      <p:pic>
        <p:nvPicPr>
          <p:cNvPr id="10" name="Picture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93454" y="728945"/>
            <a:ext cx="4109186" cy="516745"/>
          </a:xfrm>
          <a:prstGeom prst="rect">
            <a:avLst/>
          </a:prstGeom>
        </p:spPr>
      </p:pic>
      <p:pic>
        <p:nvPicPr>
          <p:cNvPr id="11" name="Picture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48809" y="6175645"/>
            <a:ext cx="496707" cy="503532"/>
          </a:xfrm>
          <a:prstGeom prst="rect">
            <a:avLst/>
          </a:prstGeom>
        </p:spPr>
      </p:pic>
      <p:pic>
        <p:nvPicPr>
          <p:cNvPr id="3" name="Picture 2">
            <a:extLst>
              <a:ext uri="{FF2B5EF4-FFF2-40B4-BE49-F238E27FC236}">
                <a16:creationId xmlns:a16="http://schemas.microsoft.com/office/drawing/2014/main" id="{C5AE65EE-5F7B-DB3D-BD02-3DDF2E1932D5}"/>
              </a:ext>
            </a:extLst>
          </p:cNvPr>
          <p:cNvPicPr>
            <a:picLocks noChangeAspect="1"/>
          </p:cNvPicPr>
          <p:nvPr/>
        </p:nvPicPr>
        <p:blipFill>
          <a:blip r:embed="rId6"/>
          <a:stretch>
            <a:fillRect/>
          </a:stretch>
        </p:blipFill>
        <p:spPr>
          <a:xfrm>
            <a:off x="2413690" y="1180164"/>
            <a:ext cx="4518737" cy="5675298"/>
          </a:xfrm>
          <a:prstGeom prst="rect">
            <a:avLst/>
          </a:prstGeom>
        </p:spPr>
      </p:pic>
    </p:spTree>
    <p:extLst>
      <p:ext uri="{BB962C8B-B14F-4D97-AF65-F5344CB8AC3E}">
        <p14:creationId xmlns:p14="http://schemas.microsoft.com/office/powerpoint/2010/main" val="276381293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19"/>
          <p:cNvSpPr txBox="1">
            <a:spLocks/>
          </p:cNvSpPr>
          <p:nvPr/>
        </p:nvSpPr>
        <p:spPr>
          <a:xfrm>
            <a:off x="7836125" y="5150245"/>
            <a:ext cx="2266950" cy="1614881"/>
          </a:xfrm>
          <a:prstGeom prst="rect">
            <a:avLst/>
          </a:prstGeom>
          <a:noFill/>
        </p:spPr>
        <p:txBody>
          <a:bodyPr vert="horz" lIns="91440" tIns="45720" rIns="91440" bIns="45720" rtlCol="0" anchor="ctr">
            <a:normAutofit/>
          </a:bodyPr>
          <a:lstStyle>
            <a:defPPr>
              <a:defRPr lang="en-US"/>
            </a:defPPr>
            <a:lvl1pPr marL="0" algn="l" defTabSz="914400" rtl="0" eaLnBrk="1" latinLnBrk="0" hangingPunct="1">
              <a:defRPr sz="1000" b="0" kern="1200" spc="300" baseline="0">
                <a:solidFill>
                  <a:srgbClr val="FEC20D"/>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1" i="0" u="none" strike="noStrike" kern="1200" cap="none" spc="0" normalizeH="0" baseline="0" noProof="0">
                <a:ln>
                  <a:noFill/>
                </a:ln>
                <a:solidFill>
                  <a:srgbClr val="9ACA3D"/>
                </a:solidFill>
                <a:effectLst/>
                <a:uLnTx/>
                <a:uFillTx/>
                <a:latin typeface="Arial" panose="020B0604020202020204" pitchFamily="34" charset="0"/>
                <a:ea typeface="+mn-ea"/>
                <a:cs typeface="Arial" panose="020B0604020202020204" pitchFamily="34" charset="0"/>
              </a:rPr>
              <a:t>Natural</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1" i="0" u="none" strike="noStrike" kern="1200" cap="none" spc="0" normalizeH="0" baseline="0" noProof="0">
                <a:ln>
                  <a:noFill/>
                </a:ln>
                <a:solidFill>
                  <a:srgbClr val="9ACA3D"/>
                </a:solidFill>
                <a:effectLst/>
                <a:uLnTx/>
                <a:uFillTx/>
                <a:latin typeface="Arial" panose="020B0604020202020204" pitchFamily="34" charset="0"/>
                <a:ea typeface="+mn-ea"/>
                <a:cs typeface="Arial" panose="020B0604020202020204" pitchFamily="34" charset="0"/>
              </a:rPr>
              <a:t>Resources</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1" i="0" u="none" strike="noStrike" kern="1200" cap="none" spc="0" normalizeH="0" baseline="0" noProof="0">
                <a:ln>
                  <a:noFill/>
                </a:ln>
                <a:solidFill>
                  <a:srgbClr val="9ACA3D"/>
                </a:solidFill>
                <a:effectLst/>
                <a:uLnTx/>
                <a:uFillTx/>
                <a:latin typeface="Arial" panose="020B0604020202020204" pitchFamily="34" charset="0"/>
                <a:ea typeface="+mn-ea"/>
                <a:cs typeface="Arial" panose="020B0604020202020204" pitchFamily="34" charset="0"/>
              </a:rPr>
              <a:t>Conservation</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1" i="0" u="none" strike="noStrike" kern="1200" cap="none" spc="0" normalizeH="0" baseline="0" noProof="0">
                <a:ln>
                  <a:noFill/>
                </a:ln>
                <a:solidFill>
                  <a:srgbClr val="9ACA3D"/>
                </a:solidFill>
                <a:effectLst/>
                <a:uLnTx/>
                <a:uFillTx/>
                <a:latin typeface="Arial" panose="020B0604020202020204" pitchFamily="34" charset="0"/>
                <a:ea typeface="+mn-ea"/>
                <a:cs typeface="Arial" panose="020B0604020202020204" pitchFamily="34" charset="0"/>
              </a:rPr>
              <a:t>Service</a:t>
            </a:r>
          </a:p>
        </p:txBody>
      </p:sp>
      <p:sp>
        <p:nvSpPr>
          <p:cNvPr id="5" name="Content Placeholder 19"/>
          <p:cNvSpPr txBox="1">
            <a:spLocks/>
          </p:cNvSpPr>
          <p:nvPr/>
        </p:nvSpPr>
        <p:spPr>
          <a:xfrm>
            <a:off x="7883893" y="6427411"/>
            <a:ext cx="2266950" cy="342900"/>
          </a:xfrm>
          <a:prstGeom prst="rect">
            <a:avLst/>
          </a:prstGeom>
          <a:solidFill>
            <a:srgbClr val="9ACA3D"/>
          </a:solidFill>
        </p:spPr>
        <p:txBody>
          <a:bodyPr vert="horz" lIns="91440" tIns="45720" rIns="91440" bIns="45720" rtlCol="0" anchor="ctr">
            <a:normAutofit/>
          </a:bodyPr>
          <a:lstStyle>
            <a:defPPr>
              <a:defRPr lang="en-US"/>
            </a:defPPr>
            <a:lvl1pPr marL="0" algn="l" defTabSz="914400" rtl="0" eaLnBrk="1" latinLnBrk="0" hangingPunct="1">
              <a:defRPr sz="1000" b="0" kern="1200" spc="300" baseline="0">
                <a:solidFill>
                  <a:srgbClr val="FEC20D"/>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Calibri" panose="020F0502020204030204"/>
                <a:ea typeface="+mn-ea"/>
                <a:cs typeface="+mn-cs"/>
              </a:rPr>
              <a:t>nrcs.usda.gov</a:t>
            </a:r>
          </a:p>
        </p:txBody>
      </p:sp>
      <p:sp>
        <p:nvSpPr>
          <p:cNvPr id="6" name="Title 1"/>
          <p:cNvSpPr>
            <a:spLocks noGrp="1"/>
          </p:cNvSpPr>
          <p:nvPr>
            <p:ph type="title"/>
          </p:nvPr>
        </p:nvSpPr>
        <p:spPr>
          <a:xfrm>
            <a:off x="390211" y="543058"/>
            <a:ext cx="8229600" cy="1405264"/>
          </a:xfrm>
        </p:spPr>
        <p:txBody>
          <a:bodyPr>
            <a:normAutofit/>
          </a:bodyPr>
          <a:lstStyle/>
          <a:p>
            <a:r>
              <a:rPr lang="en-US" sz="3600" b="1">
                <a:solidFill>
                  <a:srgbClr val="9ACA3D"/>
                </a:solidFill>
                <a:latin typeface="Times New Roman" panose="02020603050405020304" pitchFamily="18" charset="0"/>
                <a:cs typeface="Times New Roman" panose="02020603050405020304" pitchFamily="18" charset="0"/>
              </a:rPr>
              <a:t>Local Working Group Strategy </a:t>
            </a:r>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619359"/>
          </a:xfrm>
          <a:prstGeom prst="rect">
            <a:avLst/>
          </a:prstGeom>
        </p:spPr>
      </p:pic>
      <p:pic>
        <p:nvPicPr>
          <p:cNvPr id="10" name="Picture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93454" y="728945"/>
            <a:ext cx="4109186" cy="516745"/>
          </a:xfrm>
          <a:prstGeom prst="rect">
            <a:avLst/>
          </a:prstGeom>
        </p:spPr>
      </p:pic>
      <p:pic>
        <p:nvPicPr>
          <p:cNvPr id="11" name="Picture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48809" y="6175645"/>
            <a:ext cx="496707" cy="503532"/>
          </a:xfrm>
          <a:prstGeom prst="rect">
            <a:avLst/>
          </a:prstGeom>
        </p:spPr>
      </p:pic>
      <p:pic>
        <p:nvPicPr>
          <p:cNvPr id="7" name="Picture 6">
            <a:extLst>
              <a:ext uri="{FF2B5EF4-FFF2-40B4-BE49-F238E27FC236}">
                <a16:creationId xmlns:a16="http://schemas.microsoft.com/office/drawing/2014/main" id="{39E2FC32-34A7-B2B0-BDAF-7E5A29551876}"/>
              </a:ext>
            </a:extLst>
          </p:cNvPr>
          <p:cNvPicPr>
            <a:picLocks noChangeAspect="1"/>
          </p:cNvPicPr>
          <p:nvPr/>
        </p:nvPicPr>
        <p:blipFill>
          <a:blip r:embed="rId6"/>
          <a:stretch>
            <a:fillRect/>
          </a:stretch>
        </p:blipFill>
        <p:spPr>
          <a:xfrm>
            <a:off x="1036948" y="1995201"/>
            <a:ext cx="6799177" cy="2914478"/>
          </a:xfrm>
          <a:prstGeom prst="rect">
            <a:avLst/>
          </a:prstGeom>
        </p:spPr>
      </p:pic>
    </p:spTree>
    <p:extLst>
      <p:ext uri="{BB962C8B-B14F-4D97-AF65-F5344CB8AC3E}">
        <p14:creationId xmlns:p14="http://schemas.microsoft.com/office/powerpoint/2010/main" val="110859679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19"/>
          <p:cNvSpPr txBox="1">
            <a:spLocks/>
          </p:cNvSpPr>
          <p:nvPr/>
        </p:nvSpPr>
        <p:spPr>
          <a:xfrm>
            <a:off x="7836125" y="5150245"/>
            <a:ext cx="2266950" cy="1614881"/>
          </a:xfrm>
          <a:prstGeom prst="rect">
            <a:avLst/>
          </a:prstGeom>
          <a:noFill/>
        </p:spPr>
        <p:txBody>
          <a:bodyPr vert="horz" lIns="91440" tIns="45720" rIns="91440" bIns="45720" rtlCol="0" anchor="ctr">
            <a:normAutofit/>
          </a:bodyPr>
          <a:lstStyle>
            <a:defPPr>
              <a:defRPr lang="en-US"/>
            </a:defPPr>
            <a:lvl1pPr marL="0" algn="l" defTabSz="914400" rtl="0" eaLnBrk="1" latinLnBrk="0" hangingPunct="1">
              <a:defRPr sz="1000" b="0" kern="1200" spc="300" baseline="0">
                <a:solidFill>
                  <a:srgbClr val="FEC20D"/>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1" i="0" u="none" strike="noStrike" kern="1200" cap="none" spc="0" normalizeH="0" baseline="0" noProof="0">
                <a:ln>
                  <a:noFill/>
                </a:ln>
                <a:solidFill>
                  <a:srgbClr val="9ACA3D"/>
                </a:solidFill>
                <a:effectLst/>
                <a:uLnTx/>
                <a:uFillTx/>
                <a:latin typeface="Arial" panose="020B0604020202020204" pitchFamily="34" charset="0"/>
                <a:ea typeface="+mn-ea"/>
                <a:cs typeface="Arial" panose="020B0604020202020204" pitchFamily="34" charset="0"/>
              </a:rPr>
              <a:t>Natural</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1" i="0" u="none" strike="noStrike" kern="1200" cap="none" spc="0" normalizeH="0" baseline="0" noProof="0">
                <a:ln>
                  <a:noFill/>
                </a:ln>
                <a:solidFill>
                  <a:srgbClr val="9ACA3D"/>
                </a:solidFill>
                <a:effectLst/>
                <a:uLnTx/>
                <a:uFillTx/>
                <a:latin typeface="Arial" panose="020B0604020202020204" pitchFamily="34" charset="0"/>
                <a:ea typeface="+mn-ea"/>
                <a:cs typeface="Arial" panose="020B0604020202020204" pitchFamily="34" charset="0"/>
              </a:rPr>
              <a:t>Resources</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1" i="0" u="none" strike="noStrike" kern="1200" cap="none" spc="0" normalizeH="0" baseline="0" noProof="0">
                <a:ln>
                  <a:noFill/>
                </a:ln>
                <a:solidFill>
                  <a:srgbClr val="9ACA3D"/>
                </a:solidFill>
                <a:effectLst/>
                <a:uLnTx/>
                <a:uFillTx/>
                <a:latin typeface="Arial" panose="020B0604020202020204" pitchFamily="34" charset="0"/>
                <a:ea typeface="+mn-ea"/>
                <a:cs typeface="Arial" panose="020B0604020202020204" pitchFamily="34" charset="0"/>
              </a:rPr>
              <a:t>Conservation</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1" i="0" u="none" strike="noStrike" kern="1200" cap="none" spc="0" normalizeH="0" baseline="0" noProof="0">
                <a:ln>
                  <a:noFill/>
                </a:ln>
                <a:solidFill>
                  <a:srgbClr val="9ACA3D"/>
                </a:solidFill>
                <a:effectLst/>
                <a:uLnTx/>
                <a:uFillTx/>
                <a:latin typeface="Arial" panose="020B0604020202020204" pitchFamily="34" charset="0"/>
                <a:ea typeface="+mn-ea"/>
                <a:cs typeface="Arial" panose="020B0604020202020204" pitchFamily="34" charset="0"/>
              </a:rPr>
              <a:t>Service</a:t>
            </a:r>
          </a:p>
        </p:txBody>
      </p:sp>
      <p:sp>
        <p:nvSpPr>
          <p:cNvPr id="5" name="Content Placeholder 19"/>
          <p:cNvSpPr txBox="1">
            <a:spLocks/>
          </p:cNvSpPr>
          <p:nvPr/>
        </p:nvSpPr>
        <p:spPr>
          <a:xfrm>
            <a:off x="7883893" y="6427411"/>
            <a:ext cx="2266950" cy="342900"/>
          </a:xfrm>
          <a:prstGeom prst="rect">
            <a:avLst/>
          </a:prstGeom>
          <a:solidFill>
            <a:srgbClr val="9ACA3D"/>
          </a:solidFill>
        </p:spPr>
        <p:txBody>
          <a:bodyPr vert="horz" lIns="91440" tIns="45720" rIns="91440" bIns="45720" rtlCol="0" anchor="ctr">
            <a:normAutofit/>
          </a:bodyPr>
          <a:lstStyle>
            <a:defPPr>
              <a:defRPr lang="en-US"/>
            </a:defPPr>
            <a:lvl1pPr marL="0" algn="l" defTabSz="914400" rtl="0" eaLnBrk="1" latinLnBrk="0" hangingPunct="1">
              <a:defRPr sz="1000" b="0" kern="1200" spc="300" baseline="0">
                <a:solidFill>
                  <a:srgbClr val="FEC20D"/>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Calibri" panose="020F0502020204030204"/>
                <a:ea typeface="+mn-ea"/>
                <a:cs typeface="+mn-cs"/>
              </a:rPr>
              <a:t>nrcs.usda.gov</a:t>
            </a:r>
          </a:p>
        </p:txBody>
      </p:sp>
      <p:sp>
        <p:nvSpPr>
          <p:cNvPr id="6" name="Title 1"/>
          <p:cNvSpPr>
            <a:spLocks noGrp="1"/>
          </p:cNvSpPr>
          <p:nvPr>
            <p:ph type="title"/>
          </p:nvPr>
        </p:nvSpPr>
        <p:spPr>
          <a:xfrm>
            <a:off x="390211" y="543058"/>
            <a:ext cx="8229600" cy="1405264"/>
          </a:xfrm>
        </p:spPr>
        <p:txBody>
          <a:bodyPr>
            <a:normAutofit/>
          </a:bodyPr>
          <a:lstStyle/>
          <a:p>
            <a:r>
              <a:rPr lang="en-US" sz="3600" b="1">
                <a:solidFill>
                  <a:srgbClr val="9ACA3D"/>
                </a:solidFill>
                <a:latin typeface="Times New Roman" panose="02020603050405020304" pitchFamily="18" charset="0"/>
                <a:cs typeface="Times New Roman" panose="02020603050405020304" pitchFamily="18" charset="0"/>
              </a:rPr>
              <a:t>Local Working Group Strategy </a:t>
            </a:r>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619359"/>
          </a:xfrm>
          <a:prstGeom prst="rect">
            <a:avLst/>
          </a:prstGeom>
        </p:spPr>
      </p:pic>
      <p:pic>
        <p:nvPicPr>
          <p:cNvPr id="10" name="Picture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93454" y="728945"/>
            <a:ext cx="4109186" cy="516745"/>
          </a:xfrm>
          <a:prstGeom prst="rect">
            <a:avLst/>
          </a:prstGeom>
        </p:spPr>
      </p:pic>
      <p:pic>
        <p:nvPicPr>
          <p:cNvPr id="11" name="Picture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48809" y="6175645"/>
            <a:ext cx="496707" cy="503532"/>
          </a:xfrm>
          <a:prstGeom prst="rect">
            <a:avLst/>
          </a:prstGeom>
        </p:spPr>
      </p:pic>
      <p:sp>
        <p:nvSpPr>
          <p:cNvPr id="12" name="TextBox 11">
            <a:extLst>
              <a:ext uri="{FF2B5EF4-FFF2-40B4-BE49-F238E27FC236}">
                <a16:creationId xmlns:a16="http://schemas.microsoft.com/office/drawing/2014/main" id="{E2EC63C5-C955-B430-B1D8-83F88EA5EAA0}"/>
              </a:ext>
            </a:extLst>
          </p:cNvPr>
          <p:cNvSpPr txBox="1"/>
          <p:nvPr/>
        </p:nvSpPr>
        <p:spPr>
          <a:xfrm>
            <a:off x="476851" y="1559124"/>
            <a:ext cx="7757461" cy="4647426"/>
          </a:xfrm>
          <a:prstGeom prst="rect">
            <a:avLst/>
          </a:prstGeom>
          <a:noFill/>
        </p:spPr>
        <p:txBody>
          <a:bodyPr wrap="square">
            <a:spAutoFit/>
          </a:bodyPr>
          <a:lstStyle/>
          <a:p>
            <a:pPr marL="0" marR="25010" lvl="0" indent="0" algn="ctr"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EQIP Ranking Question and Practice List</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NRCS uses the Conservation Assessment Ranking Tool (CART) to rank applications for funding. CART evaluates applications by assessing existing conditions, planned practice effects, resource priorities, program priorities</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and cost efficiency.</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1" i="0" u="sng"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Questions: </a:t>
            </a:r>
            <a:r>
              <a:rPr kumimoji="0" lang="en-US" sz="16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Does the LWG have any concerns with ranking questions that may be causing barriers?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Are there any conservation practices not offered by NRCS that should be? If so, what resource concern will it address and to what geographical extent should the practice be applied?</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Are there any suggestions for improvements of conservation practices offered by Delaware NRCS?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Are there payment rates for practices that need reconsideration?	</a:t>
            </a:r>
          </a:p>
        </p:txBody>
      </p:sp>
    </p:spTree>
    <p:extLst>
      <p:ext uri="{BB962C8B-B14F-4D97-AF65-F5344CB8AC3E}">
        <p14:creationId xmlns:p14="http://schemas.microsoft.com/office/powerpoint/2010/main" val="100861474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19"/>
          <p:cNvSpPr txBox="1">
            <a:spLocks/>
          </p:cNvSpPr>
          <p:nvPr/>
        </p:nvSpPr>
        <p:spPr>
          <a:xfrm>
            <a:off x="7836125" y="5150245"/>
            <a:ext cx="2266950" cy="1614881"/>
          </a:xfrm>
          <a:prstGeom prst="rect">
            <a:avLst/>
          </a:prstGeom>
          <a:noFill/>
        </p:spPr>
        <p:txBody>
          <a:bodyPr vert="horz" lIns="91440" tIns="45720" rIns="91440" bIns="45720" rtlCol="0" anchor="ctr">
            <a:normAutofit/>
          </a:bodyPr>
          <a:lstStyle>
            <a:defPPr>
              <a:defRPr lang="en-US"/>
            </a:defPPr>
            <a:lvl1pPr marL="0" algn="l" defTabSz="914400" rtl="0" eaLnBrk="1" latinLnBrk="0" hangingPunct="1">
              <a:defRPr sz="1000" b="0" kern="1200" spc="300" baseline="0">
                <a:solidFill>
                  <a:srgbClr val="FEC20D"/>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1" i="0" u="none" strike="noStrike" kern="1200" cap="none" spc="0" normalizeH="0" baseline="0" noProof="0">
                <a:ln>
                  <a:noFill/>
                </a:ln>
                <a:solidFill>
                  <a:srgbClr val="9ACA3D"/>
                </a:solidFill>
                <a:effectLst/>
                <a:uLnTx/>
                <a:uFillTx/>
                <a:latin typeface="Arial" panose="020B0604020202020204" pitchFamily="34" charset="0"/>
                <a:ea typeface="+mn-ea"/>
                <a:cs typeface="Arial" panose="020B0604020202020204" pitchFamily="34" charset="0"/>
              </a:rPr>
              <a:t>Natural</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1" i="0" u="none" strike="noStrike" kern="1200" cap="none" spc="0" normalizeH="0" baseline="0" noProof="0">
                <a:ln>
                  <a:noFill/>
                </a:ln>
                <a:solidFill>
                  <a:srgbClr val="9ACA3D"/>
                </a:solidFill>
                <a:effectLst/>
                <a:uLnTx/>
                <a:uFillTx/>
                <a:latin typeface="Arial" panose="020B0604020202020204" pitchFamily="34" charset="0"/>
                <a:ea typeface="+mn-ea"/>
                <a:cs typeface="Arial" panose="020B0604020202020204" pitchFamily="34" charset="0"/>
              </a:rPr>
              <a:t>Resources</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1" i="0" u="none" strike="noStrike" kern="1200" cap="none" spc="0" normalizeH="0" baseline="0" noProof="0">
                <a:ln>
                  <a:noFill/>
                </a:ln>
                <a:solidFill>
                  <a:srgbClr val="9ACA3D"/>
                </a:solidFill>
                <a:effectLst/>
                <a:uLnTx/>
                <a:uFillTx/>
                <a:latin typeface="Arial" panose="020B0604020202020204" pitchFamily="34" charset="0"/>
                <a:ea typeface="+mn-ea"/>
                <a:cs typeface="Arial" panose="020B0604020202020204" pitchFamily="34" charset="0"/>
              </a:rPr>
              <a:t>Conservation</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1" i="0" u="none" strike="noStrike" kern="1200" cap="none" spc="0" normalizeH="0" baseline="0" noProof="0">
                <a:ln>
                  <a:noFill/>
                </a:ln>
                <a:solidFill>
                  <a:srgbClr val="9ACA3D"/>
                </a:solidFill>
                <a:effectLst/>
                <a:uLnTx/>
                <a:uFillTx/>
                <a:latin typeface="Arial" panose="020B0604020202020204" pitchFamily="34" charset="0"/>
                <a:ea typeface="+mn-ea"/>
                <a:cs typeface="Arial" panose="020B0604020202020204" pitchFamily="34" charset="0"/>
              </a:rPr>
              <a:t>Service</a:t>
            </a:r>
          </a:p>
        </p:txBody>
      </p:sp>
      <p:sp>
        <p:nvSpPr>
          <p:cNvPr id="5" name="Content Placeholder 19"/>
          <p:cNvSpPr txBox="1">
            <a:spLocks/>
          </p:cNvSpPr>
          <p:nvPr/>
        </p:nvSpPr>
        <p:spPr>
          <a:xfrm>
            <a:off x="7883893" y="6427411"/>
            <a:ext cx="2266950" cy="342900"/>
          </a:xfrm>
          <a:prstGeom prst="rect">
            <a:avLst/>
          </a:prstGeom>
          <a:solidFill>
            <a:srgbClr val="9ACA3D"/>
          </a:solidFill>
        </p:spPr>
        <p:txBody>
          <a:bodyPr vert="horz" lIns="91440" tIns="45720" rIns="91440" bIns="45720" rtlCol="0" anchor="ctr">
            <a:normAutofit/>
          </a:bodyPr>
          <a:lstStyle>
            <a:defPPr>
              <a:defRPr lang="en-US"/>
            </a:defPPr>
            <a:lvl1pPr marL="0" algn="l" defTabSz="914400" rtl="0" eaLnBrk="1" latinLnBrk="0" hangingPunct="1">
              <a:defRPr sz="1000" b="0" kern="1200" spc="300" baseline="0">
                <a:solidFill>
                  <a:srgbClr val="FEC20D"/>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Calibri" panose="020F0502020204030204"/>
                <a:ea typeface="+mn-ea"/>
                <a:cs typeface="+mn-cs"/>
              </a:rPr>
              <a:t>nrcs.usda.gov</a:t>
            </a:r>
          </a:p>
        </p:txBody>
      </p:sp>
      <p:sp>
        <p:nvSpPr>
          <p:cNvPr id="6" name="Title 1"/>
          <p:cNvSpPr>
            <a:spLocks noGrp="1"/>
          </p:cNvSpPr>
          <p:nvPr>
            <p:ph type="title"/>
          </p:nvPr>
        </p:nvSpPr>
        <p:spPr>
          <a:xfrm>
            <a:off x="390211" y="543058"/>
            <a:ext cx="8229600" cy="1405264"/>
          </a:xfrm>
        </p:spPr>
        <p:txBody>
          <a:bodyPr>
            <a:normAutofit/>
          </a:bodyPr>
          <a:lstStyle/>
          <a:p>
            <a:r>
              <a:rPr lang="en-US" sz="3600" b="1">
                <a:solidFill>
                  <a:srgbClr val="9ACA3D"/>
                </a:solidFill>
                <a:latin typeface="Times New Roman" panose="02020603050405020304" pitchFamily="18" charset="0"/>
                <a:cs typeface="Times New Roman" panose="02020603050405020304" pitchFamily="18" charset="0"/>
              </a:rPr>
              <a:t>Local Working Group Strategy </a:t>
            </a:r>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619359"/>
          </a:xfrm>
          <a:prstGeom prst="rect">
            <a:avLst/>
          </a:prstGeom>
        </p:spPr>
      </p:pic>
      <p:pic>
        <p:nvPicPr>
          <p:cNvPr id="10" name="Picture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93454" y="728945"/>
            <a:ext cx="4109186" cy="516745"/>
          </a:xfrm>
          <a:prstGeom prst="rect">
            <a:avLst/>
          </a:prstGeom>
        </p:spPr>
      </p:pic>
      <p:pic>
        <p:nvPicPr>
          <p:cNvPr id="11" name="Picture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48809" y="6175645"/>
            <a:ext cx="496707" cy="503532"/>
          </a:xfrm>
          <a:prstGeom prst="rect">
            <a:avLst/>
          </a:prstGeom>
        </p:spPr>
      </p:pic>
      <p:sp>
        <p:nvSpPr>
          <p:cNvPr id="3" name="TextBox 2">
            <a:extLst>
              <a:ext uri="{FF2B5EF4-FFF2-40B4-BE49-F238E27FC236}">
                <a16:creationId xmlns:a16="http://schemas.microsoft.com/office/drawing/2014/main" id="{CF8E92F6-6857-B923-18C6-6727C1BD15C2}"/>
              </a:ext>
            </a:extLst>
          </p:cNvPr>
          <p:cNvSpPr txBox="1"/>
          <p:nvPr/>
        </p:nvSpPr>
        <p:spPr>
          <a:xfrm>
            <a:off x="390212" y="1701209"/>
            <a:ext cx="8363576" cy="4385816"/>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endParaRPr>
          </a:p>
          <a:p>
            <a:pPr marL="0" marR="33990" lvl="0" indent="0" algn="ctr" defTabSz="4572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Working Lands for Wildlife</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480" lvl="0" indent="0" algn="just"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Working Lands for Wildlife (WLFW) is not a program - its an approach which brings together diverse partners who are grounded in the belief that wildlife and agriculture have mutual goals. WLFW is used to strategically implement a host of programs to target appropriate resource concerns.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1380" lvl="0" indent="0" algn="just"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Delaware NRCS is looking for LWG ideas and partnerships to increasing habitat for all species in general and for those at risk or endangered in Delaware.	</a:t>
            </a:r>
          </a:p>
          <a:p>
            <a:pPr marL="0" marR="1380" lvl="0" indent="0" algn="just"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1" i="0" u="sng"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Questions:</a:t>
            </a:r>
            <a:endParaRPr kumimoji="0" lang="en-US"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Has the LWG identified an additional need for WLFW projects?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Species identified: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Partners who are interested: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Geographical area of interest:	</a:t>
            </a:r>
          </a:p>
        </p:txBody>
      </p:sp>
    </p:spTree>
    <p:extLst>
      <p:ext uri="{BB962C8B-B14F-4D97-AF65-F5344CB8AC3E}">
        <p14:creationId xmlns:p14="http://schemas.microsoft.com/office/powerpoint/2010/main" val="2611647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19"/>
          <p:cNvSpPr txBox="1">
            <a:spLocks/>
          </p:cNvSpPr>
          <p:nvPr/>
        </p:nvSpPr>
        <p:spPr>
          <a:xfrm>
            <a:off x="7836125" y="5150245"/>
            <a:ext cx="2266950" cy="1614881"/>
          </a:xfrm>
          <a:prstGeom prst="rect">
            <a:avLst/>
          </a:prstGeom>
          <a:noFill/>
        </p:spPr>
        <p:txBody>
          <a:bodyPr vert="horz" lIns="91440" tIns="45720" rIns="91440" bIns="45720" rtlCol="0" anchor="ctr">
            <a:normAutofit/>
          </a:bodyPr>
          <a:lstStyle>
            <a:defPPr>
              <a:defRPr lang="en-US"/>
            </a:defPPr>
            <a:lvl1pPr marL="0" algn="l" defTabSz="914400" rtl="0" eaLnBrk="1" latinLnBrk="0" hangingPunct="1">
              <a:defRPr sz="1000" b="0" kern="1200" spc="300" baseline="0">
                <a:solidFill>
                  <a:srgbClr val="FEC20D"/>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1" i="0" u="none" strike="noStrike" kern="1200" cap="none" spc="0" normalizeH="0" baseline="0" noProof="0">
                <a:ln>
                  <a:noFill/>
                </a:ln>
                <a:solidFill>
                  <a:srgbClr val="9ACA3D"/>
                </a:solidFill>
                <a:effectLst/>
                <a:uLnTx/>
                <a:uFillTx/>
                <a:latin typeface="Arial" panose="020B0604020202020204" pitchFamily="34" charset="0"/>
                <a:ea typeface="+mn-ea"/>
                <a:cs typeface="Arial" panose="020B0604020202020204" pitchFamily="34" charset="0"/>
              </a:rPr>
              <a:t>Natural</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1" i="0" u="none" strike="noStrike" kern="1200" cap="none" spc="0" normalizeH="0" baseline="0" noProof="0">
                <a:ln>
                  <a:noFill/>
                </a:ln>
                <a:solidFill>
                  <a:srgbClr val="9ACA3D"/>
                </a:solidFill>
                <a:effectLst/>
                <a:uLnTx/>
                <a:uFillTx/>
                <a:latin typeface="Arial" panose="020B0604020202020204" pitchFamily="34" charset="0"/>
                <a:ea typeface="+mn-ea"/>
                <a:cs typeface="Arial" panose="020B0604020202020204" pitchFamily="34" charset="0"/>
              </a:rPr>
              <a:t>Resources</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1" i="0" u="none" strike="noStrike" kern="1200" cap="none" spc="0" normalizeH="0" baseline="0" noProof="0">
                <a:ln>
                  <a:noFill/>
                </a:ln>
                <a:solidFill>
                  <a:srgbClr val="9ACA3D"/>
                </a:solidFill>
                <a:effectLst/>
                <a:uLnTx/>
                <a:uFillTx/>
                <a:latin typeface="Arial" panose="020B0604020202020204" pitchFamily="34" charset="0"/>
                <a:ea typeface="+mn-ea"/>
                <a:cs typeface="Arial" panose="020B0604020202020204" pitchFamily="34" charset="0"/>
              </a:rPr>
              <a:t>Conservation</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1" i="0" u="none" strike="noStrike" kern="1200" cap="none" spc="0" normalizeH="0" baseline="0" noProof="0">
                <a:ln>
                  <a:noFill/>
                </a:ln>
                <a:solidFill>
                  <a:srgbClr val="9ACA3D"/>
                </a:solidFill>
                <a:effectLst/>
                <a:uLnTx/>
                <a:uFillTx/>
                <a:latin typeface="Arial" panose="020B0604020202020204" pitchFamily="34" charset="0"/>
                <a:ea typeface="+mn-ea"/>
                <a:cs typeface="Arial" panose="020B0604020202020204" pitchFamily="34" charset="0"/>
              </a:rPr>
              <a:t>Service</a:t>
            </a:r>
          </a:p>
        </p:txBody>
      </p:sp>
      <p:sp>
        <p:nvSpPr>
          <p:cNvPr id="5" name="Content Placeholder 19"/>
          <p:cNvSpPr txBox="1">
            <a:spLocks/>
          </p:cNvSpPr>
          <p:nvPr/>
        </p:nvSpPr>
        <p:spPr>
          <a:xfrm>
            <a:off x="7883893" y="6427411"/>
            <a:ext cx="2266950" cy="342900"/>
          </a:xfrm>
          <a:prstGeom prst="rect">
            <a:avLst/>
          </a:prstGeom>
          <a:solidFill>
            <a:srgbClr val="9ACA3D"/>
          </a:solidFill>
        </p:spPr>
        <p:txBody>
          <a:bodyPr vert="horz" lIns="91440" tIns="45720" rIns="91440" bIns="45720" rtlCol="0" anchor="ctr">
            <a:normAutofit/>
          </a:bodyPr>
          <a:lstStyle>
            <a:defPPr>
              <a:defRPr lang="en-US"/>
            </a:defPPr>
            <a:lvl1pPr marL="0" algn="l" defTabSz="914400" rtl="0" eaLnBrk="1" latinLnBrk="0" hangingPunct="1">
              <a:defRPr sz="1000" b="0" kern="1200" spc="300" baseline="0">
                <a:solidFill>
                  <a:srgbClr val="FEC20D"/>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Calibri" panose="020F0502020204030204"/>
                <a:ea typeface="+mn-ea"/>
                <a:cs typeface="+mn-cs"/>
              </a:rPr>
              <a:t>nrcs.usda.gov</a:t>
            </a:r>
          </a:p>
        </p:txBody>
      </p:sp>
      <p:sp>
        <p:nvSpPr>
          <p:cNvPr id="6" name="Title 1"/>
          <p:cNvSpPr>
            <a:spLocks noGrp="1"/>
          </p:cNvSpPr>
          <p:nvPr>
            <p:ph type="title"/>
          </p:nvPr>
        </p:nvSpPr>
        <p:spPr>
          <a:xfrm>
            <a:off x="390211" y="543058"/>
            <a:ext cx="8229600" cy="1405264"/>
          </a:xfrm>
        </p:spPr>
        <p:txBody>
          <a:bodyPr>
            <a:normAutofit/>
          </a:bodyPr>
          <a:lstStyle/>
          <a:p>
            <a:r>
              <a:rPr lang="en-US" sz="3600" b="1">
                <a:solidFill>
                  <a:srgbClr val="9ACA3D"/>
                </a:solidFill>
                <a:latin typeface="Times New Roman" panose="02020603050405020304" pitchFamily="18" charset="0"/>
                <a:cs typeface="Times New Roman" panose="02020603050405020304" pitchFamily="18" charset="0"/>
              </a:rPr>
              <a:t>Local Working Group Strategy </a:t>
            </a:r>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619359"/>
          </a:xfrm>
          <a:prstGeom prst="rect">
            <a:avLst/>
          </a:prstGeom>
        </p:spPr>
      </p:pic>
      <p:pic>
        <p:nvPicPr>
          <p:cNvPr id="10" name="Picture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93454" y="728945"/>
            <a:ext cx="4109186" cy="516745"/>
          </a:xfrm>
          <a:prstGeom prst="rect">
            <a:avLst/>
          </a:prstGeom>
        </p:spPr>
      </p:pic>
      <p:pic>
        <p:nvPicPr>
          <p:cNvPr id="11" name="Picture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48809" y="6175645"/>
            <a:ext cx="496707" cy="503532"/>
          </a:xfrm>
          <a:prstGeom prst="rect">
            <a:avLst/>
          </a:prstGeom>
        </p:spPr>
      </p:pic>
      <p:sp>
        <p:nvSpPr>
          <p:cNvPr id="7" name="TextBox 6">
            <a:extLst>
              <a:ext uri="{FF2B5EF4-FFF2-40B4-BE49-F238E27FC236}">
                <a16:creationId xmlns:a16="http://schemas.microsoft.com/office/drawing/2014/main" id="{E35150E1-732A-7396-765A-BCD9C6083D34}"/>
              </a:ext>
            </a:extLst>
          </p:cNvPr>
          <p:cNvSpPr txBox="1"/>
          <p:nvPr/>
        </p:nvSpPr>
        <p:spPr>
          <a:xfrm>
            <a:off x="524189" y="1711842"/>
            <a:ext cx="8343364" cy="4154984"/>
          </a:xfrm>
          <a:prstGeom prst="rect">
            <a:avLst/>
          </a:prstGeom>
          <a:noFill/>
        </p:spPr>
        <p:txBody>
          <a:bodyPr wrap="square">
            <a:spAutoFit/>
          </a:bodyPr>
          <a:lstStyle/>
          <a:p>
            <a:pPr marL="0" marR="41450" lvl="0" indent="0" algn="ctr"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State Conservation Innovation Grant</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110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Conservation Innovation Grants (CIG) are competitive grants that drive innovation in the field of conservation through the development and adoption of innovate approaches and technologies for conservation on agricultural lands.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110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An applicant’s CIG funding request must be matched at least 1:1 with non-federal funding. The grantee is also responsible for providing the technical assistance required to successfully complete the project. CIG applications are accepted from state or local governments, federally-recognized American Indian tribes, non-governmental organizations, and individuals.</a:t>
            </a:r>
          </a:p>
          <a:p>
            <a:pPr marL="0" marR="1100" lvl="0" indent="0" algn="l" defTabSz="4572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For more information on CIG visit: https://www.nrcs.usda.gov/programs-initiatives/cig-conservation-innovation-grants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1" i="0" u="sng"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Question</a:t>
            </a:r>
            <a:r>
              <a:rPr kumimoji="0" lang="en-US" sz="16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Has the LWG identified any ideas for State CIG in Delaware?	</a:t>
            </a:r>
          </a:p>
        </p:txBody>
      </p:sp>
    </p:spTree>
    <p:extLst>
      <p:ext uri="{BB962C8B-B14F-4D97-AF65-F5344CB8AC3E}">
        <p14:creationId xmlns:p14="http://schemas.microsoft.com/office/powerpoint/2010/main" val="241419410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19"/>
          <p:cNvSpPr txBox="1">
            <a:spLocks/>
          </p:cNvSpPr>
          <p:nvPr/>
        </p:nvSpPr>
        <p:spPr>
          <a:xfrm>
            <a:off x="8010525" y="5150306"/>
            <a:ext cx="2266950" cy="1614881"/>
          </a:xfrm>
          <a:prstGeom prst="rect">
            <a:avLst/>
          </a:prstGeom>
          <a:noFill/>
        </p:spPr>
        <p:txBody>
          <a:bodyPr vert="horz" lIns="91440" tIns="45720" rIns="91440" bIns="45720" rtlCol="0" anchor="ctr">
            <a:normAutofit/>
          </a:bodyPr>
          <a:lstStyle>
            <a:defPPr>
              <a:defRPr lang="en-US"/>
            </a:defPPr>
            <a:lvl1pPr marL="0" algn="l" defTabSz="914400" rtl="0" eaLnBrk="1" latinLnBrk="0" hangingPunct="1">
              <a:defRPr sz="1000" b="0" kern="1200" spc="300" baseline="0">
                <a:solidFill>
                  <a:srgbClr val="FEC20D"/>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1" i="0" u="none" strike="noStrike" kern="1200" cap="none" spc="0" normalizeH="0" baseline="0" noProof="0">
                <a:ln>
                  <a:noFill/>
                </a:ln>
                <a:solidFill>
                  <a:srgbClr val="9ACA3D"/>
                </a:solidFill>
                <a:effectLst/>
                <a:uLnTx/>
                <a:uFillTx/>
                <a:latin typeface="Arial" panose="020B0604020202020204" pitchFamily="34" charset="0"/>
                <a:ea typeface="+mn-ea"/>
                <a:cs typeface="Arial" panose="020B0604020202020204" pitchFamily="34" charset="0"/>
              </a:rPr>
              <a:t>Natural</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1" i="0" u="none" strike="noStrike" kern="1200" cap="none" spc="0" normalizeH="0" baseline="0" noProof="0">
                <a:ln>
                  <a:noFill/>
                </a:ln>
                <a:solidFill>
                  <a:srgbClr val="9ACA3D"/>
                </a:solidFill>
                <a:effectLst/>
                <a:uLnTx/>
                <a:uFillTx/>
                <a:latin typeface="Arial" panose="020B0604020202020204" pitchFamily="34" charset="0"/>
                <a:ea typeface="+mn-ea"/>
                <a:cs typeface="Arial" panose="020B0604020202020204" pitchFamily="34" charset="0"/>
              </a:rPr>
              <a:t>Resources</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1" i="0" u="none" strike="noStrike" kern="1200" cap="none" spc="0" normalizeH="0" baseline="0" noProof="0">
                <a:ln>
                  <a:noFill/>
                </a:ln>
                <a:solidFill>
                  <a:srgbClr val="9ACA3D"/>
                </a:solidFill>
                <a:effectLst/>
                <a:uLnTx/>
                <a:uFillTx/>
                <a:latin typeface="Arial" panose="020B0604020202020204" pitchFamily="34" charset="0"/>
                <a:ea typeface="+mn-ea"/>
                <a:cs typeface="Arial" panose="020B0604020202020204" pitchFamily="34" charset="0"/>
              </a:rPr>
              <a:t>Conservation</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000" b="1" i="0" u="none" strike="noStrike" kern="1200" cap="none" spc="0" normalizeH="0" baseline="0" noProof="0">
                <a:ln>
                  <a:noFill/>
                </a:ln>
                <a:solidFill>
                  <a:srgbClr val="9ACA3D"/>
                </a:solidFill>
                <a:effectLst/>
                <a:uLnTx/>
                <a:uFillTx/>
                <a:latin typeface="Arial" panose="020B0604020202020204" pitchFamily="34" charset="0"/>
                <a:ea typeface="+mn-ea"/>
                <a:cs typeface="Arial" panose="020B0604020202020204" pitchFamily="34" charset="0"/>
              </a:rPr>
              <a:t>Service</a:t>
            </a:r>
          </a:p>
        </p:txBody>
      </p:sp>
      <p:sp>
        <p:nvSpPr>
          <p:cNvPr id="5" name="Content Placeholder 19"/>
          <p:cNvSpPr txBox="1">
            <a:spLocks/>
          </p:cNvSpPr>
          <p:nvPr/>
        </p:nvSpPr>
        <p:spPr>
          <a:xfrm>
            <a:off x="6877050" y="6499181"/>
            <a:ext cx="2266950" cy="342900"/>
          </a:xfrm>
          <a:prstGeom prst="rect">
            <a:avLst/>
          </a:prstGeom>
          <a:solidFill>
            <a:srgbClr val="9ACA3D"/>
          </a:solidFill>
        </p:spPr>
        <p:txBody>
          <a:bodyPr vert="horz" lIns="91440" tIns="45720" rIns="91440" bIns="45720" rtlCol="0" anchor="ctr">
            <a:normAutofit/>
          </a:bodyPr>
          <a:lstStyle>
            <a:defPPr>
              <a:defRPr lang="en-US"/>
            </a:defPPr>
            <a:lvl1pPr marL="0" algn="l" defTabSz="914400" rtl="0" eaLnBrk="1" latinLnBrk="0" hangingPunct="1">
              <a:defRPr sz="1000" b="0" kern="1200" spc="300" baseline="0">
                <a:solidFill>
                  <a:srgbClr val="FEC20D"/>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Calibri" panose="020F0502020204030204"/>
                <a:ea typeface="+mn-ea"/>
                <a:cs typeface="+mn-cs"/>
              </a:rPr>
              <a:t>nrcs.usda.gov</a:t>
            </a:r>
          </a:p>
        </p:txBody>
      </p:sp>
      <p:sp>
        <p:nvSpPr>
          <p:cNvPr id="6" name="Title 1"/>
          <p:cNvSpPr>
            <a:spLocks noGrp="1"/>
          </p:cNvSpPr>
          <p:nvPr>
            <p:ph type="title"/>
          </p:nvPr>
        </p:nvSpPr>
        <p:spPr>
          <a:xfrm>
            <a:off x="390211" y="543058"/>
            <a:ext cx="8229600" cy="1405264"/>
          </a:xfrm>
        </p:spPr>
        <p:txBody>
          <a:bodyPr>
            <a:normAutofit/>
          </a:bodyPr>
          <a:lstStyle/>
          <a:p>
            <a:r>
              <a:rPr lang="en-US" sz="3600" b="1">
                <a:solidFill>
                  <a:srgbClr val="9ACA3D"/>
                </a:solidFill>
                <a:latin typeface="Times New Roman" panose="02020603050405020304" pitchFamily="18" charset="0"/>
                <a:cs typeface="Times New Roman" panose="02020603050405020304" pitchFamily="18" charset="0"/>
              </a:rPr>
              <a:t>Local Working Group Strategy </a:t>
            </a:r>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619359"/>
          </a:xfrm>
          <a:prstGeom prst="rect">
            <a:avLst/>
          </a:prstGeom>
        </p:spPr>
      </p:pic>
      <p:pic>
        <p:nvPicPr>
          <p:cNvPr id="10" name="Picture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93454" y="728945"/>
            <a:ext cx="4109186" cy="516745"/>
          </a:xfrm>
          <a:prstGeom prst="rect">
            <a:avLst/>
          </a:prstGeom>
        </p:spPr>
      </p:pic>
      <p:pic>
        <p:nvPicPr>
          <p:cNvPr id="11" name="Picture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48809" y="6175645"/>
            <a:ext cx="496707" cy="503532"/>
          </a:xfrm>
          <a:prstGeom prst="rect">
            <a:avLst/>
          </a:prstGeom>
        </p:spPr>
      </p:pic>
      <p:sp>
        <p:nvSpPr>
          <p:cNvPr id="14" name="TextBox 13">
            <a:extLst>
              <a:ext uri="{FF2B5EF4-FFF2-40B4-BE49-F238E27FC236}">
                <a16:creationId xmlns:a16="http://schemas.microsoft.com/office/drawing/2014/main" id="{EB395B2D-A032-162B-7B1D-7E754194D2D4}"/>
              </a:ext>
            </a:extLst>
          </p:cNvPr>
          <p:cNvSpPr txBox="1"/>
          <p:nvPr/>
        </p:nvSpPr>
        <p:spPr>
          <a:xfrm>
            <a:off x="457201" y="1818167"/>
            <a:ext cx="8296588" cy="3354765"/>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Special Projects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Think of this question as a white board - a place to tell us your ideas for future project that NRCS may be involved with. Projects within your local work group that further the mission of NRCS.  NRCS will take these into consideration when implementing programs, funding, and partnerships.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1" i="0" u="sng"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Questions: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Has the LWG identified any special projects?</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rPr>
              <a:t>Are there any emerging conservation issues that NRCS should be aware of?</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634396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9"/>
          <p:cNvSpPr txBox="1">
            <a:spLocks/>
          </p:cNvSpPr>
          <p:nvPr/>
        </p:nvSpPr>
        <p:spPr>
          <a:xfrm>
            <a:off x="6877050" y="6427411"/>
            <a:ext cx="2266950" cy="342900"/>
          </a:xfrm>
          <a:prstGeom prst="rect">
            <a:avLst/>
          </a:prstGeom>
          <a:solidFill>
            <a:srgbClr val="9ACA3D"/>
          </a:solidFill>
        </p:spPr>
        <p:txBody>
          <a:bodyPr vert="horz" lIns="91440" tIns="45720" rIns="91440" bIns="45720" rtlCol="0" anchor="ctr">
            <a:normAutofit/>
          </a:bodyPr>
          <a:lstStyle>
            <a:defPPr>
              <a:defRPr lang="en-US"/>
            </a:defPPr>
            <a:lvl1pPr marL="0" algn="l" defTabSz="914400" rtl="0" eaLnBrk="1" latinLnBrk="0" hangingPunct="1">
              <a:defRPr sz="1000" b="0" kern="1200" spc="300" baseline="0">
                <a:solidFill>
                  <a:srgbClr val="FEC20D"/>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Calibri" panose="020F0502020204030204"/>
                <a:ea typeface="+mn-ea"/>
                <a:cs typeface="+mn-cs"/>
              </a:rPr>
              <a:t>nrcs.usda.gov</a:t>
            </a:r>
          </a:p>
        </p:txBody>
      </p:sp>
      <p:sp>
        <p:nvSpPr>
          <p:cNvPr id="6" name="Title 1"/>
          <p:cNvSpPr>
            <a:spLocks noGrp="1"/>
          </p:cNvSpPr>
          <p:nvPr>
            <p:ph type="title"/>
          </p:nvPr>
        </p:nvSpPr>
        <p:spPr>
          <a:xfrm>
            <a:off x="563526" y="178823"/>
            <a:ext cx="8229600" cy="1405264"/>
          </a:xfrm>
        </p:spPr>
        <p:txBody>
          <a:bodyPr>
            <a:normAutofit/>
          </a:bodyPr>
          <a:lstStyle/>
          <a:p>
            <a:r>
              <a:rPr lang="en-US" sz="3600" b="1">
                <a:solidFill>
                  <a:srgbClr val="9ACA3D"/>
                </a:solidFill>
                <a:latin typeface="Times New Roman" panose="02020603050405020304" pitchFamily="18" charset="0"/>
                <a:cs typeface="Times New Roman" panose="02020603050405020304" pitchFamily="18" charset="0"/>
              </a:rPr>
              <a:t>Local Working Group Strategy </a:t>
            </a:r>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619359"/>
          </a:xfrm>
          <a:prstGeom prst="rect">
            <a:avLst/>
          </a:prstGeom>
        </p:spPr>
      </p:pic>
      <p:pic>
        <p:nvPicPr>
          <p:cNvPr id="10" name="Picture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34814" y="700638"/>
            <a:ext cx="4109186" cy="516745"/>
          </a:xfrm>
          <a:prstGeom prst="rect">
            <a:avLst/>
          </a:prstGeom>
        </p:spPr>
      </p:pic>
      <p:pic>
        <p:nvPicPr>
          <p:cNvPr id="11" name="Picture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48809" y="6175645"/>
            <a:ext cx="496707" cy="503532"/>
          </a:xfrm>
          <a:prstGeom prst="rect">
            <a:avLst/>
          </a:prstGeom>
        </p:spPr>
      </p:pic>
      <p:pic>
        <p:nvPicPr>
          <p:cNvPr id="3" name="Picture 2">
            <a:extLst>
              <a:ext uri="{FF2B5EF4-FFF2-40B4-BE49-F238E27FC236}">
                <a16:creationId xmlns:a16="http://schemas.microsoft.com/office/drawing/2014/main" id="{E055A9AD-7ADB-B9B0-BA96-7EDBF167A6F7}"/>
              </a:ext>
            </a:extLst>
          </p:cNvPr>
          <p:cNvPicPr>
            <a:picLocks noChangeAspect="1"/>
          </p:cNvPicPr>
          <p:nvPr/>
        </p:nvPicPr>
        <p:blipFill>
          <a:blip r:embed="rId6"/>
          <a:stretch>
            <a:fillRect/>
          </a:stretch>
        </p:blipFill>
        <p:spPr>
          <a:xfrm>
            <a:off x="497162" y="1245690"/>
            <a:ext cx="8091377" cy="4954942"/>
          </a:xfrm>
          <a:prstGeom prst="rect">
            <a:avLst/>
          </a:prstGeom>
        </p:spPr>
      </p:pic>
    </p:spTree>
    <p:extLst>
      <p:ext uri="{BB962C8B-B14F-4D97-AF65-F5344CB8AC3E}">
        <p14:creationId xmlns:p14="http://schemas.microsoft.com/office/powerpoint/2010/main" val="7708164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Picture 2">
            <a:extLst>
              <a:ext uri="{FF2B5EF4-FFF2-40B4-BE49-F238E27FC236}">
                <a16:creationId xmlns:a16="http://schemas.microsoft.com/office/drawing/2014/main" id="{04DFFC08-5955-1624-000B-8A9AC5215714}"/>
              </a:ext>
            </a:extLst>
          </p:cNvPr>
          <p:cNvPicPr>
            <a:picLocks noChangeAspect="1"/>
          </p:cNvPicPr>
          <p:nvPr/>
        </p:nvPicPr>
        <p:blipFill rotWithShape="1">
          <a:blip r:embed="rId3"/>
          <a:srcRect l="10821" t="9091" r="28851"/>
          <a:stretch/>
        </p:blipFill>
        <p:spPr>
          <a:xfrm>
            <a:off x="2642616" y="10"/>
            <a:ext cx="6501384" cy="6857990"/>
          </a:xfrm>
          <a:prstGeom prst="rect">
            <a:avLst/>
          </a:prstGeom>
        </p:spPr>
      </p:pic>
      <p:sp>
        <p:nvSpPr>
          <p:cNvPr id="10" name="Rectangle 9">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7004404" cy="6858000"/>
          </a:xfrm>
          <a:prstGeom prst="rect">
            <a:avLst/>
          </a:prstGeom>
          <a:gradFill>
            <a:gsLst>
              <a:gs pos="58000">
                <a:schemeClr val="bg1"/>
              </a:gs>
              <a:gs pos="33000">
                <a:schemeClr val="bg1">
                  <a:alpha val="64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828E7FD4-AB8E-A546-9DA8-97DF9727E8D2}"/>
              </a:ext>
            </a:extLst>
          </p:cNvPr>
          <p:cNvSpPr>
            <a:spLocks noGrp="1"/>
          </p:cNvSpPr>
          <p:nvPr>
            <p:ph type="title"/>
          </p:nvPr>
        </p:nvSpPr>
        <p:spPr>
          <a:xfrm>
            <a:off x="358485" y="1122363"/>
            <a:ext cx="3017520" cy="3204134"/>
          </a:xfrm>
        </p:spPr>
        <p:txBody>
          <a:bodyPr vert="horz" lIns="91440" tIns="45720" rIns="91440" bIns="45720" rtlCol="0" anchor="b">
            <a:normAutofit/>
          </a:bodyPr>
          <a:lstStyle/>
          <a:p>
            <a:r>
              <a:rPr lang="en-US" sz="3600">
                <a:solidFill>
                  <a:schemeClr val="tx1"/>
                </a:solidFill>
                <a:latin typeface="+mj-lt"/>
                <a:ea typeface="+mj-ea"/>
                <a:cs typeface="+mj-cs"/>
              </a:rPr>
              <a:t>Delaware Inflation Reduction Act (IRA) </a:t>
            </a:r>
            <a:br>
              <a:rPr lang="en-US" sz="3600">
                <a:solidFill>
                  <a:schemeClr val="tx1"/>
                </a:solidFill>
                <a:latin typeface="+mj-lt"/>
                <a:ea typeface="+mj-ea"/>
                <a:cs typeface="+mj-cs"/>
              </a:rPr>
            </a:br>
            <a:r>
              <a:rPr lang="en-US" sz="3600">
                <a:solidFill>
                  <a:schemeClr val="tx1"/>
                </a:solidFill>
                <a:latin typeface="+mj-lt"/>
                <a:ea typeface="+mj-ea"/>
                <a:cs typeface="+mj-cs"/>
              </a:rPr>
              <a:t>EQIP Projections</a:t>
            </a:r>
          </a:p>
        </p:txBody>
      </p:sp>
      <p:sp>
        <p:nvSpPr>
          <p:cNvPr id="12" name="Rectangle 11">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51653" y="434802"/>
            <a:ext cx="146304" cy="5280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60771" y="4546920"/>
            <a:ext cx="298323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61351387"/>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4426AB7-D619-4515-962A-BC83909EC0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rgbClr val="BC9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9" name="Rectangle 18">
            <a:extLst>
              <a:ext uri="{FF2B5EF4-FFF2-40B4-BE49-F238E27FC236}">
                <a16:creationId xmlns:a16="http://schemas.microsoft.com/office/drawing/2014/main" id="{DE47DF98-723F-4AAC-ABCF-CACBC438F7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2880" y="256540"/>
            <a:ext cx="8778240" cy="6365239"/>
          </a:xfrm>
          <a:prstGeom prst="rect">
            <a:avLst/>
          </a:pr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sp>
      <p:cxnSp>
        <p:nvCxnSpPr>
          <p:cNvPr id="21" name="Straight Connector 20">
            <a:extLst>
              <a:ext uri="{FF2B5EF4-FFF2-40B4-BE49-F238E27FC236}">
                <a16:creationId xmlns:a16="http://schemas.microsoft.com/office/drawing/2014/main" id="{EA29FC7C-9308-4FDE-8DCA-405668055B0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171700" y="5768204"/>
            <a:ext cx="4800600" cy="0"/>
          </a:xfrm>
          <a:prstGeom prst="line">
            <a:avLst/>
          </a:prstGeom>
          <a:ln>
            <a:solidFill>
              <a:srgbClr val="BC9E69"/>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59487EB-9CE2-4FED-B51A-D22DC9DEC2C5}"/>
              </a:ext>
            </a:extLst>
          </p:cNvPr>
          <p:cNvSpPr>
            <a:spLocks noGrp="1"/>
          </p:cNvSpPr>
          <p:nvPr>
            <p:ph type="title"/>
          </p:nvPr>
        </p:nvSpPr>
        <p:spPr>
          <a:xfrm>
            <a:off x="832485" y="4277356"/>
            <a:ext cx="7475220" cy="1560320"/>
          </a:xfrm>
        </p:spPr>
        <p:txBody>
          <a:bodyPr vert="horz" lIns="91440" tIns="45720" rIns="91440" bIns="45720" rtlCol="0" anchor="b">
            <a:normAutofit fontScale="90000"/>
          </a:bodyPr>
          <a:lstStyle/>
          <a:p>
            <a:pPr algn="ctr" defTabSz="914400">
              <a:lnSpc>
                <a:spcPct val="90000"/>
              </a:lnSpc>
            </a:pPr>
            <a:r>
              <a:rPr lang="en-US" sz="3500">
                <a:solidFill>
                  <a:srgbClr val="BC9E69"/>
                </a:solidFill>
              </a:rPr>
              <a:t>Thank you to the Districts for holding LWG meetings this spring and submitting minutes for the STAC</a:t>
            </a:r>
          </a:p>
        </p:txBody>
      </p:sp>
      <p:pic>
        <p:nvPicPr>
          <p:cNvPr id="3" name="Picture 2">
            <a:extLst>
              <a:ext uri="{FF2B5EF4-FFF2-40B4-BE49-F238E27FC236}">
                <a16:creationId xmlns:a16="http://schemas.microsoft.com/office/drawing/2014/main" id="{C8A1588C-955E-4B46-9987-86E6BE70F03E}"/>
              </a:ext>
            </a:extLst>
          </p:cNvPr>
          <p:cNvPicPr>
            <a:picLocks noChangeAspect="1"/>
          </p:cNvPicPr>
          <p:nvPr/>
        </p:nvPicPr>
        <p:blipFill rotWithShape="1">
          <a:blip r:embed="rId3"/>
          <a:srcRect t="4905" r="2" b="24217"/>
          <a:stretch/>
        </p:blipFill>
        <p:spPr>
          <a:xfrm>
            <a:off x="182880" y="256540"/>
            <a:ext cx="8778240" cy="3764276"/>
          </a:xfrm>
          <a:prstGeom prst="rect">
            <a:avLst/>
          </a:prstGeom>
        </p:spPr>
      </p:pic>
    </p:spTree>
    <p:extLst>
      <p:ext uri="{BB962C8B-B14F-4D97-AF65-F5344CB8AC3E}">
        <p14:creationId xmlns:p14="http://schemas.microsoft.com/office/powerpoint/2010/main" val="261455700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B707DC-0E4B-4130-B7F9-7CD305A9AFFB}"/>
              </a:ext>
            </a:extLst>
          </p:cNvPr>
          <p:cNvSpPr>
            <a:spLocks noGrp="1"/>
          </p:cNvSpPr>
          <p:nvPr>
            <p:ph type="title"/>
          </p:nvPr>
        </p:nvSpPr>
        <p:spPr/>
        <p:txBody>
          <a:bodyPr>
            <a:normAutofit/>
          </a:bodyPr>
          <a:lstStyle/>
          <a:p>
            <a:r>
              <a:rPr lang="en-US" sz="4800">
                <a:solidFill>
                  <a:schemeClr val="accent1">
                    <a:lumMod val="75000"/>
                  </a:schemeClr>
                </a:solidFill>
              </a:rPr>
              <a:t>Committee Reports</a:t>
            </a:r>
          </a:p>
        </p:txBody>
      </p:sp>
    </p:spTree>
    <p:extLst>
      <p:ext uri="{BB962C8B-B14F-4D97-AF65-F5344CB8AC3E}">
        <p14:creationId xmlns:p14="http://schemas.microsoft.com/office/powerpoint/2010/main" val="1395780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5045665-88D0-9857-8C22-A51BC0255E08}"/>
              </a:ext>
            </a:extLst>
          </p:cNvPr>
          <p:cNvSpPr>
            <a:spLocks noGrp="1"/>
          </p:cNvSpPr>
          <p:nvPr>
            <p:ph type="body" idx="1"/>
          </p:nvPr>
        </p:nvSpPr>
        <p:spPr/>
        <p:txBody>
          <a:bodyPr/>
          <a:lstStyle/>
          <a:p>
            <a:endParaRPr lang="en-US"/>
          </a:p>
        </p:txBody>
      </p:sp>
      <p:graphicFrame>
        <p:nvGraphicFramePr>
          <p:cNvPr id="4" name="Table 3">
            <a:extLst>
              <a:ext uri="{FF2B5EF4-FFF2-40B4-BE49-F238E27FC236}">
                <a16:creationId xmlns:a16="http://schemas.microsoft.com/office/drawing/2014/main" id="{8A07D69A-8AB9-ECE6-4B56-D5C303B0FC78}"/>
              </a:ext>
            </a:extLst>
          </p:cNvPr>
          <p:cNvGraphicFramePr>
            <a:graphicFrameLocks noGrp="1"/>
          </p:cNvGraphicFramePr>
          <p:nvPr>
            <p:extLst>
              <p:ext uri="{D42A27DB-BD31-4B8C-83A1-F6EECF244321}">
                <p14:modId xmlns:p14="http://schemas.microsoft.com/office/powerpoint/2010/main" val="2923653266"/>
              </p:ext>
            </p:extLst>
          </p:nvPr>
        </p:nvGraphicFramePr>
        <p:xfrm>
          <a:off x="65988" y="1157776"/>
          <a:ext cx="5392131" cy="4358640"/>
        </p:xfrm>
        <a:graphic>
          <a:graphicData uri="http://schemas.openxmlformats.org/drawingml/2006/table">
            <a:tbl>
              <a:tblPr firstRow="1" firstCol="1" bandRow="1">
                <a:tableStyleId>{5C22544A-7EE6-4342-B048-85BDC9FD1C3A}</a:tableStyleId>
              </a:tblPr>
              <a:tblGrid>
                <a:gridCol w="5392131">
                  <a:extLst>
                    <a:ext uri="{9D8B030D-6E8A-4147-A177-3AD203B41FA5}">
                      <a16:colId xmlns:a16="http://schemas.microsoft.com/office/drawing/2014/main" val="2669270266"/>
                    </a:ext>
                  </a:extLst>
                </a:gridCol>
              </a:tblGrid>
              <a:tr h="4269345">
                <a:tc>
                  <a:txBody>
                    <a:bodyPr/>
                    <a:lstStyle/>
                    <a:p>
                      <a:pPr marL="0" marR="0">
                        <a:spcBef>
                          <a:spcPts val="0"/>
                        </a:spcBef>
                        <a:spcAft>
                          <a:spcPts val="0"/>
                        </a:spcAft>
                      </a:pPr>
                      <a:r>
                        <a:rPr lang="en-US" sz="1100">
                          <a:effectLst/>
                        </a:rPr>
                        <a:t> </a:t>
                      </a:r>
                    </a:p>
                    <a:p>
                      <a:pPr marL="342900" marR="0" lvl="0" indent="-342900">
                        <a:spcBef>
                          <a:spcPts val="0"/>
                        </a:spcBef>
                        <a:spcAft>
                          <a:spcPts val="0"/>
                        </a:spcAft>
                        <a:buFont typeface="+mj-lt"/>
                        <a:buAutoNum type="arabicPeriod"/>
                      </a:pPr>
                      <a:r>
                        <a:rPr lang="en-US" sz="1100">
                          <a:effectLst/>
                        </a:rPr>
                        <a:t>Farm Service Agency</a:t>
                      </a:r>
                    </a:p>
                    <a:p>
                      <a:pPr marL="342900" marR="0" lvl="0" indent="-342900">
                        <a:spcBef>
                          <a:spcPts val="0"/>
                        </a:spcBef>
                        <a:spcAft>
                          <a:spcPts val="0"/>
                        </a:spcAft>
                        <a:buFont typeface="+mj-lt"/>
                        <a:buAutoNum type="arabicPeriod"/>
                      </a:pPr>
                      <a:r>
                        <a:rPr lang="en-US" sz="1100">
                          <a:effectLst/>
                        </a:rPr>
                        <a:t>U.S. Army Corp of Engineers</a:t>
                      </a:r>
                    </a:p>
                    <a:p>
                      <a:pPr marL="342900" marR="0" lvl="0" indent="-342900">
                        <a:spcBef>
                          <a:spcPts val="0"/>
                        </a:spcBef>
                        <a:spcAft>
                          <a:spcPts val="0"/>
                        </a:spcAft>
                        <a:buFont typeface="+mj-lt"/>
                        <a:buAutoNum type="arabicPeriod"/>
                      </a:pPr>
                      <a:r>
                        <a:rPr lang="en-US" sz="1100">
                          <a:effectLst/>
                        </a:rPr>
                        <a:t>U.S. Fish and Wildlife Service</a:t>
                      </a:r>
                    </a:p>
                    <a:p>
                      <a:pPr marL="342900" marR="0" lvl="0" indent="-342900">
                        <a:spcBef>
                          <a:spcPts val="0"/>
                        </a:spcBef>
                        <a:spcAft>
                          <a:spcPts val="0"/>
                        </a:spcAft>
                        <a:buFont typeface="+mj-lt"/>
                        <a:buAutoNum type="arabicPeriod"/>
                      </a:pPr>
                      <a:r>
                        <a:rPr lang="en-US" sz="1100">
                          <a:effectLst/>
                        </a:rPr>
                        <a:t>Food and Nutrition Services</a:t>
                      </a:r>
                    </a:p>
                    <a:p>
                      <a:pPr marL="342900" marR="0" lvl="0" indent="-342900">
                        <a:spcBef>
                          <a:spcPts val="0"/>
                        </a:spcBef>
                        <a:spcAft>
                          <a:spcPts val="0"/>
                        </a:spcAft>
                        <a:buFont typeface="+mj-lt"/>
                        <a:buAutoNum type="arabicPeriod"/>
                      </a:pPr>
                      <a:r>
                        <a:rPr lang="en-US" sz="1100">
                          <a:effectLst/>
                        </a:rPr>
                        <a:t>National Ag. Statistics Service</a:t>
                      </a:r>
                    </a:p>
                    <a:p>
                      <a:pPr marL="342900" marR="0" lvl="0" indent="-342900">
                        <a:spcBef>
                          <a:spcPts val="0"/>
                        </a:spcBef>
                        <a:spcAft>
                          <a:spcPts val="0"/>
                        </a:spcAft>
                        <a:buFont typeface="+mj-lt"/>
                        <a:buAutoNum type="arabicPeriod"/>
                      </a:pPr>
                      <a:r>
                        <a:rPr lang="en-US" sz="1100">
                          <a:effectLst/>
                        </a:rPr>
                        <a:t>Environmental Protection Agency </a:t>
                      </a:r>
                    </a:p>
                    <a:p>
                      <a:pPr marL="342900" marR="0" lvl="0" indent="-342900">
                        <a:spcBef>
                          <a:spcPts val="0"/>
                        </a:spcBef>
                        <a:spcAft>
                          <a:spcPts val="0"/>
                        </a:spcAft>
                        <a:buFont typeface="+mj-lt"/>
                        <a:buAutoNum type="arabicPeriod"/>
                      </a:pPr>
                      <a:r>
                        <a:rPr lang="en-US" sz="1100">
                          <a:effectLst/>
                        </a:rPr>
                        <a:t>State Departments and Agencies within the State </a:t>
                      </a:r>
                    </a:p>
                    <a:p>
                      <a:pPr marL="685800" marR="0" lvl="1" indent="-342900">
                        <a:spcBef>
                          <a:spcPts val="0"/>
                        </a:spcBef>
                        <a:spcAft>
                          <a:spcPts val="0"/>
                        </a:spcAft>
                        <a:buFont typeface="Arial" panose="020B0604020202020204" pitchFamily="34" charset="0"/>
                        <a:buChar char="•"/>
                      </a:pPr>
                      <a:r>
                        <a:rPr lang="en-US" sz="1100">
                          <a:effectLst/>
                        </a:rPr>
                        <a:t>Delaware Department of Agriculture</a:t>
                      </a:r>
                    </a:p>
                    <a:p>
                      <a:pPr marL="685800" marR="0" lvl="1" indent="-342900">
                        <a:spcBef>
                          <a:spcPts val="0"/>
                        </a:spcBef>
                        <a:spcAft>
                          <a:spcPts val="0"/>
                        </a:spcAft>
                        <a:buFont typeface="Arial" panose="020B0604020202020204" pitchFamily="34" charset="0"/>
                        <a:buChar char="•"/>
                      </a:pPr>
                      <a:r>
                        <a:rPr lang="en-US" sz="1100">
                          <a:effectLst/>
                        </a:rPr>
                        <a:t>Delaware Department of Natural Resources and Environmental Control</a:t>
                      </a:r>
                    </a:p>
                    <a:p>
                      <a:pPr marL="342900" marR="0" lvl="0" indent="-342900">
                        <a:spcBef>
                          <a:spcPts val="0"/>
                        </a:spcBef>
                        <a:spcAft>
                          <a:spcPts val="0"/>
                        </a:spcAft>
                        <a:buFont typeface="+mj-lt"/>
                        <a:buAutoNum type="arabicPeriod"/>
                      </a:pPr>
                      <a:r>
                        <a:rPr lang="en-US" sz="1100">
                          <a:effectLst/>
                        </a:rPr>
                        <a:t>Delaware Lenape Tribe</a:t>
                      </a:r>
                    </a:p>
                    <a:p>
                      <a:pPr marL="342900" marR="0" lvl="0" indent="-342900">
                        <a:spcBef>
                          <a:spcPts val="0"/>
                        </a:spcBef>
                        <a:spcAft>
                          <a:spcPts val="0"/>
                        </a:spcAft>
                        <a:buFont typeface="+mj-lt"/>
                        <a:buAutoNum type="arabicPeriod"/>
                      </a:pPr>
                      <a:r>
                        <a:rPr lang="en-US" sz="1100">
                          <a:effectLst/>
                        </a:rPr>
                        <a:t>Delaware Nanticoke Tribe</a:t>
                      </a:r>
                    </a:p>
                    <a:p>
                      <a:pPr marL="342900" marR="0" lvl="0" indent="-342900">
                        <a:spcBef>
                          <a:spcPts val="0"/>
                        </a:spcBef>
                        <a:spcAft>
                          <a:spcPts val="0"/>
                        </a:spcAft>
                        <a:buFont typeface="+mj-lt"/>
                        <a:buAutoNum type="arabicPeriod"/>
                      </a:pPr>
                      <a:r>
                        <a:rPr lang="en-US" sz="1100">
                          <a:effectLst/>
                        </a:rPr>
                        <a:t>Delaware Association of Conservation Districts</a:t>
                      </a:r>
                    </a:p>
                    <a:p>
                      <a:pPr marL="685800" marR="0" lvl="1" indent="-342900">
                        <a:spcBef>
                          <a:spcPts val="0"/>
                        </a:spcBef>
                        <a:spcAft>
                          <a:spcPts val="0"/>
                        </a:spcAft>
                        <a:buFont typeface="Arial" panose="020B0604020202020204" pitchFamily="34" charset="0"/>
                        <a:buChar char="•"/>
                      </a:pPr>
                      <a:r>
                        <a:rPr lang="en-US" sz="1100">
                          <a:effectLst/>
                        </a:rPr>
                        <a:t>New Castle County Conservation District</a:t>
                      </a:r>
                    </a:p>
                    <a:p>
                      <a:pPr marL="685800" marR="0" lvl="1" indent="-342900">
                        <a:spcBef>
                          <a:spcPts val="0"/>
                        </a:spcBef>
                        <a:spcAft>
                          <a:spcPts val="0"/>
                        </a:spcAft>
                        <a:buFont typeface="Arial" panose="020B0604020202020204" pitchFamily="34" charset="0"/>
                        <a:buChar char="•"/>
                      </a:pPr>
                      <a:r>
                        <a:rPr lang="en-US" sz="1100">
                          <a:effectLst/>
                        </a:rPr>
                        <a:t>Kent County Conservation District </a:t>
                      </a:r>
                    </a:p>
                    <a:p>
                      <a:pPr marL="685800" marR="0" lvl="1" indent="-342900">
                        <a:spcBef>
                          <a:spcPts val="0"/>
                        </a:spcBef>
                        <a:spcAft>
                          <a:spcPts val="0"/>
                        </a:spcAft>
                        <a:buFont typeface="Arial" panose="020B0604020202020204" pitchFamily="34" charset="0"/>
                        <a:buChar char="•"/>
                      </a:pPr>
                      <a:r>
                        <a:rPr lang="en-US" sz="1100">
                          <a:effectLst/>
                        </a:rPr>
                        <a:t>Sussex County Conservation District </a:t>
                      </a:r>
                    </a:p>
                    <a:p>
                      <a:pPr marL="342900" marR="0" lvl="0" indent="-342900">
                        <a:spcBef>
                          <a:spcPts val="0"/>
                        </a:spcBef>
                        <a:spcAft>
                          <a:spcPts val="0"/>
                        </a:spcAft>
                        <a:buFont typeface="+mj-lt"/>
                        <a:buAutoNum type="arabicPeriod"/>
                      </a:pPr>
                      <a:r>
                        <a:rPr lang="en-US" sz="1100">
                          <a:effectLst/>
                        </a:rPr>
                        <a:t>Delaware Rural Water Association </a:t>
                      </a:r>
                    </a:p>
                    <a:p>
                      <a:pPr marL="342900" marR="0" lvl="0" indent="-342900">
                        <a:spcBef>
                          <a:spcPts val="0"/>
                        </a:spcBef>
                        <a:spcAft>
                          <a:spcPts val="0"/>
                        </a:spcAft>
                        <a:buFont typeface="+mj-lt"/>
                        <a:buAutoNum type="arabicPeriod"/>
                      </a:pPr>
                      <a:r>
                        <a:rPr lang="en-US" sz="1100">
                          <a:effectLst/>
                        </a:rPr>
                        <a:t>Mid-Atlantic 4R</a:t>
                      </a:r>
                    </a:p>
                    <a:p>
                      <a:pPr marL="342900" marR="0" lvl="0" indent="-342900">
                        <a:spcBef>
                          <a:spcPts val="0"/>
                        </a:spcBef>
                        <a:spcAft>
                          <a:spcPts val="0"/>
                        </a:spcAft>
                        <a:buFont typeface="+mj-lt"/>
                        <a:buAutoNum type="arabicPeriod"/>
                      </a:pPr>
                      <a:r>
                        <a:rPr lang="en-US" sz="1100">
                          <a:effectLst/>
                        </a:rPr>
                        <a:t>State Cooperative Extension Service and Land Grant Universities in the State</a:t>
                      </a:r>
                    </a:p>
                    <a:p>
                      <a:pPr marL="342900" marR="0" lvl="0" indent="-342900">
                        <a:spcBef>
                          <a:spcPts val="0"/>
                        </a:spcBef>
                        <a:spcAft>
                          <a:spcPts val="0"/>
                        </a:spcAft>
                        <a:buFont typeface="+mj-lt"/>
                        <a:buAutoNum type="arabicPeriod"/>
                      </a:pPr>
                      <a:r>
                        <a:rPr lang="en-US" sz="1100">
                          <a:effectLst/>
                        </a:rPr>
                        <a:t>Farm Bureau</a:t>
                      </a:r>
                    </a:p>
                    <a:p>
                      <a:pPr marL="342900" marR="0" lvl="0" indent="-342900">
                        <a:spcBef>
                          <a:spcPts val="0"/>
                        </a:spcBef>
                        <a:spcAft>
                          <a:spcPts val="0"/>
                        </a:spcAft>
                        <a:buFont typeface="+mj-lt"/>
                        <a:buAutoNum type="arabicPeriod"/>
                      </a:pPr>
                      <a:r>
                        <a:rPr lang="en-US" sz="1100">
                          <a:effectLst/>
                        </a:rPr>
                        <a:t>Nonprofit Organizations</a:t>
                      </a:r>
                    </a:p>
                    <a:p>
                      <a:pPr marL="342900" marR="46990" lvl="0" indent="-342900">
                        <a:spcBef>
                          <a:spcPts val="0"/>
                        </a:spcBef>
                        <a:spcAft>
                          <a:spcPts val="0"/>
                        </a:spcAft>
                        <a:buFont typeface="+mj-lt"/>
                        <a:buAutoNum type="arabicPeriod"/>
                      </a:pPr>
                      <a:r>
                        <a:rPr lang="en-US" sz="1100">
                          <a:effectLst/>
                        </a:rPr>
                        <a:t>Agriculture Producers representing the variety of crops and poultry and or livestock raised in the State</a:t>
                      </a:r>
                    </a:p>
                    <a:p>
                      <a:pPr marL="0" marR="46990" indent="0">
                        <a:spcBef>
                          <a:spcPts val="0"/>
                        </a:spcBef>
                        <a:spcAft>
                          <a:spcPts val="0"/>
                        </a:spcAft>
                        <a:buFont typeface="+mj-lt"/>
                        <a:buNone/>
                      </a:pP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016750076"/>
                  </a:ext>
                </a:extLst>
              </a:tr>
            </a:tbl>
          </a:graphicData>
        </a:graphic>
      </p:graphicFrame>
      <p:sp>
        <p:nvSpPr>
          <p:cNvPr id="5" name="Rectangle 1">
            <a:extLst>
              <a:ext uri="{FF2B5EF4-FFF2-40B4-BE49-F238E27FC236}">
                <a16:creationId xmlns:a16="http://schemas.microsoft.com/office/drawing/2014/main" id="{F930EF6A-BB25-9D62-E8AB-6E57EBD3A484}"/>
              </a:ext>
            </a:extLst>
          </p:cNvPr>
          <p:cNvSpPr>
            <a:spLocks noGrp="1" noChangeArrowheads="1"/>
          </p:cNvSpPr>
          <p:nvPr>
            <p:ph type="title"/>
          </p:nvPr>
        </p:nvSpPr>
        <p:spPr bwMode="auto">
          <a:xfrm>
            <a:off x="-234050" y="3152430"/>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017770820"/>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6022F3-CCDF-4391-8D83-2C0E2261F654}"/>
              </a:ext>
            </a:extLst>
          </p:cNvPr>
          <p:cNvSpPr>
            <a:spLocks noGrp="1"/>
          </p:cNvSpPr>
          <p:nvPr>
            <p:ph type="title"/>
          </p:nvPr>
        </p:nvSpPr>
        <p:spPr/>
        <p:txBody>
          <a:bodyPr/>
          <a:lstStyle/>
          <a:p>
            <a:r>
              <a:rPr lang="en-US" sz="3200">
                <a:solidFill>
                  <a:schemeClr val="accent1">
                    <a:lumMod val="75000"/>
                  </a:schemeClr>
                </a:solidFill>
              </a:rPr>
              <a:t>Guest Reports</a:t>
            </a:r>
            <a:endParaRPr lang="en-US"/>
          </a:p>
        </p:txBody>
      </p:sp>
      <p:sp>
        <p:nvSpPr>
          <p:cNvPr id="3" name="Text Placeholder 2">
            <a:extLst>
              <a:ext uri="{FF2B5EF4-FFF2-40B4-BE49-F238E27FC236}">
                <a16:creationId xmlns:a16="http://schemas.microsoft.com/office/drawing/2014/main" id="{150F37CE-B137-4444-AE14-81A85A2997D1}"/>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4047744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48C570-5820-41C4-82FC-61DBCCCEBD7E}"/>
              </a:ext>
            </a:extLst>
          </p:cNvPr>
          <p:cNvSpPr>
            <a:spLocks noGrp="1"/>
          </p:cNvSpPr>
          <p:nvPr>
            <p:ph type="title"/>
          </p:nvPr>
        </p:nvSpPr>
        <p:spPr/>
        <p:txBody>
          <a:bodyPr/>
          <a:lstStyle/>
          <a:p>
            <a:r>
              <a:rPr lang="en-US"/>
              <a:t>State Technical Advisory Meetings</a:t>
            </a:r>
          </a:p>
        </p:txBody>
      </p:sp>
      <p:sp>
        <p:nvSpPr>
          <p:cNvPr id="3" name="Content Placeholder 2">
            <a:extLst>
              <a:ext uri="{FF2B5EF4-FFF2-40B4-BE49-F238E27FC236}">
                <a16:creationId xmlns:a16="http://schemas.microsoft.com/office/drawing/2014/main" id="{0306DA49-299E-4B7A-8827-64F4E2CCA205}"/>
              </a:ext>
            </a:extLst>
          </p:cNvPr>
          <p:cNvSpPr>
            <a:spLocks noGrp="1"/>
          </p:cNvSpPr>
          <p:nvPr>
            <p:ph idx="1"/>
          </p:nvPr>
        </p:nvSpPr>
        <p:spPr/>
        <p:txBody>
          <a:bodyPr>
            <a:normAutofit/>
          </a:bodyPr>
          <a:lstStyle/>
          <a:p>
            <a:r>
              <a:rPr lang="en-US" sz="3200"/>
              <a:t>Next Meeting dates are: </a:t>
            </a:r>
          </a:p>
          <a:p>
            <a:endParaRPr lang="en-US"/>
          </a:p>
          <a:p>
            <a:pPr marL="0" marR="1417320">
              <a:spcBef>
                <a:spcPts val="0"/>
              </a:spcBef>
              <a:spcAft>
                <a:spcPts val="0"/>
              </a:spcAft>
            </a:pPr>
            <a:r>
              <a:rPr lang="en-US" sz="2800" b="1">
                <a:effectLst/>
                <a:latin typeface="Times New Roman" panose="02020603050405020304" pitchFamily="18" charset="0"/>
                <a:ea typeface="Calibri" panose="020F0502020204030204" pitchFamily="34" charset="0"/>
                <a:cs typeface="Times New Roman" panose="02020603050405020304" pitchFamily="18" charset="0"/>
              </a:rPr>
              <a:t>9/7/23</a:t>
            </a:r>
            <a:endParaRPr lang="en-US" sz="2800">
              <a:effectLst/>
              <a:latin typeface="Calibri" panose="020F0502020204030204" pitchFamily="34" charset="0"/>
              <a:ea typeface="Calibri" panose="020F0502020204030204" pitchFamily="34" charset="0"/>
              <a:cs typeface="Times New Roman" panose="02020603050405020304" pitchFamily="18" charset="0"/>
            </a:endParaRPr>
          </a:p>
          <a:p>
            <a:endParaRPr lang="en-US"/>
          </a:p>
        </p:txBody>
      </p:sp>
    </p:spTree>
    <p:extLst>
      <p:ext uri="{BB962C8B-B14F-4D97-AF65-F5344CB8AC3E}">
        <p14:creationId xmlns:p14="http://schemas.microsoft.com/office/powerpoint/2010/main" val="36470772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37D56B-AEB5-4D05-BAAE-9AF6DDD6A4D7}"/>
              </a:ext>
            </a:extLst>
          </p:cNvPr>
          <p:cNvSpPr>
            <a:spLocks noGrp="1"/>
          </p:cNvSpPr>
          <p:nvPr>
            <p:ph type="title"/>
          </p:nvPr>
        </p:nvSpPr>
        <p:spPr>
          <a:xfrm>
            <a:off x="360115" y="1541343"/>
            <a:ext cx="8229600" cy="707781"/>
          </a:xfrm>
        </p:spPr>
        <p:txBody>
          <a:bodyPr>
            <a:normAutofit fontScale="90000"/>
          </a:bodyPr>
          <a:lstStyle/>
          <a:p>
            <a:r>
              <a:rPr lang="en-US"/>
              <a:t>Wrap-up</a:t>
            </a:r>
            <a:br>
              <a:rPr lang="en-US"/>
            </a:br>
            <a:r>
              <a:rPr lang="en-US"/>
              <a:t>Questions/Discussion</a:t>
            </a:r>
          </a:p>
        </p:txBody>
      </p:sp>
      <p:pic>
        <p:nvPicPr>
          <p:cNvPr id="4" name="Content Placeholder 3">
            <a:extLst>
              <a:ext uri="{FF2B5EF4-FFF2-40B4-BE49-F238E27FC236}">
                <a16:creationId xmlns:a16="http://schemas.microsoft.com/office/drawing/2014/main" id="{126388F8-8839-452C-ADFB-EFEA4AEBF8D3}"/>
              </a:ext>
            </a:extLst>
          </p:cNvPr>
          <p:cNvPicPr>
            <a:picLocks noGrp="1" noChangeAspect="1"/>
          </p:cNvPicPr>
          <p:nvPr>
            <p:ph idx="1"/>
          </p:nvPr>
        </p:nvPicPr>
        <p:blipFill>
          <a:blip r:embed="rId3"/>
          <a:stretch>
            <a:fillRect/>
          </a:stretch>
        </p:blipFill>
        <p:spPr>
          <a:xfrm>
            <a:off x="2239468" y="2777491"/>
            <a:ext cx="4470896" cy="2185276"/>
          </a:xfrm>
          <a:prstGeom prst="rect">
            <a:avLst/>
          </a:prstGeom>
        </p:spPr>
      </p:pic>
    </p:spTree>
    <p:extLst>
      <p:ext uri="{BB962C8B-B14F-4D97-AF65-F5344CB8AC3E}">
        <p14:creationId xmlns:p14="http://schemas.microsoft.com/office/powerpoint/2010/main" val="131223534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Freeform: Shape 32">
            <a:extLst>
              <a:ext uri="{FF2B5EF4-FFF2-40B4-BE49-F238E27FC236}">
                <a16:creationId xmlns:a16="http://schemas.microsoft.com/office/drawing/2014/main" id="{66B332A4-D438-4773-A77F-5ED49A448D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65326" y="1461164"/>
            <a:ext cx="6213348" cy="5143500"/>
          </a:xfrm>
          <a:custGeom>
            <a:avLst/>
            <a:gdLst>
              <a:gd name="connsiteX0" fmla="*/ 1818109 w 8284464"/>
              <a:gd name="connsiteY0" fmla="*/ 0 h 6858000"/>
              <a:gd name="connsiteX1" fmla="*/ 6466355 w 8284464"/>
              <a:gd name="connsiteY1" fmla="*/ 0 h 6858000"/>
              <a:gd name="connsiteX2" fmla="*/ 6620596 w 8284464"/>
              <a:gd name="connsiteY2" fmla="*/ 109683 h 6858000"/>
              <a:gd name="connsiteX3" fmla="*/ 8284464 w 8284464"/>
              <a:gd name="connsiteY3" fmla="*/ 3429000 h 6858000"/>
              <a:gd name="connsiteX4" fmla="*/ 6620596 w 8284464"/>
              <a:gd name="connsiteY4" fmla="*/ 6748318 h 6858000"/>
              <a:gd name="connsiteX5" fmla="*/ 6466355 w 8284464"/>
              <a:gd name="connsiteY5" fmla="*/ 6858000 h 6858000"/>
              <a:gd name="connsiteX6" fmla="*/ 1818109 w 8284464"/>
              <a:gd name="connsiteY6" fmla="*/ 6858000 h 6858000"/>
              <a:gd name="connsiteX7" fmla="*/ 1663869 w 8284464"/>
              <a:gd name="connsiteY7" fmla="*/ 6748318 h 6858000"/>
              <a:gd name="connsiteX8" fmla="*/ 0 w 8284464"/>
              <a:gd name="connsiteY8" fmla="*/ 3429000 h 6858000"/>
              <a:gd name="connsiteX9" fmla="*/ 1663869 w 8284464"/>
              <a:gd name="connsiteY9" fmla="*/ 10968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84464" h="6858000">
                <a:moveTo>
                  <a:pt x="1818109" y="0"/>
                </a:moveTo>
                <a:lnTo>
                  <a:pt x="6466355" y="0"/>
                </a:lnTo>
                <a:lnTo>
                  <a:pt x="6620596" y="109683"/>
                </a:lnTo>
                <a:cubicBezTo>
                  <a:pt x="7630666" y="865069"/>
                  <a:pt x="8284464" y="2070683"/>
                  <a:pt x="8284464" y="3429000"/>
                </a:cubicBezTo>
                <a:cubicBezTo>
                  <a:pt x="8284464" y="4787317"/>
                  <a:pt x="7630666" y="5992931"/>
                  <a:pt x="6620596" y="6748318"/>
                </a:cubicBezTo>
                <a:lnTo>
                  <a:pt x="6466355" y="6858000"/>
                </a:lnTo>
                <a:lnTo>
                  <a:pt x="1818109" y="6858000"/>
                </a:lnTo>
                <a:lnTo>
                  <a:pt x="1663869" y="6748318"/>
                </a:lnTo>
                <a:cubicBezTo>
                  <a:pt x="653798" y="5992931"/>
                  <a:pt x="0" y="4787317"/>
                  <a:pt x="0" y="3429000"/>
                </a:cubicBezTo>
                <a:cubicBezTo>
                  <a:pt x="0" y="2070683"/>
                  <a:pt x="653798" y="865069"/>
                  <a:pt x="1663869" y="109683"/>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685800">
              <a:defRPr/>
            </a:pPr>
            <a:endParaRPr lang="en-US" sz="1350">
              <a:solidFill>
                <a:prstClr val="white"/>
              </a:solidFill>
              <a:latin typeface="Calibri" panose="020F0502020204030204"/>
            </a:endParaRPr>
          </a:p>
        </p:txBody>
      </p:sp>
      <p:sp>
        <p:nvSpPr>
          <p:cNvPr id="35" name="Freeform: Shape 34">
            <a:extLst>
              <a:ext uri="{FF2B5EF4-FFF2-40B4-BE49-F238E27FC236}">
                <a16:creationId xmlns:a16="http://schemas.microsoft.com/office/drawing/2014/main" id="{DF9AD32D-FF05-44F4-BD4D-9CEE89B71E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88770" y="1461164"/>
            <a:ext cx="5966460" cy="5143500"/>
          </a:xfrm>
          <a:custGeom>
            <a:avLst/>
            <a:gdLst>
              <a:gd name="connsiteX0" fmla="*/ 1962423 w 7955280"/>
              <a:gd name="connsiteY0" fmla="*/ 0 h 6858000"/>
              <a:gd name="connsiteX1" fmla="*/ 5992858 w 7955280"/>
              <a:gd name="connsiteY1" fmla="*/ 0 h 6858000"/>
              <a:gd name="connsiteX2" fmla="*/ 6040191 w 7955280"/>
              <a:gd name="connsiteY2" fmla="*/ 27216 h 6858000"/>
              <a:gd name="connsiteX3" fmla="*/ 7955280 w 7955280"/>
              <a:gd name="connsiteY3" fmla="*/ 3429000 h 6858000"/>
              <a:gd name="connsiteX4" fmla="*/ 6040191 w 7955280"/>
              <a:gd name="connsiteY4" fmla="*/ 6830784 h 6858000"/>
              <a:gd name="connsiteX5" fmla="*/ 5992858 w 7955280"/>
              <a:gd name="connsiteY5" fmla="*/ 6858000 h 6858000"/>
              <a:gd name="connsiteX6" fmla="*/ 1962423 w 7955280"/>
              <a:gd name="connsiteY6" fmla="*/ 6858000 h 6858000"/>
              <a:gd name="connsiteX7" fmla="*/ 1915089 w 7955280"/>
              <a:gd name="connsiteY7" fmla="*/ 6830784 h 6858000"/>
              <a:gd name="connsiteX8" fmla="*/ 0 w 7955280"/>
              <a:gd name="connsiteY8" fmla="*/ 3429000 h 6858000"/>
              <a:gd name="connsiteX9" fmla="*/ 1915089 w 7955280"/>
              <a:gd name="connsiteY9" fmla="*/ 272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55280" h="6858000">
                <a:moveTo>
                  <a:pt x="1962423" y="0"/>
                </a:moveTo>
                <a:lnTo>
                  <a:pt x="5992858" y="0"/>
                </a:lnTo>
                <a:lnTo>
                  <a:pt x="6040191" y="27216"/>
                </a:lnTo>
                <a:cubicBezTo>
                  <a:pt x="7188332" y="724844"/>
                  <a:pt x="7955280" y="1987357"/>
                  <a:pt x="7955280" y="3429000"/>
                </a:cubicBezTo>
                <a:cubicBezTo>
                  <a:pt x="7955280" y="4870644"/>
                  <a:pt x="7188332" y="6133157"/>
                  <a:pt x="6040191" y="6830784"/>
                </a:cubicBezTo>
                <a:lnTo>
                  <a:pt x="5992858" y="6858000"/>
                </a:lnTo>
                <a:lnTo>
                  <a:pt x="1962423" y="6858000"/>
                </a:lnTo>
                <a:lnTo>
                  <a:pt x="1915089" y="6830784"/>
                </a:lnTo>
                <a:cubicBezTo>
                  <a:pt x="766948" y="6133157"/>
                  <a:pt x="0" y="4870644"/>
                  <a:pt x="0" y="3429000"/>
                </a:cubicBezTo>
                <a:cubicBezTo>
                  <a:pt x="0" y="1987357"/>
                  <a:pt x="766948" y="724844"/>
                  <a:pt x="1915089" y="27216"/>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685800">
              <a:defRPr/>
            </a:pPr>
            <a:endParaRPr lang="en-US" sz="1350">
              <a:solidFill>
                <a:prstClr val="white"/>
              </a:solidFill>
              <a:latin typeface="Calibri" panose="020F0502020204030204"/>
            </a:endParaRPr>
          </a:p>
        </p:txBody>
      </p:sp>
      <p:sp>
        <p:nvSpPr>
          <p:cNvPr id="5" name="Title 4">
            <a:extLst>
              <a:ext uri="{FF2B5EF4-FFF2-40B4-BE49-F238E27FC236}">
                <a16:creationId xmlns:a16="http://schemas.microsoft.com/office/drawing/2014/main" id="{CF6FF552-04F2-466E-9A09-9F3E6870055B}"/>
              </a:ext>
            </a:extLst>
          </p:cNvPr>
          <p:cNvSpPr>
            <a:spLocks noGrp="1"/>
          </p:cNvSpPr>
          <p:nvPr>
            <p:ph type="title" idx="4294967295"/>
          </p:nvPr>
        </p:nvSpPr>
        <p:spPr>
          <a:xfrm>
            <a:off x="1916723" y="2542617"/>
            <a:ext cx="5310554" cy="2980593"/>
          </a:xfrm>
        </p:spPr>
        <p:txBody>
          <a:bodyPr vert="horz" lIns="68580" tIns="34290" rIns="68580" bIns="34290" rtlCol="0" anchor="ctr">
            <a:normAutofit/>
          </a:bodyPr>
          <a:lstStyle/>
          <a:p>
            <a:pPr algn="ctr"/>
            <a:r>
              <a:rPr lang="en-US" sz="1650">
                <a:solidFill>
                  <a:schemeClr val="bg1">
                    <a:lumMod val="95000"/>
                    <a:lumOff val="5000"/>
                  </a:schemeClr>
                </a:solidFill>
              </a:rPr>
              <a:t>The U.S. Department of Agriculture (USDA) prohibits discrimination in all of its programs and activities on the basis of race, color, national origin, age, disability, and where applicable, sex, marital status, familial status, parental status, religion, sexual orientation, political beliefs, genetic information, reprisal, or because all or part of an individual's income is derived from any public assistance program. (Not all prohibited bases apply to all programs.) Persons with disabilities who require alternative means for communication of program information (Braille, large print, audiotape, etc.) should contact USDA's TARGET Center at (202) 720-2600 (voice and TDD)."</a:t>
            </a:r>
          </a:p>
        </p:txBody>
      </p:sp>
    </p:spTree>
    <p:extLst>
      <p:ext uri="{BB962C8B-B14F-4D97-AF65-F5344CB8AC3E}">
        <p14:creationId xmlns:p14="http://schemas.microsoft.com/office/powerpoint/2010/main" val="1775375267"/>
      </p:ext>
    </p:extLst>
  </p:cSld>
  <p:clrMapOvr>
    <a:overrideClrMapping bg1="dk1" tx1="lt1" bg2="dk2" tx2="lt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Picture 2">
            <a:extLst>
              <a:ext uri="{FF2B5EF4-FFF2-40B4-BE49-F238E27FC236}">
                <a16:creationId xmlns:a16="http://schemas.microsoft.com/office/drawing/2014/main" id="{05E499D1-C20A-5268-F2A2-70E551750B57}"/>
              </a:ext>
            </a:extLst>
          </p:cNvPr>
          <p:cNvPicPr>
            <a:picLocks noChangeAspect="1"/>
          </p:cNvPicPr>
          <p:nvPr/>
        </p:nvPicPr>
        <p:blipFill rotWithShape="1">
          <a:blip r:embed="rId3"/>
          <a:srcRect l="3881" t="9091" r="43333"/>
          <a:stretch/>
        </p:blipFill>
        <p:spPr>
          <a:xfrm>
            <a:off x="2642616" y="10"/>
            <a:ext cx="6501384" cy="6857990"/>
          </a:xfrm>
          <a:prstGeom prst="rect">
            <a:avLst/>
          </a:prstGeom>
        </p:spPr>
      </p:pic>
      <p:sp>
        <p:nvSpPr>
          <p:cNvPr id="10" name="Rectangle 9">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7004404" cy="6858000"/>
          </a:xfrm>
          <a:prstGeom prst="rect">
            <a:avLst/>
          </a:prstGeom>
          <a:gradFill>
            <a:gsLst>
              <a:gs pos="58000">
                <a:schemeClr val="bg1"/>
              </a:gs>
              <a:gs pos="33000">
                <a:schemeClr val="bg1">
                  <a:alpha val="64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828E7FD4-AB8E-A546-9DA8-97DF9727E8D2}"/>
              </a:ext>
            </a:extLst>
          </p:cNvPr>
          <p:cNvSpPr>
            <a:spLocks noGrp="1"/>
          </p:cNvSpPr>
          <p:nvPr>
            <p:ph type="title"/>
          </p:nvPr>
        </p:nvSpPr>
        <p:spPr>
          <a:xfrm>
            <a:off x="358485" y="1122363"/>
            <a:ext cx="3017520" cy="3204134"/>
          </a:xfrm>
        </p:spPr>
        <p:txBody>
          <a:bodyPr vert="horz" lIns="91440" tIns="45720" rIns="91440" bIns="45720" rtlCol="0" anchor="b">
            <a:normAutofit/>
          </a:bodyPr>
          <a:lstStyle/>
          <a:p>
            <a:r>
              <a:rPr lang="en-US" sz="3600">
                <a:solidFill>
                  <a:schemeClr val="tx1"/>
                </a:solidFill>
                <a:latin typeface="+mj-lt"/>
                <a:ea typeface="+mj-ea"/>
                <a:cs typeface="+mj-cs"/>
              </a:rPr>
              <a:t>Delaware Inflation Reduction Act (IRA) </a:t>
            </a:r>
            <a:br>
              <a:rPr lang="en-US" sz="3600">
                <a:solidFill>
                  <a:schemeClr val="tx1"/>
                </a:solidFill>
                <a:latin typeface="+mj-lt"/>
                <a:ea typeface="+mj-ea"/>
                <a:cs typeface="+mj-cs"/>
              </a:rPr>
            </a:br>
            <a:r>
              <a:rPr lang="en-US" sz="3600">
                <a:solidFill>
                  <a:schemeClr val="tx1"/>
                </a:solidFill>
                <a:latin typeface="+mj-lt"/>
                <a:ea typeface="+mj-ea"/>
                <a:cs typeface="+mj-cs"/>
              </a:rPr>
              <a:t>CSP Projections</a:t>
            </a:r>
          </a:p>
        </p:txBody>
      </p:sp>
      <p:sp>
        <p:nvSpPr>
          <p:cNvPr id="12" name="Rectangle 11">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51653" y="434802"/>
            <a:ext cx="146304" cy="5280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60771" y="4546920"/>
            <a:ext cx="298323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06199505"/>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99EF579D-8B37-FF7F-783D-B6C0EF8F17C6}"/>
              </a:ext>
            </a:extLst>
          </p:cNvPr>
          <p:cNvPicPr>
            <a:picLocks noChangeAspect="1"/>
          </p:cNvPicPr>
          <p:nvPr/>
        </p:nvPicPr>
        <p:blipFill rotWithShape="1">
          <a:blip r:embed="rId3"/>
          <a:srcRect l="6033" t="9091" r="42042"/>
          <a:stretch/>
        </p:blipFill>
        <p:spPr>
          <a:xfrm>
            <a:off x="2642616" y="10"/>
            <a:ext cx="6501384" cy="6857990"/>
          </a:xfrm>
          <a:prstGeom prst="rect">
            <a:avLst/>
          </a:prstGeom>
        </p:spPr>
      </p:pic>
      <p:sp>
        <p:nvSpPr>
          <p:cNvPr id="11" name="Rectangle 10">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7004404" cy="6858000"/>
          </a:xfrm>
          <a:prstGeom prst="rect">
            <a:avLst/>
          </a:prstGeom>
          <a:gradFill>
            <a:gsLst>
              <a:gs pos="58000">
                <a:schemeClr val="bg1"/>
              </a:gs>
              <a:gs pos="33000">
                <a:schemeClr val="bg1">
                  <a:alpha val="64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828E7FD4-AB8E-A546-9DA8-97DF9727E8D2}"/>
              </a:ext>
            </a:extLst>
          </p:cNvPr>
          <p:cNvSpPr>
            <a:spLocks noGrp="1"/>
          </p:cNvSpPr>
          <p:nvPr>
            <p:ph type="title"/>
          </p:nvPr>
        </p:nvSpPr>
        <p:spPr>
          <a:xfrm>
            <a:off x="358485" y="1122363"/>
            <a:ext cx="3017520" cy="3204134"/>
          </a:xfrm>
        </p:spPr>
        <p:txBody>
          <a:bodyPr vert="horz" lIns="91440" tIns="45720" rIns="91440" bIns="45720" rtlCol="0" anchor="b">
            <a:normAutofit/>
          </a:bodyPr>
          <a:lstStyle/>
          <a:p>
            <a:r>
              <a:rPr lang="en-US" sz="3600">
                <a:solidFill>
                  <a:schemeClr val="tx1"/>
                </a:solidFill>
                <a:latin typeface="+mj-lt"/>
                <a:ea typeface="+mj-ea"/>
                <a:cs typeface="+mj-cs"/>
              </a:rPr>
              <a:t>Delaware Inflation Reduction Act (IRA) </a:t>
            </a:r>
            <a:br>
              <a:rPr lang="en-US" sz="3600">
                <a:solidFill>
                  <a:schemeClr val="tx1"/>
                </a:solidFill>
                <a:latin typeface="+mj-lt"/>
                <a:ea typeface="+mj-ea"/>
                <a:cs typeface="+mj-cs"/>
              </a:rPr>
            </a:br>
            <a:r>
              <a:rPr lang="en-US" sz="3600">
                <a:solidFill>
                  <a:schemeClr val="tx1"/>
                </a:solidFill>
                <a:latin typeface="+mj-lt"/>
                <a:ea typeface="+mj-ea"/>
                <a:cs typeface="+mj-cs"/>
              </a:rPr>
              <a:t>ACEP Projections</a:t>
            </a:r>
          </a:p>
        </p:txBody>
      </p:sp>
      <p:sp>
        <p:nvSpPr>
          <p:cNvPr id="13" name="Rectangle 12">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51653" y="434802"/>
            <a:ext cx="146304" cy="5280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60771" y="4546920"/>
            <a:ext cx="298323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05847197"/>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8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11.xml><?xml version="1.0" encoding="utf-8"?>
<a:theme xmlns:a="http://schemas.openxmlformats.org/drawingml/2006/main" name="9_Office Theme">
  <a:themeElements>
    <a:clrScheme name="Custom 4">
      <a:dk1>
        <a:sysClr val="windowText" lastClr="000000"/>
      </a:dk1>
      <a:lt1>
        <a:sysClr val="window" lastClr="FFFFFF"/>
      </a:lt1>
      <a:dk2>
        <a:srgbClr val="1F497D"/>
      </a:dk2>
      <a:lt2>
        <a:srgbClr val="EEECE1"/>
      </a:lt2>
      <a:accent1>
        <a:srgbClr val="139AB2"/>
      </a:accent1>
      <a:accent2>
        <a:srgbClr val="78BA22"/>
      </a:accent2>
      <a:accent3>
        <a:srgbClr val="FEC210"/>
      </a:accent3>
      <a:accent4>
        <a:srgbClr val="72A931"/>
      </a:accent4>
      <a:accent5>
        <a:srgbClr val="6989A6"/>
      </a:accent5>
      <a:accent6>
        <a:srgbClr val="4E667B"/>
      </a:accent6>
      <a:hlink>
        <a:srgbClr val="139AB2"/>
      </a:hlink>
      <a:folHlink>
        <a:srgbClr val="10889E"/>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2.xml><?xml version="1.0" encoding="utf-8"?>
<a:theme xmlns:a="http://schemas.openxmlformats.org/drawingml/2006/main" name="10_Office Theme">
  <a:themeElements>
    <a:clrScheme name="Custom 4">
      <a:dk1>
        <a:sysClr val="windowText" lastClr="000000"/>
      </a:dk1>
      <a:lt1>
        <a:sysClr val="window" lastClr="FFFFFF"/>
      </a:lt1>
      <a:dk2>
        <a:srgbClr val="1F497D"/>
      </a:dk2>
      <a:lt2>
        <a:srgbClr val="EEECE1"/>
      </a:lt2>
      <a:accent1>
        <a:srgbClr val="139AB2"/>
      </a:accent1>
      <a:accent2>
        <a:srgbClr val="78BA22"/>
      </a:accent2>
      <a:accent3>
        <a:srgbClr val="FEC210"/>
      </a:accent3>
      <a:accent4>
        <a:srgbClr val="72A931"/>
      </a:accent4>
      <a:accent5>
        <a:srgbClr val="6989A6"/>
      </a:accent5>
      <a:accent6>
        <a:srgbClr val="4E667B"/>
      </a:accent6>
      <a:hlink>
        <a:srgbClr val="139AB2"/>
      </a:hlink>
      <a:folHlink>
        <a:srgbClr val="10889E"/>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3_Office Theme">
  <a:themeElements>
    <a:clrScheme name="Custom 4">
      <a:dk1>
        <a:sysClr val="windowText" lastClr="000000"/>
      </a:dk1>
      <a:lt1>
        <a:sysClr val="window" lastClr="FFFFFF"/>
      </a:lt1>
      <a:dk2>
        <a:srgbClr val="1F497D"/>
      </a:dk2>
      <a:lt2>
        <a:srgbClr val="EEECE1"/>
      </a:lt2>
      <a:accent1>
        <a:srgbClr val="139AB2"/>
      </a:accent1>
      <a:accent2>
        <a:srgbClr val="78BA22"/>
      </a:accent2>
      <a:accent3>
        <a:srgbClr val="FEC210"/>
      </a:accent3>
      <a:accent4>
        <a:srgbClr val="72A931"/>
      </a:accent4>
      <a:accent5>
        <a:srgbClr val="6989A6"/>
      </a:accent5>
      <a:accent6>
        <a:srgbClr val="4E667B"/>
      </a:accent6>
      <a:hlink>
        <a:srgbClr val="139AB2"/>
      </a:hlink>
      <a:folHlink>
        <a:srgbClr val="10889E"/>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Office Theme">
  <a:themeElements>
    <a:clrScheme name="Custom 4">
      <a:dk1>
        <a:sysClr val="windowText" lastClr="000000"/>
      </a:dk1>
      <a:lt1>
        <a:sysClr val="window" lastClr="FFFFFF"/>
      </a:lt1>
      <a:dk2>
        <a:srgbClr val="1F497D"/>
      </a:dk2>
      <a:lt2>
        <a:srgbClr val="EEECE1"/>
      </a:lt2>
      <a:accent1>
        <a:srgbClr val="139AB2"/>
      </a:accent1>
      <a:accent2>
        <a:srgbClr val="78BA22"/>
      </a:accent2>
      <a:accent3>
        <a:srgbClr val="FEC210"/>
      </a:accent3>
      <a:accent4>
        <a:srgbClr val="72A931"/>
      </a:accent4>
      <a:accent5>
        <a:srgbClr val="6989A6"/>
      </a:accent5>
      <a:accent6>
        <a:srgbClr val="4E667B"/>
      </a:accent6>
      <a:hlink>
        <a:srgbClr val="139AB2"/>
      </a:hlink>
      <a:folHlink>
        <a:srgbClr val="10889E"/>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4_Office Theme">
  <a:themeElements>
    <a:clrScheme name="Custom 4">
      <a:dk1>
        <a:sysClr val="windowText" lastClr="000000"/>
      </a:dk1>
      <a:lt1>
        <a:sysClr val="window" lastClr="FFFFFF"/>
      </a:lt1>
      <a:dk2>
        <a:srgbClr val="1F497D"/>
      </a:dk2>
      <a:lt2>
        <a:srgbClr val="EEECE1"/>
      </a:lt2>
      <a:accent1>
        <a:srgbClr val="139AB2"/>
      </a:accent1>
      <a:accent2>
        <a:srgbClr val="78BA22"/>
      </a:accent2>
      <a:accent3>
        <a:srgbClr val="FEC210"/>
      </a:accent3>
      <a:accent4>
        <a:srgbClr val="72A931"/>
      </a:accent4>
      <a:accent5>
        <a:srgbClr val="6989A6"/>
      </a:accent5>
      <a:accent6>
        <a:srgbClr val="4E667B"/>
      </a:accent6>
      <a:hlink>
        <a:srgbClr val="139AB2"/>
      </a:hlink>
      <a:folHlink>
        <a:srgbClr val="10889E"/>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7_Office Theme">
  <a:themeElements>
    <a:clrScheme name="Custom 4">
      <a:dk1>
        <a:sysClr val="windowText" lastClr="000000"/>
      </a:dk1>
      <a:lt1>
        <a:sysClr val="window" lastClr="FFFFFF"/>
      </a:lt1>
      <a:dk2>
        <a:srgbClr val="1F497D"/>
      </a:dk2>
      <a:lt2>
        <a:srgbClr val="EEECE1"/>
      </a:lt2>
      <a:accent1>
        <a:srgbClr val="139AB2"/>
      </a:accent1>
      <a:accent2>
        <a:srgbClr val="78BA22"/>
      </a:accent2>
      <a:accent3>
        <a:srgbClr val="FEC210"/>
      </a:accent3>
      <a:accent4>
        <a:srgbClr val="72A931"/>
      </a:accent4>
      <a:accent5>
        <a:srgbClr val="6989A6"/>
      </a:accent5>
      <a:accent6>
        <a:srgbClr val="4E667B"/>
      </a:accent6>
      <a:hlink>
        <a:srgbClr val="139AB2"/>
      </a:hlink>
      <a:folHlink>
        <a:srgbClr val="10889E"/>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5_Office Theme">
  <a:themeElements>
    <a:clrScheme name="Custom 4">
      <a:dk1>
        <a:sysClr val="windowText" lastClr="000000"/>
      </a:dk1>
      <a:lt1>
        <a:sysClr val="window" lastClr="FFFFFF"/>
      </a:lt1>
      <a:dk2>
        <a:srgbClr val="1F497D"/>
      </a:dk2>
      <a:lt2>
        <a:srgbClr val="EEECE1"/>
      </a:lt2>
      <a:accent1>
        <a:srgbClr val="139AB2"/>
      </a:accent1>
      <a:accent2>
        <a:srgbClr val="78BA22"/>
      </a:accent2>
      <a:accent3>
        <a:srgbClr val="FEC210"/>
      </a:accent3>
      <a:accent4>
        <a:srgbClr val="72A931"/>
      </a:accent4>
      <a:accent5>
        <a:srgbClr val="6989A6"/>
      </a:accent5>
      <a:accent6>
        <a:srgbClr val="4E667B"/>
      </a:accent6>
      <a:hlink>
        <a:srgbClr val="139AB2"/>
      </a:hlink>
      <a:folHlink>
        <a:srgbClr val="10889E"/>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1_Custom Design">
  <a:themeElements>
    <a:clrScheme name="Custom 1">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878078"/>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6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daptation-plan-NRCS-slide-template-4-27-2022" id="{34120AA7-8E8C-4B4F-8E8D-181C319228C2}" vid="{D425710A-5547-4578-B025-8DE19B187266}"/>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6EABF47CD1113448A96A17F6C8D13F9" ma:contentTypeVersion="2" ma:contentTypeDescription="Create a new document." ma:contentTypeScope="" ma:versionID="e3b285a602d07d7d672a23f97df99ab9">
  <xsd:schema xmlns:xsd="http://www.w3.org/2001/XMLSchema" xmlns:xs="http://www.w3.org/2001/XMLSchema" xmlns:p="http://schemas.microsoft.com/office/2006/metadata/properties" xmlns:ns2="a5f42ec3-4ee2-45fc-8d77-288bf2f0f986" targetNamespace="http://schemas.microsoft.com/office/2006/metadata/properties" ma:root="true" ma:fieldsID="58af09409aadca35a0da9520328eb4ec" ns2:_="">
    <xsd:import namespace="a5f42ec3-4ee2-45fc-8d77-288bf2f0f986"/>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5f42ec3-4ee2-45fc-8d77-288bf2f0f9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8F4DCA2-5815-47FF-8E42-756C8DF68CF0}">
  <ds:schemaRefs>
    <ds:schemaRef ds:uri="a5f42ec3-4ee2-45fc-8d77-288bf2f0f98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46F53007-36F3-4FE7-A49B-71F3B8CB08FB}">
  <ds:schemaRefs>
    <ds:schemaRef ds:uri="http://schemas.microsoft.com/sharepoint/v3/contenttype/forms"/>
  </ds:schemaRefs>
</ds:datastoreItem>
</file>

<file path=customXml/itemProps3.xml><?xml version="1.0" encoding="utf-8"?>
<ds:datastoreItem xmlns:ds="http://schemas.openxmlformats.org/officeDocument/2006/customXml" ds:itemID="{4D60CE6C-7743-4679-B247-6B62CFF765E4}">
  <ds:schemaRefs>
    <ds:schemaRef ds:uri="a5f42ec3-4ee2-45fc-8d77-288bf2f0f986"/>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0</TotalTime>
  <Words>6558</Words>
  <Application>Microsoft Office PowerPoint</Application>
  <PresentationFormat>On-screen Show (4:3)</PresentationFormat>
  <Paragraphs>1057</Paragraphs>
  <Slides>76</Slides>
  <Notes>58</Notes>
  <HiddenSlides>0</HiddenSlides>
  <MMClips>0</MMClips>
  <ScaleCrop>false</ScaleCrop>
  <HeadingPairs>
    <vt:vector size="6" baseType="variant">
      <vt:variant>
        <vt:lpstr>Fonts Used</vt:lpstr>
      </vt:variant>
      <vt:variant>
        <vt:i4>13</vt:i4>
      </vt:variant>
      <vt:variant>
        <vt:lpstr>Theme</vt:lpstr>
      </vt:variant>
      <vt:variant>
        <vt:i4>12</vt:i4>
      </vt:variant>
      <vt:variant>
        <vt:lpstr>Slide Titles</vt:lpstr>
      </vt:variant>
      <vt:variant>
        <vt:i4>76</vt:i4>
      </vt:variant>
    </vt:vector>
  </HeadingPairs>
  <TitlesOfParts>
    <vt:vector size="101" baseType="lpstr">
      <vt:lpstr>Adobe Garamond Pro</vt:lpstr>
      <vt:lpstr>Arial</vt:lpstr>
      <vt:lpstr>Arial Black</vt:lpstr>
      <vt:lpstr>Arial,Sans-Serif</vt:lpstr>
      <vt:lpstr>Calibri</vt:lpstr>
      <vt:lpstr>Calibri Light</vt:lpstr>
      <vt:lpstr>Open Sans</vt:lpstr>
      <vt:lpstr>Open Sans bold</vt:lpstr>
      <vt:lpstr>Open Sans Extrabold</vt:lpstr>
      <vt:lpstr>Symbol</vt:lpstr>
      <vt:lpstr>Times New Roman</vt:lpstr>
      <vt:lpstr>Wingdings</vt:lpstr>
      <vt:lpstr>WordVisiCarriageReturn_MSFontService</vt:lpstr>
      <vt:lpstr>1_Office Theme</vt:lpstr>
      <vt:lpstr>3_Office Theme</vt:lpstr>
      <vt:lpstr>2_Office Theme</vt:lpstr>
      <vt:lpstr>4_Office Theme</vt:lpstr>
      <vt:lpstr>7_Office Theme</vt:lpstr>
      <vt:lpstr>5_Office Theme</vt:lpstr>
      <vt:lpstr>1_Custom Design</vt:lpstr>
      <vt:lpstr>6_Office Theme</vt:lpstr>
      <vt:lpstr>Office Theme</vt:lpstr>
      <vt:lpstr>8_Office Theme</vt:lpstr>
      <vt:lpstr>9_Office Theme</vt:lpstr>
      <vt:lpstr>10_Office Theme</vt:lpstr>
      <vt:lpstr>USDA – NRCS Natural Resources Conservation Service</vt:lpstr>
      <vt:lpstr>Welcome Kasey Taylor State Conservationist  Delaware State Technical Advisory  Committee Meeting  Thursday, May 11, 2023 </vt:lpstr>
      <vt:lpstr> </vt:lpstr>
      <vt:lpstr>NRCS, Climate Smart Ag. and the Inflation Reduction Act (IRA)</vt:lpstr>
      <vt:lpstr>Inflation Reduction Act (IRA)</vt:lpstr>
      <vt:lpstr>Delaware Inflation Reduction Act (IRA) Projections</vt:lpstr>
      <vt:lpstr>Delaware Inflation Reduction Act (IRA)  EQIP Projections</vt:lpstr>
      <vt:lpstr>Delaware Inflation Reduction Act (IRA)  CSP Projections</vt:lpstr>
      <vt:lpstr>Delaware Inflation Reduction Act (IRA)  ACEP Projections</vt:lpstr>
      <vt:lpstr>The IRA Focuses on Mitigation</vt:lpstr>
      <vt:lpstr>Facilitating Practices Enable Mitigation</vt:lpstr>
      <vt:lpstr>Conservation Systems’ Multiple Benefits </vt:lpstr>
      <vt:lpstr>Delaware IRA Strategy </vt:lpstr>
      <vt:lpstr>Delaware Climate Smart and Facilitating  Practices </vt:lpstr>
      <vt:lpstr>Per and Polyfluoroalkyl Substances - PFAS</vt:lpstr>
      <vt:lpstr>What is PFAS?</vt:lpstr>
      <vt:lpstr>PFAS in Agriculture</vt:lpstr>
      <vt:lpstr>PFAS in Agriculture</vt:lpstr>
      <vt:lpstr>NRCS and PFAS</vt:lpstr>
      <vt:lpstr>PFAS Considerations for Agriculture</vt:lpstr>
      <vt:lpstr>References</vt:lpstr>
      <vt:lpstr>Questions</vt:lpstr>
      <vt:lpstr>Delaware Poultry Environmental Assessment, New &amp; Expected Resource Concerns Update John Bushey Resource Conservationist</vt:lpstr>
      <vt:lpstr>Delaware Pilot  Environmental Document </vt:lpstr>
      <vt:lpstr>CRP/CREP Required Management Activities Heather Beaven Acting State Resource Conservationist</vt:lpstr>
      <vt:lpstr>CRP/CREP Required Management Activities </vt:lpstr>
      <vt:lpstr>CRP/CREP Required Management Activities </vt:lpstr>
      <vt:lpstr>CRP/CREP Required Management Activities </vt:lpstr>
      <vt:lpstr>CRP/CREP Required Management Activities </vt:lpstr>
      <vt:lpstr>Update on New Practices or Payment Scenarios for FY24 Heather Beaven Acting State Resource Conservationist Ann Baldwin State Conservation Engineer </vt:lpstr>
      <vt:lpstr>New Practices and Payment Scenarios</vt:lpstr>
      <vt:lpstr>Watershed Program Update  Ann Baldwin State Conservation Engineer</vt:lpstr>
      <vt:lpstr>Watershed Program Updates</vt:lpstr>
      <vt:lpstr>Watershed Program Updates</vt:lpstr>
      <vt:lpstr>Watershed Program Updates</vt:lpstr>
      <vt:lpstr>Watershed Program Updates</vt:lpstr>
      <vt:lpstr>Watershed Program Updates</vt:lpstr>
      <vt:lpstr>Watershed Program Updates</vt:lpstr>
      <vt:lpstr>BREAK 5 minutes  </vt:lpstr>
      <vt:lpstr>FY23 Farm Bill Programs Updates and Information  Brooke Jones Assistant State Conservationist-Programs</vt:lpstr>
      <vt:lpstr> </vt:lpstr>
      <vt:lpstr>Agricultural Lands Easement Program (ALE)</vt:lpstr>
      <vt:lpstr>Wetland Reserve Easement Program (WRE) </vt:lpstr>
      <vt:lpstr> </vt:lpstr>
      <vt:lpstr>Agricultural Management Assistance (AMA)</vt:lpstr>
      <vt:lpstr>Agricultural Management Assistance (AMA)</vt:lpstr>
      <vt:lpstr>AMA-RMA</vt:lpstr>
      <vt:lpstr>Conservation Stewardship Program (CSP) and CSP Renewals</vt:lpstr>
      <vt:lpstr>Conservation Stewardship Program (CSP)</vt:lpstr>
      <vt:lpstr>Environmental Quality Incentives Program (EQIP)</vt:lpstr>
      <vt:lpstr>FY 2023 EQIP funding levels</vt:lpstr>
      <vt:lpstr>Inflation Reduction Act EQIP</vt:lpstr>
      <vt:lpstr>Organic Transitioning Initiative (OTI)</vt:lpstr>
      <vt:lpstr>Organic Transitioning Initiative (OTI) Practices</vt:lpstr>
      <vt:lpstr>ACT NOW</vt:lpstr>
      <vt:lpstr>Delaware Local Working Group Strategy   Shantel King Assistant State Conservationist-Field Operations</vt:lpstr>
      <vt:lpstr>Local Working Group Strategy </vt:lpstr>
      <vt:lpstr>Local Work Group Strategy</vt:lpstr>
      <vt:lpstr>PowerPoint Presentation</vt:lpstr>
      <vt:lpstr>State Technical Advisory  Committee (STAC)</vt:lpstr>
      <vt:lpstr>Local Working Group Strategy </vt:lpstr>
      <vt:lpstr>Local Working Group Strategy </vt:lpstr>
      <vt:lpstr>Local Working Group Strategy </vt:lpstr>
      <vt:lpstr>Local Working Group Strategy </vt:lpstr>
      <vt:lpstr>Local Working Group Strategy </vt:lpstr>
      <vt:lpstr>Local Working Group Strategy </vt:lpstr>
      <vt:lpstr>Local Working Group Strategy </vt:lpstr>
      <vt:lpstr>Local Working Group Strategy </vt:lpstr>
      <vt:lpstr>Local Working Group Strategy </vt:lpstr>
      <vt:lpstr>Thank you to the Districts for holding LWG meetings this spring and submitting minutes for the STAC</vt:lpstr>
      <vt:lpstr>Committee Reports</vt:lpstr>
      <vt:lpstr>PowerPoint Presentation</vt:lpstr>
      <vt:lpstr>Guest Reports</vt:lpstr>
      <vt:lpstr>State Technical Advisory Meetings</vt:lpstr>
      <vt:lpstr>Wrap-up Questions/Discussion</vt:lpstr>
      <vt:lpstr>The U.S. Department of Agriculture (USDA) prohibits discrimination in all of its programs and activities on the basis of race, color, national origin, age, disability, and where applicable, sex, marital status, familial status, parental status, religion, sexual orientation, political beliefs, genetic information, reprisal, or because all or part of an individual's income is derived from any public assistance program. (Not all prohibited bases apply to all programs.) Persons with disabilities who require alternative means for communication of program information (Braille, large print, audiotape, etc.) should contact USDA's TARGET Center at (202) 720-2600 (voice and TDD)."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USDA – NRCS Natural Resources Conservation Service</dc:title>
  <dc:creator>Honaker, Karri - NRCS, Dover, DE</dc:creator>
  <cp:lastModifiedBy>McBride, Ivy - FPAC-NRCS, DE</cp:lastModifiedBy>
  <cp:revision>2</cp:revision>
  <cp:lastPrinted>2022-05-23T20:04:36Z</cp:lastPrinted>
  <dcterms:created xsi:type="dcterms:W3CDTF">2021-02-10T22:45:17Z</dcterms:created>
  <dcterms:modified xsi:type="dcterms:W3CDTF">2023-05-12T15:28:12Z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0x01010086EABF47CD1113448A96A17F6C8D13F9</vt:lpwstr>
  </property>
  <property fmtid="{D5CDD505-2E9C-101B-9397-08002B2CF9AE}" pid="3" name="Order">
    <vt:lpwstr>33100.0000000000</vt:lpwstr>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_ExtendedDescription">
    <vt:lpwstr/>
  </property>
  <property fmtid="{D5CDD505-2E9C-101B-9397-08002B2CF9AE}" pid="8" name="TriggerFlowInfo">
    <vt:lpwstr/>
  </property>
  <property fmtid="{D5CDD505-2E9C-101B-9397-08002B2CF9AE}" pid="9" name="xd_Signature">
    <vt:lpwstr/>
  </property>
  <property fmtid="{D5CDD505-2E9C-101B-9397-08002B2CF9AE}" pid="10" name="SharedWithUsers">
    <vt:lpwstr>12;#Taylor, Kasey - NRCS, Dover, DE</vt:lpwstr>
  </property>
</Properties>
</file>