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0" r:id="rId2"/>
    <p:sldId id="258" r:id="rId3"/>
    <p:sldId id="259" r:id="rId4"/>
    <p:sldId id="257" r:id="rId5"/>
    <p:sldId id="263" r:id="rId6"/>
    <p:sldId id="261" r:id="rId7"/>
    <p:sldId id="267" r:id="rId8"/>
    <p:sldId id="269" r:id="rId9"/>
    <p:sldId id="268" r:id="rId10"/>
    <p:sldId id="265" r:id="rId11"/>
    <p:sldId id="271" r:id="rId12"/>
    <p:sldId id="266" r:id="rId13"/>
    <p:sldId id="262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8">
          <p15:clr>
            <a:srgbClr val="A4A3A4"/>
          </p15:clr>
        </p15:guide>
        <p15:guide id="2" orient="horz" pos="3490">
          <p15:clr>
            <a:srgbClr val="A4A3A4"/>
          </p15:clr>
        </p15:guide>
        <p15:guide id="3" orient="horz" pos="3379">
          <p15:clr>
            <a:srgbClr val="A4A3A4"/>
          </p15:clr>
        </p15:guide>
        <p15:guide id="4" orient="horz" pos="1964">
          <p15:clr>
            <a:srgbClr val="A4A3A4"/>
          </p15:clr>
        </p15:guide>
        <p15:guide id="5" orient="horz" pos="2099">
          <p15:clr>
            <a:srgbClr val="A4A3A4"/>
          </p15:clr>
        </p15:guide>
        <p15:guide id="6" orient="horz" pos="795">
          <p15:clr>
            <a:srgbClr val="A4A3A4"/>
          </p15:clr>
        </p15:guide>
        <p15:guide id="7" orient="horz" pos="666">
          <p15:clr>
            <a:srgbClr val="A4A3A4"/>
          </p15:clr>
        </p15:guide>
        <p15:guide id="8" pos="3403">
          <p15:clr>
            <a:srgbClr val="A4A3A4"/>
          </p15:clr>
        </p15:guide>
        <p15:guide id="9" pos="35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20D"/>
    <a:srgbClr val="053773"/>
    <a:srgbClr val="139AB2"/>
    <a:srgbClr val="89C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3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35" y="72"/>
      </p:cViewPr>
      <p:guideLst>
        <p:guide orient="horz" pos="3378"/>
        <p:guide orient="horz" pos="3490"/>
        <p:guide orient="horz" pos="3379"/>
        <p:guide orient="horz" pos="1964"/>
        <p:guide orient="horz" pos="2099"/>
        <p:guide orient="horz" pos="795"/>
        <p:guide orient="horz" pos="666"/>
        <p:guide pos="3403"/>
        <p:guide pos="35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643E8-7A84-1C46-BD5E-B291CD34BF80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C1755-625D-A742-ACDB-726AD4CDF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  <a:p>
            <a:r>
              <a:rPr lang="en-US" baseline="0" dirty="0"/>
              <a:t>RIGHT CLICK ON THE INDIVIDUAL IMAGES TO CHANGE THE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22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 spring water level. Levees are about 16 feet and water level in the stream is about 5 feet below surface level of cropland.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87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Early stages of the “bomb cyclone” in the spring of 2019.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22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 simplified view of tiers within the cropland state. The problem with this model is community phases and phases can happen on a year basis, not allowing improved ecological services.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54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Saturation soil test of the 3 phases of the cropland state. 4.3 is only in the second year due to tillage in 2019 after flooding.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59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2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provisional ESD was originally completed in 2017.  Typical profiles of prevalent soils of the ESD.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5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Location map shows 107B MLRA in Iowa, Nebraska, Kansas, and Missouri. The inset maps shows 107B in relation to the Central Feed Plains and Livestock Region of the Midwest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17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combine Transitions T1B and T1C into macro-scale drainage and then from it can be to pasture or cropland states.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1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field reviews, I concentrated on the area circled in red, which shows it to be a significant amount of the local landscape.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40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“stream centerlines” in the area. Ditching projects have lowered water table and drained much of it. The old stream channel only flows during high-water and some is even farmed through currently. I found old records talking about digging the ditches and they were to be dug 13 feet deep.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55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LiDAR </a:t>
            </a:r>
            <a:r>
              <a:rPr lang="en-US" dirty="0" err="1"/>
              <a:t>hillshade</a:t>
            </a:r>
            <a:r>
              <a:rPr lang="en-US" dirty="0"/>
              <a:t> map shows that much of this land also has land levelling completed 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8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Comments in Provisional ESD are lacking for manipulation that has been completed.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59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6" r="-18036"/>
          <a:stretch/>
        </p:blipFill>
        <p:spPr>
          <a:xfrm>
            <a:off x="5592905" y="3341077"/>
            <a:ext cx="3041860" cy="20279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66" t="4033" r="16396" b="4033"/>
          <a:stretch/>
        </p:blipFill>
        <p:spPr>
          <a:xfrm>
            <a:off x="0" y="1249852"/>
            <a:ext cx="5402385" cy="41191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877" y="5600674"/>
            <a:ext cx="7070969" cy="649681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0877" y="6250355"/>
            <a:ext cx="3143738" cy="412261"/>
          </a:xfrm>
        </p:spPr>
        <p:txBody>
          <a:bodyPr>
            <a:normAutofit/>
          </a:bodyPr>
          <a:lstStyle>
            <a:lvl1pPr marL="0" indent="0" algn="l">
              <a:buNone/>
              <a:defRPr sz="15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 | Presenter</a:t>
            </a:r>
          </a:p>
        </p:txBody>
      </p:sp>
      <p:pic>
        <p:nvPicPr>
          <p:cNvPr id="16" name="Picture 15" descr="NRCS_Title-Raindrop1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39" t="16381" b="21472"/>
          <a:stretch/>
        </p:blipFill>
        <p:spPr>
          <a:xfrm>
            <a:off x="6770076" y="1133231"/>
            <a:ext cx="2373924" cy="4261977"/>
          </a:xfrm>
          <a:prstGeom prst="rect">
            <a:avLst/>
          </a:prstGeom>
        </p:spPr>
      </p:pic>
      <p:pic>
        <p:nvPicPr>
          <p:cNvPr id="19" name="Picture 18" descr="NRCS_Title-Raindrop1.pn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5" t="48718" r="34080" b="44444"/>
          <a:stretch/>
        </p:blipFill>
        <p:spPr>
          <a:xfrm>
            <a:off x="5581898" y="3341076"/>
            <a:ext cx="445717" cy="468923"/>
          </a:xfrm>
          <a:prstGeom prst="rect">
            <a:avLst/>
          </a:prstGeom>
        </p:spPr>
      </p:pic>
      <p:sp>
        <p:nvSpPr>
          <p:cNvPr id="20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5616943" y="1249851"/>
            <a:ext cx="2266950" cy="342900"/>
          </a:xfrm>
        </p:spPr>
        <p:txBody>
          <a:bodyPr anchor="ctr">
            <a:normAutofit/>
          </a:bodyPr>
          <a:lstStyle>
            <a:lvl1pPr>
              <a:defRPr sz="1000" b="0" spc="300" baseline="0">
                <a:solidFill>
                  <a:srgbClr val="FEC20D"/>
                </a:solidFill>
              </a:defRPr>
            </a:lvl1pPr>
          </a:lstStyle>
          <a:p>
            <a:pPr lvl="0"/>
            <a:r>
              <a:rPr lang="en-US" dirty="0"/>
              <a:t>Iowa</a:t>
            </a:r>
          </a:p>
        </p:txBody>
      </p:sp>
    </p:spTree>
    <p:extLst>
      <p:ext uri="{BB962C8B-B14F-4D97-AF65-F5344CB8AC3E}">
        <p14:creationId xmlns:p14="http://schemas.microsoft.com/office/powerpoint/2010/main" val="271478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/>
          <a:srcRect l="5443" r="41335"/>
          <a:stretch/>
        </p:blipFill>
        <p:spPr>
          <a:xfrm rot="5400000">
            <a:off x="6342902" y="2565004"/>
            <a:ext cx="2049863" cy="35718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151" r="13724" b="14227"/>
          <a:stretch/>
        </p:blipFill>
        <p:spPr>
          <a:xfrm>
            <a:off x="5581899" y="1260232"/>
            <a:ext cx="3562102" cy="18561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4854" y="2433516"/>
            <a:ext cx="4367456" cy="2402254"/>
          </a:xfrm>
        </p:spPr>
        <p:txBody>
          <a:bodyPr anchor="t"/>
          <a:lstStyle>
            <a:lvl1pPr algn="l">
              <a:lnSpc>
                <a:spcPct val="90000"/>
              </a:lnSpc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854" y="1504462"/>
            <a:ext cx="3761764" cy="929054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NRCS-Divider-Slide_Raindrop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53"/>
          <a:stretch/>
        </p:blipFill>
        <p:spPr>
          <a:xfrm>
            <a:off x="7895119" y="2031999"/>
            <a:ext cx="1258650" cy="267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9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352" y="635000"/>
            <a:ext cx="8229600" cy="8069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763172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059616" y="1609726"/>
            <a:ext cx="949203" cy="379266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7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6811108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7151077" y="1609969"/>
            <a:ext cx="1867875" cy="39780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09694" y="2413000"/>
            <a:ext cx="1760413" cy="3067050"/>
          </a:xfrm>
        </p:spPr>
        <p:txBody>
          <a:bodyPr>
            <a:normAutofit/>
          </a:bodyPr>
          <a:lstStyle>
            <a:lvl1pPr algn="l">
              <a:defRPr sz="1000" b="0">
                <a:solidFill>
                  <a:schemeClr val="tx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7208624" y="1709738"/>
            <a:ext cx="1762218" cy="615339"/>
          </a:xfrm>
        </p:spPr>
        <p:txBody>
          <a:bodyPr>
            <a:noAutofit/>
          </a:bodyPr>
          <a:lstStyle>
            <a:lvl1pPr>
              <a:defRPr sz="1200">
                <a:solidFill>
                  <a:srgbClr val="139AB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814" y="566615"/>
            <a:ext cx="8229600" cy="943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814" y="1600200"/>
            <a:ext cx="77313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8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89C32D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b="1" kern="1200">
          <a:solidFill>
            <a:srgbClr val="053773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State and Transition Model on Cropland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876" y="6250355"/>
            <a:ext cx="7070969" cy="412261"/>
          </a:xfrm>
        </p:spPr>
        <p:txBody>
          <a:bodyPr>
            <a:normAutofit/>
          </a:bodyPr>
          <a:lstStyle/>
          <a:p>
            <a:r>
              <a:rPr lang="en-US" dirty="0"/>
              <a:t>Jeff Matthias, State Grassland Specialist - Iowa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Iowa</a:t>
            </a:r>
          </a:p>
        </p:txBody>
      </p:sp>
    </p:spTree>
    <p:extLst>
      <p:ext uri="{BB962C8B-B14F-4D97-AF65-F5344CB8AC3E}">
        <p14:creationId xmlns:p14="http://schemas.microsoft.com/office/powerpoint/2010/main" val="4059534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1EBA0-DCB8-44E3-9C07-079949CCD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Drainage Manipulation</a:t>
            </a:r>
          </a:p>
        </p:txBody>
      </p:sp>
      <p:pic>
        <p:nvPicPr>
          <p:cNvPr id="6" name="Content Placeholder 5" descr="A river running through a field of green grass&#10;&#10;Description automatically generated">
            <a:extLst>
              <a:ext uri="{FF2B5EF4-FFF2-40B4-BE49-F238E27FC236}">
                <a16:creationId xmlns:a16="http://schemas.microsoft.com/office/drawing/2014/main" id="{EE059116-2EBF-44CB-AB74-0126F025F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0185" y="1600200"/>
            <a:ext cx="6034617" cy="4525963"/>
          </a:xfr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C19EED4-7060-420E-9E0B-767A3A992A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21269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4671DEFF-3672-49D6-99E8-C846CB18C5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b="9108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97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1EBA0-DCB8-44E3-9C07-079949CCD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Drainage Manipulation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059116-2EBF-44CB-AB74-0126F025F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060185" y="1600200"/>
            <a:ext cx="6034617" cy="4525962"/>
          </a:xfrm>
        </p:spPr>
      </p:pic>
    </p:spTree>
    <p:extLst>
      <p:ext uri="{BB962C8B-B14F-4D97-AF65-F5344CB8AC3E}">
        <p14:creationId xmlns:p14="http://schemas.microsoft.com/office/powerpoint/2010/main" val="1000889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08774" y="0"/>
            <a:ext cx="6037386" cy="63548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Cropland State</a:t>
            </a:r>
          </a:p>
        </p:txBody>
      </p:sp>
      <p:pic>
        <p:nvPicPr>
          <p:cNvPr id="13" name="Content Placeholder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BAEBD75-A30B-4DA3-B701-6264C8BBF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8609" y="635488"/>
            <a:ext cx="5616002" cy="4386628"/>
          </a:xfrm>
        </p:spPr>
      </p:pic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8061A2D-61B0-4EED-A607-9F94ADB144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432"/>
          <a:stretch/>
        </p:blipFill>
        <p:spPr>
          <a:xfrm>
            <a:off x="828610" y="4937725"/>
            <a:ext cx="5616002" cy="118878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42D4D30-35D7-47C0-89C4-9BE9D53D6E61}"/>
              </a:ext>
            </a:extLst>
          </p:cNvPr>
          <p:cNvCxnSpPr>
            <a:cxnSpLocks/>
          </p:cNvCxnSpPr>
          <p:nvPr/>
        </p:nvCxnSpPr>
        <p:spPr>
          <a:xfrm>
            <a:off x="6444612" y="4937725"/>
            <a:ext cx="0" cy="11887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393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9DB68-0083-4720-BAD7-8B4863B00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Soil Structure Comparison - Cropland</a:t>
            </a:r>
          </a:p>
        </p:txBody>
      </p:sp>
      <p:pic>
        <p:nvPicPr>
          <p:cNvPr id="7" name="Content Placeholder 6" descr="A picture containing plate, food, sitting, table&#10;&#10;Description automatically generated">
            <a:extLst>
              <a:ext uri="{FF2B5EF4-FFF2-40B4-BE49-F238E27FC236}">
                <a16:creationId xmlns:a16="http://schemas.microsoft.com/office/drawing/2014/main" id="{543B731F-37D4-4E1A-9B6A-D5741F157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7884" y="1600200"/>
            <a:ext cx="6159220" cy="4525963"/>
          </a:xfrm>
        </p:spPr>
      </p:pic>
    </p:spTree>
    <p:extLst>
      <p:ext uri="{BB962C8B-B14F-4D97-AF65-F5344CB8AC3E}">
        <p14:creationId xmlns:p14="http://schemas.microsoft.com/office/powerpoint/2010/main" val="1209587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MLRA107B</a:t>
            </a:r>
            <a:br>
              <a:rPr lang="en-US" dirty="0"/>
            </a:br>
            <a:r>
              <a:rPr lang="en-US" dirty="0"/>
              <a:t>Wet Floodplain Prairie</a:t>
            </a:r>
          </a:p>
        </p:txBody>
      </p:sp>
    </p:spTree>
    <p:extLst>
      <p:ext uri="{BB962C8B-B14F-4D97-AF65-F5344CB8AC3E}">
        <p14:creationId xmlns:p14="http://schemas.microsoft.com/office/powerpoint/2010/main" val="158660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close up of a flower&#10;&#10;Description automatically generated">
            <a:extLst>
              <a:ext uri="{FF2B5EF4-FFF2-40B4-BE49-F238E27FC236}">
                <a16:creationId xmlns:a16="http://schemas.microsoft.com/office/drawing/2014/main" id="{698C74D0-D98E-4277-98F7-28569CB1B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2533" y="701705"/>
            <a:ext cx="4346089" cy="6156295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04FB5E-5164-43F8-A53A-CA9B9C69A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282" y="1970202"/>
            <a:ext cx="3929559" cy="3619893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Completed in 2017</a:t>
            </a:r>
          </a:p>
        </p:txBody>
      </p:sp>
    </p:spTree>
    <p:extLst>
      <p:ext uri="{BB962C8B-B14F-4D97-AF65-F5344CB8AC3E}">
        <p14:creationId xmlns:p14="http://schemas.microsoft.com/office/powerpoint/2010/main" val="4189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Location Map</a:t>
            </a:r>
          </a:p>
        </p:txBody>
      </p:sp>
      <p:pic>
        <p:nvPicPr>
          <p:cNvPr id="3" name="Content Placeholder 2" descr="A close up of a map&#10;&#10;Description automatically generated">
            <a:extLst>
              <a:ext uri="{FF2B5EF4-FFF2-40B4-BE49-F238E27FC236}">
                <a16:creationId xmlns:a16="http://schemas.microsoft.com/office/drawing/2014/main" id="{60DAD20A-80BF-4BC9-8D90-FFC5903EE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1371" y="1480143"/>
            <a:ext cx="4481548" cy="5377857"/>
          </a:xfrm>
        </p:spPr>
      </p:pic>
      <p:pic>
        <p:nvPicPr>
          <p:cNvPr id="5" name="Picture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7CAE82F5-8F91-4622-993F-27EDEE2CFE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7758" r="7758"/>
          <a:stretch>
            <a:fillRect/>
          </a:stretch>
        </p:blipFill>
        <p:spPr>
          <a:xfrm>
            <a:off x="5948363" y="1609725"/>
            <a:ext cx="3060700" cy="3792538"/>
          </a:xfrm>
        </p:spPr>
      </p:pic>
    </p:spTree>
    <p:extLst>
      <p:ext uri="{BB962C8B-B14F-4D97-AF65-F5344CB8AC3E}">
        <p14:creationId xmlns:p14="http://schemas.microsoft.com/office/powerpoint/2010/main" val="175584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08774" y="0"/>
            <a:ext cx="6037386" cy="63548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State and Transition Model</a:t>
            </a:r>
          </a:p>
        </p:txBody>
      </p:sp>
      <p:pic>
        <p:nvPicPr>
          <p:cNvPr id="9" name="Content Placeholder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47DDCDC-0A3E-4C39-A654-7F8D2A87B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2640" y="606831"/>
            <a:ext cx="6827360" cy="6154050"/>
          </a:xfrm>
        </p:spPr>
      </p:pic>
    </p:spTree>
    <p:extLst>
      <p:ext uri="{BB962C8B-B14F-4D97-AF65-F5344CB8AC3E}">
        <p14:creationId xmlns:p14="http://schemas.microsoft.com/office/powerpoint/2010/main" val="129750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Location Map</a:t>
            </a:r>
          </a:p>
        </p:txBody>
      </p:sp>
      <p:pic>
        <p:nvPicPr>
          <p:cNvPr id="3" name="Content Placeholder 2" descr="A close up of a map&#10;&#10;Description automatically generated">
            <a:extLst>
              <a:ext uri="{FF2B5EF4-FFF2-40B4-BE49-F238E27FC236}">
                <a16:creationId xmlns:a16="http://schemas.microsoft.com/office/drawing/2014/main" id="{60DAD20A-80BF-4BC9-8D90-FFC5903EE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1371" y="1480143"/>
            <a:ext cx="4481548" cy="5377857"/>
          </a:xfr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7463C43-E267-4CAD-BE5D-061F94E3414B}"/>
              </a:ext>
            </a:extLst>
          </p:cNvPr>
          <p:cNvSpPr/>
          <p:nvPr/>
        </p:nvSpPr>
        <p:spPr>
          <a:xfrm>
            <a:off x="1778000" y="2092960"/>
            <a:ext cx="457200" cy="38608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 descr="A body of water&#10;&#10;Description automatically generated">
            <a:extLst>
              <a:ext uri="{FF2B5EF4-FFF2-40B4-BE49-F238E27FC236}">
                <a16:creationId xmlns:a16="http://schemas.microsoft.com/office/drawing/2014/main" id="{CCAB48AE-D660-480B-8101-D67454893A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7586" r="17586"/>
          <a:stretch>
            <a:fillRect/>
          </a:stretch>
        </p:blipFill>
        <p:spPr>
          <a:xfrm rot="10800000">
            <a:off x="5730875" y="1609725"/>
            <a:ext cx="3278188" cy="3792538"/>
          </a:xfrm>
        </p:spPr>
      </p:pic>
    </p:spTree>
    <p:extLst>
      <p:ext uri="{BB962C8B-B14F-4D97-AF65-F5344CB8AC3E}">
        <p14:creationId xmlns:p14="http://schemas.microsoft.com/office/powerpoint/2010/main" val="64337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4C829B13-82FB-4126-9449-A6D417D64C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23561" r="2105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6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Content Placeholder 5" descr="A picture containing indoor, sitting, wire, metal&#10;&#10;Description automatically generated">
            <a:extLst>
              <a:ext uri="{FF2B5EF4-FFF2-40B4-BE49-F238E27FC236}">
                <a16:creationId xmlns:a16="http://schemas.microsoft.com/office/drawing/2014/main" id="{4C829B13-82FB-4126-9449-A6D417D64C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19318" r="2" b="2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04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020A0-F9A8-44EA-8A4A-F423640BC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A picture containing table&#10;&#10;Description automatically generated">
            <a:extLst>
              <a:ext uri="{FF2B5EF4-FFF2-40B4-BE49-F238E27FC236}">
                <a16:creationId xmlns:a16="http://schemas.microsoft.com/office/drawing/2014/main" id="{2F152084-B8D7-4317-91F2-A65D7E1B4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1938" y="1655682"/>
            <a:ext cx="7631112" cy="200676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1EB5501-DC8E-4F5B-A2CF-9E30F830E6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37838" r="40695"/>
          <a:stretch/>
        </p:blipFill>
        <p:spPr>
          <a:xfrm rot="10800000">
            <a:off x="7894791" y="1655682"/>
            <a:ext cx="1124160" cy="39275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4DCEAD-84AD-4C36-8AA4-A3AF49E539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61938" y="4457471"/>
            <a:ext cx="7632854" cy="168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61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39AB2"/>
      </a:accent1>
      <a:accent2>
        <a:srgbClr val="78BA22"/>
      </a:accent2>
      <a:accent3>
        <a:srgbClr val="FEC210"/>
      </a:accent3>
      <a:accent4>
        <a:srgbClr val="72A931"/>
      </a:accent4>
      <a:accent5>
        <a:srgbClr val="6989A6"/>
      </a:accent5>
      <a:accent6>
        <a:srgbClr val="4E667B"/>
      </a:accent6>
      <a:hlink>
        <a:srgbClr val="139AB2"/>
      </a:hlink>
      <a:folHlink>
        <a:srgbClr val="1088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4279</TotalTime>
  <Words>373</Words>
  <Application>Microsoft Office PowerPoint</Application>
  <PresentationFormat>On-screen Show (4:3)</PresentationFormat>
  <Paragraphs>38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State and Transition Model on Cropland</vt:lpstr>
      <vt:lpstr>MLRA107B Wet Floodplain Prairie</vt:lpstr>
      <vt:lpstr>PowerPoint Presentation</vt:lpstr>
      <vt:lpstr>Location Map</vt:lpstr>
      <vt:lpstr>State and Transition Model</vt:lpstr>
      <vt:lpstr>Location Map</vt:lpstr>
      <vt:lpstr>PowerPoint Presentation</vt:lpstr>
      <vt:lpstr>PowerPoint Presentation</vt:lpstr>
      <vt:lpstr>PowerPoint Presentation</vt:lpstr>
      <vt:lpstr>Drainage Manipulation</vt:lpstr>
      <vt:lpstr>PowerPoint Presentation</vt:lpstr>
      <vt:lpstr>Drainage Manipulation</vt:lpstr>
      <vt:lpstr>Cropland State</vt:lpstr>
      <vt:lpstr>Soil Structure Comparison - Cropland</vt:lpstr>
    </vt:vector>
  </TitlesOfParts>
  <Company>ketchum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Rachna Patel</dc:creator>
  <cp:lastModifiedBy>Matthias, Jeff - NRCS, Des Moines, IA</cp:lastModifiedBy>
  <cp:revision>79</cp:revision>
  <dcterms:created xsi:type="dcterms:W3CDTF">2016-02-17T21:52:56Z</dcterms:created>
  <dcterms:modified xsi:type="dcterms:W3CDTF">2020-08-14T12:46:34Z</dcterms:modified>
</cp:coreProperties>
</file>