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898" r:id="rId5"/>
    <p:sldId id="926" r:id="rId6"/>
    <p:sldId id="1083" r:id="rId7"/>
    <p:sldId id="920" r:id="rId8"/>
    <p:sldId id="1082" r:id="rId9"/>
    <p:sldId id="1071" r:id="rId10"/>
    <p:sldId id="1073" r:id="rId11"/>
    <p:sldId id="917" r:id="rId1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78">
          <p15:clr>
            <a:srgbClr val="A4A3A4"/>
          </p15:clr>
        </p15:guide>
        <p15:guide id="2" orient="horz" pos="3490">
          <p15:clr>
            <a:srgbClr val="A4A3A4"/>
          </p15:clr>
        </p15:guide>
        <p15:guide id="3" orient="horz" pos="3379">
          <p15:clr>
            <a:srgbClr val="A4A3A4"/>
          </p15:clr>
        </p15:guide>
        <p15:guide id="4" orient="horz" pos="1964">
          <p15:clr>
            <a:srgbClr val="A4A3A4"/>
          </p15:clr>
        </p15:guide>
        <p15:guide id="5" orient="horz" pos="2099">
          <p15:clr>
            <a:srgbClr val="A4A3A4"/>
          </p15:clr>
        </p15:guide>
        <p15:guide id="6" orient="horz" pos="795">
          <p15:clr>
            <a:srgbClr val="A4A3A4"/>
          </p15:clr>
        </p15:guide>
        <p15:guide id="7" orient="horz" pos="666">
          <p15:clr>
            <a:srgbClr val="A4A3A4"/>
          </p15:clr>
        </p15:guide>
        <p15:guide id="8" pos="3403">
          <p15:clr>
            <a:srgbClr val="A4A3A4"/>
          </p15:clr>
        </p15:guide>
        <p15:guide id="9" pos="351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mblett, Jimmy - NRCS, Washington, DC" initials="BJ-NWD" lastIdx="36" clrIdx="0"/>
  <p:cmAuthor id="2" name="Robotham, Michael - NRCS, Lincoln, NE" initials="RM-NLN" lastIdx="3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9AB2"/>
    <a:srgbClr val="FF5050"/>
    <a:srgbClr val="053773"/>
    <a:srgbClr val="89C32D"/>
    <a:srgbClr val="FEC20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3817" autoAdjust="0"/>
  </p:normalViewPr>
  <p:slideViewPr>
    <p:cSldViewPr snapToGrid="0" snapToObjects="1">
      <p:cViewPr varScale="1">
        <p:scale>
          <a:sx n="55" d="100"/>
          <a:sy n="55" d="100"/>
        </p:scale>
        <p:origin x="1253" y="38"/>
      </p:cViewPr>
      <p:guideLst>
        <p:guide orient="horz" pos="3378"/>
        <p:guide orient="horz" pos="3490"/>
        <p:guide orient="horz" pos="3379"/>
        <p:guide orient="horz" pos="1964"/>
        <p:guide orient="horz" pos="2099"/>
        <p:guide orient="horz" pos="795"/>
        <p:guide orient="horz" pos="666"/>
        <p:guide pos="3403"/>
        <p:guide pos="3514"/>
      </p:guideLst>
    </p:cSldViewPr>
  </p:slideViewPr>
  <p:notesTextViewPr>
    <p:cViewPr>
      <p:scale>
        <a:sx n="3" d="2"/>
        <a:sy n="3" d="2"/>
      </p:scale>
      <p:origin x="0" y="0"/>
    </p:cViewPr>
  </p:notesTextViewPr>
  <p:sorterViewPr>
    <p:cViewPr varScale="1">
      <p:scale>
        <a:sx n="1" d="1"/>
        <a:sy n="1" d="1"/>
      </p:scale>
      <p:origin x="0" y="-68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sz="quarter" idx="1"/>
          </p:nvPr>
        </p:nvSpPr>
        <p:spPr>
          <a:xfrm>
            <a:off x="3970938" y="1"/>
            <a:ext cx="3037840" cy="466434"/>
          </a:xfrm>
          <a:prstGeom prst="rect">
            <a:avLst/>
          </a:prstGeom>
        </p:spPr>
        <p:txBody>
          <a:bodyPr vert="horz" lIns="93164" tIns="46582" rIns="93164" bIns="46582" rtlCol="0"/>
          <a:lstStyle>
            <a:lvl1pPr algn="r">
              <a:defRPr sz="1200"/>
            </a:lvl1pPr>
          </a:lstStyle>
          <a:p>
            <a:fld id="{3719EA9C-7A8F-4F10-8DB3-A313DB7F2885}" type="datetimeFigureOut">
              <a:rPr lang="en-US" smtClean="0"/>
              <a:t>10/28/2022</a:t>
            </a:fld>
            <a:endParaRPr lang="en-US" dirty="0"/>
          </a:p>
        </p:txBody>
      </p:sp>
      <p:sp>
        <p:nvSpPr>
          <p:cNvPr id="4" name="Footer Placeholder 3"/>
          <p:cNvSpPr>
            <a:spLocks noGrp="1"/>
          </p:cNvSpPr>
          <p:nvPr>
            <p:ph type="ftr" sz="quarter" idx="2"/>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3164" tIns="46582" rIns="93164" bIns="46582" rtlCol="0" anchor="b"/>
          <a:lstStyle>
            <a:lvl1pPr algn="r">
              <a:defRPr sz="1200"/>
            </a:lvl1pPr>
          </a:lstStyle>
          <a:p>
            <a:fld id="{457D2C27-5DCB-4E7A-9C64-BA7855DB9A8F}" type="slidenum">
              <a:rPr lang="en-US" smtClean="0"/>
              <a:t>‹#›</a:t>
            </a:fld>
            <a:endParaRPr lang="en-US" dirty="0"/>
          </a:p>
        </p:txBody>
      </p:sp>
    </p:spTree>
    <p:extLst>
      <p:ext uri="{BB962C8B-B14F-4D97-AF65-F5344CB8AC3E}">
        <p14:creationId xmlns:p14="http://schemas.microsoft.com/office/powerpoint/2010/main" val="718639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5A4643E8-7A84-1C46-BD5E-B291CD34BF80}" type="datetimeFigureOut">
              <a:rPr lang="en-US" smtClean="0"/>
              <a:t>10/28/2022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4" tIns="46582" rIns="93164" bIns="465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57DC1755-625D-A742-ACDB-726AD4CDF29D}" type="slidenum">
              <a:rPr lang="en-US" smtClean="0"/>
              <a:t>‹#›</a:t>
            </a:fld>
            <a:endParaRPr lang="en-US" dirty="0"/>
          </a:p>
        </p:txBody>
      </p:sp>
    </p:spTree>
    <p:extLst>
      <p:ext uri="{BB962C8B-B14F-4D97-AF65-F5344CB8AC3E}">
        <p14:creationId xmlns:p14="http://schemas.microsoft.com/office/powerpoint/2010/main" val="38173928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VIEW &gt; MASTER</a:t>
            </a:r>
            <a:r>
              <a:rPr lang="en-US" baseline="0" dirty="0"/>
              <a:t> &gt; SLIDE MASTER TO EDIT THE IMAGES ON THE TITLE AND DIVIDER SLIDES</a:t>
            </a:r>
          </a:p>
        </p:txBody>
      </p:sp>
      <p:sp>
        <p:nvSpPr>
          <p:cNvPr id="4" name="Slide Number Placeholder 3"/>
          <p:cNvSpPr>
            <a:spLocks noGrp="1"/>
          </p:cNvSpPr>
          <p:nvPr>
            <p:ph type="sldNum" sz="quarter" idx="10"/>
          </p:nvPr>
        </p:nvSpPr>
        <p:spPr/>
        <p:txBody>
          <a:bodyPr/>
          <a:lstStyle/>
          <a:p>
            <a:fld id="{57DC1755-625D-A742-ACDB-726AD4CDF29D}" type="slidenum">
              <a:rPr lang="en-US" smtClean="0"/>
              <a:t>1</a:t>
            </a:fld>
            <a:endParaRPr lang="en-US" dirty="0"/>
          </a:p>
        </p:txBody>
      </p:sp>
    </p:spTree>
    <p:extLst>
      <p:ext uri="{BB962C8B-B14F-4D97-AF65-F5344CB8AC3E}">
        <p14:creationId xmlns:p14="http://schemas.microsoft.com/office/powerpoint/2010/main" val="27603616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l="30954" t="19536" r="7602" b="19021"/>
          <a:stretch/>
        </p:blipFill>
        <p:spPr>
          <a:xfrm>
            <a:off x="5581898" y="3341077"/>
            <a:ext cx="3063874" cy="2027907"/>
          </a:xfrm>
          <a:prstGeom prst="rect">
            <a:avLst/>
          </a:prstGeom>
        </p:spPr>
      </p:pic>
      <p:sp>
        <p:nvSpPr>
          <p:cNvPr id="2" name="Title 1"/>
          <p:cNvSpPr>
            <a:spLocks noGrp="1"/>
          </p:cNvSpPr>
          <p:nvPr>
            <p:ph type="ctrTitle"/>
          </p:nvPr>
        </p:nvSpPr>
        <p:spPr>
          <a:xfrm>
            <a:off x="470877" y="5600674"/>
            <a:ext cx="7070969" cy="649681"/>
          </a:xfrm>
        </p:spPr>
        <p:txBody>
          <a:bodyPr>
            <a:normAutofit/>
          </a:bodyPr>
          <a:lstStyle>
            <a:lvl1pPr algn="l">
              <a:defRPr sz="3000" b="1">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hasCustomPrompt="1"/>
          </p:nvPr>
        </p:nvSpPr>
        <p:spPr>
          <a:xfrm>
            <a:off x="470877" y="6250355"/>
            <a:ext cx="3143738" cy="412261"/>
          </a:xfrm>
        </p:spPr>
        <p:txBody>
          <a:bodyPr>
            <a:normAutofit/>
          </a:bodyPr>
          <a:lstStyle>
            <a:lvl1pPr marL="0" indent="0" algn="l">
              <a:buNone/>
              <a:defRPr sz="1500"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Date | Presenter</a:t>
            </a:r>
          </a:p>
        </p:txBody>
      </p:sp>
      <p:pic>
        <p:nvPicPr>
          <p:cNvPr id="16" name="Picture 15" descr="NRCS_Title-Raindrop1.png"/>
          <p:cNvPicPr>
            <a:picLocks noChangeAspect="1"/>
          </p:cNvPicPr>
          <p:nvPr userDrawn="1"/>
        </p:nvPicPr>
        <p:blipFill rotWithShape="1">
          <a:blip r:embed="rId4">
            <a:extLst>
              <a:ext uri="{28A0092B-C50C-407E-A947-70E740481C1C}">
                <a14:useLocalDpi xmlns:a14="http://schemas.microsoft.com/office/drawing/2010/main" val="0"/>
              </a:ext>
            </a:extLst>
          </a:blip>
          <a:srcRect l="74039" t="16381" b="21472"/>
          <a:stretch/>
        </p:blipFill>
        <p:spPr>
          <a:xfrm>
            <a:off x="6770076" y="1133231"/>
            <a:ext cx="2373924" cy="4261977"/>
          </a:xfrm>
          <a:prstGeom prst="rect">
            <a:avLst/>
          </a:prstGeom>
        </p:spPr>
      </p:pic>
      <p:pic>
        <p:nvPicPr>
          <p:cNvPr id="19" name="Picture 18" descr="NRCS_Title-Raindrop1.png"/>
          <p:cNvPicPr>
            <a:picLocks noChangeAspect="1"/>
          </p:cNvPicPr>
          <p:nvPr userDrawn="1"/>
        </p:nvPicPr>
        <p:blipFill rotWithShape="1">
          <a:blip r:embed="rId5">
            <a:extLst>
              <a:ext uri="{28A0092B-C50C-407E-A947-70E740481C1C}">
                <a14:useLocalDpi xmlns:a14="http://schemas.microsoft.com/office/drawing/2010/main" val="0"/>
              </a:ext>
            </a:extLst>
          </a:blip>
          <a:srcRect l="61045" t="48718" r="34080" b="44444"/>
          <a:stretch/>
        </p:blipFill>
        <p:spPr>
          <a:xfrm>
            <a:off x="5581898" y="3341076"/>
            <a:ext cx="445717" cy="468923"/>
          </a:xfrm>
          <a:prstGeom prst="rect">
            <a:avLst/>
          </a:prstGeom>
        </p:spPr>
      </p:pic>
      <p:sp>
        <p:nvSpPr>
          <p:cNvPr id="20" name="Content Placeholder 19"/>
          <p:cNvSpPr>
            <a:spLocks noGrp="1"/>
          </p:cNvSpPr>
          <p:nvPr>
            <p:ph sz="quarter" idx="10" hasCustomPrompt="1"/>
          </p:nvPr>
        </p:nvSpPr>
        <p:spPr>
          <a:xfrm>
            <a:off x="5616943" y="1249851"/>
            <a:ext cx="2266950" cy="342900"/>
          </a:xfrm>
        </p:spPr>
        <p:txBody>
          <a:bodyPr anchor="ctr">
            <a:normAutofit/>
          </a:bodyPr>
          <a:lstStyle>
            <a:lvl1pPr>
              <a:defRPr sz="1000" b="0" spc="300" baseline="0">
                <a:solidFill>
                  <a:srgbClr val="FEC20D"/>
                </a:solidFill>
              </a:defRPr>
            </a:lvl1pPr>
          </a:lstStyle>
          <a:p>
            <a:pPr lvl="0"/>
            <a:r>
              <a:rPr lang="en-US" dirty="0"/>
              <a:t>State Name</a:t>
            </a:r>
          </a:p>
        </p:txBody>
      </p:sp>
      <p:pic>
        <p:nvPicPr>
          <p:cNvPr id="9" name="Picture 8" descr="laptop on office table">
            <a:extLst>
              <a:ext uri="{FF2B5EF4-FFF2-40B4-BE49-F238E27FC236}">
                <a16:creationId xmlns:a16="http://schemas.microsoft.com/office/drawing/2014/main" id="{8C66738B-22E8-4AD1-A044-685563D0C6BB}"/>
              </a:ext>
            </a:extLst>
          </p:cNvPr>
          <p:cNvPicPr/>
          <p:nvPr userDrawn="1"/>
        </p:nvPicPr>
        <p:blipFill rotWithShape="1">
          <a:blip r:embed="rId6">
            <a:extLst>
              <a:ext uri="{28A0092B-C50C-407E-A947-70E740481C1C}">
                <a14:useLocalDpi xmlns:a14="http://schemas.microsoft.com/office/drawing/2010/main" val="0"/>
              </a:ext>
            </a:extLst>
          </a:blip>
          <a:srcRect l="32772"/>
          <a:stretch/>
        </p:blipFill>
        <p:spPr>
          <a:xfrm>
            <a:off x="0" y="1231638"/>
            <a:ext cx="5402385" cy="4137346"/>
          </a:xfrm>
          <a:prstGeom prst="rect">
            <a:avLst/>
          </a:prstGeom>
        </p:spPr>
      </p:pic>
    </p:spTree>
    <p:extLst>
      <p:ext uri="{BB962C8B-B14F-4D97-AF65-F5344CB8AC3E}">
        <p14:creationId xmlns:p14="http://schemas.microsoft.com/office/powerpoint/2010/main" val="271478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433516"/>
            <a:ext cx="4367456" cy="2402254"/>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504462"/>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Tree>
    <p:extLst>
      <p:ext uri="{BB962C8B-B14F-4D97-AF65-F5344CB8AC3E}">
        <p14:creationId xmlns:p14="http://schemas.microsoft.com/office/powerpoint/2010/main" val="2807294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dirty="0"/>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153175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502528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228687688"/>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Lst>
  <p:hf hdr="0" ftr="0" dt="0"/>
  <p:txStyles>
    <p:titleStyle>
      <a:lvl1pPr algn="l" defTabSz="457200" rtl="0" eaLnBrk="1" latinLnBrk="0" hangingPunct="1">
        <a:spcBef>
          <a:spcPct val="0"/>
        </a:spcBef>
        <a:buNone/>
        <a:defRPr sz="3600" b="1" kern="1200">
          <a:solidFill>
            <a:srgbClr val="89C32D"/>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6910" y="1951302"/>
            <a:ext cx="4955437" cy="3251292"/>
          </a:xfrm>
        </p:spPr>
        <p:txBody>
          <a:bodyPr>
            <a:noAutofit/>
          </a:bodyPr>
          <a:lstStyle/>
          <a:p>
            <a:br>
              <a:rPr lang="en-US" sz="2000" b="0" dirty="0">
                <a:solidFill>
                  <a:schemeClr val="tx1"/>
                </a:solidFill>
              </a:rPr>
            </a:br>
            <a:r>
              <a:rPr lang="en-US" sz="2000" b="0" dirty="0">
                <a:solidFill>
                  <a:schemeClr val="tx1"/>
                </a:solidFill>
              </a:rPr>
              <a:t>	</a:t>
            </a:r>
            <a:br>
              <a:rPr lang="en-US" sz="2000" b="0" dirty="0">
                <a:solidFill>
                  <a:schemeClr val="tx1"/>
                </a:solidFill>
              </a:rPr>
            </a:br>
            <a:br>
              <a:rPr lang="en-US" sz="2000" b="0" dirty="0">
                <a:latin typeface="Calibri" panose="020F0502020204030204" pitchFamily="34" charset="0"/>
              </a:rPr>
            </a:br>
            <a:endParaRPr lang="en-US" sz="2000" b="0" dirty="0">
              <a:latin typeface="Calibri" panose="020F0502020204030204" pitchFamily="34" charset="0"/>
            </a:endParaRPr>
          </a:p>
        </p:txBody>
      </p:sp>
      <p:sp>
        <p:nvSpPr>
          <p:cNvPr id="5" name="Text Placeholder 4"/>
          <p:cNvSpPr>
            <a:spLocks noGrp="1"/>
          </p:cNvSpPr>
          <p:nvPr>
            <p:ph type="body" idx="1"/>
          </p:nvPr>
        </p:nvSpPr>
        <p:spPr>
          <a:xfrm>
            <a:off x="511337" y="2093356"/>
            <a:ext cx="4367456" cy="3012900"/>
          </a:xfrm>
        </p:spPr>
        <p:txBody>
          <a:bodyPr>
            <a:noAutofit/>
          </a:bodyPr>
          <a:lstStyle/>
          <a:p>
            <a:pPr algn="ctr"/>
            <a:r>
              <a:rPr lang="en-US" sz="3600" b="1" dirty="0">
                <a:solidFill>
                  <a:schemeClr val="tx1"/>
                </a:solidFill>
                <a:latin typeface="Calibri" panose="020F0502020204030204" pitchFamily="34" charset="0"/>
              </a:rPr>
              <a:t>RCPP </a:t>
            </a:r>
          </a:p>
          <a:p>
            <a:pPr algn="ctr"/>
            <a:r>
              <a:rPr lang="en-US" sz="3200" b="1" dirty="0">
                <a:solidFill>
                  <a:schemeClr val="tx1"/>
                </a:solidFill>
                <a:latin typeface="Calibri" panose="020F0502020204030204" pitchFamily="34" charset="0"/>
              </a:rPr>
              <a:t> State Technical Committee Meeting</a:t>
            </a:r>
          </a:p>
          <a:p>
            <a:pPr algn="ctr"/>
            <a:r>
              <a:rPr lang="en-US" sz="3000" b="1" dirty="0">
                <a:solidFill>
                  <a:schemeClr val="tx1"/>
                </a:solidFill>
                <a:latin typeface="Calibri" panose="020F0502020204030204" pitchFamily="34" charset="0"/>
              </a:rPr>
              <a:t>August 26, 2021</a:t>
            </a:r>
          </a:p>
          <a:p>
            <a:pPr algn="ctr"/>
            <a:r>
              <a:rPr lang="en-US" sz="3000" b="1" dirty="0">
                <a:solidFill>
                  <a:schemeClr val="tx1"/>
                </a:solidFill>
                <a:latin typeface="Calibri" panose="020F0502020204030204" pitchFamily="34" charset="0"/>
              </a:rPr>
              <a:t>Kris Graham Chavez</a:t>
            </a:r>
          </a:p>
          <a:p>
            <a:pPr algn="ctr"/>
            <a:endParaRPr lang="en-US" sz="36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609925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7D4D2BFB-531C-4912-A2EB-BCD274E2A473}"/>
              </a:ext>
            </a:extLst>
          </p:cNvPr>
          <p:cNvGraphicFramePr>
            <a:graphicFrameLocks noGrp="1"/>
          </p:cNvGraphicFramePr>
          <p:nvPr>
            <p:ph idx="1"/>
            <p:extLst>
              <p:ext uri="{D42A27DB-BD31-4B8C-83A1-F6EECF244321}">
                <p14:modId xmlns:p14="http://schemas.microsoft.com/office/powerpoint/2010/main" val="1200673485"/>
              </p:ext>
            </p:extLst>
          </p:nvPr>
        </p:nvGraphicFramePr>
        <p:xfrm>
          <a:off x="308224" y="833486"/>
          <a:ext cx="8280972" cy="5191028"/>
        </p:xfrm>
        <a:graphic>
          <a:graphicData uri="http://schemas.openxmlformats.org/drawingml/2006/table">
            <a:tbl>
              <a:tblPr/>
              <a:tblGrid>
                <a:gridCol w="3377156">
                  <a:extLst>
                    <a:ext uri="{9D8B030D-6E8A-4147-A177-3AD203B41FA5}">
                      <a16:colId xmlns:a16="http://schemas.microsoft.com/office/drawing/2014/main" val="3863209392"/>
                    </a:ext>
                  </a:extLst>
                </a:gridCol>
                <a:gridCol w="1156560">
                  <a:extLst>
                    <a:ext uri="{9D8B030D-6E8A-4147-A177-3AD203B41FA5}">
                      <a16:colId xmlns:a16="http://schemas.microsoft.com/office/drawing/2014/main" val="3958462534"/>
                    </a:ext>
                  </a:extLst>
                </a:gridCol>
                <a:gridCol w="1873628">
                  <a:extLst>
                    <a:ext uri="{9D8B030D-6E8A-4147-A177-3AD203B41FA5}">
                      <a16:colId xmlns:a16="http://schemas.microsoft.com/office/drawing/2014/main" val="1845702320"/>
                    </a:ext>
                  </a:extLst>
                </a:gridCol>
                <a:gridCol w="1873628">
                  <a:extLst>
                    <a:ext uri="{9D8B030D-6E8A-4147-A177-3AD203B41FA5}">
                      <a16:colId xmlns:a16="http://schemas.microsoft.com/office/drawing/2014/main" val="791434269"/>
                    </a:ext>
                  </a:extLst>
                </a:gridCol>
              </a:tblGrid>
              <a:tr h="374229">
                <a:tc>
                  <a:txBody>
                    <a:bodyPr/>
                    <a:lstStyle/>
                    <a:p>
                      <a:pPr algn="l" fontAlgn="b"/>
                      <a:r>
                        <a:rPr lang="en-US" sz="2400" b="1" i="0" u="none" strike="noStrike" dirty="0">
                          <a:solidFill>
                            <a:srgbClr val="000000"/>
                          </a:solidFill>
                          <a:effectLst/>
                          <a:latin typeface="Calibri" panose="020F0502020204030204" pitchFamily="34" charset="0"/>
                        </a:rPr>
                        <a:t>Partner</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2400" b="1" i="0" u="none" strike="noStrike">
                          <a:solidFill>
                            <a:srgbClr val="000000"/>
                          </a:solidFill>
                          <a:effectLst/>
                          <a:latin typeface="Calibri" panose="020F0502020204030204" pitchFamily="34" charset="0"/>
                        </a:rPr>
                        <a:t>RCPP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2400" b="1" i="0" u="none" strike="noStrike">
                          <a:solidFill>
                            <a:srgbClr val="000000"/>
                          </a:solidFill>
                          <a:effectLst/>
                          <a:latin typeface="Calibri" panose="020F0502020204030204" pitchFamily="34" charset="0"/>
                        </a:rPr>
                        <a:t>Program</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2400" b="1" i="0" u="none" strike="noStrike">
                          <a:solidFill>
                            <a:srgbClr val="000000"/>
                          </a:solidFill>
                          <a:effectLst/>
                          <a:latin typeface="Calibri" panose="020F0502020204030204" pitchFamily="34" charset="0"/>
                        </a:rPr>
                        <a:t>Expiration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38385415"/>
                  </a:ext>
                </a:extLst>
              </a:tr>
              <a:tr h="359260">
                <a:tc>
                  <a:txBody>
                    <a:bodyPr/>
                    <a:lstStyle/>
                    <a:p>
                      <a:pPr algn="l" fontAlgn="b"/>
                      <a:r>
                        <a:rPr lang="en-US" sz="2400" b="0" i="0" u="none" strike="noStrike" dirty="0">
                          <a:solidFill>
                            <a:srgbClr val="000000"/>
                          </a:solidFill>
                          <a:effectLst/>
                          <a:latin typeface="Calibri" panose="020F0502020204030204" pitchFamily="34" charset="0"/>
                        </a:rPr>
                        <a:t>Canadian River</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560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2015 -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Completed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76722723"/>
                  </a:ext>
                </a:extLst>
              </a:tr>
              <a:tr h="359260">
                <a:tc>
                  <a:txBody>
                    <a:bodyPr/>
                    <a:lstStyle/>
                    <a:p>
                      <a:pPr algn="l" fontAlgn="b"/>
                      <a:r>
                        <a:rPr lang="en-US" sz="2400" b="0" i="0" u="none" strike="noStrike" dirty="0">
                          <a:solidFill>
                            <a:srgbClr val="000000"/>
                          </a:solidFill>
                          <a:effectLst/>
                          <a:latin typeface="Calibri" panose="020F0502020204030204" pitchFamily="34" charset="0"/>
                        </a:rPr>
                        <a:t>Acequia</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89</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2015 -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Completed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68934278"/>
                  </a:ext>
                </a:extLst>
              </a:tr>
              <a:tr h="359260">
                <a:tc>
                  <a:txBody>
                    <a:bodyPr/>
                    <a:lstStyle/>
                    <a:p>
                      <a:pPr algn="l" fontAlgn="b"/>
                      <a:r>
                        <a:rPr lang="en-US" sz="2400" b="0" i="0" u="none" strike="noStrike" dirty="0">
                          <a:solidFill>
                            <a:srgbClr val="000000"/>
                          </a:solidFill>
                          <a:effectLst/>
                          <a:latin typeface="Calibri" panose="020F0502020204030204" pitchFamily="34" charset="0"/>
                        </a:rPr>
                        <a:t>Restoration</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514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2015 -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dirty="0">
                          <a:solidFill>
                            <a:srgbClr val="000000"/>
                          </a:solidFill>
                          <a:effectLst/>
                          <a:latin typeface="Calibri" panose="020F0502020204030204" pitchFamily="34" charset="0"/>
                        </a:rPr>
                        <a:t>Renewal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86524341"/>
                  </a:ext>
                </a:extLst>
              </a:tr>
              <a:tr h="359260">
                <a:tc>
                  <a:txBody>
                    <a:bodyPr/>
                    <a:lstStyle/>
                    <a:p>
                      <a:pPr algn="l" fontAlgn="b"/>
                      <a:r>
                        <a:rPr lang="en-US" sz="2400" b="0" i="0" u="none" strike="noStrike" dirty="0">
                          <a:solidFill>
                            <a:srgbClr val="000000"/>
                          </a:solidFill>
                          <a:effectLst/>
                          <a:latin typeface="Calibri" panose="020F0502020204030204" pitchFamily="34" charset="0"/>
                        </a:rPr>
                        <a:t>North Central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287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a:solidFill>
                            <a:srgbClr val="000000"/>
                          </a:solidFill>
                          <a:effectLst/>
                          <a:latin typeface="Calibri" panose="020F0502020204030204" pitchFamily="34" charset="0"/>
                        </a:rPr>
                        <a:t>2015 -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2400" b="0" i="0" u="none" strike="noStrike" dirty="0">
                          <a:solidFill>
                            <a:srgbClr val="000000"/>
                          </a:solidFill>
                          <a:effectLst/>
                          <a:latin typeface="Calibri" panose="020F0502020204030204" pitchFamily="34" charset="0"/>
                        </a:rPr>
                        <a:t>Renewal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20903436"/>
                  </a:ext>
                </a:extLst>
              </a:tr>
              <a:tr h="359260">
                <a:tc>
                  <a:txBody>
                    <a:bodyPr/>
                    <a:lstStyle/>
                    <a:p>
                      <a:pPr algn="l" fontAlgn="t"/>
                      <a:r>
                        <a:rPr lang="en-US" sz="2400" b="0" i="0" u="none" strike="noStrike" dirty="0">
                          <a:solidFill>
                            <a:srgbClr val="000000"/>
                          </a:solidFill>
                          <a:effectLst/>
                          <a:latin typeface="Calibri" panose="020F0502020204030204" pitchFamily="34" charset="0"/>
                        </a:rPr>
                        <a:t>Acequia</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t"/>
                      <a:r>
                        <a:rPr lang="en-US" sz="2400" b="0" i="0" u="none" strike="noStrike">
                          <a:solidFill>
                            <a:srgbClr val="000000"/>
                          </a:solidFill>
                          <a:effectLst/>
                          <a:latin typeface="Calibri" panose="020F0502020204030204" pitchFamily="34" charset="0"/>
                        </a:rPr>
                        <a:t>1446</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t"/>
                      <a:r>
                        <a:rPr lang="en-US" sz="2400" b="0" i="0" u="none" strike="noStrike">
                          <a:solidFill>
                            <a:srgbClr val="000000"/>
                          </a:solidFill>
                          <a:effectLst/>
                          <a:latin typeface="Calibri" panose="020F0502020204030204" pitchFamily="34" charset="0"/>
                        </a:rPr>
                        <a:t>2016 - RCPP</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t"/>
                      <a:r>
                        <a:rPr lang="en-US" sz="2400" b="0" i="0" u="none" strike="noStrike" dirty="0">
                          <a:solidFill>
                            <a:srgbClr val="000000"/>
                          </a:solidFill>
                          <a:effectLst/>
                          <a:latin typeface="Calibri" panose="020F0502020204030204" pitchFamily="34" charset="0"/>
                        </a:rPr>
                        <a:t>Completed</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600928433"/>
                  </a:ext>
                </a:extLst>
              </a:tr>
              <a:tr h="359260">
                <a:tc>
                  <a:txBody>
                    <a:bodyPr/>
                    <a:lstStyle/>
                    <a:p>
                      <a:pPr algn="l" fontAlgn="b"/>
                      <a:r>
                        <a:rPr lang="en-US" sz="2400" b="0" i="0" u="none" strike="noStrike" dirty="0">
                          <a:solidFill>
                            <a:srgbClr val="000000"/>
                          </a:solidFill>
                          <a:effectLst/>
                          <a:latin typeface="Calibri" panose="020F0502020204030204" pitchFamily="34" charset="0"/>
                        </a:rPr>
                        <a:t>North Central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2400" b="0" i="0" u="none" strike="noStrike" dirty="0">
                          <a:solidFill>
                            <a:srgbClr val="000000"/>
                          </a:solidFill>
                          <a:effectLst/>
                          <a:latin typeface="Calibri" panose="020F0502020204030204" pitchFamily="34" charset="0"/>
                        </a:rPr>
                        <a:t>1525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2400" b="0" i="0" u="none" strike="noStrike">
                          <a:solidFill>
                            <a:srgbClr val="000000"/>
                          </a:solidFill>
                          <a:effectLst/>
                          <a:latin typeface="Calibri" panose="020F0502020204030204" pitchFamily="34" charset="0"/>
                        </a:rPr>
                        <a:t>2016 -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DD7EE"/>
                    </a:solidFill>
                  </a:tcPr>
                </a:tc>
                <a:tc>
                  <a:txBody>
                    <a:bodyPr/>
                    <a:lstStyle/>
                    <a:p>
                      <a:pPr algn="l" fontAlgn="b"/>
                      <a:r>
                        <a:rPr lang="en-US" sz="2400" b="0" i="0" u="none" strike="noStrike">
                          <a:solidFill>
                            <a:srgbClr val="000000"/>
                          </a:solidFill>
                          <a:effectLst/>
                          <a:latin typeface="Calibri" panose="020F0502020204030204" pitchFamily="34" charset="0"/>
                        </a:rPr>
                        <a:t>Completed</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793181196"/>
                  </a:ext>
                </a:extLst>
              </a:tr>
              <a:tr h="359260">
                <a:tc>
                  <a:txBody>
                    <a:bodyPr/>
                    <a:lstStyle/>
                    <a:p>
                      <a:pPr algn="l" fontAlgn="b"/>
                      <a:r>
                        <a:rPr lang="en-US" sz="2400" b="0" i="0" u="none" strike="noStrike">
                          <a:solidFill>
                            <a:srgbClr val="000000"/>
                          </a:solidFill>
                          <a:effectLst/>
                          <a:latin typeface="Calibri" panose="020F0502020204030204" pitchFamily="34" charset="0"/>
                        </a:rPr>
                        <a:t>Soil Health</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dirty="0">
                          <a:solidFill>
                            <a:srgbClr val="000000"/>
                          </a:solidFill>
                          <a:effectLst/>
                          <a:latin typeface="Calibri" panose="020F0502020204030204" pitchFamily="34" charset="0"/>
                        </a:rPr>
                        <a:t>1530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2017-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9/30/2022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92867872"/>
                  </a:ext>
                </a:extLst>
              </a:tr>
              <a:tr h="359260">
                <a:tc>
                  <a:txBody>
                    <a:bodyPr/>
                    <a:lstStyle/>
                    <a:p>
                      <a:pPr algn="l" fontAlgn="b"/>
                      <a:r>
                        <a:rPr lang="en-US" sz="2400" b="0" i="0" u="none" strike="noStrike">
                          <a:solidFill>
                            <a:srgbClr val="000000"/>
                          </a:solidFill>
                          <a:effectLst/>
                          <a:latin typeface="Calibri" panose="020F0502020204030204" pitchFamily="34" charset="0"/>
                        </a:rPr>
                        <a:t>Chama</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dirty="0">
                          <a:solidFill>
                            <a:srgbClr val="000000"/>
                          </a:solidFill>
                          <a:effectLst/>
                          <a:latin typeface="Calibri" panose="020F0502020204030204" pitchFamily="34" charset="0"/>
                        </a:rPr>
                        <a:t>1542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2017-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dirty="0">
                          <a:solidFill>
                            <a:srgbClr val="000000"/>
                          </a:solidFill>
                          <a:effectLst/>
                          <a:latin typeface="Calibri" panose="020F0502020204030204" pitchFamily="34" charset="0"/>
                        </a:rPr>
                        <a:t>2/28/2023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716209368"/>
                  </a:ext>
                </a:extLst>
              </a:tr>
              <a:tr h="359260">
                <a:tc>
                  <a:txBody>
                    <a:bodyPr/>
                    <a:lstStyle/>
                    <a:p>
                      <a:pPr algn="l" fontAlgn="b"/>
                      <a:r>
                        <a:rPr lang="en-US" sz="2400" b="0" i="0" u="none" strike="noStrike">
                          <a:solidFill>
                            <a:srgbClr val="000000"/>
                          </a:solidFill>
                          <a:effectLst/>
                          <a:latin typeface="Calibri" panose="020F0502020204030204" pitchFamily="34" charset="0"/>
                        </a:rPr>
                        <a:t>Canadian River</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1544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dirty="0">
                          <a:solidFill>
                            <a:srgbClr val="000000"/>
                          </a:solidFill>
                          <a:effectLst/>
                          <a:latin typeface="Calibri" panose="020F0502020204030204" pitchFamily="34" charset="0"/>
                        </a:rPr>
                        <a:t>2017-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9/30/2022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340950805"/>
                  </a:ext>
                </a:extLst>
              </a:tr>
              <a:tr h="359260">
                <a:tc>
                  <a:txBody>
                    <a:bodyPr/>
                    <a:lstStyle/>
                    <a:p>
                      <a:pPr algn="l" fontAlgn="b"/>
                      <a:r>
                        <a:rPr lang="en-US" sz="2400" b="0" i="0" u="none" strike="noStrike">
                          <a:solidFill>
                            <a:srgbClr val="000000"/>
                          </a:solidFill>
                          <a:effectLst/>
                          <a:latin typeface="Calibri" panose="020F0502020204030204" pitchFamily="34" charset="0"/>
                        </a:rPr>
                        <a:t>Acequia</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1614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dirty="0">
                          <a:solidFill>
                            <a:srgbClr val="000000"/>
                          </a:solidFill>
                          <a:effectLst/>
                          <a:latin typeface="Calibri" panose="020F0502020204030204" pitchFamily="34" charset="0"/>
                        </a:rPr>
                        <a:t>2017-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2/28/2023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932269121"/>
                  </a:ext>
                </a:extLst>
              </a:tr>
              <a:tr h="359260">
                <a:tc>
                  <a:txBody>
                    <a:bodyPr/>
                    <a:lstStyle/>
                    <a:p>
                      <a:pPr algn="l" fontAlgn="b"/>
                      <a:r>
                        <a:rPr lang="en-US" sz="2400" b="0" i="0" u="none" strike="noStrike">
                          <a:solidFill>
                            <a:srgbClr val="000000"/>
                          </a:solidFill>
                          <a:effectLst/>
                          <a:latin typeface="Calibri" panose="020F0502020204030204" pitchFamily="34" charset="0"/>
                        </a:rPr>
                        <a:t>North Central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1615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dirty="0">
                          <a:solidFill>
                            <a:srgbClr val="000000"/>
                          </a:solidFill>
                          <a:effectLst/>
                          <a:latin typeface="Calibri" panose="020F0502020204030204" pitchFamily="34" charset="0"/>
                        </a:rPr>
                        <a:t>2017- 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2EFDA"/>
                    </a:solidFill>
                  </a:tcPr>
                </a:tc>
                <a:tc>
                  <a:txBody>
                    <a:bodyPr/>
                    <a:lstStyle/>
                    <a:p>
                      <a:pPr algn="l" fontAlgn="b"/>
                      <a:r>
                        <a:rPr lang="en-US" sz="2400" b="0" i="0" u="none" strike="noStrike">
                          <a:solidFill>
                            <a:srgbClr val="000000"/>
                          </a:solidFill>
                          <a:effectLst/>
                          <a:latin typeface="Calibri" panose="020F0502020204030204" pitchFamily="34" charset="0"/>
                        </a:rPr>
                        <a:t>9/30/2022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722945565"/>
                  </a:ext>
                </a:extLst>
              </a:tr>
              <a:tr h="359260">
                <a:tc>
                  <a:txBody>
                    <a:bodyPr/>
                    <a:lstStyle/>
                    <a:p>
                      <a:pPr algn="l" fontAlgn="b"/>
                      <a:r>
                        <a:rPr lang="en-US" sz="2400" b="0" i="0" u="none" strike="noStrike">
                          <a:solidFill>
                            <a:srgbClr val="000000"/>
                          </a:solidFill>
                          <a:effectLst/>
                          <a:latin typeface="Calibri" panose="020F0502020204030204" pitchFamily="34" charset="0"/>
                        </a:rPr>
                        <a:t>NFWF</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2400" b="0" i="0" u="none" strike="noStrike">
                          <a:solidFill>
                            <a:srgbClr val="000000"/>
                          </a:solidFill>
                          <a:effectLst/>
                          <a:latin typeface="Calibri" panose="020F0502020204030204" pitchFamily="34" charset="0"/>
                        </a:rPr>
                        <a:t>1700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2400" b="0" i="0" u="none" strike="noStrike">
                          <a:solidFill>
                            <a:srgbClr val="000000"/>
                          </a:solidFill>
                          <a:effectLst/>
                          <a:latin typeface="Calibri" panose="020F0502020204030204" pitchFamily="34" charset="0"/>
                        </a:rPr>
                        <a:t>2018-RCPP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2400" b="0" i="0" u="none" strike="noStrike" dirty="0">
                          <a:solidFill>
                            <a:srgbClr val="000000"/>
                          </a:solidFill>
                          <a:effectLst/>
                          <a:latin typeface="Calibri" panose="020F0502020204030204" pitchFamily="34" charset="0"/>
                        </a:rPr>
                        <a:t>8/31/2023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396736423"/>
                  </a:ext>
                </a:extLst>
              </a:tr>
              <a:tr h="359260">
                <a:tc>
                  <a:txBody>
                    <a:bodyPr/>
                    <a:lstStyle/>
                    <a:p>
                      <a:pPr algn="l" fontAlgn="b"/>
                      <a:r>
                        <a:rPr lang="en-US" sz="2400" b="0" i="0" u="none" strike="noStrike">
                          <a:solidFill>
                            <a:srgbClr val="000000"/>
                          </a:solidFill>
                          <a:effectLst/>
                          <a:latin typeface="Calibri" panose="020F0502020204030204" pitchFamily="34" charset="0"/>
                        </a:rPr>
                        <a:t>North Central</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2400" b="0" i="0" u="none" strike="noStrike">
                          <a:solidFill>
                            <a:srgbClr val="000000"/>
                          </a:solidFill>
                          <a:effectLst/>
                          <a:latin typeface="Calibri" panose="020F0502020204030204" pitchFamily="34" charset="0"/>
                        </a:rPr>
                        <a:t>1823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2400" b="0" i="0" u="none" strike="noStrike">
                          <a:solidFill>
                            <a:srgbClr val="000000"/>
                          </a:solidFill>
                          <a:effectLst/>
                          <a:latin typeface="Calibri" panose="020F0502020204030204" pitchFamily="34" charset="0"/>
                        </a:rPr>
                        <a:t>2018-RCPP</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tc>
                  <a:txBody>
                    <a:bodyPr/>
                    <a:lstStyle/>
                    <a:p>
                      <a:pPr algn="l" fontAlgn="b"/>
                      <a:r>
                        <a:rPr lang="en-US" sz="2400" b="0" i="0" u="none" strike="noStrike" dirty="0">
                          <a:solidFill>
                            <a:srgbClr val="000000"/>
                          </a:solidFill>
                          <a:effectLst/>
                          <a:latin typeface="Calibri" panose="020F0502020204030204" pitchFamily="34" charset="0"/>
                        </a:rPr>
                        <a:t>8/31/2023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4213943224"/>
                  </a:ext>
                </a:extLst>
              </a:tr>
            </a:tbl>
          </a:graphicData>
        </a:graphic>
      </p:graphicFrame>
      <p:sp>
        <p:nvSpPr>
          <p:cNvPr id="5" name="Slide Number Placeholder 4">
            <a:extLst>
              <a:ext uri="{FF2B5EF4-FFF2-40B4-BE49-F238E27FC236}">
                <a16:creationId xmlns:a16="http://schemas.microsoft.com/office/drawing/2014/main" id="{72A19A18-944E-44F8-AFD1-A6D0EADB559C}"/>
              </a:ext>
            </a:extLst>
          </p:cNvPr>
          <p:cNvSpPr>
            <a:spLocks noGrp="1"/>
          </p:cNvSpPr>
          <p:nvPr>
            <p:ph type="sldNum" sz="quarter" idx="4"/>
          </p:nvPr>
        </p:nvSpPr>
        <p:spPr/>
        <p:txBody>
          <a:bodyPr/>
          <a:lstStyle/>
          <a:p>
            <a:fld id="{39FC9244-15B3-8F40-A6D8-795DD2FF1F30}" type="slidenum">
              <a:rPr lang="en-US" smtClean="0"/>
              <a:pPr/>
              <a:t>2</a:t>
            </a:fld>
            <a:endParaRPr lang="en-US" dirty="0"/>
          </a:p>
        </p:txBody>
      </p:sp>
    </p:spTree>
    <p:extLst>
      <p:ext uri="{BB962C8B-B14F-4D97-AF65-F5344CB8AC3E}">
        <p14:creationId xmlns:p14="http://schemas.microsoft.com/office/powerpoint/2010/main" val="2428567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63639DD-5EEC-49A9-A717-5CD1F7880424}"/>
              </a:ext>
            </a:extLst>
          </p:cNvPr>
          <p:cNvPicPr>
            <a:picLocks noGrp="1" noChangeAspect="1"/>
          </p:cNvPicPr>
          <p:nvPr>
            <p:ph idx="1"/>
          </p:nvPr>
        </p:nvPicPr>
        <p:blipFill>
          <a:blip r:embed="rId2"/>
          <a:stretch>
            <a:fillRect/>
          </a:stretch>
        </p:blipFill>
        <p:spPr>
          <a:xfrm>
            <a:off x="2229503" y="688119"/>
            <a:ext cx="4664865" cy="6125749"/>
          </a:xfrm>
        </p:spPr>
      </p:pic>
      <p:sp>
        <p:nvSpPr>
          <p:cNvPr id="5" name="Slide Number Placeholder 4">
            <a:extLst>
              <a:ext uri="{FF2B5EF4-FFF2-40B4-BE49-F238E27FC236}">
                <a16:creationId xmlns:a16="http://schemas.microsoft.com/office/drawing/2014/main" id="{B75365B6-C18E-45D5-B38C-C146C3A73E88}"/>
              </a:ext>
            </a:extLst>
          </p:cNvPr>
          <p:cNvSpPr>
            <a:spLocks noGrp="1"/>
          </p:cNvSpPr>
          <p:nvPr>
            <p:ph type="sldNum" sz="quarter" idx="4"/>
          </p:nvPr>
        </p:nvSpPr>
        <p:spPr/>
        <p:txBody>
          <a:bodyPr/>
          <a:lstStyle/>
          <a:p>
            <a:fld id="{39FC9244-15B3-8F40-A6D8-795DD2FF1F30}" type="slidenum">
              <a:rPr lang="en-US" smtClean="0"/>
              <a:pPr/>
              <a:t>3</a:t>
            </a:fld>
            <a:endParaRPr lang="en-US" dirty="0"/>
          </a:p>
        </p:txBody>
      </p:sp>
    </p:spTree>
    <p:extLst>
      <p:ext uri="{BB962C8B-B14F-4D97-AF65-F5344CB8AC3E}">
        <p14:creationId xmlns:p14="http://schemas.microsoft.com/office/powerpoint/2010/main" val="3559185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88B76-9BEC-4507-A2D8-671B96FD9C88}"/>
              </a:ext>
            </a:extLst>
          </p:cNvPr>
          <p:cNvSpPr>
            <a:spLocks noGrp="1"/>
          </p:cNvSpPr>
          <p:nvPr>
            <p:ph type="title"/>
          </p:nvPr>
        </p:nvSpPr>
        <p:spPr/>
        <p:txBody>
          <a:bodyPr/>
          <a:lstStyle/>
          <a:p>
            <a:r>
              <a:rPr lang="en-US" b="0" dirty="0"/>
              <a:t>F/A - Funds Available</a:t>
            </a:r>
            <a:endParaRPr lang="en-US" dirty="0"/>
          </a:p>
        </p:txBody>
      </p:sp>
      <p:sp>
        <p:nvSpPr>
          <p:cNvPr id="3" name="Content Placeholder 2">
            <a:extLst>
              <a:ext uri="{FF2B5EF4-FFF2-40B4-BE49-F238E27FC236}">
                <a16:creationId xmlns:a16="http://schemas.microsoft.com/office/drawing/2014/main" id="{0F29AAB3-203A-4BC2-98FE-2CA153694AF8}"/>
              </a:ext>
            </a:extLst>
          </p:cNvPr>
          <p:cNvSpPr>
            <a:spLocks noGrp="1"/>
          </p:cNvSpPr>
          <p:nvPr>
            <p:ph idx="1"/>
          </p:nvPr>
        </p:nvSpPr>
        <p:spPr>
          <a:xfrm>
            <a:off x="261815" y="1232026"/>
            <a:ext cx="7631724" cy="5091598"/>
          </a:xfrm>
        </p:spPr>
        <p:txBody>
          <a:bodyPr>
            <a:normAutofit/>
          </a:bodyPr>
          <a:lstStyle/>
          <a:p>
            <a:endParaRPr lang="en-US" b="0" dirty="0"/>
          </a:p>
          <a:p>
            <a:r>
              <a:rPr lang="en-US" b="0" dirty="0"/>
              <a:t>2017 Soil Health - NMACD</a:t>
            </a:r>
          </a:p>
          <a:p>
            <a:pPr marL="342900" indent="-342900">
              <a:buFont typeface="Arial" panose="020B0604020202020204" pitchFamily="34" charset="0"/>
              <a:buChar char="•"/>
            </a:pPr>
            <a:r>
              <a:rPr lang="en-US" b="0" dirty="0"/>
              <a:t>F/A funds $693,303.25 – EQIP - We will hold back $50,000</a:t>
            </a:r>
          </a:p>
          <a:p>
            <a:pPr marL="342900" indent="-342900">
              <a:buFont typeface="Arial" panose="020B0604020202020204" pitchFamily="34" charset="0"/>
              <a:buChar char="•"/>
            </a:pPr>
            <a:endParaRPr lang="en-US" b="0" dirty="0"/>
          </a:p>
          <a:p>
            <a:r>
              <a:rPr lang="en-US" b="0" dirty="0"/>
              <a:t>2017 Chama – East Rio Arriba SWCD</a:t>
            </a:r>
          </a:p>
          <a:p>
            <a:pPr marL="342900" indent="-342900">
              <a:buFont typeface="Arial" panose="020B0604020202020204" pitchFamily="34" charset="0"/>
              <a:buChar char="•"/>
            </a:pPr>
            <a:r>
              <a:rPr lang="en-US" b="0" dirty="0"/>
              <a:t>F/A Fund $1,289,389 - CSP</a:t>
            </a:r>
          </a:p>
          <a:p>
            <a:pPr marL="342900" indent="-342900">
              <a:buFont typeface="Arial" panose="020B0604020202020204" pitchFamily="34" charset="0"/>
              <a:buChar char="•"/>
            </a:pPr>
            <a:endParaRPr lang="en-US" b="0" dirty="0">
              <a:highlight>
                <a:srgbClr val="FFFF00"/>
              </a:highlight>
            </a:endParaRPr>
          </a:p>
          <a:p>
            <a:r>
              <a:rPr lang="en-US" b="0" dirty="0"/>
              <a:t>2018 Pecos Partnership - NFWF</a:t>
            </a:r>
          </a:p>
          <a:p>
            <a:pPr marL="342900" indent="-342900">
              <a:buFont typeface="Arial" panose="020B0604020202020204" pitchFamily="34" charset="0"/>
              <a:buChar char="•"/>
            </a:pPr>
            <a:r>
              <a:rPr lang="en-US" b="0" dirty="0"/>
              <a:t>F/A funds $417,250 - EQIP</a:t>
            </a:r>
          </a:p>
          <a:p>
            <a:pPr marL="342900" indent="-342900">
              <a:buFont typeface="Arial" panose="020B0604020202020204" pitchFamily="34" charset="0"/>
              <a:buChar char="•"/>
            </a:pPr>
            <a:r>
              <a:rPr lang="en-US" b="0" dirty="0"/>
              <a:t>F/A funds $1,064,970 – CSP</a:t>
            </a:r>
          </a:p>
          <a:p>
            <a:pPr marL="342900" indent="-342900">
              <a:buFont typeface="Arial" panose="020B0604020202020204" pitchFamily="34" charset="0"/>
              <a:buChar char="•"/>
            </a:pPr>
            <a:endParaRPr lang="en-US" b="0" dirty="0"/>
          </a:p>
          <a:p>
            <a:pPr marL="342900" indent="-342900">
              <a:buFont typeface="Arial" panose="020B0604020202020204" pitchFamily="34" charset="0"/>
              <a:buChar char="•"/>
            </a:pPr>
            <a:endParaRPr lang="en-US" b="0" dirty="0"/>
          </a:p>
          <a:p>
            <a:pPr marL="342900" indent="-342900">
              <a:buFont typeface="Arial" panose="020B0604020202020204" pitchFamily="34" charset="0"/>
              <a:buChar char="•"/>
            </a:pPr>
            <a:endParaRPr lang="en-US" b="0" dirty="0"/>
          </a:p>
          <a:p>
            <a:endParaRPr lang="en-US" b="0" dirty="0"/>
          </a:p>
          <a:p>
            <a:pPr marL="342900" indent="-342900">
              <a:buFont typeface="Arial" panose="020B0604020202020204" pitchFamily="34" charset="0"/>
              <a:buChar char="•"/>
            </a:pPr>
            <a:endParaRPr lang="en-US" b="0" dirty="0"/>
          </a:p>
          <a:p>
            <a:endParaRPr lang="en-US" dirty="0"/>
          </a:p>
        </p:txBody>
      </p:sp>
      <p:sp>
        <p:nvSpPr>
          <p:cNvPr id="5" name="Slide Number Placeholder 4">
            <a:extLst>
              <a:ext uri="{FF2B5EF4-FFF2-40B4-BE49-F238E27FC236}">
                <a16:creationId xmlns:a16="http://schemas.microsoft.com/office/drawing/2014/main" id="{718CB3C6-E5B0-473B-826C-D00163415F7C}"/>
              </a:ext>
            </a:extLst>
          </p:cNvPr>
          <p:cNvSpPr>
            <a:spLocks noGrp="1"/>
          </p:cNvSpPr>
          <p:nvPr>
            <p:ph type="sldNum" sz="quarter" idx="4"/>
          </p:nvPr>
        </p:nvSpPr>
        <p:spPr/>
        <p:txBody>
          <a:bodyPr/>
          <a:lstStyle/>
          <a:p>
            <a:fld id="{39FC9244-15B3-8F40-A6D8-795DD2FF1F30}" type="slidenum">
              <a:rPr lang="en-US" smtClean="0"/>
              <a:pPr/>
              <a:t>4</a:t>
            </a:fld>
            <a:endParaRPr lang="en-US" dirty="0"/>
          </a:p>
        </p:txBody>
      </p:sp>
    </p:spTree>
    <p:extLst>
      <p:ext uri="{BB962C8B-B14F-4D97-AF65-F5344CB8AC3E}">
        <p14:creationId xmlns:p14="http://schemas.microsoft.com/office/powerpoint/2010/main" val="2250132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BBB8B71-8F38-4719-AD40-56546E8178FB}"/>
              </a:ext>
            </a:extLst>
          </p:cNvPr>
          <p:cNvSpPr>
            <a:spLocks noGrp="1"/>
          </p:cNvSpPr>
          <p:nvPr>
            <p:ph type="sldNum" sz="quarter" idx="4"/>
          </p:nvPr>
        </p:nvSpPr>
        <p:spPr/>
        <p:txBody>
          <a:bodyPr/>
          <a:lstStyle/>
          <a:p>
            <a:fld id="{39FC9244-15B3-8F40-A6D8-795DD2FF1F30}" type="slidenum">
              <a:rPr lang="en-US" smtClean="0"/>
              <a:pPr/>
              <a:t>5</a:t>
            </a:fld>
            <a:endParaRPr lang="en-US" dirty="0"/>
          </a:p>
        </p:txBody>
      </p:sp>
      <p:graphicFrame>
        <p:nvGraphicFramePr>
          <p:cNvPr id="6" name="Table 5">
            <a:extLst>
              <a:ext uri="{FF2B5EF4-FFF2-40B4-BE49-F238E27FC236}">
                <a16:creationId xmlns:a16="http://schemas.microsoft.com/office/drawing/2014/main" id="{7090AB3E-DC1A-408A-BD11-C947A60DD48F}"/>
              </a:ext>
            </a:extLst>
          </p:cNvPr>
          <p:cNvGraphicFramePr>
            <a:graphicFrameLocks noGrp="1"/>
          </p:cNvGraphicFramePr>
          <p:nvPr>
            <p:extLst>
              <p:ext uri="{D42A27DB-BD31-4B8C-83A1-F6EECF244321}">
                <p14:modId xmlns:p14="http://schemas.microsoft.com/office/powerpoint/2010/main" val="2374899047"/>
              </p:ext>
            </p:extLst>
          </p:nvPr>
        </p:nvGraphicFramePr>
        <p:xfrm>
          <a:off x="235974" y="619432"/>
          <a:ext cx="8686801" cy="6172555"/>
        </p:xfrm>
        <a:graphic>
          <a:graphicData uri="http://schemas.openxmlformats.org/drawingml/2006/table">
            <a:tbl>
              <a:tblPr>
                <a:tableStyleId>{5C22544A-7EE6-4342-B048-85BDC9FD1C3A}</a:tableStyleId>
              </a:tblPr>
              <a:tblGrid>
                <a:gridCol w="673192">
                  <a:extLst>
                    <a:ext uri="{9D8B030D-6E8A-4147-A177-3AD203B41FA5}">
                      <a16:colId xmlns:a16="http://schemas.microsoft.com/office/drawing/2014/main" val="3669217774"/>
                    </a:ext>
                  </a:extLst>
                </a:gridCol>
                <a:gridCol w="1129587">
                  <a:extLst>
                    <a:ext uri="{9D8B030D-6E8A-4147-A177-3AD203B41FA5}">
                      <a16:colId xmlns:a16="http://schemas.microsoft.com/office/drawing/2014/main" val="2500404937"/>
                    </a:ext>
                  </a:extLst>
                </a:gridCol>
                <a:gridCol w="673192">
                  <a:extLst>
                    <a:ext uri="{9D8B030D-6E8A-4147-A177-3AD203B41FA5}">
                      <a16:colId xmlns:a16="http://schemas.microsoft.com/office/drawing/2014/main" val="1202409264"/>
                    </a:ext>
                  </a:extLst>
                </a:gridCol>
                <a:gridCol w="1156210">
                  <a:extLst>
                    <a:ext uri="{9D8B030D-6E8A-4147-A177-3AD203B41FA5}">
                      <a16:colId xmlns:a16="http://schemas.microsoft.com/office/drawing/2014/main" val="4294158423"/>
                    </a:ext>
                  </a:extLst>
                </a:gridCol>
                <a:gridCol w="638958">
                  <a:extLst>
                    <a:ext uri="{9D8B030D-6E8A-4147-A177-3AD203B41FA5}">
                      <a16:colId xmlns:a16="http://schemas.microsoft.com/office/drawing/2014/main" val="2584834896"/>
                    </a:ext>
                  </a:extLst>
                </a:gridCol>
                <a:gridCol w="775878">
                  <a:extLst>
                    <a:ext uri="{9D8B030D-6E8A-4147-A177-3AD203B41FA5}">
                      <a16:colId xmlns:a16="http://schemas.microsoft.com/office/drawing/2014/main" val="179287572"/>
                    </a:ext>
                  </a:extLst>
                </a:gridCol>
                <a:gridCol w="3639784">
                  <a:extLst>
                    <a:ext uri="{9D8B030D-6E8A-4147-A177-3AD203B41FA5}">
                      <a16:colId xmlns:a16="http://schemas.microsoft.com/office/drawing/2014/main" val="4030975828"/>
                    </a:ext>
                  </a:extLst>
                </a:gridCol>
              </a:tblGrid>
              <a:tr h="547530">
                <a:tc>
                  <a:txBody>
                    <a:bodyPr/>
                    <a:lstStyle/>
                    <a:p>
                      <a:pPr algn="l" fontAlgn="t"/>
                      <a:r>
                        <a:rPr lang="en-US" sz="1000" b="1" u="none" strike="noStrike" dirty="0">
                          <a:effectLst/>
                        </a:rPr>
                        <a:t>Project #</a:t>
                      </a:r>
                      <a:endParaRPr lang="en-US" sz="1000" b="1"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b="1" u="none" strike="noStrike" dirty="0">
                          <a:effectLst/>
                        </a:rPr>
                        <a:t>Project Title</a:t>
                      </a:r>
                      <a:endParaRPr lang="en-US" sz="1000" b="1"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b="1" u="none" strike="noStrike" dirty="0">
                          <a:effectLst/>
                        </a:rPr>
                        <a:t>Lead Partner</a:t>
                      </a:r>
                      <a:endParaRPr lang="en-US" sz="1000" b="1"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b="1" u="none" strike="noStrike" dirty="0">
                          <a:effectLst/>
                        </a:rPr>
                        <a:t>Funding Amount</a:t>
                      </a:r>
                      <a:endParaRPr lang="en-US" sz="1000" b="1"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b="1" u="none" strike="noStrike" dirty="0">
                          <a:effectLst/>
                        </a:rPr>
                        <a:t>Funding Pool</a:t>
                      </a:r>
                      <a:endParaRPr lang="en-US" sz="1000" b="1"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b="1" u="none" strike="noStrike" dirty="0">
                          <a:effectLst/>
                        </a:rPr>
                        <a:t>CCA</a:t>
                      </a:r>
                      <a:endParaRPr lang="en-US" sz="1000" b="1"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b="1" u="none" strike="noStrike" dirty="0">
                          <a:effectLst/>
                        </a:rPr>
                        <a:t>Summary</a:t>
                      </a:r>
                      <a:endParaRPr lang="en-US" sz="1000" b="1" i="0" u="none" strike="noStrike" dirty="0">
                        <a:solidFill>
                          <a:srgbClr val="000000"/>
                        </a:solidFill>
                        <a:effectLst/>
                        <a:latin typeface="Calibri" panose="020F0502020204030204" pitchFamily="34" charset="0"/>
                      </a:endParaRPr>
                    </a:p>
                  </a:txBody>
                  <a:tcPr marL="6617" marR="6617" marT="6617" marB="0"/>
                </a:tc>
                <a:extLst>
                  <a:ext uri="{0D108BD9-81ED-4DB2-BD59-A6C34878D82A}">
                    <a16:rowId xmlns:a16="http://schemas.microsoft.com/office/drawing/2014/main" val="1292349682"/>
                  </a:ext>
                </a:extLst>
              </a:tr>
              <a:tr h="1328434">
                <a:tc>
                  <a:txBody>
                    <a:bodyPr/>
                    <a:lstStyle/>
                    <a:p>
                      <a:pPr algn="l" fontAlgn="t"/>
                      <a:r>
                        <a:rPr lang="en-US" sz="1000" u="none" strike="noStrike" dirty="0">
                          <a:effectLst/>
                        </a:rPr>
                        <a:t>1893   A-0040</a:t>
                      </a:r>
                      <a:endParaRPr lang="en-US" sz="1000" b="0"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San Juan Non-Native Phreatophyte Removal Program</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 San Juan SWCD</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$1,042,208.00</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State</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N/A</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The San Juan Soil and Water Conservation District aims to protect reduce wildfire risk by removing non-native Russian olive and Salt Cedar infestations in identified high priority areas. The project will also undertake native plant and tree restoration activities to help restore riparian habitat and improve hydrology, involve the community in restoration and monitoring activities, and to encourage a renewed connection with the river.</a:t>
                      </a:r>
                      <a:endParaRPr lang="en-US" sz="1000" b="0" i="0" u="none" strike="noStrike">
                        <a:solidFill>
                          <a:srgbClr val="000000"/>
                        </a:solidFill>
                        <a:effectLst/>
                        <a:latin typeface="Calibri" panose="020F0502020204030204" pitchFamily="34" charset="0"/>
                      </a:endParaRPr>
                    </a:p>
                  </a:txBody>
                  <a:tcPr marL="6617" marR="6617" marT="6617" marB="0"/>
                </a:tc>
                <a:extLst>
                  <a:ext uri="{0D108BD9-81ED-4DB2-BD59-A6C34878D82A}">
                    <a16:rowId xmlns:a16="http://schemas.microsoft.com/office/drawing/2014/main" val="1192458245"/>
                  </a:ext>
                </a:extLst>
              </a:tr>
              <a:tr h="1032228">
                <a:tc>
                  <a:txBody>
                    <a:bodyPr/>
                    <a:lstStyle/>
                    <a:p>
                      <a:pPr algn="l" fontAlgn="t"/>
                      <a:r>
                        <a:rPr lang="en-US" sz="1000" u="none" strike="noStrike">
                          <a:effectLst/>
                        </a:rPr>
                        <a:t>1905   A-0056</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Eastern New Mexico Prairie Grassland Initiative</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NMACD</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$2,025,974.00</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CCA</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Prairie Grassland</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To increase suitable and occupied habitat to meet critical habitat needs of Lesser Prairie-chicken. Habitat improvements will occur through chemical and physical destruction of Mesquite patches across five priority areas identified using a mesquite density model and a study by scientists at New Mexico State University.</a:t>
                      </a:r>
                      <a:endParaRPr lang="en-US" sz="1000" b="0" i="0" u="none" strike="noStrike">
                        <a:solidFill>
                          <a:srgbClr val="000000"/>
                        </a:solidFill>
                        <a:effectLst/>
                        <a:latin typeface="Calibri" panose="020F0502020204030204" pitchFamily="34" charset="0"/>
                      </a:endParaRPr>
                    </a:p>
                  </a:txBody>
                  <a:tcPr marL="6617" marR="6617" marT="6617" marB="0"/>
                </a:tc>
                <a:extLst>
                  <a:ext uri="{0D108BD9-81ED-4DB2-BD59-A6C34878D82A}">
                    <a16:rowId xmlns:a16="http://schemas.microsoft.com/office/drawing/2014/main" val="547902659"/>
                  </a:ext>
                </a:extLst>
              </a:tr>
              <a:tr h="1436144">
                <a:tc>
                  <a:txBody>
                    <a:bodyPr/>
                    <a:lstStyle/>
                    <a:p>
                      <a:pPr algn="l" fontAlgn="t"/>
                      <a:r>
                        <a:rPr lang="en-US" sz="1000" u="none" strike="sngStrike">
                          <a:effectLst/>
                        </a:rPr>
                        <a:t>514  </a:t>
                      </a:r>
                      <a:r>
                        <a:rPr lang="en-US" sz="1000" u="none" strike="noStrike">
                          <a:effectLst/>
                        </a:rPr>
                        <a:t>2127   A-0057</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2015 NM Restoration Initiative for Rangeland, Forestland, and Wildlife on Ranches w Fed Lands</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NMACD</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$4,000,000.00</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State</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 </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The New Mexico Restoration Initiative will utilize EQIP contracts with ranchers whose operations include federal lands. </a:t>
                      </a:r>
                      <a:endParaRPr lang="en-US" sz="1000" b="0" i="0" u="none" strike="noStrike">
                        <a:solidFill>
                          <a:srgbClr val="000000"/>
                        </a:solidFill>
                        <a:effectLst/>
                        <a:latin typeface="Calibri" panose="020F0502020204030204" pitchFamily="34" charset="0"/>
                      </a:endParaRPr>
                    </a:p>
                  </a:txBody>
                  <a:tcPr marL="6617" marR="6617" marT="6617" marB="0"/>
                </a:tc>
                <a:extLst>
                  <a:ext uri="{0D108BD9-81ED-4DB2-BD59-A6C34878D82A}">
                    <a16:rowId xmlns:a16="http://schemas.microsoft.com/office/drawing/2014/main" val="94595055"/>
                  </a:ext>
                </a:extLst>
              </a:tr>
              <a:tr h="1828219">
                <a:tc>
                  <a:txBody>
                    <a:bodyPr/>
                    <a:lstStyle/>
                    <a:p>
                      <a:pPr algn="l" fontAlgn="t"/>
                      <a:r>
                        <a:rPr lang="en-US" sz="1000" u="none" strike="sngStrike">
                          <a:effectLst/>
                        </a:rPr>
                        <a:t>287 </a:t>
                      </a:r>
                      <a:r>
                        <a:rPr lang="en-US" sz="1000" u="none" strike="noStrike">
                          <a:effectLst/>
                        </a:rPr>
                        <a:t> 2137   A-0046</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2015 North Central NM Watershed Restoration Project</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Claunch Pinto SWCD</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$2,313,359.00</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dirty="0">
                          <a:effectLst/>
                        </a:rPr>
                        <a:t>State</a:t>
                      </a:r>
                      <a:endParaRPr lang="en-US" sz="1000" b="0" i="0" u="none" strike="noStrike" dirty="0">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a:effectLst/>
                        </a:rPr>
                        <a:t> </a:t>
                      </a:r>
                      <a:endParaRPr lang="en-US" sz="1000" b="0" i="0" u="none" strike="noStrike">
                        <a:solidFill>
                          <a:srgbClr val="000000"/>
                        </a:solidFill>
                        <a:effectLst/>
                        <a:latin typeface="Calibri" panose="020F0502020204030204" pitchFamily="34" charset="0"/>
                      </a:endParaRPr>
                    </a:p>
                  </a:txBody>
                  <a:tcPr marL="6617" marR="6617" marT="6617" marB="0"/>
                </a:tc>
                <a:tc>
                  <a:txBody>
                    <a:bodyPr/>
                    <a:lstStyle/>
                    <a:p>
                      <a:pPr algn="l" fontAlgn="t"/>
                      <a:r>
                        <a:rPr lang="en-US" sz="1000" u="none" strike="noStrike" dirty="0" err="1">
                          <a:effectLst/>
                        </a:rPr>
                        <a:t>Claunch</a:t>
                      </a:r>
                      <a:r>
                        <a:rPr lang="en-US" sz="1000" u="none" strike="noStrike" dirty="0">
                          <a:effectLst/>
                        </a:rPr>
                        <a:t>-Pinto SWCD and its partners have identified over 35,000 acres for forest restoration treatments on private, public, state and tribal lands that are located within both the upland ponderosa pine, pinon, and juniper watersheds, and in the lower elevation</a:t>
                      </a:r>
                      <a:br>
                        <a:rPr lang="en-US" sz="1000" u="none" strike="noStrike" dirty="0">
                          <a:effectLst/>
                        </a:rPr>
                      </a:br>
                      <a:r>
                        <a:rPr lang="en-US" sz="1000" u="none" strike="noStrike" dirty="0">
                          <a:effectLst/>
                        </a:rPr>
                        <a:t>riparian ones. </a:t>
                      </a:r>
                      <a:r>
                        <a:rPr lang="en-US" sz="1000" u="none" strike="noStrike" dirty="0" err="1">
                          <a:effectLst/>
                        </a:rPr>
                        <a:t>Claunch</a:t>
                      </a:r>
                      <a:r>
                        <a:rPr lang="en-US" sz="1000" u="none" strike="noStrike" dirty="0">
                          <a:effectLst/>
                        </a:rPr>
                        <a:t>-Pinto SWCD and their partners are committed to successful restoration treatments aimed at improving watershed health and mitigating the extreme risk of wildfire.</a:t>
                      </a:r>
                      <a:endParaRPr lang="en-US" sz="1000" b="0" i="0" u="none" strike="noStrike" dirty="0">
                        <a:solidFill>
                          <a:srgbClr val="000000"/>
                        </a:solidFill>
                        <a:effectLst/>
                        <a:latin typeface="Calibri" panose="020F0502020204030204" pitchFamily="34" charset="0"/>
                      </a:endParaRPr>
                    </a:p>
                  </a:txBody>
                  <a:tcPr marL="6617" marR="6617" marT="6617" marB="0"/>
                </a:tc>
                <a:extLst>
                  <a:ext uri="{0D108BD9-81ED-4DB2-BD59-A6C34878D82A}">
                    <a16:rowId xmlns:a16="http://schemas.microsoft.com/office/drawing/2014/main" val="2512037310"/>
                  </a:ext>
                </a:extLst>
              </a:tr>
            </a:tbl>
          </a:graphicData>
        </a:graphic>
      </p:graphicFrame>
    </p:spTree>
    <p:extLst>
      <p:ext uri="{BB962C8B-B14F-4D97-AF65-F5344CB8AC3E}">
        <p14:creationId xmlns:p14="http://schemas.microsoft.com/office/powerpoint/2010/main" val="386416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07F70-03CB-4565-AAE0-5442E8EA72FA}"/>
              </a:ext>
            </a:extLst>
          </p:cNvPr>
          <p:cNvSpPr>
            <a:spLocks noGrp="1"/>
          </p:cNvSpPr>
          <p:nvPr>
            <p:ph type="title"/>
          </p:nvPr>
        </p:nvSpPr>
        <p:spPr/>
        <p:txBody>
          <a:bodyPr/>
          <a:lstStyle/>
          <a:p>
            <a:r>
              <a:rPr lang="en-US" dirty="0"/>
              <a:t>Application Process</a:t>
            </a:r>
          </a:p>
        </p:txBody>
      </p:sp>
      <p:sp>
        <p:nvSpPr>
          <p:cNvPr id="3" name="Content Placeholder 2">
            <a:extLst>
              <a:ext uri="{FF2B5EF4-FFF2-40B4-BE49-F238E27FC236}">
                <a16:creationId xmlns:a16="http://schemas.microsoft.com/office/drawing/2014/main" id="{4D89E165-23A2-4866-A26A-81267AF5A7DE}"/>
              </a:ext>
            </a:extLst>
          </p:cNvPr>
          <p:cNvSpPr>
            <a:spLocks noGrp="1"/>
          </p:cNvSpPr>
          <p:nvPr>
            <p:ph idx="1"/>
          </p:nvPr>
        </p:nvSpPr>
        <p:spPr/>
        <p:txBody>
          <a:bodyPr/>
          <a:lstStyle/>
          <a:p>
            <a:r>
              <a:rPr lang="en-US" b="0" dirty="0"/>
              <a:t>Once Supplemental Agreement has been signed and</a:t>
            </a:r>
          </a:p>
          <a:p>
            <a:r>
              <a:rPr lang="en-US" b="0" dirty="0"/>
              <a:t>Ranking Criteria finalized</a:t>
            </a:r>
          </a:p>
          <a:p>
            <a:endParaRPr lang="en-US" b="0" dirty="0"/>
          </a:p>
          <a:p>
            <a:r>
              <a:rPr lang="en-US" b="0" dirty="0"/>
              <a:t>Outreach</a:t>
            </a:r>
          </a:p>
          <a:p>
            <a:pPr marL="342900" indent="-342900">
              <a:buFont typeface="Arial" panose="020B0604020202020204" pitchFamily="34" charset="0"/>
              <a:buChar char="•"/>
            </a:pPr>
            <a:r>
              <a:rPr lang="en-US" b="0" dirty="0"/>
              <a:t>News Release Developed with deadlines</a:t>
            </a:r>
          </a:p>
          <a:p>
            <a:pPr marL="342900" indent="-342900">
              <a:buFont typeface="Arial" panose="020B0604020202020204" pitchFamily="34" charset="0"/>
              <a:buChar char="•"/>
            </a:pPr>
            <a:r>
              <a:rPr lang="en-US" b="0" dirty="0"/>
              <a:t>TSP and NRCS may promote program to producers</a:t>
            </a:r>
          </a:p>
          <a:p>
            <a:pPr marL="342900" indent="-342900">
              <a:buFont typeface="Arial" panose="020B0604020202020204" pitchFamily="34" charset="0"/>
              <a:buChar char="•"/>
            </a:pPr>
            <a:r>
              <a:rPr lang="en-US" b="0" dirty="0"/>
              <a:t>TSP’s - please send ALL applicants to FSA and NRCS</a:t>
            </a:r>
          </a:p>
          <a:p>
            <a:pPr marL="342900" indent="-342900">
              <a:buFont typeface="Arial" panose="020B0604020202020204" pitchFamily="34" charset="0"/>
              <a:buChar char="•"/>
            </a:pPr>
            <a:endParaRPr lang="en-US" b="0" dirty="0"/>
          </a:p>
          <a:p>
            <a:r>
              <a:rPr lang="en-US" b="0" dirty="0"/>
              <a:t>Ranking completed</a:t>
            </a:r>
          </a:p>
          <a:p>
            <a:endParaRPr lang="en-US" dirty="0"/>
          </a:p>
        </p:txBody>
      </p:sp>
      <p:sp>
        <p:nvSpPr>
          <p:cNvPr id="5" name="Slide Number Placeholder 4">
            <a:extLst>
              <a:ext uri="{FF2B5EF4-FFF2-40B4-BE49-F238E27FC236}">
                <a16:creationId xmlns:a16="http://schemas.microsoft.com/office/drawing/2014/main" id="{88BBA066-6F05-45F6-B895-F8631630B899}"/>
              </a:ext>
            </a:extLst>
          </p:cNvPr>
          <p:cNvSpPr>
            <a:spLocks noGrp="1"/>
          </p:cNvSpPr>
          <p:nvPr>
            <p:ph type="sldNum" sz="quarter" idx="4"/>
          </p:nvPr>
        </p:nvSpPr>
        <p:spPr/>
        <p:txBody>
          <a:bodyPr/>
          <a:lstStyle/>
          <a:p>
            <a:fld id="{39FC9244-15B3-8F40-A6D8-795DD2FF1F30}" type="slidenum">
              <a:rPr lang="en-US" smtClean="0"/>
              <a:pPr/>
              <a:t>6</a:t>
            </a:fld>
            <a:endParaRPr lang="en-US" dirty="0"/>
          </a:p>
        </p:txBody>
      </p:sp>
    </p:spTree>
    <p:extLst>
      <p:ext uri="{BB962C8B-B14F-4D97-AF65-F5344CB8AC3E}">
        <p14:creationId xmlns:p14="http://schemas.microsoft.com/office/powerpoint/2010/main" val="1511770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B50EAA4-0FA0-40A8-BFDA-6B7AA16D0EC1}"/>
              </a:ext>
            </a:extLst>
          </p:cNvPr>
          <p:cNvSpPr>
            <a:spLocks noGrp="1"/>
          </p:cNvSpPr>
          <p:nvPr>
            <p:ph type="sldNum" sz="quarter" idx="4"/>
          </p:nvPr>
        </p:nvSpPr>
        <p:spPr/>
        <p:txBody>
          <a:bodyPr/>
          <a:lstStyle/>
          <a:p>
            <a:fld id="{39FC9244-15B3-8F40-A6D8-795DD2FF1F30}" type="slidenum">
              <a:rPr lang="en-US" smtClean="0"/>
              <a:pPr/>
              <a:t>7</a:t>
            </a:fld>
            <a:endParaRPr lang="en-US" dirty="0"/>
          </a:p>
        </p:txBody>
      </p:sp>
      <p:graphicFrame>
        <p:nvGraphicFramePr>
          <p:cNvPr id="4" name="Content Placeholder 3">
            <a:extLst>
              <a:ext uri="{FF2B5EF4-FFF2-40B4-BE49-F238E27FC236}">
                <a16:creationId xmlns:a16="http://schemas.microsoft.com/office/drawing/2014/main" id="{29B98402-2515-4D41-80F5-6FAD55E36EF4}"/>
              </a:ext>
            </a:extLst>
          </p:cNvPr>
          <p:cNvGraphicFramePr>
            <a:graphicFrameLocks noGrp="1"/>
          </p:cNvGraphicFramePr>
          <p:nvPr>
            <p:ph idx="1"/>
            <p:extLst>
              <p:ext uri="{D42A27DB-BD31-4B8C-83A1-F6EECF244321}">
                <p14:modId xmlns:p14="http://schemas.microsoft.com/office/powerpoint/2010/main" val="365234099"/>
              </p:ext>
            </p:extLst>
          </p:nvPr>
        </p:nvGraphicFramePr>
        <p:xfrm>
          <a:off x="231169" y="1487008"/>
          <a:ext cx="8527551" cy="4353638"/>
        </p:xfrm>
        <a:graphic>
          <a:graphicData uri="http://schemas.openxmlformats.org/drawingml/2006/table">
            <a:tbl>
              <a:tblPr>
                <a:tableStyleId>{5C22544A-7EE6-4342-B048-85BDC9FD1C3A}</a:tableStyleId>
              </a:tblPr>
              <a:tblGrid>
                <a:gridCol w="3454409">
                  <a:extLst>
                    <a:ext uri="{9D8B030D-6E8A-4147-A177-3AD203B41FA5}">
                      <a16:colId xmlns:a16="http://schemas.microsoft.com/office/drawing/2014/main" val="3617174097"/>
                    </a:ext>
                  </a:extLst>
                </a:gridCol>
                <a:gridCol w="1869052">
                  <a:extLst>
                    <a:ext uri="{9D8B030D-6E8A-4147-A177-3AD203B41FA5}">
                      <a16:colId xmlns:a16="http://schemas.microsoft.com/office/drawing/2014/main" val="834577343"/>
                    </a:ext>
                  </a:extLst>
                </a:gridCol>
                <a:gridCol w="1878723">
                  <a:extLst>
                    <a:ext uri="{9D8B030D-6E8A-4147-A177-3AD203B41FA5}">
                      <a16:colId xmlns:a16="http://schemas.microsoft.com/office/drawing/2014/main" val="2587921151"/>
                    </a:ext>
                  </a:extLst>
                </a:gridCol>
                <a:gridCol w="1325367">
                  <a:extLst>
                    <a:ext uri="{9D8B030D-6E8A-4147-A177-3AD203B41FA5}">
                      <a16:colId xmlns:a16="http://schemas.microsoft.com/office/drawing/2014/main" val="2536323462"/>
                    </a:ext>
                  </a:extLst>
                </a:gridCol>
              </a:tblGrid>
              <a:tr h="279707">
                <a:tc>
                  <a:txBody>
                    <a:bodyPr/>
                    <a:lstStyle/>
                    <a:p>
                      <a:pPr algn="ctr" fontAlgn="ctr"/>
                      <a:r>
                        <a:rPr lang="en-US" sz="1800" b="1" u="none" strike="noStrike" dirty="0">
                          <a:effectLst/>
                        </a:rPr>
                        <a:t>Program/Initiative</a:t>
                      </a:r>
                      <a:endParaRPr lang="en-US" sz="1800" b="1" i="0" u="none" strike="noStrike" dirty="0">
                        <a:solidFill>
                          <a:srgbClr val="000000"/>
                        </a:solidFill>
                        <a:effectLst/>
                        <a:latin typeface="Verdana" panose="020B0604030504040204" pitchFamily="34" charset="0"/>
                      </a:endParaRPr>
                    </a:p>
                  </a:txBody>
                  <a:tcPr marL="4763" marR="4763" marT="4763" marB="0" anchor="ctr"/>
                </a:tc>
                <a:tc>
                  <a:txBody>
                    <a:bodyPr/>
                    <a:lstStyle/>
                    <a:p>
                      <a:pPr algn="ctr" fontAlgn="ctr"/>
                      <a:r>
                        <a:rPr lang="en-US" sz="1800" b="1" u="none" strike="noStrike" dirty="0">
                          <a:effectLst/>
                        </a:rPr>
                        <a:t>Application Deadline</a:t>
                      </a:r>
                      <a:endParaRPr lang="en-US" sz="1800" b="1" i="0" u="none" strike="noStrike" dirty="0">
                        <a:solidFill>
                          <a:srgbClr val="000000"/>
                        </a:solidFill>
                        <a:effectLst/>
                        <a:latin typeface="Verdana" panose="020B0604030504040204" pitchFamily="34" charset="0"/>
                      </a:endParaRPr>
                    </a:p>
                  </a:txBody>
                  <a:tcPr marL="4763" marR="4763" marT="4763" marB="0" anchor="ctr"/>
                </a:tc>
                <a:tc>
                  <a:txBody>
                    <a:bodyPr/>
                    <a:lstStyle/>
                    <a:p>
                      <a:pPr algn="ctr" fontAlgn="ctr"/>
                      <a:r>
                        <a:rPr lang="en-US" sz="1800" b="1" u="none" strike="noStrike" dirty="0">
                          <a:effectLst/>
                        </a:rPr>
                        <a:t>Ranking</a:t>
                      </a:r>
                      <a:endParaRPr lang="en-US" sz="1800" b="1" i="0" u="none" strike="noStrike" dirty="0">
                        <a:solidFill>
                          <a:srgbClr val="000000"/>
                        </a:solidFill>
                        <a:effectLst/>
                        <a:latin typeface="Verdana" panose="020B0604030504040204" pitchFamily="34" charset="0"/>
                      </a:endParaRPr>
                    </a:p>
                  </a:txBody>
                  <a:tcPr marL="4763" marR="4763" marT="4763" marB="0" anchor="ctr"/>
                </a:tc>
                <a:tc>
                  <a:txBody>
                    <a:bodyPr/>
                    <a:lstStyle/>
                    <a:p>
                      <a:pPr algn="ctr" fontAlgn="ctr"/>
                      <a:r>
                        <a:rPr lang="en-US" sz="1800" b="1" u="none" strike="noStrike" dirty="0">
                          <a:effectLst/>
                        </a:rPr>
                        <a:t>100% Obligation</a:t>
                      </a:r>
                      <a:endParaRPr lang="en-US" sz="1800" b="1" i="0" u="none" strike="noStrike" dirty="0">
                        <a:solidFill>
                          <a:srgbClr val="000000"/>
                        </a:solidFill>
                        <a:effectLst/>
                        <a:latin typeface="Verdana" panose="020B0604030504040204" pitchFamily="34" charset="0"/>
                      </a:endParaRPr>
                    </a:p>
                  </a:txBody>
                  <a:tcPr marL="4763" marR="4763" marT="4763" marB="0" anchor="ctr"/>
                </a:tc>
                <a:extLst>
                  <a:ext uri="{0D108BD9-81ED-4DB2-BD59-A6C34878D82A}">
                    <a16:rowId xmlns:a16="http://schemas.microsoft.com/office/drawing/2014/main" val="4278652577"/>
                  </a:ext>
                </a:extLst>
              </a:tr>
              <a:tr h="356671">
                <a:tc>
                  <a:txBody>
                    <a:bodyPr/>
                    <a:lstStyle/>
                    <a:p>
                      <a:pPr algn="l" fontAlgn="b"/>
                      <a:r>
                        <a:rPr lang="pt-BR" sz="1800" u="none" strike="noStrike" dirty="0">
                          <a:effectLst/>
                        </a:rPr>
                        <a:t>RCPP- Rio Chama - (CSP only)</a:t>
                      </a:r>
                      <a:endParaRPr lang="pt-BR" sz="1800" b="0" i="0" u="none" strike="noStrike" dirty="0">
                        <a:solidFill>
                          <a:srgbClr val="0070C0"/>
                        </a:solidFill>
                        <a:effectLst/>
                        <a:latin typeface="Calibri" panose="020F0502020204030204" pitchFamily="34" charset="0"/>
                      </a:endParaRPr>
                    </a:p>
                  </a:txBody>
                  <a:tcPr marL="4763" marR="4763" marT="4763" marB="0" anchor="b"/>
                </a:tc>
                <a:tc>
                  <a:txBody>
                    <a:bodyPr/>
                    <a:lstStyle/>
                    <a:p>
                      <a:pPr algn="ctr" fontAlgn="ctr"/>
                      <a:r>
                        <a:rPr lang="en-US" sz="1800" u="none" strike="noStrike">
                          <a:effectLst/>
                        </a:rPr>
                        <a:t>August 27</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October 29, 2021</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TBA</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512109413"/>
                  </a:ext>
                </a:extLst>
              </a:tr>
              <a:tr h="356671">
                <a:tc>
                  <a:txBody>
                    <a:bodyPr/>
                    <a:lstStyle/>
                    <a:p>
                      <a:pPr algn="l" fontAlgn="b"/>
                      <a:r>
                        <a:rPr lang="en-US" sz="1800" u="none" strike="noStrike" dirty="0">
                          <a:effectLst/>
                        </a:rPr>
                        <a:t>RCPP- Pecos Watershed (NFWF) EQIP</a:t>
                      </a:r>
                      <a:endParaRPr lang="en-US" sz="1800" b="0" i="0" u="none" strike="noStrike" dirty="0">
                        <a:solidFill>
                          <a:srgbClr val="0070C0"/>
                        </a:solidFill>
                        <a:effectLst/>
                        <a:latin typeface="Calibri" panose="020F0502020204030204" pitchFamily="34" charset="0"/>
                      </a:endParaRPr>
                    </a:p>
                  </a:txBody>
                  <a:tcPr marL="4763" marR="4763" marT="4763" marB="0" anchor="b"/>
                </a:tc>
                <a:tc>
                  <a:txBody>
                    <a:bodyPr/>
                    <a:lstStyle/>
                    <a:p>
                      <a:pPr algn="ctr" fontAlgn="ctr"/>
                      <a:r>
                        <a:rPr lang="en-US" sz="1800" u="none" strike="noStrike">
                          <a:effectLst/>
                        </a:rPr>
                        <a:t>August 27</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October 29, 2021</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TBA</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868254064"/>
                  </a:ext>
                </a:extLst>
              </a:tr>
              <a:tr h="356671">
                <a:tc>
                  <a:txBody>
                    <a:bodyPr/>
                    <a:lstStyle/>
                    <a:p>
                      <a:pPr algn="l" fontAlgn="b"/>
                      <a:r>
                        <a:rPr lang="en-US" sz="1800" u="none" strike="noStrike" dirty="0">
                          <a:effectLst/>
                        </a:rPr>
                        <a:t>RCPP- Pecos Watershed (NFWF) CSP</a:t>
                      </a:r>
                      <a:endParaRPr lang="en-US" sz="1800" b="0" i="0" u="none" strike="noStrike" dirty="0">
                        <a:solidFill>
                          <a:srgbClr val="0070C0"/>
                        </a:solidFill>
                        <a:effectLst/>
                        <a:latin typeface="Calibri" panose="020F0502020204030204" pitchFamily="34" charset="0"/>
                      </a:endParaRPr>
                    </a:p>
                  </a:txBody>
                  <a:tcPr marL="4763" marR="4763" marT="4763" marB="0" anchor="b"/>
                </a:tc>
                <a:tc>
                  <a:txBody>
                    <a:bodyPr/>
                    <a:lstStyle/>
                    <a:p>
                      <a:pPr algn="ctr" fontAlgn="ctr"/>
                      <a:r>
                        <a:rPr lang="en-US" sz="1800" u="none" strike="noStrike">
                          <a:effectLst/>
                        </a:rPr>
                        <a:t>August 27</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October 29, 2021</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TBA</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362371517"/>
                  </a:ext>
                </a:extLst>
              </a:tr>
              <a:tr h="356671">
                <a:tc>
                  <a:txBody>
                    <a:bodyPr/>
                    <a:lstStyle/>
                    <a:p>
                      <a:pPr algn="l" fontAlgn="b"/>
                      <a:r>
                        <a:rPr lang="en-US" sz="1800" u="none" strike="noStrike" dirty="0">
                          <a:effectLst/>
                        </a:rPr>
                        <a:t>RCPP- 2018 Soil Health EQIP</a:t>
                      </a:r>
                      <a:endParaRPr lang="en-US" sz="1800" b="0" i="0" u="none" strike="noStrike" dirty="0">
                        <a:solidFill>
                          <a:srgbClr val="2F75B5"/>
                        </a:solidFill>
                        <a:effectLst/>
                        <a:latin typeface="Calibri" panose="020F0502020204030204" pitchFamily="34" charset="0"/>
                      </a:endParaRPr>
                    </a:p>
                  </a:txBody>
                  <a:tcPr marL="4763" marR="4763" marT="4763" marB="0" anchor="b"/>
                </a:tc>
                <a:tc>
                  <a:txBody>
                    <a:bodyPr/>
                    <a:lstStyle/>
                    <a:p>
                      <a:pPr algn="ctr" fontAlgn="ctr"/>
                      <a:r>
                        <a:rPr lang="en-US" sz="1800" u="none" strike="noStrike">
                          <a:effectLst/>
                        </a:rPr>
                        <a:t>August 27</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October 29, 2021</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TBA</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328289869"/>
                  </a:ext>
                </a:extLst>
              </a:tr>
              <a:tr h="356671">
                <a:tc>
                  <a:txBody>
                    <a:bodyPr/>
                    <a:lstStyle/>
                    <a:p>
                      <a:pPr algn="l" fontAlgn="b"/>
                      <a:r>
                        <a:rPr lang="en-US" sz="1800" u="none" strike="noStrike" dirty="0">
                          <a:effectLst/>
                        </a:rPr>
                        <a:t> </a:t>
                      </a:r>
                      <a:endParaRPr lang="en-US" sz="1800" b="0" i="0" u="none" strike="noStrike" dirty="0">
                        <a:solidFill>
                          <a:srgbClr val="2F75B5"/>
                        </a:solidFill>
                        <a:effectLst/>
                        <a:latin typeface="Calibri" panose="020F0502020204030204" pitchFamily="34" charset="0"/>
                      </a:endParaRPr>
                    </a:p>
                  </a:txBody>
                  <a:tcPr marL="4763" marR="4763" marT="4763" marB="0" anchor="b"/>
                </a:tc>
                <a:tc>
                  <a:txBody>
                    <a:bodyPr/>
                    <a:lstStyle/>
                    <a:p>
                      <a:pPr algn="ctr" fontAlgn="ctr"/>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966084441"/>
                  </a:ext>
                </a:extLst>
              </a:tr>
              <a:tr h="356671">
                <a:tc>
                  <a:txBody>
                    <a:bodyPr/>
                    <a:lstStyle/>
                    <a:p>
                      <a:pPr algn="l" fontAlgn="b"/>
                      <a:r>
                        <a:rPr lang="en-US" sz="1800" u="none" strike="noStrike" dirty="0">
                          <a:effectLst/>
                        </a:rPr>
                        <a:t>RCPP- San Juan Phreatophyte Removal</a:t>
                      </a:r>
                      <a:endParaRPr lang="en-US" sz="1800" b="0" i="0" u="none" strike="noStrike" dirty="0">
                        <a:solidFill>
                          <a:srgbClr val="0070C0"/>
                        </a:solidFill>
                        <a:effectLst/>
                        <a:latin typeface="Calibri" panose="020F0502020204030204" pitchFamily="34" charset="0"/>
                      </a:endParaRPr>
                    </a:p>
                  </a:txBody>
                  <a:tcPr marL="4763" marR="4763" marT="4763" marB="0" anchor="b"/>
                </a:tc>
                <a:tc>
                  <a:txBody>
                    <a:bodyPr/>
                    <a:lstStyle/>
                    <a:p>
                      <a:pPr algn="ctr" fontAlgn="ctr"/>
                      <a:r>
                        <a:rPr lang="en-US" sz="1800" u="none" strike="noStrike" dirty="0">
                          <a:effectLst/>
                        </a:rPr>
                        <a:t>TBA</a:t>
                      </a:r>
                      <a:endParaRPr lang="en-US" sz="18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673644453"/>
                  </a:ext>
                </a:extLst>
              </a:tr>
              <a:tr h="356671">
                <a:tc>
                  <a:txBody>
                    <a:bodyPr/>
                    <a:lstStyle/>
                    <a:p>
                      <a:pPr algn="l" fontAlgn="b"/>
                      <a:r>
                        <a:rPr lang="en-US" sz="1800" u="none" strike="noStrike">
                          <a:effectLst/>
                        </a:rPr>
                        <a:t>RCPP- Eastern NM Grasslands</a:t>
                      </a:r>
                      <a:endParaRPr lang="en-US" sz="1800" b="0" i="0" u="none" strike="noStrike">
                        <a:solidFill>
                          <a:srgbClr val="0070C0"/>
                        </a:solidFill>
                        <a:effectLst/>
                        <a:latin typeface="Calibri" panose="020F0502020204030204" pitchFamily="34" charset="0"/>
                      </a:endParaRPr>
                    </a:p>
                  </a:txBody>
                  <a:tcPr marL="4763" marR="4763" marT="4763" marB="0" anchor="b"/>
                </a:tc>
                <a:tc>
                  <a:txBody>
                    <a:bodyPr/>
                    <a:lstStyle/>
                    <a:p>
                      <a:pPr algn="ctr" fontAlgn="ctr"/>
                      <a:r>
                        <a:rPr lang="en-US" sz="1800" u="none" strike="noStrike" dirty="0">
                          <a:effectLst/>
                        </a:rPr>
                        <a:t>TBA</a:t>
                      </a:r>
                      <a:endParaRPr lang="en-US" sz="18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3118760040"/>
                  </a:ext>
                </a:extLst>
              </a:tr>
              <a:tr h="356671">
                <a:tc>
                  <a:txBody>
                    <a:bodyPr/>
                    <a:lstStyle/>
                    <a:p>
                      <a:pPr algn="l" fontAlgn="b"/>
                      <a:r>
                        <a:rPr lang="en-US" sz="1800" u="none" strike="noStrike">
                          <a:effectLst/>
                        </a:rPr>
                        <a:t>RCPP- Restoration - Renewal</a:t>
                      </a:r>
                      <a:endParaRPr lang="en-US" sz="1800" b="0" i="0" u="none" strike="noStrike">
                        <a:solidFill>
                          <a:srgbClr val="0070C0"/>
                        </a:solidFill>
                        <a:effectLst/>
                        <a:latin typeface="Calibri" panose="020F0502020204030204" pitchFamily="34" charset="0"/>
                      </a:endParaRPr>
                    </a:p>
                  </a:txBody>
                  <a:tcPr marL="4763" marR="4763" marT="4763" marB="0" anchor="b"/>
                </a:tc>
                <a:tc>
                  <a:txBody>
                    <a:bodyPr/>
                    <a:lstStyle/>
                    <a:p>
                      <a:pPr algn="ctr" fontAlgn="ctr"/>
                      <a:r>
                        <a:rPr lang="en-US" sz="1800" u="none" strike="noStrike" dirty="0">
                          <a:effectLst/>
                        </a:rPr>
                        <a:t>TBA</a:t>
                      </a:r>
                      <a:endParaRPr lang="en-US" sz="18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dirty="0">
                          <a:effectLst/>
                        </a:rPr>
                        <a:t> </a:t>
                      </a:r>
                      <a:endParaRPr lang="en-US" sz="18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a:effectLst/>
                        </a:rPr>
                        <a:t> </a:t>
                      </a:r>
                      <a:endParaRPr lang="en-US" sz="1800" b="1" i="0" u="none" strike="noStrike">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07011411"/>
                  </a:ext>
                </a:extLst>
              </a:tr>
              <a:tr h="356671">
                <a:tc>
                  <a:txBody>
                    <a:bodyPr/>
                    <a:lstStyle/>
                    <a:p>
                      <a:pPr algn="l" fontAlgn="b"/>
                      <a:r>
                        <a:rPr lang="en-US" sz="1800" u="none" strike="noStrike">
                          <a:effectLst/>
                        </a:rPr>
                        <a:t>RCPP-North Central - Renewal</a:t>
                      </a:r>
                      <a:endParaRPr lang="en-US" sz="1800" b="0" i="0" u="none" strike="noStrike">
                        <a:solidFill>
                          <a:srgbClr val="2F75B5"/>
                        </a:solidFill>
                        <a:effectLst/>
                        <a:latin typeface="Calibri" panose="020F0502020204030204" pitchFamily="34" charset="0"/>
                      </a:endParaRPr>
                    </a:p>
                  </a:txBody>
                  <a:tcPr marL="4763" marR="4763" marT="4763" marB="0" anchor="b"/>
                </a:tc>
                <a:tc>
                  <a:txBody>
                    <a:bodyPr/>
                    <a:lstStyle/>
                    <a:p>
                      <a:pPr algn="ctr" fontAlgn="ctr"/>
                      <a:r>
                        <a:rPr lang="en-US" sz="1800" u="none" strike="noStrike" dirty="0">
                          <a:effectLst/>
                        </a:rPr>
                        <a:t>TBA</a:t>
                      </a:r>
                      <a:endParaRPr lang="en-US" sz="1800" b="1"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4763" marR="4763" marT="4763" marB="0" anchor="ctr"/>
                </a:tc>
                <a:tc>
                  <a:txBody>
                    <a:bodyPr/>
                    <a:lstStyle/>
                    <a:p>
                      <a:pPr algn="ctr" fontAlgn="ctr"/>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a:txBody>
                  <a:tcPr marL="4763" marR="4763" marT="4763" marB="0" anchor="ctr"/>
                </a:tc>
                <a:extLst>
                  <a:ext uri="{0D108BD9-81ED-4DB2-BD59-A6C34878D82A}">
                    <a16:rowId xmlns:a16="http://schemas.microsoft.com/office/drawing/2014/main" val="2435579334"/>
                  </a:ext>
                </a:extLst>
              </a:tr>
            </a:tbl>
          </a:graphicData>
        </a:graphic>
      </p:graphicFrame>
      <p:sp>
        <p:nvSpPr>
          <p:cNvPr id="7" name="Title 1">
            <a:extLst>
              <a:ext uri="{FF2B5EF4-FFF2-40B4-BE49-F238E27FC236}">
                <a16:creationId xmlns:a16="http://schemas.microsoft.com/office/drawing/2014/main" id="{8FAEA60D-FFCF-404F-BE95-7BC7CDC58AF6}"/>
              </a:ext>
            </a:extLst>
          </p:cNvPr>
          <p:cNvSpPr>
            <a:spLocks noGrp="1"/>
          </p:cNvSpPr>
          <p:nvPr>
            <p:ph type="title"/>
          </p:nvPr>
        </p:nvSpPr>
        <p:spPr>
          <a:xfrm>
            <a:off x="591202" y="635000"/>
            <a:ext cx="8427750" cy="806938"/>
          </a:xfrm>
        </p:spPr>
        <p:txBody>
          <a:bodyPr/>
          <a:lstStyle/>
          <a:p>
            <a:r>
              <a:rPr lang="en-US" dirty="0"/>
              <a:t>Deadlines</a:t>
            </a:r>
          </a:p>
        </p:txBody>
      </p:sp>
    </p:spTree>
    <p:extLst>
      <p:ext uri="{BB962C8B-B14F-4D97-AF65-F5344CB8AC3E}">
        <p14:creationId xmlns:p14="http://schemas.microsoft.com/office/powerpoint/2010/main" val="1834433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ACBDB-11E9-4C6C-A51B-395B06AC3BCD}"/>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8A86AEA4-C2ED-4A45-9BD8-06652A90144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13150322"/>
      </p:ext>
    </p:extLst>
  </p:cSld>
  <p:clrMapOvr>
    <a:masterClrMapping/>
  </p:clrMapOvr>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4449247-a285-4857-8286-36ea3913a356">
      <UserInfo>
        <DisplayName>Graham Chavez, Kristin - NRCS, Albuquerque, NM</DisplayName>
        <AccountId>284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A0B9EC6ED40A44EA836C3D132B8754D" ma:contentTypeVersion="4" ma:contentTypeDescription="Create a new document." ma:contentTypeScope="" ma:versionID="8c6d078b737f6dd6885c68977bfe8517">
  <xsd:schema xmlns:xsd="http://www.w3.org/2001/XMLSchema" xmlns:xs="http://www.w3.org/2001/XMLSchema" xmlns:p="http://schemas.microsoft.com/office/2006/metadata/properties" xmlns:ns2="82154527-5196-4287-b303-712ae2d35a5a" xmlns:ns3="64449247-a285-4857-8286-36ea3913a356" targetNamespace="http://schemas.microsoft.com/office/2006/metadata/properties" ma:root="true" ma:fieldsID="251898d2dce6f7601b865b93f6be8436" ns2:_="" ns3:_="">
    <xsd:import namespace="82154527-5196-4287-b303-712ae2d35a5a"/>
    <xsd:import namespace="64449247-a285-4857-8286-36ea3913a3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154527-5196-4287-b303-712ae2d35a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449247-a285-4857-8286-36ea3913a3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0557B8-9807-4718-9D07-17AD5451A108}">
  <ds:schemaRefs>
    <ds:schemaRef ds:uri="http://schemas.microsoft.com/sharepoint/v3/contenttype/forms"/>
  </ds:schemaRefs>
</ds:datastoreItem>
</file>

<file path=customXml/itemProps2.xml><?xml version="1.0" encoding="utf-8"?>
<ds:datastoreItem xmlns:ds="http://schemas.openxmlformats.org/officeDocument/2006/customXml" ds:itemID="{7E741A6C-57D0-4225-BAD5-134109734888}">
  <ds:schemaRefs>
    <ds:schemaRef ds:uri="http://schemas.openxmlformats.org/package/2006/metadata/core-properties"/>
    <ds:schemaRef ds:uri="64449247-a285-4857-8286-36ea3913a356"/>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schemas.microsoft.com/office/infopath/2007/PartnerControls"/>
    <ds:schemaRef ds:uri="82154527-5196-4287-b303-712ae2d35a5a"/>
    <ds:schemaRef ds:uri="http://www.w3.org/XML/1998/namespace"/>
  </ds:schemaRefs>
</ds:datastoreItem>
</file>

<file path=customXml/itemProps3.xml><?xml version="1.0" encoding="utf-8"?>
<ds:datastoreItem xmlns:ds="http://schemas.openxmlformats.org/officeDocument/2006/customXml" ds:itemID="{E7C9DA4D-6174-401C-8531-17D1A39162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154527-5196-4287-b303-712ae2d35a5a"/>
    <ds:schemaRef ds:uri="64449247-a285-4857-8286-36ea3913a3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31373</TotalTime>
  <Words>613</Words>
  <Application>Microsoft Office PowerPoint</Application>
  <PresentationFormat>On-screen Show (4:3)</PresentationFormat>
  <Paragraphs>171</Paragraphs>
  <Slides>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Verdana</vt:lpstr>
      <vt:lpstr>Office Theme</vt:lpstr>
      <vt:lpstr>    </vt:lpstr>
      <vt:lpstr>PowerPoint Presentation</vt:lpstr>
      <vt:lpstr>PowerPoint Presentation</vt:lpstr>
      <vt:lpstr>F/A - Funds Available</vt:lpstr>
      <vt:lpstr>PowerPoint Presentation</vt:lpstr>
      <vt:lpstr>Application Process</vt:lpstr>
      <vt:lpstr>Deadlines</vt:lpstr>
      <vt:lpstr>QUESTIONS?</vt:lpstr>
    </vt:vector>
  </TitlesOfParts>
  <Company>ketchum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Rachna Patel</dc:creator>
  <cp:lastModifiedBy>Luna, Leonard - NRCS, Albuquerque, NM</cp:lastModifiedBy>
  <cp:revision>586</cp:revision>
  <cp:lastPrinted>2018-07-10T14:06:43Z</cp:lastPrinted>
  <dcterms:created xsi:type="dcterms:W3CDTF">2016-02-17T21:52:56Z</dcterms:created>
  <dcterms:modified xsi:type="dcterms:W3CDTF">2022-10-29T00:40:09Z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0x0101002A0B9EC6ED40A44EA836C3D132B8754D</vt:lpwstr>
  </property>
</Properties>
</file>