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2" r:id="rId1"/>
    <p:sldMasterId id="2147483674" r:id="rId2"/>
    <p:sldMasterId id="2147483685" r:id="rId3"/>
    <p:sldMasterId id="2147483690" r:id="rId4"/>
  </p:sldMasterIdLst>
  <p:notesMasterIdLst>
    <p:notesMasterId r:id="rId35"/>
  </p:notesMasterIdLst>
  <p:sldIdLst>
    <p:sldId id="256" r:id="rId5"/>
    <p:sldId id="1451" r:id="rId6"/>
    <p:sldId id="712" r:id="rId7"/>
    <p:sldId id="1462" r:id="rId8"/>
    <p:sldId id="1463" r:id="rId9"/>
    <p:sldId id="1461" r:id="rId10"/>
    <p:sldId id="1464" r:id="rId11"/>
    <p:sldId id="744" r:id="rId12"/>
    <p:sldId id="1452" r:id="rId13"/>
    <p:sldId id="1454" r:id="rId14"/>
    <p:sldId id="1453" r:id="rId15"/>
    <p:sldId id="1455" r:id="rId16"/>
    <p:sldId id="268" r:id="rId17"/>
    <p:sldId id="1450" r:id="rId18"/>
    <p:sldId id="741" r:id="rId19"/>
    <p:sldId id="1438" r:id="rId20"/>
    <p:sldId id="746" r:id="rId21"/>
    <p:sldId id="1456" r:id="rId22"/>
    <p:sldId id="1459" r:id="rId23"/>
    <p:sldId id="1448" r:id="rId24"/>
    <p:sldId id="1440" r:id="rId25"/>
    <p:sldId id="1439" r:id="rId26"/>
    <p:sldId id="1460" r:id="rId27"/>
    <p:sldId id="1465" r:id="rId28"/>
    <p:sldId id="1467" r:id="rId29"/>
    <p:sldId id="1458" r:id="rId30"/>
    <p:sldId id="584" r:id="rId31"/>
    <p:sldId id="1444" r:id="rId32"/>
    <p:sldId id="1466" r:id="rId33"/>
    <p:sldId id="1449" r:id="rId3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nandez, Irma - NRCS, Washington, DC" initials="HI-NWD" lastIdx="10" clrIdx="0">
    <p:extLst>
      <p:ext uri="{19B8F6BF-5375-455C-9EA6-DF929625EA0E}">
        <p15:presenceInfo xmlns:p15="http://schemas.microsoft.com/office/powerpoint/2012/main" userId="S-1-5-21-2443529608-3098792306-3041422421-83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B71F52"/>
    <a:srgbClr val="447B35"/>
    <a:srgbClr val="EEF3F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027" autoAdjust="0"/>
  </p:normalViewPr>
  <p:slideViewPr>
    <p:cSldViewPr snapToGrid="0" snapToObjects="1">
      <p:cViewPr varScale="1">
        <p:scale>
          <a:sx n="49" d="100"/>
          <a:sy n="49" d="100"/>
        </p:scale>
        <p:origin x="1459"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A07A68-6E3B-46BC-935E-0C246033BDC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DD55B93-8288-4947-9F92-9D7E532099B7}">
      <dgm:prSet phldrT="[Text]"/>
      <dgm:spPr>
        <a:solidFill>
          <a:schemeClr val="accent3">
            <a:lumMod val="75000"/>
          </a:schemeClr>
        </a:solidFill>
      </dgm:spPr>
      <dgm:t>
        <a:bodyPr/>
        <a:lstStyle/>
        <a:p>
          <a:r>
            <a:rPr lang="en-US" dirty="0"/>
            <a:t>Local</a:t>
          </a:r>
        </a:p>
      </dgm:t>
    </dgm:pt>
    <dgm:pt modelId="{7BB3031F-166F-4772-AD01-4A9F1DDD161D}" type="parTrans" cxnId="{C70169D0-029B-4417-8507-0C293F17881C}">
      <dgm:prSet/>
      <dgm:spPr/>
      <dgm:t>
        <a:bodyPr/>
        <a:lstStyle/>
        <a:p>
          <a:endParaRPr lang="en-US"/>
        </a:p>
      </dgm:t>
    </dgm:pt>
    <dgm:pt modelId="{61C65D23-2885-4FE7-A240-3E2F626D7F6F}" type="sibTrans" cxnId="{C70169D0-029B-4417-8507-0C293F17881C}">
      <dgm:prSet/>
      <dgm:spPr/>
      <dgm:t>
        <a:bodyPr/>
        <a:lstStyle/>
        <a:p>
          <a:endParaRPr lang="en-US"/>
        </a:p>
      </dgm:t>
    </dgm:pt>
    <dgm:pt modelId="{E2A8811F-27B3-473C-9154-D6BEECB1D874}">
      <dgm:prSet phldrT="[Text]"/>
      <dgm:spPr>
        <a:solidFill>
          <a:schemeClr val="accent3">
            <a:lumMod val="40000"/>
            <a:lumOff val="60000"/>
            <a:alpha val="90000"/>
          </a:schemeClr>
        </a:solidFill>
      </dgm:spPr>
      <dgm:t>
        <a:bodyPr/>
        <a:lstStyle/>
        <a:p>
          <a:r>
            <a:rPr lang="en-US" dirty="0"/>
            <a:t>Geographic area best suited to address the conservation needs.</a:t>
          </a:r>
        </a:p>
      </dgm:t>
    </dgm:pt>
    <dgm:pt modelId="{3F8D53D8-3C4E-4A8E-ADA1-C8D2B6DE0118}" type="parTrans" cxnId="{586A3B15-5634-4DF8-962D-63728306F31C}">
      <dgm:prSet/>
      <dgm:spPr/>
      <dgm:t>
        <a:bodyPr/>
        <a:lstStyle/>
        <a:p>
          <a:endParaRPr lang="en-US"/>
        </a:p>
      </dgm:t>
    </dgm:pt>
    <dgm:pt modelId="{EB23412B-67F7-4131-BE16-71D319E8944C}" type="sibTrans" cxnId="{586A3B15-5634-4DF8-962D-63728306F31C}">
      <dgm:prSet/>
      <dgm:spPr/>
      <dgm:t>
        <a:bodyPr/>
        <a:lstStyle/>
        <a:p>
          <a:endParaRPr lang="en-US"/>
        </a:p>
      </dgm:t>
    </dgm:pt>
    <dgm:pt modelId="{09334131-871F-4536-8CD5-08A7776B2377}">
      <dgm:prSet phldrT="[Text]"/>
      <dgm:spPr>
        <a:solidFill>
          <a:schemeClr val="accent2">
            <a:lumMod val="75000"/>
          </a:schemeClr>
        </a:solidFill>
      </dgm:spPr>
      <dgm:t>
        <a:bodyPr/>
        <a:lstStyle/>
        <a:p>
          <a:r>
            <a:rPr lang="en-US" dirty="0"/>
            <a:t>Conservation</a:t>
          </a:r>
        </a:p>
      </dgm:t>
    </dgm:pt>
    <dgm:pt modelId="{B3CD6BD0-2DBC-480A-A26F-014D05ABFD5A}" type="parTrans" cxnId="{86FA905D-3ED8-448D-96EB-C871F3CB3CD0}">
      <dgm:prSet/>
      <dgm:spPr/>
      <dgm:t>
        <a:bodyPr/>
        <a:lstStyle/>
        <a:p>
          <a:endParaRPr lang="en-US"/>
        </a:p>
      </dgm:t>
    </dgm:pt>
    <dgm:pt modelId="{F190A6E2-6536-4A55-8173-4F9AE7FCE903}" type="sibTrans" cxnId="{86FA905D-3ED8-448D-96EB-C871F3CB3CD0}">
      <dgm:prSet/>
      <dgm:spPr/>
      <dgm:t>
        <a:bodyPr/>
        <a:lstStyle/>
        <a:p>
          <a:endParaRPr lang="en-US"/>
        </a:p>
      </dgm:t>
    </dgm:pt>
    <dgm:pt modelId="{A3AE887B-BDB0-485C-B27B-10E4FB36F7C5}">
      <dgm:prSet phldrT="[Text]"/>
      <dgm:spPr>
        <a:solidFill>
          <a:schemeClr val="accent2">
            <a:lumMod val="40000"/>
            <a:lumOff val="60000"/>
            <a:alpha val="90000"/>
          </a:schemeClr>
        </a:solidFill>
      </dgm:spPr>
      <dgm:t>
        <a:bodyPr/>
        <a:lstStyle/>
        <a:p>
          <a:r>
            <a:rPr lang="en-US" dirty="0"/>
            <a:t>Driven by resource concerns, including social and economic.</a:t>
          </a:r>
        </a:p>
      </dgm:t>
    </dgm:pt>
    <dgm:pt modelId="{DB4603BC-24A0-477F-84B0-182EE1AEEFDC}" type="parTrans" cxnId="{B581ED25-687F-40DF-898F-B878ABAA1A67}">
      <dgm:prSet/>
      <dgm:spPr/>
      <dgm:t>
        <a:bodyPr/>
        <a:lstStyle/>
        <a:p>
          <a:endParaRPr lang="en-US"/>
        </a:p>
      </dgm:t>
    </dgm:pt>
    <dgm:pt modelId="{32862241-7304-4EB5-BA17-BCC09A5FCA77}" type="sibTrans" cxnId="{B581ED25-687F-40DF-898F-B878ABAA1A67}">
      <dgm:prSet/>
      <dgm:spPr/>
      <dgm:t>
        <a:bodyPr/>
        <a:lstStyle/>
        <a:p>
          <a:endParaRPr lang="en-US"/>
        </a:p>
      </dgm:t>
    </dgm:pt>
    <dgm:pt modelId="{B3A75BC1-E1DA-4788-BD72-91759DCD021F}">
      <dgm:prSet phldrT="[Text]"/>
      <dgm:spPr/>
      <dgm:t>
        <a:bodyPr/>
        <a:lstStyle/>
        <a:p>
          <a:r>
            <a:rPr lang="en-US" dirty="0"/>
            <a:t>Community</a:t>
          </a:r>
        </a:p>
      </dgm:t>
    </dgm:pt>
    <dgm:pt modelId="{E85DD227-3422-4748-A234-00C386FBF28D}" type="parTrans" cxnId="{08F7E51C-B7F9-47E7-A648-4972AA515746}">
      <dgm:prSet/>
      <dgm:spPr/>
      <dgm:t>
        <a:bodyPr/>
        <a:lstStyle/>
        <a:p>
          <a:endParaRPr lang="en-US"/>
        </a:p>
      </dgm:t>
    </dgm:pt>
    <dgm:pt modelId="{53069C8A-A543-4E6B-BBF5-053CF3092CB1}" type="sibTrans" cxnId="{08F7E51C-B7F9-47E7-A648-4972AA515746}">
      <dgm:prSet/>
      <dgm:spPr/>
      <dgm:t>
        <a:bodyPr/>
        <a:lstStyle/>
        <a:p>
          <a:endParaRPr lang="en-US"/>
        </a:p>
      </dgm:t>
    </dgm:pt>
    <dgm:pt modelId="{C8E91526-ABD7-46A1-AEE3-F5C1CA0D09BE}">
      <dgm:prSet phldrT="[Text]"/>
      <dgm:spPr>
        <a:solidFill>
          <a:schemeClr val="accent1">
            <a:lumMod val="20000"/>
            <a:lumOff val="80000"/>
            <a:alpha val="90000"/>
          </a:schemeClr>
        </a:solidFill>
      </dgm:spPr>
      <dgm:t>
        <a:bodyPr/>
        <a:lstStyle/>
        <a:p>
          <a:r>
            <a:rPr lang="en-US" dirty="0"/>
            <a:t>Led by a community effort where stakeholders are challenged to work together.</a:t>
          </a:r>
        </a:p>
      </dgm:t>
    </dgm:pt>
    <dgm:pt modelId="{0977C279-0B68-4890-8492-9F182D5B4289}" type="parTrans" cxnId="{9629F941-2F80-459C-83A9-D522DE0A7269}">
      <dgm:prSet/>
      <dgm:spPr/>
      <dgm:t>
        <a:bodyPr/>
        <a:lstStyle/>
        <a:p>
          <a:endParaRPr lang="en-US"/>
        </a:p>
      </dgm:t>
    </dgm:pt>
    <dgm:pt modelId="{0A9FEC02-F508-466F-B902-A3DB69C9380F}" type="sibTrans" cxnId="{9629F941-2F80-459C-83A9-D522DE0A7269}">
      <dgm:prSet/>
      <dgm:spPr/>
      <dgm:t>
        <a:bodyPr/>
        <a:lstStyle/>
        <a:p>
          <a:endParaRPr lang="en-US"/>
        </a:p>
      </dgm:t>
    </dgm:pt>
    <dgm:pt modelId="{904F5C90-042B-46DD-B93C-F8E3AE86DE4D}" type="pres">
      <dgm:prSet presAssocID="{9BA07A68-6E3B-46BC-935E-0C246033BDC1}" presName="Name0" presStyleCnt="0">
        <dgm:presLayoutVars>
          <dgm:dir/>
          <dgm:animLvl val="lvl"/>
          <dgm:resizeHandles val="exact"/>
        </dgm:presLayoutVars>
      </dgm:prSet>
      <dgm:spPr/>
    </dgm:pt>
    <dgm:pt modelId="{8CB6E1D9-9AFA-4170-AF24-E7990FDC51FD}" type="pres">
      <dgm:prSet presAssocID="{0DD55B93-8288-4947-9F92-9D7E532099B7}" presName="linNode" presStyleCnt="0"/>
      <dgm:spPr/>
    </dgm:pt>
    <dgm:pt modelId="{9942C11F-CCE3-4354-9314-F33CC97A87A2}" type="pres">
      <dgm:prSet presAssocID="{0DD55B93-8288-4947-9F92-9D7E532099B7}" presName="parentText" presStyleLbl="node1" presStyleIdx="0" presStyleCnt="3">
        <dgm:presLayoutVars>
          <dgm:chMax val="1"/>
          <dgm:bulletEnabled val="1"/>
        </dgm:presLayoutVars>
      </dgm:prSet>
      <dgm:spPr/>
    </dgm:pt>
    <dgm:pt modelId="{9CB0FD38-6E0B-4FC8-89B3-20561C80B64D}" type="pres">
      <dgm:prSet presAssocID="{0DD55B93-8288-4947-9F92-9D7E532099B7}" presName="descendantText" presStyleLbl="alignAccFollowNode1" presStyleIdx="0" presStyleCnt="3">
        <dgm:presLayoutVars>
          <dgm:bulletEnabled val="1"/>
        </dgm:presLayoutVars>
      </dgm:prSet>
      <dgm:spPr/>
    </dgm:pt>
    <dgm:pt modelId="{2B2A0D3B-73D6-4D74-9B20-B8735A2D663C}" type="pres">
      <dgm:prSet presAssocID="{61C65D23-2885-4FE7-A240-3E2F626D7F6F}" presName="sp" presStyleCnt="0"/>
      <dgm:spPr/>
    </dgm:pt>
    <dgm:pt modelId="{505AD333-0EAF-47DA-8B08-85A23FC84E17}" type="pres">
      <dgm:prSet presAssocID="{09334131-871F-4536-8CD5-08A7776B2377}" presName="linNode" presStyleCnt="0"/>
      <dgm:spPr/>
    </dgm:pt>
    <dgm:pt modelId="{03702CA5-C1E3-4282-BEFD-8B8DF6E486AB}" type="pres">
      <dgm:prSet presAssocID="{09334131-871F-4536-8CD5-08A7776B2377}" presName="parentText" presStyleLbl="node1" presStyleIdx="1" presStyleCnt="3">
        <dgm:presLayoutVars>
          <dgm:chMax val="1"/>
          <dgm:bulletEnabled val="1"/>
        </dgm:presLayoutVars>
      </dgm:prSet>
      <dgm:spPr/>
    </dgm:pt>
    <dgm:pt modelId="{451A5D13-0950-41C9-995E-EECABA5A4731}" type="pres">
      <dgm:prSet presAssocID="{09334131-871F-4536-8CD5-08A7776B2377}" presName="descendantText" presStyleLbl="alignAccFollowNode1" presStyleIdx="1" presStyleCnt="3">
        <dgm:presLayoutVars>
          <dgm:bulletEnabled val="1"/>
        </dgm:presLayoutVars>
      </dgm:prSet>
      <dgm:spPr/>
    </dgm:pt>
    <dgm:pt modelId="{946BFB6C-9368-416F-BF0A-0BF2A38B2E86}" type="pres">
      <dgm:prSet presAssocID="{F190A6E2-6536-4A55-8173-4F9AE7FCE903}" presName="sp" presStyleCnt="0"/>
      <dgm:spPr/>
    </dgm:pt>
    <dgm:pt modelId="{6531C2CB-E394-4FC3-8A8C-E902CB50AB70}" type="pres">
      <dgm:prSet presAssocID="{B3A75BC1-E1DA-4788-BD72-91759DCD021F}" presName="linNode" presStyleCnt="0"/>
      <dgm:spPr/>
    </dgm:pt>
    <dgm:pt modelId="{43783876-B326-4B2C-8B76-3B38FE17438D}" type="pres">
      <dgm:prSet presAssocID="{B3A75BC1-E1DA-4788-BD72-91759DCD021F}" presName="parentText" presStyleLbl="node1" presStyleIdx="2" presStyleCnt="3">
        <dgm:presLayoutVars>
          <dgm:chMax val="1"/>
          <dgm:bulletEnabled val="1"/>
        </dgm:presLayoutVars>
      </dgm:prSet>
      <dgm:spPr/>
    </dgm:pt>
    <dgm:pt modelId="{1DA2D6E2-32DA-4F08-86D5-44D9CF6512BA}" type="pres">
      <dgm:prSet presAssocID="{B3A75BC1-E1DA-4788-BD72-91759DCD021F}" presName="descendantText" presStyleLbl="alignAccFollowNode1" presStyleIdx="2" presStyleCnt="3" custScaleY="100512">
        <dgm:presLayoutVars>
          <dgm:bulletEnabled val="1"/>
        </dgm:presLayoutVars>
      </dgm:prSet>
      <dgm:spPr/>
    </dgm:pt>
  </dgm:ptLst>
  <dgm:cxnLst>
    <dgm:cxn modelId="{586A3B15-5634-4DF8-962D-63728306F31C}" srcId="{0DD55B93-8288-4947-9F92-9D7E532099B7}" destId="{E2A8811F-27B3-473C-9154-D6BEECB1D874}" srcOrd="0" destOrd="0" parTransId="{3F8D53D8-3C4E-4A8E-ADA1-C8D2B6DE0118}" sibTransId="{EB23412B-67F7-4131-BE16-71D319E8944C}"/>
    <dgm:cxn modelId="{08F7E51C-B7F9-47E7-A648-4972AA515746}" srcId="{9BA07A68-6E3B-46BC-935E-0C246033BDC1}" destId="{B3A75BC1-E1DA-4788-BD72-91759DCD021F}" srcOrd="2" destOrd="0" parTransId="{E85DD227-3422-4748-A234-00C386FBF28D}" sibTransId="{53069C8A-A543-4E6B-BBF5-053CF3092CB1}"/>
    <dgm:cxn modelId="{B581ED25-687F-40DF-898F-B878ABAA1A67}" srcId="{09334131-871F-4536-8CD5-08A7776B2377}" destId="{A3AE887B-BDB0-485C-B27B-10E4FB36F7C5}" srcOrd="0" destOrd="0" parTransId="{DB4603BC-24A0-477F-84B0-182EE1AEEFDC}" sibTransId="{32862241-7304-4EB5-BA17-BCC09A5FCA77}"/>
    <dgm:cxn modelId="{237FCB39-5C65-4B0D-ABF7-7B31B3999860}" type="presOf" srcId="{C8E91526-ABD7-46A1-AEE3-F5C1CA0D09BE}" destId="{1DA2D6E2-32DA-4F08-86D5-44D9CF6512BA}" srcOrd="0" destOrd="0" presId="urn:microsoft.com/office/officeart/2005/8/layout/vList5"/>
    <dgm:cxn modelId="{86FA905D-3ED8-448D-96EB-C871F3CB3CD0}" srcId="{9BA07A68-6E3B-46BC-935E-0C246033BDC1}" destId="{09334131-871F-4536-8CD5-08A7776B2377}" srcOrd="1" destOrd="0" parTransId="{B3CD6BD0-2DBC-480A-A26F-014D05ABFD5A}" sibTransId="{F190A6E2-6536-4A55-8173-4F9AE7FCE903}"/>
    <dgm:cxn modelId="{9629F941-2F80-459C-83A9-D522DE0A7269}" srcId="{B3A75BC1-E1DA-4788-BD72-91759DCD021F}" destId="{C8E91526-ABD7-46A1-AEE3-F5C1CA0D09BE}" srcOrd="0" destOrd="0" parTransId="{0977C279-0B68-4890-8492-9F182D5B4289}" sibTransId="{0A9FEC02-F508-466F-B902-A3DB69C9380F}"/>
    <dgm:cxn modelId="{C0B2878D-065B-437A-A166-434AC964A0F5}" type="presOf" srcId="{0DD55B93-8288-4947-9F92-9D7E532099B7}" destId="{9942C11F-CCE3-4354-9314-F33CC97A87A2}" srcOrd="0" destOrd="0" presId="urn:microsoft.com/office/officeart/2005/8/layout/vList5"/>
    <dgm:cxn modelId="{687CC096-D69B-451C-B1C8-EDE70DB73D55}" type="presOf" srcId="{E2A8811F-27B3-473C-9154-D6BEECB1D874}" destId="{9CB0FD38-6E0B-4FC8-89B3-20561C80B64D}" srcOrd="0" destOrd="0" presId="urn:microsoft.com/office/officeart/2005/8/layout/vList5"/>
    <dgm:cxn modelId="{472B4FC9-244F-4B02-BDBF-FB55964277E7}" type="presOf" srcId="{B3A75BC1-E1DA-4788-BD72-91759DCD021F}" destId="{43783876-B326-4B2C-8B76-3B38FE17438D}" srcOrd="0" destOrd="0" presId="urn:microsoft.com/office/officeart/2005/8/layout/vList5"/>
    <dgm:cxn modelId="{C70169D0-029B-4417-8507-0C293F17881C}" srcId="{9BA07A68-6E3B-46BC-935E-0C246033BDC1}" destId="{0DD55B93-8288-4947-9F92-9D7E532099B7}" srcOrd="0" destOrd="0" parTransId="{7BB3031F-166F-4772-AD01-4A9F1DDD161D}" sibTransId="{61C65D23-2885-4FE7-A240-3E2F626D7F6F}"/>
    <dgm:cxn modelId="{91B99BDB-72C0-4369-92FD-F235CB25839B}" type="presOf" srcId="{09334131-871F-4536-8CD5-08A7776B2377}" destId="{03702CA5-C1E3-4282-BEFD-8B8DF6E486AB}" srcOrd="0" destOrd="0" presId="urn:microsoft.com/office/officeart/2005/8/layout/vList5"/>
    <dgm:cxn modelId="{C44E15E2-B368-47F7-8F4A-5629F9B470EC}" type="presOf" srcId="{A3AE887B-BDB0-485C-B27B-10E4FB36F7C5}" destId="{451A5D13-0950-41C9-995E-EECABA5A4731}" srcOrd="0" destOrd="0" presId="urn:microsoft.com/office/officeart/2005/8/layout/vList5"/>
    <dgm:cxn modelId="{A9F602F8-F5B2-4990-98D3-7F8C0179BD20}" type="presOf" srcId="{9BA07A68-6E3B-46BC-935E-0C246033BDC1}" destId="{904F5C90-042B-46DD-B93C-F8E3AE86DE4D}" srcOrd="0" destOrd="0" presId="urn:microsoft.com/office/officeart/2005/8/layout/vList5"/>
    <dgm:cxn modelId="{A8A93FED-A1DF-4668-BBAA-EA787CC1654F}" type="presParOf" srcId="{904F5C90-042B-46DD-B93C-F8E3AE86DE4D}" destId="{8CB6E1D9-9AFA-4170-AF24-E7990FDC51FD}" srcOrd="0" destOrd="0" presId="urn:microsoft.com/office/officeart/2005/8/layout/vList5"/>
    <dgm:cxn modelId="{715E81E0-9267-44BB-AC36-1830CD835320}" type="presParOf" srcId="{8CB6E1D9-9AFA-4170-AF24-E7990FDC51FD}" destId="{9942C11F-CCE3-4354-9314-F33CC97A87A2}" srcOrd="0" destOrd="0" presId="urn:microsoft.com/office/officeart/2005/8/layout/vList5"/>
    <dgm:cxn modelId="{1A80F58D-0FD0-42DA-A484-408D308CA5A1}" type="presParOf" srcId="{8CB6E1D9-9AFA-4170-AF24-E7990FDC51FD}" destId="{9CB0FD38-6E0B-4FC8-89B3-20561C80B64D}" srcOrd="1" destOrd="0" presId="urn:microsoft.com/office/officeart/2005/8/layout/vList5"/>
    <dgm:cxn modelId="{D68B779A-052F-4A44-B682-1F86F70AE89F}" type="presParOf" srcId="{904F5C90-042B-46DD-B93C-F8E3AE86DE4D}" destId="{2B2A0D3B-73D6-4D74-9B20-B8735A2D663C}" srcOrd="1" destOrd="0" presId="urn:microsoft.com/office/officeart/2005/8/layout/vList5"/>
    <dgm:cxn modelId="{6982BB53-9D1A-42B8-8C34-6D804F09ED5D}" type="presParOf" srcId="{904F5C90-042B-46DD-B93C-F8E3AE86DE4D}" destId="{505AD333-0EAF-47DA-8B08-85A23FC84E17}" srcOrd="2" destOrd="0" presId="urn:microsoft.com/office/officeart/2005/8/layout/vList5"/>
    <dgm:cxn modelId="{F8D2E78A-48BB-48B2-811C-57C3651EF7C7}" type="presParOf" srcId="{505AD333-0EAF-47DA-8B08-85A23FC84E17}" destId="{03702CA5-C1E3-4282-BEFD-8B8DF6E486AB}" srcOrd="0" destOrd="0" presId="urn:microsoft.com/office/officeart/2005/8/layout/vList5"/>
    <dgm:cxn modelId="{6846007F-E72F-4B3D-AA3A-9F6C1CB34197}" type="presParOf" srcId="{505AD333-0EAF-47DA-8B08-85A23FC84E17}" destId="{451A5D13-0950-41C9-995E-EECABA5A4731}" srcOrd="1" destOrd="0" presId="urn:microsoft.com/office/officeart/2005/8/layout/vList5"/>
    <dgm:cxn modelId="{522996CB-2EB8-4D51-9591-9CD996E9DEAE}" type="presParOf" srcId="{904F5C90-042B-46DD-B93C-F8E3AE86DE4D}" destId="{946BFB6C-9368-416F-BF0A-0BF2A38B2E86}" srcOrd="3" destOrd="0" presId="urn:microsoft.com/office/officeart/2005/8/layout/vList5"/>
    <dgm:cxn modelId="{5C49FE11-4159-4368-BF81-DC11F516370B}" type="presParOf" srcId="{904F5C90-042B-46DD-B93C-F8E3AE86DE4D}" destId="{6531C2CB-E394-4FC3-8A8C-E902CB50AB70}" srcOrd="4" destOrd="0" presId="urn:microsoft.com/office/officeart/2005/8/layout/vList5"/>
    <dgm:cxn modelId="{DECA8D86-2D2E-44DC-84E4-F1B8B0CBDDF9}" type="presParOf" srcId="{6531C2CB-E394-4FC3-8A8C-E902CB50AB70}" destId="{43783876-B326-4B2C-8B76-3B38FE17438D}" srcOrd="0" destOrd="0" presId="urn:microsoft.com/office/officeart/2005/8/layout/vList5"/>
    <dgm:cxn modelId="{A467E1A3-0C1F-4274-8927-990EC75245EB}" type="presParOf" srcId="{6531C2CB-E394-4FC3-8A8C-E902CB50AB70}" destId="{1DA2D6E2-32DA-4F08-86D5-44D9CF6512BA}"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A07A68-6E3B-46BC-935E-0C246033BDC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DD55B93-8288-4947-9F92-9D7E532099B7}">
      <dgm:prSet phldrT="[Text]"/>
      <dgm:spPr>
        <a:solidFill>
          <a:schemeClr val="accent3">
            <a:lumMod val="75000"/>
          </a:schemeClr>
        </a:solidFill>
      </dgm:spPr>
      <dgm:t>
        <a:bodyPr/>
        <a:lstStyle/>
        <a:p>
          <a:r>
            <a:rPr lang="en-US" dirty="0"/>
            <a:t>Local </a:t>
          </a:r>
        </a:p>
      </dgm:t>
    </dgm:pt>
    <dgm:pt modelId="{7BB3031F-166F-4772-AD01-4A9F1DDD161D}" type="parTrans" cxnId="{C70169D0-029B-4417-8507-0C293F17881C}">
      <dgm:prSet/>
      <dgm:spPr/>
      <dgm:t>
        <a:bodyPr/>
        <a:lstStyle/>
        <a:p>
          <a:endParaRPr lang="en-US"/>
        </a:p>
      </dgm:t>
    </dgm:pt>
    <dgm:pt modelId="{61C65D23-2885-4FE7-A240-3E2F626D7F6F}" type="sibTrans" cxnId="{C70169D0-029B-4417-8507-0C293F17881C}">
      <dgm:prSet/>
      <dgm:spPr/>
      <dgm:t>
        <a:bodyPr/>
        <a:lstStyle/>
        <a:p>
          <a:endParaRPr lang="en-US"/>
        </a:p>
      </dgm:t>
    </dgm:pt>
    <dgm:pt modelId="{E2A8811F-27B3-473C-9154-D6BEECB1D874}">
      <dgm:prSet phldrT="[Text]"/>
      <dgm:spPr>
        <a:solidFill>
          <a:schemeClr val="accent3">
            <a:lumMod val="40000"/>
            <a:lumOff val="60000"/>
            <a:alpha val="90000"/>
          </a:schemeClr>
        </a:solidFill>
      </dgm:spPr>
      <dgm:t>
        <a:bodyPr/>
        <a:lstStyle/>
        <a:p>
          <a:r>
            <a:rPr lang="en-US" dirty="0"/>
            <a:t>Valencia County, in Rio Grande floodplain</a:t>
          </a:r>
        </a:p>
      </dgm:t>
    </dgm:pt>
    <dgm:pt modelId="{3F8D53D8-3C4E-4A8E-ADA1-C8D2B6DE0118}" type="parTrans" cxnId="{586A3B15-5634-4DF8-962D-63728306F31C}">
      <dgm:prSet/>
      <dgm:spPr/>
      <dgm:t>
        <a:bodyPr/>
        <a:lstStyle/>
        <a:p>
          <a:endParaRPr lang="en-US"/>
        </a:p>
      </dgm:t>
    </dgm:pt>
    <dgm:pt modelId="{EB23412B-67F7-4131-BE16-71D319E8944C}" type="sibTrans" cxnId="{586A3B15-5634-4DF8-962D-63728306F31C}">
      <dgm:prSet/>
      <dgm:spPr/>
      <dgm:t>
        <a:bodyPr/>
        <a:lstStyle/>
        <a:p>
          <a:endParaRPr lang="en-US"/>
        </a:p>
      </dgm:t>
    </dgm:pt>
    <dgm:pt modelId="{09334131-871F-4536-8CD5-08A7776B2377}">
      <dgm:prSet phldrT="[Text]"/>
      <dgm:spPr>
        <a:solidFill>
          <a:schemeClr val="accent2">
            <a:lumMod val="75000"/>
          </a:schemeClr>
        </a:solidFill>
      </dgm:spPr>
      <dgm:t>
        <a:bodyPr/>
        <a:lstStyle/>
        <a:p>
          <a:r>
            <a:rPr lang="en-US" dirty="0"/>
            <a:t>Conservation</a:t>
          </a:r>
        </a:p>
      </dgm:t>
    </dgm:pt>
    <dgm:pt modelId="{B3CD6BD0-2DBC-480A-A26F-014D05ABFD5A}" type="parTrans" cxnId="{86FA905D-3ED8-448D-96EB-C871F3CB3CD0}">
      <dgm:prSet/>
      <dgm:spPr/>
      <dgm:t>
        <a:bodyPr/>
        <a:lstStyle/>
        <a:p>
          <a:endParaRPr lang="en-US"/>
        </a:p>
      </dgm:t>
    </dgm:pt>
    <dgm:pt modelId="{F190A6E2-6536-4A55-8173-4F9AE7FCE903}" type="sibTrans" cxnId="{86FA905D-3ED8-448D-96EB-C871F3CB3CD0}">
      <dgm:prSet/>
      <dgm:spPr/>
      <dgm:t>
        <a:bodyPr/>
        <a:lstStyle/>
        <a:p>
          <a:endParaRPr lang="en-US"/>
        </a:p>
      </dgm:t>
    </dgm:pt>
    <dgm:pt modelId="{A3AE887B-BDB0-485C-B27B-10E4FB36F7C5}">
      <dgm:prSet phldrT="[Text]"/>
      <dgm:spPr>
        <a:solidFill>
          <a:schemeClr val="accent2">
            <a:lumMod val="40000"/>
            <a:lumOff val="60000"/>
            <a:alpha val="90000"/>
          </a:schemeClr>
        </a:solidFill>
      </dgm:spPr>
      <dgm:t>
        <a:bodyPr/>
        <a:lstStyle/>
        <a:p>
          <a:r>
            <a:rPr lang="en-US" dirty="0"/>
            <a:t>Protect surface water rights.</a:t>
          </a:r>
        </a:p>
      </dgm:t>
    </dgm:pt>
    <dgm:pt modelId="{DB4603BC-24A0-477F-84B0-182EE1AEEFDC}" type="parTrans" cxnId="{B581ED25-687F-40DF-898F-B878ABAA1A67}">
      <dgm:prSet/>
      <dgm:spPr/>
      <dgm:t>
        <a:bodyPr/>
        <a:lstStyle/>
        <a:p>
          <a:endParaRPr lang="en-US"/>
        </a:p>
      </dgm:t>
    </dgm:pt>
    <dgm:pt modelId="{32862241-7304-4EB5-BA17-BCC09A5FCA77}" type="sibTrans" cxnId="{B581ED25-687F-40DF-898F-B878ABAA1A67}">
      <dgm:prSet/>
      <dgm:spPr/>
      <dgm:t>
        <a:bodyPr/>
        <a:lstStyle/>
        <a:p>
          <a:endParaRPr lang="en-US"/>
        </a:p>
      </dgm:t>
    </dgm:pt>
    <dgm:pt modelId="{B3A75BC1-E1DA-4788-BD72-91759DCD021F}">
      <dgm:prSet phldrT="[Text]"/>
      <dgm:spPr/>
      <dgm:t>
        <a:bodyPr/>
        <a:lstStyle/>
        <a:p>
          <a:r>
            <a:rPr lang="en-US" dirty="0"/>
            <a:t>Community</a:t>
          </a:r>
        </a:p>
      </dgm:t>
    </dgm:pt>
    <dgm:pt modelId="{E85DD227-3422-4748-A234-00C386FBF28D}" type="parTrans" cxnId="{08F7E51C-B7F9-47E7-A648-4972AA515746}">
      <dgm:prSet/>
      <dgm:spPr/>
      <dgm:t>
        <a:bodyPr/>
        <a:lstStyle/>
        <a:p>
          <a:endParaRPr lang="en-US"/>
        </a:p>
      </dgm:t>
    </dgm:pt>
    <dgm:pt modelId="{53069C8A-A543-4E6B-BBF5-053CF3092CB1}" type="sibTrans" cxnId="{08F7E51C-B7F9-47E7-A648-4972AA515746}">
      <dgm:prSet/>
      <dgm:spPr/>
      <dgm:t>
        <a:bodyPr/>
        <a:lstStyle/>
        <a:p>
          <a:endParaRPr lang="en-US"/>
        </a:p>
      </dgm:t>
    </dgm:pt>
    <dgm:pt modelId="{C8E91526-ABD7-46A1-AEE3-F5C1CA0D09BE}">
      <dgm:prSet phldrT="[Text]"/>
      <dgm:spPr>
        <a:solidFill>
          <a:schemeClr val="accent1">
            <a:lumMod val="20000"/>
            <a:lumOff val="80000"/>
            <a:alpha val="90000"/>
          </a:schemeClr>
        </a:solidFill>
      </dgm:spPr>
      <dgm:t>
        <a:bodyPr/>
        <a:lstStyle/>
        <a:p>
          <a:r>
            <a:rPr lang="en-US" dirty="0"/>
            <a:t>Stakeholders who contribute to purchase price and acquisition expenses. </a:t>
          </a:r>
        </a:p>
      </dgm:t>
    </dgm:pt>
    <dgm:pt modelId="{0977C279-0B68-4890-8492-9F182D5B4289}" type="parTrans" cxnId="{9629F941-2F80-459C-83A9-D522DE0A7269}">
      <dgm:prSet/>
      <dgm:spPr/>
      <dgm:t>
        <a:bodyPr/>
        <a:lstStyle/>
        <a:p>
          <a:endParaRPr lang="en-US"/>
        </a:p>
      </dgm:t>
    </dgm:pt>
    <dgm:pt modelId="{0A9FEC02-F508-466F-B902-A3DB69C9380F}" type="sibTrans" cxnId="{9629F941-2F80-459C-83A9-D522DE0A7269}">
      <dgm:prSet/>
      <dgm:spPr/>
      <dgm:t>
        <a:bodyPr/>
        <a:lstStyle/>
        <a:p>
          <a:endParaRPr lang="en-US"/>
        </a:p>
      </dgm:t>
    </dgm:pt>
    <dgm:pt modelId="{E6B04758-59D0-49E2-9E83-4D5155B33867}">
      <dgm:prSet phldrT="[Text]"/>
      <dgm:spPr>
        <a:solidFill>
          <a:schemeClr val="accent3">
            <a:lumMod val="40000"/>
            <a:lumOff val="60000"/>
            <a:alpha val="90000"/>
          </a:schemeClr>
        </a:solidFill>
      </dgm:spPr>
      <dgm:t>
        <a:bodyPr/>
        <a:lstStyle/>
        <a:p>
          <a:r>
            <a:rPr lang="en-US" dirty="0"/>
            <a:t>Urbanized areas: Albuquerque, Las Cruces, Santa Fe, Farmington</a:t>
          </a:r>
        </a:p>
      </dgm:t>
    </dgm:pt>
    <dgm:pt modelId="{16065754-9AFE-4CEE-AA05-0F257736B212}" type="parTrans" cxnId="{4967B6BD-9508-48F8-967F-B64B7C53878B}">
      <dgm:prSet/>
      <dgm:spPr/>
      <dgm:t>
        <a:bodyPr/>
        <a:lstStyle/>
        <a:p>
          <a:endParaRPr lang="en-US"/>
        </a:p>
      </dgm:t>
    </dgm:pt>
    <dgm:pt modelId="{62DD75D1-A669-4906-AC53-FAF65ADBDACF}" type="sibTrans" cxnId="{4967B6BD-9508-48F8-967F-B64B7C53878B}">
      <dgm:prSet/>
      <dgm:spPr/>
      <dgm:t>
        <a:bodyPr/>
        <a:lstStyle/>
        <a:p>
          <a:endParaRPr lang="en-US"/>
        </a:p>
      </dgm:t>
    </dgm:pt>
    <dgm:pt modelId="{1A5149E9-883C-4AC4-A1BB-77EEC7E0055B}">
      <dgm:prSet phldrT="[Text]"/>
      <dgm:spPr>
        <a:solidFill>
          <a:schemeClr val="accent2">
            <a:lumMod val="40000"/>
            <a:lumOff val="60000"/>
            <a:alpha val="90000"/>
          </a:schemeClr>
        </a:solidFill>
      </dgm:spPr>
      <dgm:t>
        <a:bodyPr/>
        <a:lstStyle/>
        <a:p>
          <a:r>
            <a:rPr lang="en-US" dirty="0"/>
            <a:t>Avoid loss of agricultural land.</a:t>
          </a:r>
        </a:p>
      </dgm:t>
    </dgm:pt>
    <dgm:pt modelId="{DD3E977C-9357-426B-9B84-03D39D111FAF}" type="parTrans" cxnId="{DE47FAB5-9E69-45DC-83C3-8E9B7A9910F7}">
      <dgm:prSet/>
      <dgm:spPr/>
      <dgm:t>
        <a:bodyPr/>
        <a:lstStyle/>
        <a:p>
          <a:endParaRPr lang="en-US"/>
        </a:p>
      </dgm:t>
    </dgm:pt>
    <dgm:pt modelId="{8E0D4EDD-48EF-4961-86E4-4F395354722E}" type="sibTrans" cxnId="{DE47FAB5-9E69-45DC-83C3-8E9B7A9910F7}">
      <dgm:prSet/>
      <dgm:spPr/>
      <dgm:t>
        <a:bodyPr/>
        <a:lstStyle/>
        <a:p>
          <a:endParaRPr lang="en-US"/>
        </a:p>
      </dgm:t>
    </dgm:pt>
    <dgm:pt modelId="{46D55C5A-FB3E-45BF-8083-C3D8B5DB93A6}">
      <dgm:prSet phldrT="[Text]"/>
      <dgm:spPr>
        <a:solidFill>
          <a:schemeClr val="accent2">
            <a:lumMod val="40000"/>
            <a:lumOff val="60000"/>
            <a:alpha val="90000"/>
          </a:schemeClr>
        </a:solidFill>
      </dgm:spPr>
      <dgm:t>
        <a:bodyPr/>
        <a:lstStyle/>
        <a:p>
          <a:r>
            <a:rPr lang="en-US" dirty="0"/>
            <a:t>Protect prime soils.</a:t>
          </a:r>
        </a:p>
      </dgm:t>
    </dgm:pt>
    <dgm:pt modelId="{128D89AB-9EAD-4322-80A1-57505F4138CA}" type="parTrans" cxnId="{6B844EB7-FB89-4123-8877-76D094DC412E}">
      <dgm:prSet/>
      <dgm:spPr/>
      <dgm:t>
        <a:bodyPr/>
        <a:lstStyle/>
        <a:p>
          <a:endParaRPr lang="en-US"/>
        </a:p>
      </dgm:t>
    </dgm:pt>
    <dgm:pt modelId="{60C2E786-9388-40A1-838A-75392B294E59}" type="sibTrans" cxnId="{6B844EB7-FB89-4123-8877-76D094DC412E}">
      <dgm:prSet/>
      <dgm:spPr/>
      <dgm:t>
        <a:bodyPr/>
        <a:lstStyle/>
        <a:p>
          <a:endParaRPr lang="en-US"/>
        </a:p>
      </dgm:t>
    </dgm:pt>
    <dgm:pt modelId="{640EF27C-6A1B-461D-8FCE-994DBD46D735}">
      <dgm:prSet phldrT="[Text]"/>
      <dgm:spPr>
        <a:solidFill>
          <a:schemeClr val="accent1">
            <a:lumMod val="20000"/>
            <a:lumOff val="80000"/>
            <a:alpha val="90000"/>
          </a:schemeClr>
        </a:solidFill>
      </dgm:spPr>
      <dgm:t>
        <a:bodyPr/>
        <a:lstStyle/>
        <a:p>
          <a:r>
            <a:rPr lang="en-US" dirty="0"/>
            <a:t>Stakeholders identify key properties.</a:t>
          </a:r>
        </a:p>
      </dgm:t>
    </dgm:pt>
    <dgm:pt modelId="{1A4245C3-32D3-4CE5-AB25-25559B333A74}" type="parTrans" cxnId="{FE083DC6-5C8A-4A5B-8AA9-7D2D3BDC067B}">
      <dgm:prSet/>
      <dgm:spPr/>
      <dgm:t>
        <a:bodyPr/>
        <a:lstStyle/>
        <a:p>
          <a:endParaRPr lang="en-US"/>
        </a:p>
      </dgm:t>
    </dgm:pt>
    <dgm:pt modelId="{E68EDA29-9DE3-4370-A706-096D718A875C}" type="sibTrans" cxnId="{FE083DC6-5C8A-4A5B-8AA9-7D2D3BDC067B}">
      <dgm:prSet/>
      <dgm:spPr/>
      <dgm:t>
        <a:bodyPr/>
        <a:lstStyle/>
        <a:p>
          <a:endParaRPr lang="en-US"/>
        </a:p>
      </dgm:t>
    </dgm:pt>
    <dgm:pt modelId="{FEAF7688-F679-4F1D-8B31-7200EF4DC53E}">
      <dgm:prSet phldrT="[Text]"/>
      <dgm:spPr>
        <a:solidFill>
          <a:schemeClr val="accent3">
            <a:lumMod val="40000"/>
            <a:lumOff val="60000"/>
            <a:alpha val="90000"/>
          </a:schemeClr>
        </a:solidFill>
      </dgm:spPr>
      <dgm:t>
        <a:bodyPr/>
        <a:lstStyle/>
        <a:p>
          <a:r>
            <a:rPr lang="en-US" dirty="0"/>
            <a:t>Statewide ranking pool with priority for</a:t>
          </a:r>
        </a:p>
      </dgm:t>
    </dgm:pt>
    <dgm:pt modelId="{D462AC9A-1826-4DED-9102-0097783E80C6}" type="parTrans" cxnId="{D71F3BC8-5D33-4CB7-A834-031F9CD5C49B}">
      <dgm:prSet/>
      <dgm:spPr/>
    </dgm:pt>
    <dgm:pt modelId="{56C4436A-536E-49A4-B0A3-3284316F68B0}" type="sibTrans" cxnId="{D71F3BC8-5D33-4CB7-A834-031F9CD5C49B}">
      <dgm:prSet/>
      <dgm:spPr/>
    </dgm:pt>
    <dgm:pt modelId="{904F5C90-042B-46DD-B93C-F8E3AE86DE4D}" type="pres">
      <dgm:prSet presAssocID="{9BA07A68-6E3B-46BC-935E-0C246033BDC1}" presName="Name0" presStyleCnt="0">
        <dgm:presLayoutVars>
          <dgm:dir/>
          <dgm:animLvl val="lvl"/>
          <dgm:resizeHandles val="exact"/>
        </dgm:presLayoutVars>
      </dgm:prSet>
      <dgm:spPr/>
    </dgm:pt>
    <dgm:pt modelId="{8CB6E1D9-9AFA-4170-AF24-E7990FDC51FD}" type="pres">
      <dgm:prSet presAssocID="{0DD55B93-8288-4947-9F92-9D7E532099B7}" presName="linNode" presStyleCnt="0"/>
      <dgm:spPr/>
    </dgm:pt>
    <dgm:pt modelId="{9942C11F-CCE3-4354-9314-F33CC97A87A2}" type="pres">
      <dgm:prSet presAssocID="{0DD55B93-8288-4947-9F92-9D7E532099B7}" presName="parentText" presStyleLbl="node1" presStyleIdx="0" presStyleCnt="3" custLinFactNeighborY="-1143">
        <dgm:presLayoutVars>
          <dgm:chMax val="1"/>
          <dgm:bulletEnabled val="1"/>
        </dgm:presLayoutVars>
      </dgm:prSet>
      <dgm:spPr/>
    </dgm:pt>
    <dgm:pt modelId="{9CB0FD38-6E0B-4FC8-89B3-20561C80B64D}" type="pres">
      <dgm:prSet presAssocID="{0DD55B93-8288-4947-9F92-9D7E532099B7}" presName="descendantText" presStyleLbl="alignAccFollowNode1" presStyleIdx="0" presStyleCnt="3" custScaleY="106706" custLinFactNeighborX="0" custLinFactNeighborY="0">
        <dgm:presLayoutVars>
          <dgm:bulletEnabled val="1"/>
        </dgm:presLayoutVars>
      </dgm:prSet>
      <dgm:spPr/>
    </dgm:pt>
    <dgm:pt modelId="{2B2A0D3B-73D6-4D74-9B20-B8735A2D663C}" type="pres">
      <dgm:prSet presAssocID="{61C65D23-2885-4FE7-A240-3E2F626D7F6F}" presName="sp" presStyleCnt="0"/>
      <dgm:spPr/>
    </dgm:pt>
    <dgm:pt modelId="{505AD333-0EAF-47DA-8B08-85A23FC84E17}" type="pres">
      <dgm:prSet presAssocID="{09334131-871F-4536-8CD5-08A7776B2377}" presName="linNode" presStyleCnt="0"/>
      <dgm:spPr/>
    </dgm:pt>
    <dgm:pt modelId="{03702CA5-C1E3-4282-BEFD-8B8DF6E486AB}" type="pres">
      <dgm:prSet presAssocID="{09334131-871F-4536-8CD5-08A7776B2377}" presName="parentText" presStyleLbl="node1" presStyleIdx="1" presStyleCnt="3" custLinFactNeighborY="545">
        <dgm:presLayoutVars>
          <dgm:chMax val="1"/>
          <dgm:bulletEnabled val="1"/>
        </dgm:presLayoutVars>
      </dgm:prSet>
      <dgm:spPr/>
    </dgm:pt>
    <dgm:pt modelId="{451A5D13-0950-41C9-995E-EECABA5A4731}" type="pres">
      <dgm:prSet presAssocID="{09334131-871F-4536-8CD5-08A7776B2377}" presName="descendantText" presStyleLbl="alignAccFollowNode1" presStyleIdx="1" presStyleCnt="3" custLinFactNeighborX="0" custLinFactNeighborY="681">
        <dgm:presLayoutVars>
          <dgm:bulletEnabled val="1"/>
        </dgm:presLayoutVars>
      </dgm:prSet>
      <dgm:spPr/>
    </dgm:pt>
    <dgm:pt modelId="{946BFB6C-9368-416F-BF0A-0BF2A38B2E86}" type="pres">
      <dgm:prSet presAssocID="{F190A6E2-6536-4A55-8173-4F9AE7FCE903}" presName="sp" presStyleCnt="0"/>
      <dgm:spPr/>
    </dgm:pt>
    <dgm:pt modelId="{6531C2CB-E394-4FC3-8A8C-E902CB50AB70}" type="pres">
      <dgm:prSet presAssocID="{B3A75BC1-E1DA-4788-BD72-91759DCD021F}" presName="linNode" presStyleCnt="0"/>
      <dgm:spPr/>
    </dgm:pt>
    <dgm:pt modelId="{43783876-B326-4B2C-8B76-3B38FE17438D}" type="pres">
      <dgm:prSet presAssocID="{B3A75BC1-E1DA-4788-BD72-91759DCD021F}" presName="parentText" presStyleLbl="node1" presStyleIdx="2" presStyleCnt="3">
        <dgm:presLayoutVars>
          <dgm:chMax val="1"/>
          <dgm:bulletEnabled val="1"/>
        </dgm:presLayoutVars>
      </dgm:prSet>
      <dgm:spPr/>
    </dgm:pt>
    <dgm:pt modelId="{1DA2D6E2-32DA-4F08-86D5-44D9CF6512BA}" type="pres">
      <dgm:prSet presAssocID="{B3A75BC1-E1DA-4788-BD72-91759DCD021F}" presName="descendantText" presStyleLbl="alignAccFollowNode1" presStyleIdx="2" presStyleCnt="3">
        <dgm:presLayoutVars>
          <dgm:bulletEnabled val="1"/>
        </dgm:presLayoutVars>
      </dgm:prSet>
      <dgm:spPr/>
    </dgm:pt>
  </dgm:ptLst>
  <dgm:cxnLst>
    <dgm:cxn modelId="{586A3B15-5634-4DF8-962D-63728306F31C}" srcId="{0DD55B93-8288-4947-9F92-9D7E532099B7}" destId="{E2A8811F-27B3-473C-9154-D6BEECB1D874}" srcOrd="1" destOrd="0" parTransId="{3F8D53D8-3C4E-4A8E-ADA1-C8D2B6DE0118}" sibTransId="{EB23412B-67F7-4131-BE16-71D319E8944C}"/>
    <dgm:cxn modelId="{08F7E51C-B7F9-47E7-A648-4972AA515746}" srcId="{9BA07A68-6E3B-46BC-935E-0C246033BDC1}" destId="{B3A75BC1-E1DA-4788-BD72-91759DCD021F}" srcOrd="2" destOrd="0" parTransId="{E85DD227-3422-4748-A234-00C386FBF28D}" sibTransId="{53069C8A-A543-4E6B-BBF5-053CF3092CB1}"/>
    <dgm:cxn modelId="{B581ED25-687F-40DF-898F-B878ABAA1A67}" srcId="{09334131-871F-4536-8CD5-08A7776B2377}" destId="{A3AE887B-BDB0-485C-B27B-10E4FB36F7C5}" srcOrd="0" destOrd="0" parTransId="{DB4603BC-24A0-477F-84B0-182EE1AEEFDC}" sibTransId="{32862241-7304-4EB5-BA17-BCC09A5FCA77}"/>
    <dgm:cxn modelId="{237FCB39-5C65-4B0D-ABF7-7B31B3999860}" type="presOf" srcId="{C8E91526-ABD7-46A1-AEE3-F5C1CA0D09BE}" destId="{1DA2D6E2-32DA-4F08-86D5-44D9CF6512BA}" srcOrd="0" destOrd="0" presId="urn:microsoft.com/office/officeart/2005/8/layout/vList5"/>
    <dgm:cxn modelId="{86FA905D-3ED8-448D-96EB-C871F3CB3CD0}" srcId="{9BA07A68-6E3B-46BC-935E-0C246033BDC1}" destId="{09334131-871F-4536-8CD5-08A7776B2377}" srcOrd="1" destOrd="0" parTransId="{B3CD6BD0-2DBC-480A-A26F-014D05ABFD5A}" sibTransId="{F190A6E2-6536-4A55-8173-4F9AE7FCE903}"/>
    <dgm:cxn modelId="{9629F941-2F80-459C-83A9-D522DE0A7269}" srcId="{B3A75BC1-E1DA-4788-BD72-91759DCD021F}" destId="{C8E91526-ABD7-46A1-AEE3-F5C1CA0D09BE}" srcOrd="0" destOrd="0" parTransId="{0977C279-0B68-4890-8492-9F182D5B4289}" sibTransId="{0A9FEC02-F508-466F-B902-A3DB69C9380F}"/>
    <dgm:cxn modelId="{EA453773-586F-41AC-921D-80FF3FF1A5EA}" type="presOf" srcId="{46D55C5A-FB3E-45BF-8083-C3D8B5DB93A6}" destId="{451A5D13-0950-41C9-995E-EECABA5A4731}" srcOrd="0" destOrd="2" presId="urn:microsoft.com/office/officeart/2005/8/layout/vList5"/>
    <dgm:cxn modelId="{505C467E-DF59-43C1-9DDF-EE4D71B532D1}" type="presOf" srcId="{1A5149E9-883C-4AC4-A1BB-77EEC7E0055B}" destId="{451A5D13-0950-41C9-995E-EECABA5A4731}" srcOrd="0" destOrd="1" presId="urn:microsoft.com/office/officeart/2005/8/layout/vList5"/>
    <dgm:cxn modelId="{C0B2878D-065B-437A-A166-434AC964A0F5}" type="presOf" srcId="{0DD55B93-8288-4947-9F92-9D7E532099B7}" destId="{9942C11F-CCE3-4354-9314-F33CC97A87A2}" srcOrd="0" destOrd="0" presId="urn:microsoft.com/office/officeart/2005/8/layout/vList5"/>
    <dgm:cxn modelId="{0903078E-4C36-4F73-BD47-28B163B5E7F3}" type="presOf" srcId="{E6B04758-59D0-49E2-9E83-4D5155B33867}" destId="{9CB0FD38-6E0B-4FC8-89B3-20561C80B64D}" srcOrd="0" destOrd="2" presId="urn:microsoft.com/office/officeart/2005/8/layout/vList5"/>
    <dgm:cxn modelId="{687CC096-D69B-451C-B1C8-EDE70DB73D55}" type="presOf" srcId="{E2A8811F-27B3-473C-9154-D6BEECB1D874}" destId="{9CB0FD38-6E0B-4FC8-89B3-20561C80B64D}" srcOrd="0" destOrd="1" presId="urn:microsoft.com/office/officeart/2005/8/layout/vList5"/>
    <dgm:cxn modelId="{DE47FAB5-9E69-45DC-83C3-8E9B7A9910F7}" srcId="{09334131-871F-4536-8CD5-08A7776B2377}" destId="{1A5149E9-883C-4AC4-A1BB-77EEC7E0055B}" srcOrd="1" destOrd="0" parTransId="{DD3E977C-9357-426B-9B84-03D39D111FAF}" sibTransId="{8E0D4EDD-48EF-4961-86E4-4F395354722E}"/>
    <dgm:cxn modelId="{6B844EB7-FB89-4123-8877-76D094DC412E}" srcId="{09334131-871F-4536-8CD5-08A7776B2377}" destId="{46D55C5A-FB3E-45BF-8083-C3D8B5DB93A6}" srcOrd="2" destOrd="0" parTransId="{128D89AB-9EAD-4322-80A1-57505F4138CA}" sibTransId="{60C2E786-9388-40A1-838A-75392B294E59}"/>
    <dgm:cxn modelId="{0067AEB7-16A4-42FB-B06E-6C528594201E}" type="presOf" srcId="{FEAF7688-F679-4F1D-8B31-7200EF4DC53E}" destId="{9CB0FD38-6E0B-4FC8-89B3-20561C80B64D}" srcOrd="0" destOrd="0" presId="urn:microsoft.com/office/officeart/2005/8/layout/vList5"/>
    <dgm:cxn modelId="{4967B6BD-9508-48F8-967F-B64B7C53878B}" srcId="{0DD55B93-8288-4947-9F92-9D7E532099B7}" destId="{E6B04758-59D0-49E2-9E83-4D5155B33867}" srcOrd="2" destOrd="0" parTransId="{16065754-9AFE-4CEE-AA05-0F257736B212}" sibTransId="{62DD75D1-A669-4906-AC53-FAF65ADBDACF}"/>
    <dgm:cxn modelId="{FE083DC6-5C8A-4A5B-8AA9-7D2D3BDC067B}" srcId="{B3A75BC1-E1DA-4788-BD72-91759DCD021F}" destId="{640EF27C-6A1B-461D-8FCE-994DBD46D735}" srcOrd="1" destOrd="0" parTransId="{1A4245C3-32D3-4CE5-AB25-25559B333A74}" sibTransId="{E68EDA29-9DE3-4370-A706-096D718A875C}"/>
    <dgm:cxn modelId="{D71F3BC8-5D33-4CB7-A834-031F9CD5C49B}" srcId="{0DD55B93-8288-4947-9F92-9D7E532099B7}" destId="{FEAF7688-F679-4F1D-8B31-7200EF4DC53E}" srcOrd="0" destOrd="0" parTransId="{D462AC9A-1826-4DED-9102-0097783E80C6}" sibTransId="{56C4436A-536E-49A4-B0A3-3284316F68B0}"/>
    <dgm:cxn modelId="{472B4FC9-244F-4B02-BDBF-FB55964277E7}" type="presOf" srcId="{B3A75BC1-E1DA-4788-BD72-91759DCD021F}" destId="{43783876-B326-4B2C-8B76-3B38FE17438D}" srcOrd="0" destOrd="0" presId="urn:microsoft.com/office/officeart/2005/8/layout/vList5"/>
    <dgm:cxn modelId="{C70169D0-029B-4417-8507-0C293F17881C}" srcId="{9BA07A68-6E3B-46BC-935E-0C246033BDC1}" destId="{0DD55B93-8288-4947-9F92-9D7E532099B7}" srcOrd="0" destOrd="0" parTransId="{7BB3031F-166F-4772-AD01-4A9F1DDD161D}" sibTransId="{61C65D23-2885-4FE7-A240-3E2F626D7F6F}"/>
    <dgm:cxn modelId="{F3EFBFD5-F51B-4427-9F00-BC387B80E4D1}" type="presOf" srcId="{640EF27C-6A1B-461D-8FCE-994DBD46D735}" destId="{1DA2D6E2-32DA-4F08-86D5-44D9CF6512BA}" srcOrd="0" destOrd="1" presId="urn:microsoft.com/office/officeart/2005/8/layout/vList5"/>
    <dgm:cxn modelId="{91B99BDB-72C0-4369-92FD-F235CB25839B}" type="presOf" srcId="{09334131-871F-4536-8CD5-08A7776B2377}" destId="{03702CA5-C1E3-4282-BEFD-8B8DF6E486AB}" srcOrd="0" destOrd="0" presId="urn:microsoft.com/office/officeart/2005/8/layout/vList5"/>
    <dgm:cxn modelId="{C44E15E2-B368-47F7-8F4A-5629F9B470EC}" type="presOf" srcId="{A3AE887B-BDB0-485C-B27B-10E4FB36F7C5}" destId="{451A5D13-0950-41C9-995E-EECABA5A4731}" srcOrd="0" destOrd="0" presId="urn:microsoft.com/office/officeart/2005/8/layout/vList5"/>
    <dgm:cxn modelId="{A9F602F8-F5B2-4990-98D3-7F8C0179BD20}" type="presOf" srcId="{9BA07A68-6E3B-46BC-935E-0C246033BDC1}" destId="{904F5C90-042B-46DD-B93C-F8E3AE86DE4D}" srcOrd="0" destOrd="0" presId="urn:microsoft.com/office/officeart/2005/8/layout/vList5"/>
    <dgm:cxn modelId="{A8A93FED-A1DF-4668-BBAA-EA787CC1654F}" type="presParOf" srcId="{904F5C90-042B-46DD-B93C-F8E3AE86DE4D}" destId="{8CB6E1D9-9AFA-4170-AF24-E7990FDC51FD}" srcOrd="0" destOrd="0" presId="urn:microsoft.com/office/officeart/2005/8/layout/vList5"/>
    <dgm:cxn modelId="{715E81E0-9267-44BB-AC36-1830CD835320}" type="presParOf" srcId="{8CB6E1D9-9AFA-4170-AF24-E7990FDC51FD}" destId="{9942C11F-CCE3-4354-9314-F33CC97A87A2}" srcOrd="0" destOrd="0" presId="urn:microsoft.com/office/officeart/2005/8/layout/vList5"/>
    <dgm:cxn modelId="{1A80F58D-0FD0-42DA-A484-408D308CA5A1}" type="presParOf" srcId="{8CB6E1D9-9AFA-4170-AF24-E7990FDC51FD}" destId="{9CB0FD38-6E0B-4FC8-89B3-20561C80B64D}" srcOrd="1" destOrd="0" presId="urn:microsoft.com/office/officeart/2005/8/layout/vList5"/>
    <dgm:cxn modelId="{D68B779A-052F-4A44-B682-1F86F70AE89F}" type="presParOf" srcId="{904F5C90-042B-46DD-B93C-F8E3AE86DE4D}" destId="{2B2A0D3B-73D6-4D74-9B20-B8735A2D663C}" srcOrd="1" destOrd="0" presId="urn:microsoft.com/office/officeart/2005/8/layout/vList5"/>
    <dgm:cxn modelId="{6982BB53-9D1A-42B8-8C34-6D804F09ED5D}" type="presParOf" srcId="{904F5C90-042B-46DD-B93C-F8E3AE86DE4D}" destId="{505AD333-0EAF-47DA-8B08-85A23FC84E17}" srcOrd="2" destOrd="0" presId="urn:microsoft.com/office/officeart/2005/8/layout/vList5"/>
    <dgm:cxn modelId="{F8D2E78A-48BB-48B2-811C-57C3651EF7C7}" type="presParOf" srcId="{505AD333-0EAF-47DA-8B08-85A23FC84E17}" destId="{03702CA5-C1E3-4282-BEFD-8B8DF6E486AB}" srcOrd="0" destOrd="0" presId="urn:microsoft.com/office/officeart/2005/8/layout/vList5"/>
    <dgm:cxn modelId="{6846007F-E72F-4B3D-AA3A-9F6C1CB34197}" type="presParOf" srcId="{505AD333-0EAF-47DA-8B08-85A23FC84E17}" destId="{451A5D13-0950-41C9-995E-EECABA5A4731}" srcOrd="1" destOrd="0" presId="urn:microsoft.com/office/officeart/2005/8/layout/vList5"/>
    <dgm:cxn modelId="{522996CB-2EB8-4D51-9591-9CD996E9DEAE}" type="presParOf" srcId="{904F5C90-042B-46DD-B93C-F8E3AE86DE4D}" destId="{946BFB6C-9368-416F-BF0A-0BF2A38B2E86}" srcOrd="3" destOrd="0" presId="urn:microsoft.com/office/officeart/2005/8/layout/vList5"/>
    <dgm:cxn modelId="{5C49FE11-4159-4368-BF81-DC11F516370B}" type="presParOf" srcId="{904F5C90-042B-46DD-B93C-F8E3AE86DE4D}" destId="{6531C2CB-E394-4FC3-8A8C-E902CB50AB70}" srcOrd="4" destOrd="0" presId="urn:microsoft.com/office/officeart/2005/8/layout/vList5"/>
    <dgm:cxn modelId="{DECA8D86-2D2E-44DC-84E4-F1B8B0CBDDF9}" type="presParOf" srcId="{6531C2CB-E394-4FC3-8A8C-E902CB50AB70}" destId="{43783876-B326-4B2C-8B76-3B38FE17438D}" srcOrd="0" destOrd="0" presId="urn:microsoft.com/office/officeart/2005/8/layout/vList5"/>
    <dgm:cxn modelId="{A467E1A3-0C1F-4274-8927-990EC75245EB}" type="presParOf" srcId="{6531C2CB-E394-4FC3-8A8C-E902CB50AB70}" destId="{1DA2D6E2-32DA-4F08-86D5-44D9CF6512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A07A68-6E3B-46BC-935E-0C246033BDC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DD55B93-8288-4947-9F92-9D7E532099B7}">
      <dgm:prSet phldrT="[Text]"/>
      <dgm:spPr>
        <a:solidFill>
          <a:schemeClr val="accent3">
            <a:lumMod val="75000"/>
          </a:schemeClr>
        </a:solidFill>
      </dgm:spPr>
      <dgm:t>
        <a:bodyPr/>
        <a:lstStyle/>
        <a:p>
          <a:r>
            <a:rPr lang="en-US" dirty="0"/>
            <a:t>Local</a:t>
          </a:r>
        </a:p>
      </dgm:t>
    </dgm:pt>
    <dgm:pt modelId="{7BB3031F-166F-4772-AD01-4A9F1DDD161D}" type="parTrans" cxnId="{C70169D0-029B-4417-8507-0C293F17881C}">
      <dgm:prSet/>
      <dgm:spPr/>
      <dgm:t>
        <a:bodyPr/>
        <a:lstStyle/>
        <a:p>
          <a:endParaRPr lang="en-US"/>
        </a:p>
      </dgm:t>
    </dgm:pt>
    <dgm:pt modelId="{61C65D23-2885-4FE7-A240-3E2F626D7F6F}" type="sibTrans" cxnId="{C70169D0-029B-4417-8507-0C293F17881C}">
      <dgm:prSet/>
      <dgm:spPr/>
      <dgm:t>
        <a:bodyPr/>
        <a:lstStyle/>
        <a:p>
          <a:endParaRPr lang="en-US"/>
        </a:p>
      </dgm:t>
    </dgm:pt>
    <dgm:pt modelId="{E2A8811F-27B3-473C-9154-D6BEECB1D874}">
      <dgm:prSet phldrT="[Text]"/>
      <dgm:spPr>
        <a:solidFill>
          <a:schemeClr val="accent3">
            <a:lumMod val="40000"/>
            <a:lumOff val="60000"/>
            <a:alpha val="90000"/>
          </a:schemeClr>
        </a:solidFill>
      </dgm:spPr>
      <dgm:t>
        <a:bodyPr/>
        <a:lstStyle/>
        <a:p>
          <a:r>
            <a:rPr lang="en-US" dirty="0">
              <a:solidFill>
                <a:sysClr val="windowText" lastClr="000000"/>
              </a:solidFill>
            </a:rPr>
            <a:t>Proximity to Rio Grande, Pecos, Gila or San Juan river.</a:t>
          </a:r>
          <a:endParaRPr lang="en-US" dirty="0"/>
        </a:p>
      </dgm:t>
    </dgm:pt>
    <dgm:pt modelId="{3F8D53D8-3C4E-4A8E-ADA1-C8D2B6DE0118}" type="parTrans" cxnId="{586A3B15-5634-4DF8-962D-63728306F31C}">
      <dgm:prSet/>
      <dgm:spPr/>
      <dgm:t>
        <a:bodyPr/>
        <a:lstStyle/>
        <a:p>
          <a:endParaRPr lang="en-US"/>
        </a:p>
      </dgm:t>
    </dgm:pt>
    <dgm:pt modelId="{EB23412B-67F7-4131-BE16-71D319E8944C}" type="sibTrans" cxnId="{586A3B15-5634-4DF8-962D-63728306F31C}">
      <dgm:prSet/>
      <dgm:spPr/>
      <dgm:t>
        <a:bodyPr/>
        <a:lstStyle/>
        <a:p>
          <a:endParaRPr lang="en-US"/>
        </a:p>
      </dgm:t>
    </dgm:pt>
    <dgm:pt modelId="{09334131-871F-4536-8CD5-08A7776B2377}">
      <dgm:prSet phldrT="[Text]"/>
      <dgm:spPr>
        <a:solidFill>
          <a:schemeClr val="accent2">
            <a:lumMod val="75000"/>
          </a:schemeClr>
        </a:solidFill>
      </dgm:spPr>
      <dgm:t>
        <a:bodyPr/>
        <a:lstStyle/>
        <a:p>
          <a:r>
            <a:rPr lang="en-US" dirty="0"/>
            <a:t>Conservation</a:t>
          </a:r>
        </a:p>
      </dgm:t>
    </dgm:pt>
    <dgm:pt modelId="{B3CD6BD0-2DBC-480A-A26F-014D05ABFD5A}" type="parTrans" cxnId="{86FA905D-3ED8-448D-96EB-C871F3CB3CD0}">
      <dgm:prSet/>
      <dgm:spPr/>
      <dgm:t>
        <a:bodyPr/>
        <a:lstStyle/>
        <a:p>
          <a:endParaRPr lang="en-US"/>
        </a:p>
      </dgm:t>
    </dgm:pt>
    <dgm:pt modelId="{F190A6E2-6536-4A55-8173-4F9AE7FCE903}" type="sibTrans" cxnId="{86FA905D-3ED8-448D-96EB-C871F3CB3CD0}">
      <dgm:prSet/>
      <dgm:spPr/>
      <dgm:t>
        <a:bodyPr/>
        <a:lstStyle/>
        <a:p>
          <a:endParaRPr lang="en-US"/>
        </a:p>
      </dgm:t>
    </dgm:pt>
    <dgm:pt modelId="{A3AE887B-BDB0-485C-B27B-10E4FB36F7C5}">
      <dgm:prSet phldrT="[Text]"/>
      <dgm:spPr>
        <a:solidFill>
          <a:schemeClr val="accent2">
            <a:lumMod val="40000"/>
            <a:lumOff val="60000"/>
            <a:alpha val="90000"/>
          </a:schemeClr>
        </a:solidFill>
      </dgm:spPr>
      <dgm:t>
        <a:bodyPr/>
        <a:lstStyle/>
        <a:p>
          <a:r>
            <a:rPr lang="en-US" dirty="0"/>
            <a:t>Avoids subdivision of large ranches.</a:t>
          </a:r>
        </a:p>
      </dgm:t>
    </dgm:pt>
    <dgm:pt modelId="{DB4603BC-24A0-477F-84B0-182EE1AEEFDC}" type="parTrans" cxnId="{B581ED25-687F-40DF-898F-B878ABAA1A67}">
      <dgm:prSet/>
      <dgm:spPr/>
      <dgm:t>
        <a:bodyPr/>
        <a:lstStyle/>
        <a:p>
          <a:endParaRPr lang="en-US"/>
        </a:p>
      </dgm:t>
    </dgm:pt>
    <dgm:pt modelId="{32862241-7304-4EB5-BA17-BCC09A5FCA77}" type="sibTrans" cxnId="{B581ED25-687F-40DF-898F-B878ABAA1A67}">
      <dgm:prSet/>
      <dgm:spPr/>
      <dgm:t>
        <a:bodyPr/>
        <a:lstStyle/>
        <a:p>
          <a:endParaRPr lang="en-US"/>
        </a:p>
      </dgm:t>
    </dgm:pt>
    <dgm:pt modelId="{B3A75BC1-E1DA-4788-BD72-91759DCD021F}">
      <dgm:prSet phldrT="[Text]"/>
      <dgm:spPr/>
      <dgm:t>
        <a:bodyPr/>
        <a:lstStyle/>
        <a:p>
          <a:r>
            <a:rPr lang="en-US" dirty="0"/>
            <a:t>Community</a:t>
          </a:r>
        </a:p>
      </dgm:t>
    </dgm:pt>
    <dgm:pt modelId="{E85DD227-3422-4748-A234-00C386FBF28D}" type="parTrans" cxnId="{08F7E51C-B7F9-47E7-A648-4972AA515746}">
      <dgm:prSet/>
      <dgm:spPr/>
      <dgm:t>
        <a:bodyPr/>
        <a:lstStyle/>
        <a:p>
          <a:endParaRPr lang="en-US"/>
        </a:p>
      </dgm:t>
    </dgm:pt>
    <dgm:pt modelId="{53069C8A-A543-4E6B-BBF5-053CF3092CB1}" type="sibTrans" cxnId="{08F7E51C-B7F9-47E7-A648-4972AA515746}">
      <dgm:prSet/>
      <dgm:spPr/>
      <dgm:t>
        <a:bodyPr/>
        <a:lstStyle/>
        <a:p>
          <a:endParaRPr lang="en-US"/>
        </a:p>
      </dgm:t>
    </dgm:pt>
    <dgm:pt modelId="{C8E91526-ABD7-46A1-AEE3-F5C1CA0D09BE}">
      <dgm:prSet phldrT="[Text]"/>
      <dgm:spPr>
        <a:solidFill>
          <a:schemeClr val="accent1">
            <a:lumMod val="20000"/>
            <a:lumOff val="80000"/>
            <a:alpha val="90000"/>
          </a:schemeClr>
        </a:solidFill>
      </dgm:spPr>
      <dgm:t>
        <a:bodyPr/>
        <a:lstStyle/>
        <a:p>
          <a:r>
            <a:rPr lang="en-US" dirty="0"/>
            <a:t>Stakeholders contribute to purchase price and acquisition expenses. </a:t>
          </a:r>
        </a:p>
      </dgm:t>
    </dgm:pt>
    <dgm:pt modelId="{0977C279-0B68-4890-8492-9F182D5B4289}" type="parTrans" cxnId="{9629F941-2F80-459C-83A9-D522DE0A7269}">
      <dgm:prSet/>
      <dgm:spPr/>
      <dgm:t>
        <a:bodyPr/>
        <a:lstStyle/>
        <a:p>
          <a:endParaRPr lang="en-US"/>
        </a:p>
      </dgm:t>
    </dgm:pt>
    <dgm:pt modelId="{0A9FEC02-F508-466F-B902-A3DB69C9380F}" type="sibTrans" cxnId="{9629F941-2F80-459C-83A9-D522DE0A7269}">
      <dgm:prSet/>
      <dgm:spPr/>
      <dgm:t>
        <a:bodyPr/>
        <a:lstStyle/>
        <a:p>
          <a:endParaRPr lang="en-US"/>
        </a:p>
      </dgm:t>
    </dgm:pt>
    <dgm:pt modelId="{640EF27C-6A1B-461D-8FCE-994DBD46D735}">
      <dgm:prSet phldrT="[Text]"/>
      <dgm:spPr>
        <a:solidFill>
          <a:schemeClr val="accent1">
            <a:lumMod val="20000"/>
            <a:lumOff val="80000"/>
            <a:alpha val="90000"/>
          </a:schemeClr>
        </a:solidFill>
      </dgm:spPr>
      <dgm:t>
        <a:bodyPr/>
        <a:lstStyle/>
        <a:p>
          <a:r>
            <a:rPr lang="en-US" dirty="0"/>
            <a:t>Stakeholders identify key properties.</a:t>
          </a:r>
        </a:p>
      </dgm:t>
    </dgm:pt>
    <dgm:pt modelId="{1A4245C3-32D3-4CE5-AB25-25559B333A74}" type="parTrans" cxnId="{FE083DC6-5C8A-4A5B-8AA9-7D2D3BDC067B}">
      <dgm:prSet/>
      <dgm:spPr/>
      <dgm:t>
        <a:bodyPr/>
        <a:lstStyle/>
        <a:p>
          <a:endParaRPr lang="en-US"/>
        </a:p>
      </dgm:t>
    </dgm:pt>
    <dgm:pt modelId="{E68EDA29-9DE3-4370-A706-096D718A875C}" type="sibTrans" cxnId="{FE083DC6-5C8A-4A5B-8AA9-7D2D3BDC067B}">
      <dgm:prSet/>
      <dgm:spPr/>
      <dgm:t>
        <a:bodyPr/>
        <a:lstStyle/>
        <a:p>
          <a:endParaRPr lang="en-US"/>
        </a:p>
      </dgm:t>
    </dgm:pt>
    <dgm:pt modelId="{5F111577-3B3C-4765-9C50-BA209CC8CC21}">
      <dgm:prSet phldrT="[Text]"/>
      <dgm:spPr>
        <a:solidFill>
          <a:schemeClr val="accent3">
            <a:lumMod val="40000"/>
            <a:lumOff val="60000"/>
            <a:alpha val="90000"/>
          </a:schemeClr>
        </a:solidFill>
      </dgm:spPr>
      <dgm:t>
        <a:bodyPr/>
        <a:lstStyle/>
        <a:p>
          <a:r>
            <a:rPr lang="en-US" dirty="0">
              <a:solidFill>
                <a:sysClr val="windowText" lastClr="000000"/>
              </a:solidFill>
            </a:rPr>
            <a:t>Contains riparian or perennial water. </a:t>
          </a:r>
          <a:endParaRPr lang="en-US" dirty="0"/>
        </a:p>
      </dgm:t>
    </dgm:pt>
    <dgm:pt modelId="{166C814C-E06B-4953-89B8-7761B056B734}" type="parTrans" cxnId="{6A82CBA7-6050-4B1E-AC2C-3816E3B67D93}">
      <dgm:prSet/>
      <dgm:spPr/>
      <dgm:t>
        <a:bodyPr/>
        <a:lstStyle/>
        <a:p>
          <a:endParaRPr lang="en-US"/>
        </a:p>
      </dgm:t>
    </dgm:pt>
    <dgm:pt modelId="{77913A1A-1BA3-4E04-9D33-0128CD3C942D}" type="sibTrans" cxnId="{6A82CBA7-6050-4B1E-AC2C-3816E3B67D93}">
      <dgm:prSet/>
      <dgm:spPr/>
      <dgm:t>
        <a:bodyPr/>
        <a:lstStyle/>
        <a:p>
          <a:endParaRPr lang="en-US"/>
        </a:p>
      </dgm:t>
    </dgm:pt>
    <dgm:pt modelId="{8B974BCC-46C1-4D54-913C-87B48EAC5E1A}">
      <dgm:prSet phldrT="[Text]"/>
      <dgm:spPr>
        <a:solidFill>
          <a:schemeClr val="accent2">
            <a:lumMod val="40000"/>
            <a:lumOff val="60000"/>
            <a:alpha val="90000"/>
          </a:schemeClr>
        </a:solidFill>
      </dgm:spPr>
      <dgm:t>
        <a:bodyPr/>
        <a:lstStyle/>
        <a:p>
          <a:r>
            <a:rPr lang="en-US" dirty="0"/>
            <a:t>Provide wildlife habitat compatible with grazed land.</a:t>
          </a:r>
        </a:p>
      </dgm:t>
    </dgm:pt>
    <dgm:pt modelId="{312C7331-386E-4A9E-BD23-45C042CEED04}" type="parTrans" cxnId="{7D9BAE63-18D6-4A0D-9453-A54953515F84}">
      <dgm:prSet/>
      <dgm:spPr/>
    </dgm:pt>
    <dgm:pt modelId="{71F7D4F8-0DD3-493B-98DD-3C9F2FDCE428}" type="sibTrans" cxnId="{7D9BAE63-18D6-4A0D-9453-A54953515F84}">
      <dgm:prSet/>
      <dgm:spPr/>
    </dgm:pt>
    <dgm:pt modelId="{904F5C90-042B-46DD-B93C-F8E3AE86DE4D}" type="pres">
      <dgm:prSet presAssocID="{9BA07A68-6E3B-46BC-935E-0C246033BDC1}" presName="Name0" presStyleCnt="0">
        <dgm:presLayoutVars>
          <dgm:dir/>
          <dgm:animLvl val="lvl"/>
          <dgm:resizeHandles val="exact"/>
        </dgm:presLayoutVars>
      </dgm:prSet>
      <dgm:spPr/>
    </dgm:pt>
    <dgm:pt modelId="{8CB6E1D9-9AFA-4170-AF24-E7990FDC51FD}" type="pres">
      <dgm:prSet presAssocID="{0DD55B93-8288-4947-9F92-9D7E532099B7}" presName="linNode" presStyleCnt="0"/>
      <dgm:spPr/>
    </dgm:pt>
    <dgm:pt modelId="{9942C11F-CCE3-4354-9314-F33CC97A87A2}" type="pres">
      <dgm:prSet presAssocID="{0DD55B93-8288-4947-9F92-9D7E532099B7}" presName="parentText" presStyleLbl="node1" presStyleIdx="0" presStyleCnt="3" custLinFactNeighborY="-7028">
        <dgm:presLayoutVars>
          <dgm:chMax val="1"/>
          <dgm:bulletEnabled val="1"/>
        </dgm:presLayoutVars>
      </dgm:prSet>
      <dgm:spPr/>
    </dgm:pt>
    <dgm:pt modelId="{9CB0FD38-6E0B-4FC8-89B3-20561C80B64D}" type="pres">
      <dgm:prSet presAssocID="{0DD55B93-8288-4947-9F92-9D7E532099B7}" presName="descendantText" presStyleLbl="alignAccFollowNode1" presStyleIdx="0" presStyleCnt="3" custScaleY="108380" custLinFactNeighborX="0" custLinFactNeighborY="0">
        <dgm:presLayoutVars>
          <dgm:bulletEnabled val="1"/>
        </dgm:presLayoutVars>
      </dgm:prSet>
      <dgm:spPr/>
    </dgm:pt>
    <dgm:pt modelId="{2B2A0D3B-73D6-4D74-9B20-B8735A2D663C}" type="pres">
      <dgm:prSet presAssocID="{61C65D23-2885-4FE7-A240-3E2F626D7F6F}" presName="sp" presStyleCnt="0"/>
      <dgm:spPr/>
    </dgm:pt>
    <dgm:pt modelId="{505AD333-0EAF-47DA-8B08-85A23FC84E17}" type="pres">
      <dgm:prSet presAssocID="{09334131-871F-4536-8CD5-08A7776B2377}" presName="linNode" presStyleCnt="0"/>
      <dgm:spPr/>
    </dgm:pt>
    <dgm:pt modelId="{03702CA5-C1E3-4282-BEFD-8B8DF6E486AB}" type="pres">
      <dgm:prSet presAssocID="{09334131-871F-4536-8CD5-08A7776B2377}" presName="parentText" presStyleLbl="node1" presStyleIdx="1" presStyleCnt="3" custLinFactNeighborY="545">
        <dgm:presLayoutVars>
          <dgm:chMax val="1"/>
          <dgm:bulletEnabled val="1"/>
        </dgm:presLayoutVars>
      </dgm:prSet>
      <dgm:spPr/>
    </dgm:pt>
    <dgm:pt modelId="{451A5D13-0950-41C9-995E-EECABA5A4731}" type="pres">
      <dgm:prSet presAssocID="{09334131-871F-4536-8CD5-08A7776B2377}" presName="descendantText" presStyleLbl="alignAccFollowNode1" presStyleIdx="1" presStyleCnt="3" custLinFactNeighborX="0" custLinFactNeighborY="681">
        <dgm:presLayoutVars>
          <dgm:bulletEnabled val="1"/>
        </dgm:presLayoutVars>
      </dgm:prSet>
      <dgm:spPr/>
    </dgm:pt>
    <dgm:pt modelId="{946BFB6C-9368-416F-BF0A-0BF2A38B2E86}" type="pres">
      <dgm:prSet presAssocID="{F190A6E2-6536-4A55-8173-4F9AE7FCE903}" presName="sp" presStyleCnt="0"/>
      <dgm:spPr/>
    </dgm:pt>
    <dgm:pt modelId="{6531C2CB-E394-4FC3-8A8C-E902CB50AB70}" type="pres">
      <dgm:prSet presAssocID="{B3A75BC1-E1DA-4788-BD72-91759DCD021F}" presName="linNode" presStyleCnt="0"/>
      <dgm:spPr/>
    </dgm:pt>
    <dgm:pt modelId="{43783876-B326-4B2C-8B76-3B38FE17438D}" type="pres">
      <dgm:prSet presAssocID="{B3A75BC1-E1DA-4788-BD72-91759DCD021F}" presName="parentText" presStyleLbl="node1" presStyleIdx="2" presStyleCnt="3">
        <dgm:presLayoutVars>
          <dgm:chMax val="1"/>
          <dgm:bulletEnabled val="1"/>
        </dgm:presLayoutVars>
      </dgm:prSet>
      <dgm:spPr/>
    </dgm:pt>
    <dgm:pt modelId="{1DA2D6E2-32DA-4F08-86D5-44D9CF6512BA}" type="pres">
      <dgm:prSet presAssocID="{B3A75BC1-E1DA-4788-BD72-91759DCD021F}" presName="descendantText" presStyleLbl="alignAccFollowNode1" presStyleIdx="2" presStyleCnt="3">
        <dgm:presLayoutVars>
          <dgm:bulletEnabled val="1"/>
        </dgm:presLayoutVars>
      </dgm:prSet>
      <dgm:spPr/>
    </dgm:pt>
  </dgm:ptLst>
  <dgm:cxnLst>
    <dgm:cxn modelId="{586A3B15-5634-4DF8-962D-63728306F31C}" srcId="{0DD55B93-8288-4947-9F92-9D7E532099B7}" destId="{E2A8811F-27B3-473C-9154-D6BEECB1D874}" srcOrd="0" destOrd="0" parTransId="{3F8D53D8-3C4E-4A8E-ADA1-C8D2B6DE0118}" sibTransId="{EB23412B-67F7-4131-BE16-71D319E8944C}"/>
    <dgm:cxn modelId="{08F7E51C-B7F9-47E7-A648-4972AA515746}" srcId="{9BA07A68-6E3B-46BC-935E-0C246033BDC1}" destId="{B3A75BC1-E1DA-4788-BD72-91759DCD021F}" srcOrd="2" destOrd="0" parTransId="{E85DD227-3422-4748-A234-00C386FBF28D}" sibTransId="{53069C8A-A543-4E6B-BBF5-053CF3092CB1}"/>
    <dgm:cxn modelId="{B581ED25-687F-40DF-898F-B878ABAA1A67}" srcId="{09334131-871F-4536-8CD5-08A7776B2377}" destId="{A3AE887B-BDB0-485C-B27B-10E4FB36F7C5}" srcOrd="0" destOrd="0" parTransId="{DB4603BC-24A0-477F-84B0-182EE1AEEFDC}" sibTransId="{32862241-7304-4EB5-BA17-BCC09A5FCA77}"/>
    <dgm:cxn modelId="{237FCB39-5C65-4B0D-ABF7-7B31B3999860}" type="presOf" srcId="{C8E91526-ABD7-46A1-AEE3-F5C1CA0D09BE}" destId="{1DA2D6E2-32DA-4F08-86D5-44D9CF6512BA}" srcOrd="0" destOrd="0" presId="urn:microsoft.com/office/officeart/2005/8/layout/vList5"/>
    <dgm:cxn modelId="{86FA905D-3ED8-448D-96EB-C871F3CB3CD0}" srcId="{9BA07A68-6E3B-46BC-935E-0C246033BDC1}" destId="{09334131-871F-4536-8CD5-08A7776B2377}" srcOrd="1" destOrd="0" parTransId="{B3CD6BD0-2DBC-480A-A26F-014D05ABFD5A}" sibTransId="{F190A6E2-6536-4A55-8173-4F9AE7FCE903}"/>
    <dgm:cxn modelId="{9629F941-2F80-459C-83A9-D522DE0A7269}" srcId="{B3A75BC1-E1DA-4788-BD72-91759DCD021F}" destId="{C8E91526-ABD7-46A1-AEE3-F5C1CA0D09BE}" srcOrd="0" destOrd="0" parTransId="{0977C279-0B68-4890-8492-9F182D5B4289}" sibTransId="{0A9FEC02-F508-466F-B902-A3DB69C9380F}"/>
    <dgm:cxn modelId="{7D9BAE63-18D6-4A0D-9453-A54953515F84}" srcId="{09334131-871F-4536-8CD5-08A7776B2377}" destId="{8B974BCC-46C1-4D54-913C-87B48EAC5E1A}" srcOrd="1" destOrd="0" parTransId="{312C7331-386E-4A9E-BD23-45C042CEED04}" sibTransId="{71F7D4F8-0DD3-493B-98DD-3C9F2FDCE428}"/>
    <dgm:cxn modelId="{52EC2447-6210-43DE-9769-651AF2202281}" type="presOf" srcId="{5F111577-3B3C-4765-9C50-BA209CC8CC21}" destId="{9CB0FD38-6E0B-4FC8-89B3-20561C80B64D}" srcOrd="0" destOrd="1" presId="urn:microsoft.com/office/officeart/2005/8/layout/vList5"/>
    <dgm:cxn modelId="{C0B2878D-065B-437A-A166-434AC964A0F5}" type="presOf" srcId="{0DD55B93-8288-4947-9F92-9D7E532099B7}" destId="{9942C11F-CCE3-4354-9314-F33CC97A87A2}" srcOrd="0" destOrd="0" presId="urn:microsoft.com/office/officeart/2005/8/layout/vList5"/>
    <dgm:cxn modelId="{687CC096-D69B-451C-B1C8-EDE70DB73D55}" type="presOf" srcId="{E2A8811F-27B3-473C-9154-D6BEECB1D874}" destId="{9CB0FD38-6E0B-4FC8-89B3-20561C80B64D}" srcOrd="0" destOrd="0" presId="urn:microsoft.com/office/officeart/2005/8/layout/vList5"/>
    <dgm:cxn modelId="{6A82CBA7-6050-4B1E-AC2C-3816E3B67D93}" srcId="{0DD55B93-8288-4947-9F92-9D7E532099B7}" destId="{5F111577-3B3C-4765-9C50-BA209CC8CC21}" srcOrd="1" destOrd="0" parTransId="{166C814C-E06B-4953-89B8-7761B056B734}" sibTransId="{77913A1A-1BA3-4E04-9D33-0128CD3C942D}"/>
    <dgm:cxn modelId="{FE083DC6-5C8A-4A5B-8AA9-7D2D3BDC067B}" srcId="{B3A75BC1-E1DA-4788-BD72-91759DCD021F}" destId="{640EF27C-6A1B-461D-8FCE-994DBD46D735}" srcOrd="1" destOrd="0" parTransId="{1A4245C3-32D3-4CE5-AB25-25559B333A74}" sibTransId="{E68EDA29-9DE3-4370-A706-096D718A875C}"/>
    <dgm:cxn modelId="{472B4FC9-244F-4B02-BDBF-FB55964277E7}" type="presOf" srcId="{B3A75BC1-E1DA-4788-BD72-91759DCD021F}" destId="{43783876-B326-4B2C-8B76-3B38FE17438D}" srcOrd="0" destOrd="0" presId="urn:microsoft.com/office/officeart/2005/8/layout/vList5"/>
    <dgm:cxn modelId="{C70169D0-029B-4417-8507-0C293F17881C}" srcId="{9BA07A68-6E3B-46BC-935E-0C246033BDC1}" destId="{0DD55B93-8288-4947-9F92-9D7E532099B7}" srcOrd="0" destOrd="0" parTransId="{7BB3031F-166F-4772-AD01-4A9F1DDD161D}" sibTransId="{61C65D23-2885-4FE7-A240-3E2F626D7F6F}"/>
    <dgm:cxn modelId="{F3EFBFD5-F51B-4427-9F00-BC387B80E4D1}" type="presOf" srcId="{640EF27C-6A1B-461D-8FCE-994DBD46D735}" destId="{1DA2D6E2-32DA-4F08-86D5-44D9CF6512BA}" srcOrd="0" destOrd="1" presId="urn:microsoft.com/office/officeart/2005/8/layout/vList5"/>
    <dgm:cxn modelId="{91B99BDB-72C0-4369-92FD-F235CB25839B}" type="presOf" srcId="{09334131-871F-4536-8CD5-08A7776B2377}" destId="{03702CA5-C1E3-4282-BEFD-8B8DF6E486AB}" srcOrd="0" destOrd="0" presId="urn:microsoft.com/office/officeart/2005/8/layout/vList5"/>
    <dgm:cxn modelId="{C44E15E2-B368-47F7-8F4A-5629F9B470EC}" type="presOf" srcId="{A3AE887B-BDB0-485C-B27B-10E4FB36F7C5}" destId="{451A5D13-0950-41C9-995E-EECABA5A4731}" srcOrd="0" destOrd="0" presId="urn:microsoft.com/office/officeart/2005/8/layout/vList5"/>
    <dgm:cxn modelId="{A9F602F8-F5B2-4990-98D3-7F8C0179BD20}" type="presOf" srcId="{9BA07A68-6E3B-46BC-935E-0C246033BDC1}" destId="{904F5C90-042B-46DD-B93C-F8E3AE86DE4D}" srcOrd="0" destOrd="0" presId="urn:microsoft.com/office/officeart/2005/8/layout/vList5"/>
    <dgm:cxn modelId="{36B926F9-1C69-43B2-BEE8-5378167C0C90}" type="presOf" srcId="{8B974BCC-46C1-4D54-913C-87B48EAC5E1A}" destId="{451A5D13-0950-41C9-995E-EECABA5A4731}" srcOrd="0" destOrd="1" presId="urn:microsoft.com/office/officeart/2005/8/layout/vList5"/>
    <dgm:cxn modelId="{A8A93FED-A1DF-4668-BBAA-EA787CC1654F}" type="presParOf" srcId="{904F5C90-042B-46DD-B93C-F8E3AE86DE4D}" destId="{8CB6E1D9-9AFA-4170-AF24-E7990FDC51FD}" srcOrd="0" destOrd="0" presId="urn:microsoft.com/office/officeart/2005/8/layout/vList5"/>
    <dgm:cxn modelId="{715E81E0-9267-44BB-AC36-1830CD835320}" type="presParOf" srcId="{8CB6E1D9-9AFA-4170-AF24-E7990FDC51FD}" destId="{9942C11F-CCE3-4354-9314-F33CC97A87A2}" srcOrd="0" destOrd="0" presId="urn:microsoft.com/office/officeart/2005/8/layout/vList5"/>
    <dgm:cxn modelId="{1A80F58D-0FD0-42DA-A484-408D308CA5A1}" type="presParOf" srcId="{8CB6E1D9-9AFA-4170-AF24-E7990FDC51FD}" destId="{9CB0FD38-6E0B-4FC8-89B3-20561C80B64D}" srcOrd="1" destOrd="0" presId="urn:microsoft.com/office/officeart/2005/8/layout/vList5"/>
    <dgm:cxn modelId="{D68B779A-052F-4A44-B682-1F86F70AE89F}" type="presParOf" srcId="{904F5C90-042B-46DD-B93C-F8E3AE86DE4D}" destId="{2B2A0D3B-73D6-4D74-9B20-B8735A2D663C}" srcOrd="1" destOrd="0" presId="urn:microsoft.com/office/officeart/2005/8/layout/vList5"/>
    <dgm:cxn modelId="{6982BB53-9D1A-42B8-8C34-6D804F09ED5D}" type="presParOf" srcId="{904F5C90-042B-46DD-B93C-F8E3AE86DE4D}" destId="{505AD333-0EAF-47DA-8B08-85A23FC84E17}" srcOrd="2" destOrd="0" presId="urn:microsoft.com/office/officeart/2005/8/layout/vList5"/>
    <dgm:cxn modelId="{F8D2E78A-48BB-48B2-811C-57C3651EF7C7}" type="presParOf" srcId="{505AD333-0EAF-47DA-8B08-85A23FC84E17}" destId="{03702CA5-C1E3-4282-BEFD-8B8DF6E486AB}" srcOrd="0" destOrd="0" presId="urn:microsoft.com/office/officeart/2005/8/layout/vList5"/>
    <dgm:cxn modelId="{6846007F-E72F-4B3D-AA3A-9F6C1CB34197}" type="presParOf" srcId="{505AD333-0EAF-47DA-8B08-85A23FC84E17}" destId="{451A5D13-0950-41C9-995E-EECABA5A4731}" srcOrd="1" destOrd="0" presId="urn:microsoft.com/office/officeart/2005/8/layout/vList5"/>
    <dgm:cxn modelId="{522996CB-2EB8-4D51-9591-9CD996E9DEAE}" type="presParOf" srcId="{904F5C90-042B-46DD-B93C-F8E3AE86DE4D}" destId="{946BFB6C-9368-416F-BF0A-0BF2A38B2E86}" srcOrd="3" destOrd="0" presId="urn:microsoft.com/office/officeart/2005/8/layout/vList5"/>
    <dgm:cxn modelId="{5C49FE11-4159-4368-BF81-DC11F516370B}" type="presParOf" srcId="{904F5C90-042B-46DD-B93C-F8E3AE86DE4D}" destId="{6531C2CB-E394-4FC3-8A8C-E902CB50AB70}" srcOrd="4" destOrd="0" presId="urn:microsoft.com/office/officeart/2005/8/layout/vList5"/>
    <dgm:cxn modelId="{DECA8D86-2D2E-44DC-84E4-F1B8B0CBDDF9}" type="presParOf" srcId="{6531C2CB-E394-4FC3-8A8C-E902CB50AB70}" destId="{43783876-B326-4B2C-8B76-3B38FE17438D}" srcOrd="0" destOrd="0" presId="urn:microsoft.com/office/officeart/2005/8/layout/vList5"/>
    <dgm:cxn modelId="{A467E1A3-0C1F-4274-8927-990EC75245EB}" type="presParOf" srcId="{6531C2CB-E394-4FC3-8A8C-E902CB50AB70}" destId="{1DA2D6E2-32DA-4F08-86D5-44D9CF6512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A07A68-6E3B-46BC-935E-0C246033BDC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DD55B93-8288-4947-9F92-9D7E532099B7}">
      <dgm:prSet phldrT="[Text]"/>
      <dgm:spPr>
        <a:solidFill>
          <a:schemeClr val="accent3">
            <a:lumMod val="75000"/>
          </a:schemeClr>
        </a:solidFill>
      </dgm:spPr>
      <dgm:t>
        <a:bodyPr/>
        <a:lstStyle/>
        <a:p>
          <a:r>
            <a:rPr lang="en-US" dirty="0"/>
            <a:t>Local </a:t>
          </a:r>
        </a:p>
      </dgm:t>
    </dgm:pt>
    <dgm:pt modelId="{7BB3031F-166F-4772-AD01-4A9F1DDD161D}" type="parTrans" cxnId="{C70169D0-029B-4417-8507-0C293F17881C}">
      <dgm:prSet/>
      <dgm:spPr/>
      <dgm:t>
        <a:bodyPr/>
        <a:lstStyle/>
        <a:p>
          <a:endParaRPr lang="en-US"/>
        </a:p>
      </dgm:t>
    </dgm:pt>
    <dgm:pt modelId="{61C65D23-2885-4FE7-A240-3E2F626D7F6F}" type="sibTrans" cxnId="{C70169D0-029B-4417-8507-0C293F17881C}">
      <dgm:prSet/>
      <dgm:spPr/>
      <dgm:t>
        <a:bodyPr/>
        <a:lstStyle/>
        <a:p>
          <a:endParaRPr lang="en-US"/>
        </a:p>
      </dgm:t>
    </dgm:pt>
    <dgm:pt modelId="{E2A8811F-27B3-473C-9154-D6BEECB1D874}">
      <dgm:prSet phldrT="[Text]"/>
      <dgm:spPr>
        <a:solidFill>
          <a:schemeClr val="accent3">
            <a:lumMod val="40000"/>
            <a:lumOff val="60000"/>
            <a:alpha val="90000"/>
          </a:schemeClr>
        </a:solidFill>
      </dgm:spPr>
      <dgm:t>
        <a:bodyPr/>
        <a:lstStyle/>
        <a:p>
          <a:r>
            <a:rPr lang="en-US" dirty="0"/>
            <a:t>Statewide</a:t>
          </a:r>
        </a:p>
      </dgm:t>
    </dgm:pt>
    <dgm:pt modelId="{3F8D53D8-3C4E-4A8E-ADA1-C8D2B6DE0118}" type="parTrans" cxnId="{586A3B15-5634-4DF8-962D-63728306F31C}">
      <dgm:prSet/>
      <dgm:spPr/>
      <dgm:t>
        <a:bodyPr/>
        <a:lstStyle/>
        <a:p>
          <a:endParaRPr lang="en-US"/>
        </a:p>
      </dgm:t>
    </dgm:pt>
    <dgm:pt modelId="{EB23412B-67F7-4131-BE16-71D319E8944C}" type="sibTrans" cxnId="{586A3B15-5634-4DF8-962D-63728306F31C}">
      <dgm:prSet/>
      <dgm:spPr/>
      <dgm:t>
        <a:bodyPr/>
        <a:lstStyle/>
        <a:p>
          <a:endParaRPr lang="en-US"/>
        </a:p>
      </dgm:t>
    </dgm:pt>
    <dgm:pt modelId="{09334131-871F-4536-8CD5-08A7776B2377}">
      <dgm:prSet phldrT="[Text]"/>
      <dgm:spPr>
        <a:solidFill>
          <a:schemeClr val="accent2">
            <a:lumMod val="75000"/>
          </a:schemeClr>
        </a:solidFill>
      </dgm:spPr>
      <dgm:t>
        <a:bodyPr/>
        <a:lstStyle/>
        <a:p>
          <a:r>
            <a:rPr lang="en-US" dirty="0"/>
            <a:t>Conservation</a:t>
          </a:r>
        </a:p>
      </dgm:t>
    </dgm:pt>
    <dgm:pt modelId="{B3CD6BD0-2DBC-480A-A26F-014D05ABFD5A}" type="parTrans" cxnId="{86FA905D-3ED8-448D-96EB-C871F3CB3CD0}">
      <dgm:prSet/>
      <dgm:spPr/>
      <dgm:t>
        <a:bodyPr/>
        <a:lstStyle/>
        <a:p>
          <a:endParaRPr lang="en-US"/>
        </a:p>
      </dgm:t>
    </dgm:pt>
    <dgm:pt modelId="{F190A6E2-6536-4A55-8173-4F9AE7FCE903}" type="sibTrans" cxnId="{86FA905D-3ED8-448D-96EB-C871F3CB3CD0}">
      <dgm:prSet/>
      <dgm:spPr/>
      <dgm:t>
        <a:bodyPr/>
        <a:lstStyle/>
        <a:p>
          <a:endParaRPr lang="en-US"/>
        </a:p>
      </dgm:t>
    </dgm:pt>
    <dgm:pt modelId="{A3AE887B-BDB0-485C-B27B-10E4FB36F7C5}">
      <dgm:prSet phldrT="[Text]"/>
      <dgm:spPr>
        <a:solidFill>
          <a:schemeClr val="accent2">
            <a:lumMod val="40000"/>
            <a:lumOff val="60000"/>
            <a:alpha val="90000"/>
          </a:schemeClr>
        </a:solidFill>
      </dgm:spPr>
      <dgm:t>
        <a:bodyPr/>
        <a:lstStyle/>
        <a:p>
          <a:r>
            <a:rPr lang="en-US" dirty="0"/>
            <a:t>Protect plant diversity and condition with Prescribed Grazing practice.</a:t>
          </a:r>
        </a:p>
      </dgm:t>
    </dgm:pt>
    <dgm:pt modelId="{DB4603BC-24A0-477F-84B0-182EE1AEEFDC}" type="parTrans" cxnId="{B581ED25-687F-40DF-898F-B878ABAA1A67}">
      <dgm:prSet/>
      <dgm:spPr/>
      <dgm:t>
        <a:bodyPr/>
        <a:lstStyle/>
        <a:p>
          <a:endParaRPr lang="en-US"/>
        </a:p>
      </dgm:t>
    </dgm:pt>
    <dgm:pt modelId="{32862241-7304-4EB5-BA17-BCC09A5FCA77}" type="sibTrans" cxnId="{B581ED25-687F-40DF-898F-B878ABAA1A67}">
      <dgm:prSet/>
      <dgm:spPr/>
      <dgm:t>
        <a:bodyPr/>
        <a:lstStyle/>
        <a:p>
          <a:endParaRPr lang="en-US"/>
        </a:p>
      </dgm:t>
    </dgm:pt>
    <dgm:pt modelId="{B3A75BC1-E1DA-4788-BD72-91759DCD021F}">
      <dgm:prSet phldrT="[Text]"/>
      <dgm:spPr/>
      <dgm:t>
        <a:bodyPr/>
        <a:lstStyle/>
        <a:p>
          <a:r>
            <a:rPr lang="en-US" dirty="0"/>
            <a:t>Community</a:t>
          </a:r>
        </a:p>
      </dgm:t>
    </dgm:pt>
    <dgm:pt modelId="{E85DD227-3422-4748-A234-00C386FBF28D}" type="parTrans" cxnId="{08F7E51C-B7F9-47E7-A648-4972AA515746}">
      <dgm:prSet/>
      <dgm:spPr/>
      <dgm:t>
        <a:bodyPr/>
        <a:lstStyle/>
        <a:p>
          <a:endParaRPr lang="en-US"/>
        </a:p>
      </dgm:t>
    </dgm:pt>
    <dgm:pt modelId="{53069C8A-A543-4E6B-BBF5-053CF3092CB1}" type="sibTrans" cxnId="{08F7E51C-B7F9-47E7-A648-4972AA515746}">
      <dgm:prSet/>
      <dgm:spPr/>
      <dgm:t>
        <a:bodyPr/>
        <a:lstStyle/>
        <a:p>
          <a:endParaRPr lang="en-US"/>
        </a:p>
      </dgm:t>
    </dgm:pt>
    <dgm:pt modelId="{C8E91526-ABD7-46A1-AEE3-F5C1CA0D09BE}">
      <dgm:prSet phldrT="[Text]"/>
      <dgm:spPr>
        <a:solidFill>
          <a:schemeClr val="accent1">
            <a:lumMod val="20000"/>
            <a:lumOff val="80000"/>
            <a:alpha val="90000"/>
          </a:schemeClr>
        </a:solidFill>
      </dgm:spPr>
      <dgm:t>
        <a:bodyPr/>
        <a:lstStyle/>
        <a:p>
          <a:r>
            <a:rPr lang="en-US" dirty="0"/>
            <a:t>Sharing of best grazing practices- plant utilization and recovery. </a:t>
          </a:r>
        </a:p>
      </dgm:t>
    </dgm:pt>
    <dgm:pt modelId="{0977C279-0B68-4890-8492-9F182D5B4289}" type="parTrans" cxnId="{9629F941-2F80-459C-83A9-D522DE0A7269}">
      <dgm:prSet/>
      <dgm:spPr/>
      <dgm:t>
        <a:bodyPr/>
        <a:lstStyle/>
        <a:p>
          <a:endParaRPr lang="en-US"/>
        </a:p>
      </dgm:t>
    </dgm:pt>
    <dgm:pt modelId="{0A9FEC02-F508-466F-B902-A3DB69C9380F}" type="sibTrans" cxnId="{9629F941-2F80-459C-83A9-D522DE0A7269}">
      <dgm:prSet/>
      <dgm:spPr/>
      <dgm:t>
        <a:bodyPr/>
        <a:lstStyle/>
        <a:p>
          <a:endParaRPr lang="en-US"/>
        </a:p>
      </dgm:t>
    </dgm:pt>
    <dgm:pt modelId="{E6B04758-59D0-49E2-9E83-4D5155B33867}">
      <dgm:prSet phldrT="[Text]"/>
      <dgm:spPr>
        <a:solidFill>
          <a:schemeClr val="accent3">
            <a:lumMod val="40000"/>
            <a:lumOff val="60000"/>
            <a:alpha val="90000"/>
          </a:schemeClr>
        </a:solidFill>
      </dgm:spPr>
      <dgm:t>
        <a:bodyPr/>
        <a:lstStyle/>
        <a:p>
          <a:r>
            <a:rPr lang="en-US" dirty="0"/>
            <a:t>Forested areas are separate from range, crop and pasture.</a:t>
          </a:r>
        </a:p>
      </dgm:t>
    </dgm:pt>
    <dgm:pt modelId="{16065754-9AFE-4CEE-AA05-0F257736B212}" type="parTrans" cxnId="{4967B6BD-9508-48F8-967F-B64B7C53878B}">
      <dgm:prSet/>
      <dgm:spPr/>
      <dgm:t>
        <a:bodyPr/>
        <a:lstStyle/>
        <a:p>
          <a:endParaRPr lang="en-US"/>
        </a:p>
      </dgm:t>
    </dgm:pt>
    <dgm:pt modelId="{62DD75D1-A669-4906-AC53-FAF65ADBDACF}" type="sibTrans" cxnId="{4967B6BD-9508-48F8-967F-B64B7C53878B}">
      <dgm:prSet/>
      <dgm:spPr/>
      <dgm:t>
        <a:bodyPr/>
        <a:lstStyle/>
        <a:p>
          <a:endParaRPr lang="en-US"/>
        </a:p>
      </dgm:t>
    </dgm:pt>
    <dgm:pt modelId="{1A5149E9-883C-4AC4-A1BB-77EEC7E0055B}">
      <dgm:prSet phldrT="[Text]"/>
      <dgm:spPr>
        <a:solidFill>
          <a:schemeClr val="accent2">
            <a:lumMod val="40000"/>
            <a:lumOff val="60000"/>
            <a:alpha val="90000"/>
          </a:schemeClr>
        </a:solidFill>
      </dgm:spPr>
      <dgm:t>
        <a:bodyPr/>
        <a:lstStyle/>
        <a:p>
          <a:r>
            <a:rPr lang="en-US" dirty="0"/>
            <a:t>Improve habitat for wildlife.</a:t>
          </a:r>
        </a:p>
      </dgm:t>
    </dgm:pt>
    <dgm:pt modelId="{DD3E977C-9357-426B-9B84-03D39D111FAF}" type="parTrans" cxnId="{DE47FAB5-9E69-45DC-83C3-8E9B7A9910F7}">
      <dgm:prSet/>
      <dgm:spPr/>
      <dgm:t>
        <a:bodyPr/>
        <a:lstStyle/>
        <a:p>
          <a:endParaRPr lang="en-US"/>
        </a:p>
      </dgm:t>
    </dgm:pt>
    <dgm:pt modelId="{8E0D4EDD-48EF-4961-86E4-4F395354722E}" type="sibTrans" cxnId="{DE47FAB5-9E69-45DC-83C3-8E9B7A9910F7}">
      <dgm:prSet/>
      <dgm:spPr/>
      <dgm:t>
        <a:bodyPr/>
        <a:lstStyle/>
        <a:p>
          <a:endParaRPr lang="en-US"/>
        </a:p>
      </dgm:t>
    </dgm:pt>
    <dgm:pt modelId="{46D55C5A-FB3E-45BF-8083-C3D8B5DB93A6}">
      <dgm:prSet phldrT="[Text]"/>
      <dgm:spPr>
        <a:solidFill>
          <a:schemeClr val="accent2">
            <a:lumMod val="40000"/>
            <a:lumOff val="60000"/>
            <a:alpha val="90000"/>
          </a:schemeClr>
        </a:solidFill>
      </dgm:spPr>
      <dgm:t>
        <a:bodyPr/>
        <a:lstStyle/>
        <a:p>
          <a:r>
            <a:rPr lang="en-US" dirty="0"/>
            <a:t>Soil health with no-till, cover crops, crop rotation.</a:t>
          </a:r>
        </a:p>
      </dgm:t>
    </dgm:pt>
    <dgm:pt modelId="{128D89AB-9EAD-4322-80A1-57505F4138CA}" type="parTrans" cxnId="{6B844EB7-FB89-4123-8877-76D094DC412E}">
      <dgm:prSet/>
      <dgm:spPr/>
      <dgm:t>
        <a:bodyPr/>
        <a:lstStyle/>
        <a:p>
          <a:endParaRPr lang="en-US"/>
        </a:p>
      </dgm:t>
    </dgm:pt>
    <dgm:pt modelId="{60C2E786-9388-40A1-838A-75392B294E59}" type="sibTrans" cxnId="{6B844EB7-FB89-4123-8877-76D094DC412E}">
      <dgm:prSet/>
      <dgm:spPr/>
      <dgm:t>
        <a:bodyPr/>
        <a:lstStyle/>
        <a:p>
          <a:endParaRPr lang="en-US"/>
        </a:p>
      </dgm:t>
    </dgm:pt>
    <dgm:pt modelId="{640EF27C-6A1B-461D-8FCE-994DBD46D735}">
      <dgm:prSet phldrT="[Text]"/>
      <dgm:spPr>
        <a:solidFill>
          <a:schemeClr val="accent1">
            <a:lumMod val="20000"/>
            <a:lumOff val="80000"/>
            <a:alpha val="90000"/>
          </a:schemeClr>
        </a:solidFill>
      </dgm:spPr>
      <dgm:t>
        <a:bodyPr/>
        <a:lstStyle/>
        <a:p>
          <a:r>
            <a:rPr lang="en-US" dirty="0"/>
            <a:t>Contingency plan for market changes, drought, fire.</a:t>
          </a:r>
        </a:p>
      </dgm:t>
    </dgm:pt>
    <dgm:pt modelId="{1A4245C3-32D3-4CE5-AB25-25559B333A74}" type="parTrans" cxnId="{FE083DC6-5C8A-4A5B-8AA9-7D2D3BDC067B}">
      <dgm:prSet/>
      <dgm:spPr/>
      <dgm:t>
        <a:bodyPr/>
        <a:lstStyle/>
        <a:p>
          <a:endParaRPr lang="en-US"/>
        </a:p>
      </dgm:t>
    </dgm:pt>
    <dgm:pt modelId="{E68EDA29-9DE3-4370-A706-096D718A875C}" type="sibTrans" cxnId="{FE083DC6-5C8A-4A5B-8AA9-7D2D3BDC067B}">
      <dgm:prSet/>
      <dgm:spPr/>
      <dgm:t>
        <a:bodyPr/>
        <a:lstStyle/>
        <a:p>
          <a:endParaRPr lang="en-US"/>
        </a:p>
      </dgm:t>
    </dgm:pt>
    <dgm:pt modelId="{72A68CCE-4F11-4338-A9A2-A6B4A38A7F28}">
      <dgm:prSet phldrT="[Text]"/>
      <dgm:spPr>
        <a:solidFill>
          <a:schemeClr val="accent1">
            <a:lumMod val="20000"/>
            <a:lumOff val="80000"/>
            <a:alpha val="90000"/>
          </a:schemeClr>
        </a:solidFill>
      </dgm:spPr>
      <dgm:t>
        <a:bodyPr/>
        <a:lstStyle/>
        <a:p>
          <a:r>
            <a:rPr lang="en-US" dirty="0"/>
            <a:t>Corridors for wildlife</a:t>
          </a:r>
        </a:p>
      </dgm:t>
    </dgm:pt>
    <dgm:pt modelId="{CEEF8A4A-AE1E-4F9B-80F5-A665D49115D8}" type="parTrans" cxnId="{1E3476F0-EAF6-45D8-B5EE-DB797596E920}">
      <dgm:prSet/>
      <dgm:spPr/>
    </dgm:pt>
    <dgm:pt modelId="{AC608B0D-DE89-4E0B-80D2-81554CE28DD2}" type="sibTrans" cxnId="{1E3476F0-EAF6-45D8-B5EE-DB797596E920}">
      <dgm:prSet/>
      <dgm:spPr/>
    </dgm:pt>
    <dgm:pt modelId="{1562CE00-DD63-4B2B-ABF1-A32373016491}">
      <dgm:prSet phldrT="[Text]"/>
      <dgm:spPr>
        <a:solidFill>
          <a:schemeClr val="accent3">
            <a:lumMod val="40000"/>
            <a:lumOff val="60000"/>
            <a:alpha val="90000"/>
          </a:schemeClr>
        </a:solidFill>
      </dgm:spPr>
      <dgm:t>
        <a:bodyPr/>
        <a:lstStyle/>
        <a:p>
          <a:r>
            <a:rPr lang="en-US" dirty="0"/>
            <a:t>Priority for source water areas</a:t>
          </a:r>
        </a:p>
      </dgm:t>
    </dgm:pt>
    <dgm:pt modelId="{1F81D508-D07B-41F5-B259-00FBE25BCC85}" type="parTrans" cxnId="{B9D849B3-D24B-4510-ADBF-F99A2AE326C9}">
      <dgm:prSet/>
      <dgm:spPr/>
    </dgm:pt>
    <dgm:pt modelId="{0520E0D5-FAC9-4421-B532-9B9945874F0C}" type="sibTrans" cxnId="{B9D849B3-D24B-4510-ADBF-F99A2AE326C9}">
      <dgm:prSet/>
      <dgm:spPr/>
    </dgm:pt>
    <dgm:pt modelId="{904F5C90-042B-46DD-B93C-F8E3AE86DE4D}" type="pres">
      <dgm:prSet presAssocID="{9BA07A68-6E3B-46BC-935E-0C246033BDC1}" presName="Name0" presStyleCnt="0">
        <dgm:presLayoutVars>
          <dgm:dir/>
          <dgm:animLvl val="lvl"/>
          <dgm:resizeHandles val="exact"/>
        </dgm:presLayoutVars>
      </dgm:prSet>
      <dgm:spPr/>
    </dgm:pt>
    <dgm:pt modelId="{8CB6E1D9-9AFA-4170-AF24-E7990FDC51FD}" type="pres">
      <dgm:prSet presAssocID="{0DD55B93-8288-4947-9F92-9D7E532099B7}" presName="linNode" presStyleCnt="0"/>
      <dgm:spPr/>
    </dgm:pt>
    <dgm:pt modelId="{9942C11F-CCE3-4354-9314-F33CC97A87A2}" type="pres">
      <dgm:prSet presAssocID="{0DD55B93-8288-4947-9F92-9D7E532099B7}" presName="parentText" presStyleLbl="node1" presStyleIdx="0" presStyleCnt="3" custLinFactNeighborY="-1143">
        <dgm:presLayoutVars>
          <dgm:chMax val="1"/>
          <dgm:bulletEnabled val="1"/>
        </dgm:presLayoutVars>
      </dgm:prSet>
      <dgm:spPr/>
    </dgm:pt>
    <dgm:pt modelId="{9CB0FD38-6E0B-4FC8-89B3-20561C80B64D}" type="pres">
      <dgm:prSet presAssocID="{0DD55B93-8288-4947-9F92-9D7E532099B7}" presName="descendantText" presStyleLbl="alignAccFollowNode1" presStyleIdx="0" presStyleCnt="3" custScaleY="106706" custLinFactNeighborX="0" custLinFactNeighborY="0">
        <dgm:presLayoutVars>
          <dgm:bulletEnabled val="1"/>
        </dgm:presLayoutVars>
      </dgm:prSet>
      <dgm:spPr/>
    </dgm:pt>
    <dgm:pt modelId="{2B2A0D3B-73D6-4D74-9B20-B8735A2D663C}" type="pres">
      <dgm:prSet presAssocID="{61C65D23-2885-4FE7-A240-3E2F626D7F6F}" presName="sp" presStyleCnt="0"/>
      <dgm:spPr/>
    </dgm:pt>
    <dgm:pt modelId="{505AD333-0EAF-47DA-8B08-85A23FC84E17}" type="pres">
      <dgm:prSet presAssocID="{09334131-871F-4536-8CD5-08A7776B2377}" presName="linNode" presStyleCnt="0"/>
      <dgm:spPr/>
    </dgm:pt>
    <dgm:pt modelId="{03702CA5-C1E3-4282-BEFD-8B8DF6E486AB}" type="pres">
      <dgm:prSet presAssocID="{09334131-871F-4536-8CD5-08A7776B2377}" presName="parentText" presStyleLbl="node1" presStyleIdx="1" presStyleCnt="3" custLinFactNeighborY="545">
        <dgm:presLayoutVars>
          <dgm:chMax val="1"/>
          <dgm:bulletEnabled val="1"/>
        </dgm:presLayoutVars>
      </dgm:prSet>
      <dgm:spPr/>
    </dgm:pt>
    <dgm:pt modelId="{451A5D13-0950-41C9-995E-EECABA5A4731}" type="pres">
      <dgm:prSet presAssocID="{09334131-871F-4536-8CD5-08A7776B2377}" presName="descendantText" presStyleLbl="alignAccFollowNode1" presStyleIdx="1" presStyleCnt="3" custLinFactNeighborX="0" custLinFactNeighborY="681">
        <dgm:presLayoutVars>
          <dgm:bulletEnabled val="1"/>
        </dgm:presLayoutVars>
      </dgm:prSet>
      <dgm:spPr/>
    </dgm:pt>
    <dgm:pt modelId="{946BFB6C-9368-416F-BF0A-0BF2A38B2E86}" type="pres">
      <dgm:prSet presAssocID="{F190A6E2-6536-4A55-8173-4F9AE7FCE903}" presName="sp" presStyleCnt="0"/>
      <dgm:spPr/>
    </dgm:pt>
    <dgm:pt modelId="{6531C2CB-E394-4FC3-8A8C-E902CB50AB70}" type="pres">
      <dgm:prSet presAssocID="{B3A75BC1-E1DA-4788-BD72-91759DCD021F}" presName="linNode" presStyleCnt="0"/>
      <dgm:spPr/>
    </dgm:pt>
    <dgm:pt modelId="{43783876-B326-4B2C-8B76-3B38FE17438D}" type="pres">
      <dgm:prSet presAssocID="{B3A75BC1-E1DA-4788-BD72-91759DCD021F}" presName="parentText" presStyleLbl="node1" presStyleIdx="2" presStyleCnt="3">
        <dgm:presLayoutVars>
          <dgm:chMax val="1"/>
          <dgm:bulletEnabled val="1"/>
        </dgm:presLayoutVars>
      </dgm:prSet>
      <dgm:spPr/>
    </dgm:pt>
    <dgm:pt modelId="{1DA2D6E2-32DA-4F08-86D5-44D9CF6512BA}" type="pres">
      <dgm:prSet presAssocID="{B3A75BC1-E1DA-4788-BD72-91759DCD021F}" presName="descendantText" presStyleLbl="alignAccFollowNode1" presStyleIdx="2" presStyleCnt="3">
        <dgm:presLayoutVars>
          <dgm:bulletEnabled val="1"/>
        </dgm:presLayoutVars>
      </dgm:prSet>
      <dgm:spPr/>
    </dgm:pt>
  </dgm:ptLst>
  <dgm:cxnLst>
    <dgm:cxn modelId="{586A3B15-5634-4DF8-962D-63728306F31C}" srcId="{0DD55B93-8288-4947-9F92-9D7E532099B7}" destId="{E2A8811F-27B3-473C-9154-D6BEECB1D874}" srcOrd="0" destOrd="0" parTransId="{3F8D53D8-3C4E-4A8E-ADA1-C8D2B6DE0118}" sibTransId="{EB23412B-67F7-4131-BE16-71D319E8944C}"/>
    <dgm:cxn modelId="{08F7E51C-B7F9-47E7-A648-4972AA515746}" srcId="{9BA07A68-6E3B-46BC-935E-0C246033BDC1}" destId="{B3A75BC1-E1DA-4788-BD72-91759DCD021F}" srcOrd="2" destOrd="0" parTransId="{E85DD227-3422-4748-A234-00C386FBF28D}" sibTransId="{53069C8A-A543-4E6B-BBF5-053CF3092CB1}"/>
    <dgm:cxn modelId="{2ED6B323-8516-49EC-A27C-1F2E94DF1A4D}" type="presOf" srcId="{72A68CCE-4F11-4338-A9A2-A6B4A38A7F28}" destId="{1DA2D6E2-32DA-4F08-86D5-44D9CF6512BA}" srcOrd="0" destOrd="2" presId="urn:microsoft.com/office/officeart/2005/8/layout/vList5"/>
    <dgm:cxn modelId="{B581ED25-687F-40DF-898F-B878ABAA1A67}" srcId="{09334131-871F-4536-8CD5-08A7776B2377}" destId="{A3AE887B-BDB0-485C-B27B-10E4FB36F7C5}" srcOrd="0" destOrd="0" parTransId="{DB4603BC-24A0-477F-84B0-182EE1AEEFDC}" sibTransId="{32862241-7304-4EB5-BA17-BCC09A5FCA77}"/>
    <dgm:cxn modelId="{237FCB39-5C65-4B0D-ABF7-7B31B3999860}" type="presOf" srcId="{C8E91526-ABD7-46A1-AEE3-F5C1CA0D09BE}" destId="{1DA2D6E2-32DA-4F08-86D5-44D9CF6512BA}" srcOrd="0" destOrd="0" presId="urn:microsoft.com/office/officeart/2005/8/layout/vList5"/>
    <dgm:cxn modelId="{86FA905D-3ED8-448D-96EB-C871F3CB3CD0}" srcId="{9BA07A68-6E3B-46BC-935E-0C246033BDC1}" destId="{09334131-871F-4536-8CD5-08A7776B2377}" srcOrd="1" destOrd="0" parTransId="{B3CD6BD0-2DBC-480A-A26F-014D05ABFD5A}" sibTransId="{F190A6E2-6536-4A55-8173-4F9AE7FCE903}"/>
    <dgm:cxn modelId="{9629F941-2F80-459C-83A9-D522DE0A7269}" srcId="{B3A75BC1-E1DA-4788-BD72-91759DCD021F}" destId="{C8E91526-ABD7-46A1-AEE3-F5C1CA0D09BE}" srcOrd="0" destOrd="0" parTransId="{0977C279-0B68-4890-8492-9F182D5B4289}" sibTransId="{0A9FEC02-F508-466F-B902-A3DB69C9380F}"/>
    <dgm:cxn modelId="{EA453773-586F-41AC-921D-80FF3FF1A5EA}" type="presOf" srcId="{46D55C5A-FB3E-45BF-8083-C3D8B5DB93A6}" destId="{451A5D13-0950-41C9-995E-EECABA5A4731}" srcOrd="0" destOrd="2" presId="urn:microsoft.com/office/officeart/2005/8/layout/vList5"/>
    <dgm:cxn modelId="{505C467E-DF59-43C1-9DDF-EE4D71B532D1}" type="presOf" srcId="{1A5149E9-883C-4AC4-A1BB-77EEC7E0055B}" destId="{451A5D13-0950-41C9-995E-EECABA5A4731}" srcOrd="0" destOrd="1" presId="urn:microsoft.com/office/officeart/2005/8/layout/vList5"/>
    <dgm:cxn modelId="{C0B2878D-065B-437A-A166-434AC964A0F5}" type="presOf" srcId="{0DD55B93-8288-4947-9F92-9D7E532099B7}" destId="{9942C11F-CCE3-4354-9314-F33CC97A87A2}" srcOrd="0" destOrd="0" presId="urn:microsoft.com/office/officeart/2005/8/layout/vList5"/>
    <dgm:cxn modelId="{0903078E-4C36-4F73-BD47-28B163B5E7F3}" type="presOf" srcId="{E6B04758-59D0-49E2-9E83-4D5155B33867}" destId="{9CB0FD38-6E0B-4FC8-89B3-20561C80B64D}" srcOrd="0" destOrd="2" presId="urn:microsoft.com/office/officeart/2005/8/layout/vList5"/>
    <dgm:cxn modelId="{687CC096-D69B-451C-B1C8-EDE70DB73D55}" type="presOf" srcId="{E2A8811F-27B3-473C-9154-D6BEECB1D874}" destId="{9CB0FD38-6E0B-4FC8-89B3-20561C80B64D}" srcOrd="0" destOrd="0" presId="urn:microsoft.com/office/officeart/2005/8/layout/vList5"/>
    <dgm:cxn modelId="{7EE211A2-08BB-493F-A524-D8FC5E386F0F}" type="presOf" srcId="{1562CE00-DD63-4B2B-ABF1-A32373016491}" destId="{9CB0FD38-6E0B-4FC8-89B3-20561C80B64D}" srcOrd="0" destOrd="1" presId="urn:microsoft.com/office/officeart/2005/8/layout/vList5"/>
    <dgm:cxn modelId="{B9D849B3-D24B-4510-ADBF-F99A2AE326C9}" srcId="{0DD55B93-8288-4947-9F92-9D7E532099B7}" destId="{1562CE00-DD63-4B2B-ABF1-A32373016491}" srcOrd="1" destOrd="0" parTransId="{1F81D508-D07B-41F5-B259-00FBE25BCC85}" sibTransId="{0520E0D5-FAC9-4421-B532-9B9945874F0C}"/>
    <dgm:cxn modelId="{DE47FAB5-9E69-45DC-83C3-8E9B7A9910F7}" srcId="{09334131-871F-4536-8CD5-08A7776B2377}" destId="{1A5149E9-883C-4AC4-A1BB-77EEC7E0055B}" srcOrd="1" destOrd="0" parTransId="{DD3E977C-9357-426B-9B84-03D39D111FAF}" sibTransId="{8E0D4EDD-48EF-4961-86E4-4F395354722E}"/>
    <dgm:cxn modelId="{6B844EB7-FB89-4123-8877-76D094DC412E}" srcId="{09334131-871F-4536-8CD5-08A7776B2377}" destId="{46D55C5A-FB3E-45BF-8083-C3D8B5DB93A6}" srcOrd="2" destOrd="0" parTransId="{128D89AB-9EAD-4322-80A1-57505F4138CA}" sibTransId="{60C2E786-9388-40A1-838A-75392B294E59}"/>
    <dgm:cxn modelId="{4967B6BD-9508-48F8-967F-B64B7C53878B}" srcId="{0DD55B93-8288-4947-9F92-9D7E532099B7}" destId="{E6B04758-59D0-49E2-9E83-4D5155B33867}" srcOrd="2" destOrd="0" parTransId="{16065754-9AFE-4CEE-AA05-0F257736B212}" sibTransId="{62DD75D1-A669-4906-AC53-FAF65ADBDACF}"/>
    <dgm:cxn modelId="{FE083DC6-5C8A-4A5B-8AA9-7D2D3BDC067B}" srcId="{B3A75BC1-E1DA-4788-BD72-91759DCD021F}" destId="{640EF27C-6A1B-461D-8FCE-994DBD46D735}" srcOrd="1" destOrd="0" parTransId="{1A4245C3-32D3-4CE5-AB25-25559B333A74}" sibTransId="{E68EDA29-9DE3-4370-A706-096D718A875C}"/>
    <dgm:cxn modelId="{472B4FC9-244F-4B02-BDBF-FB55964277E7}" type="presOf" srcId="{B3A75BC1-E1DA-4788-BD72-91759DCD021F}" destId="{43783876-B326-4B2C-8B76-3B38FE17438D}" srcOrd="0" destOrd="0" presId="urn:microsoft.com/office/officeart/2005/8/layout/vList5"/>
    <dgm:cxn modelId="{C70169D0-029B-4417-8507-0C293F17881C}" srcId="{9BA07A68-6E3B-46BC-935E-0C246033BDC1}" destId="{0DD55B93-8288-4947-9F92-9D7E532099B7}" srcOrd="0" destOrd="0" parTransId="{7BB3031F-166F-4772-AD01-4A9F1DDD161D}" sibTransId="{61C65D23-2885-4FE7-A240-3E2F626D7F6F}"/>
    <dgm:cxn modelId="{F3EFBFD5-F51B-4427-9F00-BC387B80E4D1}" type="presOf" srcId="{640EF27C-6A1B-461D-8FCE-994DBD46D735}" destId="{1DA2D6E2-32DA-4F08-86D5-44D9CF6512BA}" srcOrd="0" destOrd="1" presId="urn:microsoft.com/office/officeart/2005/8/layout/vList5"/>
    <dgm:cxn modelId="{91B99BDB-72C0-4369-92FD-F235CB25839B}" type="presOf" srcId="{09334131-871F-4536-8CD5-08A7776B2377}" destId="{03702CA5-C1E3-4282-BEFD-8B8DF6E486AB}" srcOrd="0" destOrd="0" presId="urn:microsoft.com/office/officeart/2005/8/layout/vList5"/>
    <dgm:cxn modelId="{C44E15E2-B368-47F7-8F4A-5629F9B470EC}" type="presOf" srcId="{A3AE887B-BDB0-485C-B27B-10E4FB36F7C5}" destId="{451A5D13-0950-41C9-995E-EECABA5A4731}" srcOrd="0" destOrd="0" presId="urn:microsoft.com/office/officeart/2005/8/layout/vList5"/>
    <dgm:cxn modelId="{1E3476F0-EAF6-45D8-B5EE-DB797596E920}" srcId="{B3A75BC1-E1DA-4788-BD72-91759DCD021F}" destId="{72A68CCE-4F11-4338-A9A2-A6B4A38A7F28}" srcOrd="2" destOrd="0" parTransId="{CEEF8A4A-AE1E-4F9B-80F5-A665D49115D8}" sibTransId="{AC608B0D-DE89-4E0B-80D2-81554CE28DD2}"/>
    <dgm:cxn modelId="{A9F602F8-F5B2-4990-98D3-7F8C0179BD20}" type="presOf" srcId="{9BA07A68-6E3B-46BC-935E-0C246033BDC1}" destId="{904F5C90-042B-46DD-B93C-F8E3AE86DE4D}" srcOrd="0" destOrd="0" presId="urn:microsoft.com/office/officeart/2005/8/layout/vList5"/>
    <dgm:cxn modelId="{A8A93FED-A1DF-4668-BBAA-EA787CC1654F}" type="presParOf" srcId="{904F5C90-042B-46DD-B93C-F8E3AE86DE4D}" destId="{8CB6E1D9-9AFA-4170-AF24-E7990FDC51FD}" srcOrd="0" destOrd="0" presId="urn:microsoft.com/office/officeart/2005/8/layout/vList5"/>
    <dgm:cxn modelId="{715E81E0-9267-44BB-AC36-1830CD835320}" type="presParOf" srcId="{8CB6E1D9-9AFA-4170-AF24-E7990FDC51FD}" destId="{9942C11F-CCE3-4354-9314-F33CC97A87A2}" srcOrd="0" destOrd="0" presId="urn:microsoft.com/office/officeart/2005/8/layout/vList5"/>
    <dgm:cxn modelId="{1A80F58D-0FD0-42DA-A484-408D308CA5A1}" type="presParOf" srcId="{8CB6E1D9-9AFA-4170-AF24-E7990FDC51FD}" destId="{9CB0FD38-6E0B-4FC8-89B3-20561C80B64D}" srcOrd="1" destOrd="0" presId="urn:microsoft.com/office/officeart/2005/8/layout/vList5"/>
    <dgm:cxn modelId="{D68B779A-052F-4A44-B682-1F86F70AE89F}" type="presParOf" srcId="{904F5C90-042B-46DD-B93C-F8E3AE86DE4D}" destId="{2B2A0D3B-73D6-4D74-9B20-B8735A2D663C}" srcOrd="1" destOrd="0" presId="urn:microsoft.com/office/officeart/2005/8/layout/vList5"/>
    <dgm:cxn modelId="{6982BB53-9D1A-42B8-8C34-6D804F09ED5D}" type="presParOf" srcId="{904F5C90-042B-46DD-B93C-F8E3AE86DE4D}" destId="{505AD333-0EAF-47DA-8B08-85A23FC84E17}" srcOrd="2" destOrd="0" presId="urn:microsoft.com/office/officeart/2005/8/layout/vList5"/>
    <dgm:cxn modelId="{F8D2E78A-48BB-48B2-811C-57C3651EF7C7}" type="presParOf" srcId="{505AD333-0EAF-47DA-8B08-85A23FC84E17}" destId="{03702CA5-C1E3-4282-BEFD-8B8DF6E486AB}" srcOrd="0" destOrd="0" presId="urn:microsoft.com/office/officeart/2005/8/layout/vList5"/>
    <dgm:cxn modelId="{6846007F-E72F-4B3D-AA3A-9F6C1CB34197}" type="presParOf" srcId="{505AD333-0EAF-47DA-8B08-85A23FC84E17}" destId="{451A5D13-0950-41C9-995E-EECABA5A4731}" srcOrd="1" destOrd="0" presId="urn:microsoft.com/office/officeart/2005/8/layout/vList5"/>
    <dgm:cxn modelId="{522996CB-2EB8-4D51-9591-9CD996E9DEAE}" type="presParOf" srcId="{904F5C90-042B-46DD-B93C-F8E3AE86DE4D}" destId="{946BFB6C-9368-416F-BF0A-0BF2A38B2E86}" srcOrd="3" destOrd="0" presId="urn:microsoft.com/office/officeart/2005/8/layout/vList5"/>
    <dgm:cxn modelId="{5C49FE11-4159-4368-BF81-DC11F516370B}" type="presParOf" srcId="{904F5C90-042B-46DD-B93C-F8E3AE86DE4D}" destId="{6531C2CB-E394-4FC3-8A8C-E902CB50AB70}" srcOrd="4" destOrd="0" presId="urn:microsoft.com/office/officeart/2005/8/layout/vList5"/>
    <dgm:cxn modelId="{DECA8D86-2D2E-44DC-84E4-F1B8B0CBDDF9}" type="presParOf" srcId="{6531C2CB-E394-4FC3-8A8C-E902CB50AB70}" destId="{43783876-B326-4B2C-8B76-3B38FE17438D}" srcOrd="0" destOrd="0" presId="urn:microsoft.com/office/officeart/2005/8/layout/vList5"/>
    <dgm:cxn modelId="{A467E1A3-0C1F-4274-8927-990EC75245EB}" type="presParOf" srcId="{6531C2CB-E394-4FC3-8A8C-E902CB50AB70}" destId="{1DA2D6E2-32DA-4F08-86D5-44D9CF6512B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0FD38-6E0B-4FC8-89B3-20561C80B64D}">
      <dsp:nvSpPr>
        <dsp:cNvPr id="0" name=""/>
        <dsp:cNvSpPr/>
      </dsp:nvSpPr>
      <dsp:spPr>
        <a:xfrm rot="5400000">
          <a:off x="4884012" y="-1842557"/>
          <a:ext cx="1163946" cy="5144456"/>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Geographic area best suited to address the conservation needs.</a:t>
          </a:r>
        </a:p>
      </dsp:txBody>
      <dsp:txXfrm rot="-5400000">
        <a:off x="2893758" y="204516"/>
        <a:ext cx="5087637" cy="1050308"/>
      </dsp:txXfrm>
    </dsp:sp>
    <dsp:sp modelId="{9942C11F-CCE3-4354-9314-F33CC97A87A2}">
      <dsp:nvSpPr>
        <dsp:cNvPr id="0" name=""/>
        <dsp:cNvSpPr/>
      </dsp:nvSpPr>
      <dsp:spPr>
        <a:xfrm>
          <a:off x="0" y="2204"/>
          <a:ext cx="2893757" cy="1454932"/>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Local</a:t>
          </a:r>
        </a:p>
      </dsp:txBody>
      <dsp:txXfrm>
        <a:off x="71024" y="73228"/>
        <a:ext cx="2751709" cy="1312884"/>
      </dsp:txXfrm>
    </dsp:sp>
    <dsp:sp modelId="{451A5D13-0950-41C9-995E-EECABA5A4731}">
      <dsp:nvSpPr>
        <dsp:cNvPr id="0" name=""/>
        <dsp:cNvSpPr/>
      </dsp:nvSpPr>
      <dsp:spPr>
        <a:xfrm rot="5400000">
          <a:off x="4884012" y="-314877"/>
          <a:ext cx="1163946" cy="5144456"/>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Driven by resource concerns, including social and economic.</a:t>
          </a:r>
        </a:p>
      </dsp:txBody>
      <dsp:txXfrm rot="-5400000">
        <a:off x="2893758" y="1732196"/>
        <a:ext cx="5087637" cy="1050308"/>
      </dsp:txXfrm>
    </dsp:sp>
    <dsp:sp modelId="{03702CA5-C1E3-4282-BEFD-8B8DF6E486AB}">
      <dsp:nvSpPr>
        <dsp:cNvPr id="0" name=""/>
        <dsp:cNvSpPr/>
      </dsp:nvSpPr>
      <dsp:spPr>
        <a:xfrm>
          <a:off x="0" y="1529884"/>
          <a:ext cx="2893757" cy="1454932"/>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Conservation</a:t>
          </a:r>
        </a:p>
      </dsp:txBody>
      <dsp:txXfrm>
        <a:off x="71024" y="1600908"/>
        <a:ext cx="2751709" cy="1312884"/>
      </dsp:txXfrm>
    </dsp:sp>
    <dsp:sp modelId="{1DA2D6E2-32DA-4F08-86D5-44D9CF6512BA}">
      <dsp:nvSpPr>
        <dsp:cNvPr id="0" name=""/>
        <dsp:cNvSpPr/>
      </dsp:nvSpPr>
      <dsp:spPr>
        <a:xfrm rot="5400000">
          <a:off x="4881032" y="1212801"/>
          <a:ext cx="1169905" cy="5144456"/>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Led by a community effort where stakeholders are challenged to work together.</a:t>
          </a:r>
        </a:p>
      </dsp:txBody>
      <dsp:txXfrm rot="-5400000">
        <a:off x="2893757" y="3257186"/>
        <a:ext cx="5087346" cy="1055685"/>
      </dsp:txXfrm>
    </dsp:sp>
    <dsp:sp modelId="{43783876-B326-4B2C-8B76-3B38FE17438D}">
      <dsp:nvSpPr>
        <dsp:cNvPr id="0" name=""/>
        <dsp:cNvSpPr/>
      </dsp:nvSpPr>
      <dsp:spPr>
        <a:xfrm>
          <a:off x="0" y="3057563"/>
          <a:ext cx="2893757" cy="14549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US" sz="3100" kern="1200" dirty="0"/>
            <a:t>Community</a:t>
          </a:r>
        </a:p>
      </dsp:txBody>
      <dsp:txXfrm>
        <a:off x="71024" y="3128587"/>
        <a:ext cx="2751709" cy="13128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0FD38-6E0B-4FC8-89B3-20561C80B64D}">
      <dsp:nvSpPr>
        <dsp:cNvPr id="0" name=""/>
        <dsp:cNvSpPr/>
      </dsp:nvSpPr>
      <dsp:spPr>
        <a:xfrm rot="5400000">
          <a:off x="5018305" y="-1884192"/>
          <a:ext cx="1355366" cy="5360929"/>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Statewide ranking pool with priority for</a:t>
          </a:r>
        </a:p>
        <a:p>
          <a:pPr marL="228600" lvl="1" indent="-228600" algn="l" defTabSz="889000">
            <a:lnSpc>
              <a:spcPct val="90000"/>
            </a:lnSpc>
            <a:spcBef>
              <a:spcPct val="0"/>
            </a:spcBef>
            <a:spcAft>
              <a:spcPct val="15000"/>
            </a:spcAft>
            <a:buChar char="•"/>
          </a:pPr>
          <a:r>
            <a:rPr lang="en-US" sz="2000" kern="1200" dirty="0"/>
            <a:t>Valencia County, in Rio Grande floodplain</a:t>
          </a:r>
        </a:p>
        <a:p>
          <a:pPr marL="228600" lvl="1" indent="-228600" algn="l" defTabSz="889000">
            <a:lnSpc>
              <a:spcPct val="90000"/>
            </a:lnSpc>
            <a:spcBef>
              <a:spcPct val="0"/>
            </a:spcBef>
            <a:spcAft>
              <a:spcPct val="15000"/>
            </a:spcAft>
            <a:buChar char="•"/>
          </a:pPr>
          <a:r>
            <a:rPr lang="en-US" sz="2000" kern="1200" dirty="0"/>
            <a:t>Urbanized areas: Albuquerque, Las Cruces, Santa Fe, Farmington</a:t>
          </a:r>
        </a:p>
      </dsp:txBody>
      <dsp:txXfrm rot="-5400000">
        <a:off x="3015524" y="184753"/>
        <a:ext cx="5294765" cy="1223038"/>
      </dsp:txXfrm>
    </dsp:sp>
    <dsp:sp modelId="{9942C11F-CCE3-4354-9314-F33CC97A87A2}">
      <dsp:nvSpPr>
        <dsp:cNvPr id="0" name=""/>
        <dsp:cNvSpPr/>
      </dsp:nvSpPr>
      <dsp:spPr>
        <a:xfrm>
          <a:off x="0" y="0"/>
          <a:ext cx="3015523" cy="1587734"/>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Local </a:t>
          </a:r>
        </a:p>
      </dsp:txBody>
      <dsp:txXfrm>
        <a:off x="77507" y="77507"/>
        <a:ext cx="2860509" cy="1432720"/>
      </dsp:txXfrm>
    </dsp:sp>
    <dsp:sp modelId="{451A5D13-0950-41C9-995E-EECABA5A4731}">
      <dsp:nvSpPr>
        <dsp:cNvPr id="0" name=""/>
        <dsp:cNvSpPr/>
      </dsp:nvSpPr>
      <dsp:spPr>
        <a:xfrm rot="5400000">
          <a:off x="5060894" y="-208421"/>
          <a:ext cx="1270187" cy="5360929"/>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Protect surface water rights.</a:t>
          </a:r>
        </a:p>
        <a:p>
          <a:pPr marL="228600" lvl="1" indent="-228600" algn="l" defTabSz="889000">
            <a:lnSpc>
              <a:spcPct val="90000"/>
            </a:lnSpc>
            <a:spcBef>
              <a:spcPct val="0"/>
            </a:spcBef>
            <a:spcAft>
              <a:spcPct val="15000"/>
            </a:spcAft>
            <a:buChar char="•"/>
          </a:pPr>
          <a:r>
            <a:rPr lang="en-US" sz="2000" kern="1200" dirty="0"/>
            <a:t>Avoid loss of agricultural land.</a:t>
          </a:r>
        </a:p>
        <a:p>
          <a:pPr marL="228600" lvl="1" indent="-228600" algn="l" defTabSz="889000">
            <a:lnSpc>
              <a:spcPct val="90000"/>
            </a:lnSpc>
            <a:spcBef>
              <a:spcPct val="0"/>
            </a:spcBef>
            <a:spcAft>
              <a:spcPct val="15000"/>
            </a:spcAft>
            <a:buChar char="•"/>
          </a:pPr>
          <a:r>
            <a:rPr lang="en-US" sz="2000" kern="1200" dirty="0"/>
            <a:t>Protect prime soils.</a:t>
          </a:r>
        </a:p>
      </dsp:txBody>
      <dsp:txXfrm rot="-5400000">
        <a:off x="3015524" y="1898954"/>
        <a:ext cx="5298924" cy="1146177"/>
      </dsp:txXfrm>
    </dsp:sp>
    <dsp:sp modelId="{03702CA5-C1E3-4282-BEFD-8B8DF6E486AB}">
      <dsp:nvSpPr>
        <dsp:cNvPr id="0" name=""/>
        <dsp:cNvSpPr/>
      </dsp:nvSpPr>
      <dsp:spPr>
        <a:xfrm>
          <a:off x="0" y="1678179"/>
          <a:ext cx="3015523" cy="1587734"/>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Conservation</a:t>
          </a:r>
        </a:p>
      </dsp:txBody>
      <dsp:txXfrm>
        <a:off x="77507" y="1755686"/>
        <a:ext cx="2860509" cy="1432720"/>
      </dsp:txXfrm>
    </dsp:sp>
    <dsp:sp modelId="{1DA2D6E2-32DA-4F08-86D5-44D9CF6512BA}">
      <dsp:nvSpPr>
        <dsp:cNvPr id="0" name=""/>
        <dsp:cNvSpPr/>
      </dsp:nvSpPr>
      <dsp:spPr>
        <a:xfrm rot="5400000">
          <a:off x="5060894" y="1450049"/>
          <a:ext cx="1270187" cy="5360929"/>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Stakeholders who contribute to purchase price and acquisition expenses. </a:t>
          </a:r>
        </a:p>
        <a:p>
          <a:pPr marL="228600" lvl="1" indent="-228600" algn="l" defTabSz="889000">
            <a:lnSpc>
              <a:spcPct val="90000"/>
            </a:lnSpc>
            <a:spcBef>
              <a:spcPct val="0"/>
            </a:spcBef>
            <a:spcAft>
              <a:spcPct val="15000"/>
            </a:spcAft>
            <a:buChar char="•"/>
          </a:pPr>
          <a:r>
            <a:rPr lang="en-US" sz="2000" kern="1200" dirty="0"/>
            <a:t>Stakeholders identify key properties.</a:t>
          </a:r>
        </a:p>
      </dsp:txBody>
      <dsp:txXfrm rot="-5400000">
        <a:off x="3015524" y="3557425"/>
        <a:ext cx="5298924" cy="1146177"/>
      </dsp:txXfrm>
    </dsp:sp>
    <dsp:sp modelId="{43783876-B326-4B2C-8B76-3B38FE17438D}">
      <dsp:nvSpPr>
        <dsp:cNvPr id="0" name=""/>
        <dsp:cNvSpPr/>
      </dsp:nvSpPr>
      <dsp:spPr>
        <a:xfrm>
          <a:off x="0" y="3336647"/>
          <a:ext cx="3015523" cy="15877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Community</a:t>
          </a:r>
        </a:p>
      </dsp:txBody>
      <dsp:txXfrm>
        <a:off x="77507" y="3414154"/>
        <a:ext cx="2860509" cy="14327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0FD38-6E0B-4FC8-89B3-20561C80B64D}">
      <dsp:nvSpPr>
        <dsp:cNvPr id="0" name=""/>
        <dsp:cNvSpPr/>
      </dsp:nvSpPr>
      <dsp:spPr>
        <a:xfrm rot="5400000">
          <a:off x="5007673" y="-1884192"/>
          <a:ext cx="1376628" cy="5360929"/>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solidFill>
                <a:sysClr val="windowText" lastClr="000000"/>
              </a:solidFill>
            </a:rPr>
            <a:t>Proximity to Rio Grande, Pecos, Gila or San Juan river.</a:t>
          </a:r>
          <a:endParaRPr lang="en-US" sz="2300" kern="1200" dirty="0"/>
        </a:p>
        <a:p>
          <a:pPr marL="228600" lvl="1" indent="-228600" algn="l" defTabSz="1022350">
            <a:lnSpc>
              <a:spcPct val="90000"/>
            </a:lnSpc>
            <a:spcBef>
              <a:spcPct val="0"/>
            </a:spcBef>
            <a:spcAft>
              <a:spcPct val="15000"/>
            </a:spcAft>
            <a:buChar char="•"/>
          </a:pPr>
          <a:r>
            <a:rPr lang="en-US" sz="2300" kern="1200" dirty="0">
              <a:solidFill>
                <a:sysClr val="windowText" lastClr="000000"/>
              </a:solidFill>
            </a:rPr>
            <a:t>Contains riparian or perennial water. </a:t>
          </a:r>
          <a:endParaRPr lang="en-US" sz="2300" kern="1200" dirty="0"/>
        </a:p>
      </dsp:txBody>
      <dsp:txXfrm rot="-5400000">
        <a:off x="3015523" y="175159"/>
        <a:ext cx="5293728" cy="1242226"/>
      </dsp:txXfrm>
    </dsp:sp>
    <dsp:sp modelId="{9942C11F-CCE3-4354-9314-F33CC97A87A2}">
      <dsp:nvSpPr>
        <dsp:cNvPr id="0" name=""/>
        <dsp:cNvSpPr/>
      </dsp:nvSpPr>
      <dsp:spPr>
        <a:xfrm>
          <a:off x="0" y="0"/>
          <a:ext cx="3015523" cy="1587734"/>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Local</a:t>
          </a:r>
        </a:p>
      </dsp:txBody>
      <dsp:txXfrm>
        <a:off x="77507" y="77507"/>
        <a:ext cx="2860509" cy="1432720"/>
      </dsp:txXfrm>
    </dsp:sp>
    <dsp:sp modelId="{451A5D13-0950-41C9-995E-EECABA5A4731}">
      <dsp:nvSpPr>
        <dsp:cNvPr id="0" name=""/>
        <dsp:cNvSpPr/>
      </dsp:nvSpPr>
      <dsp:spPr>
        <a:xfrm rot="5400000">
          <a:off x="5060894" y="-208421"/>
          <a:ext cx="1270187" cy="5360929"/>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Avoids subdivision of large ranches.</a:t>
          </a:r>
        </a:p>
        <a:p>
          <a:pPr marL="228600" lvl="1" indent="-228600" algn="l" defTabSz="1022350">
            <a:lnSpc>
              <a:spcPct val="90000"/>
            </a:lnSpc>
            <a:spcBef>
              <a:spcPct val="0"/>
            </a:spcBef>
            <a:spcAft>
              <a:spcPct val="15000"/>
            </a:spcAft>
            <a:buChar char="•"/>
          </a:pPr>
          <a:r>
            <a:rPr lang="en-US" sz="2300" kern="1200" dirty="0"/>
            <a:t>Provide wildlife habitat compatible with grazed land.</a:t>
          </a:r>
        </a:p>
      </dsp:txBody>
      <dsp:txXfrm rot="-5400000">
        <a:off x="3015524" y="1898954"/>
        <a:ext cx="5298924" cy="1146177"/>
      </dsp:txXfrm>
    </dsp:sp>
    <dsp:sp modelId="{03702CA5-C1E3-4282-BEFD-8B8DF6E486AB}">
      <dsp:nvSpPr>
        <dsp:cNvPr id="0" name=""/>
        <dsp:cNvSpPr/>
      </dsp:nvSpPr>
      <dsp:spPr>
        <a:xfrm>
          <a:off x="0" y="1678179"/>
          <a:ext cx="3015523" cy="1587734"/>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Conservation</a:t>
          </a:r>
        </a:p>
      </dsp:txBody>
      <dsp:txXfrm>
        <a:off x="77507" y="1755686"/>
        <a:ext cx="2860509" cy="1432720"/>
      </dsp:txXfrm>
    </dsp:sp>
    <dsp:sp modelId="{1DA2D6E2-32DA-4F08-86D5-44D9CF6512BA}">
      <dsp:nvSpPr>
        <dsp:cNvPr id="0" name=""/>
        <dsp:cNvSpPr/>
      </dsp:nvSpPr>
      <dsp:spPr>
        <a:xfrm rot="5400000">
          <a:off x="5060894" y="1450049"/>
          <a:ext cx="1270187" cy="5360929"/>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Stakeholders contribute to purchase price and acquisition expenses. </a:t>
          </a:r>
        </a:p>
        <a:p>
          <a:pPr marL="228600" lvl="1" indent="-228600" algn="l" defTabSz="1022350">
            <a:lnSpc>
              <a:spcPct val="90000"/>
            </a:lnSpc>
            <a:spcBef>
              <a:spcPct val="0"/>
            </a:spcBef>
            <a:spcAft>
              <a:spcPct val="15000"/>
            </a:spcAft>
            <a:buChar char="•"/>
          </a:pPr>
          <a:r>
            <a:rPr lang="en-US" sz="2300" kern="1200" dirty="0"/>
            <a:t>Stakeholders identify key properties.</a:t>
          </a:r>
        </a:p>
      </dsp:txBody>
      <dsp:txXfrm rot="-5400000">
        <a:off x="3015524" y="3557425"/>
        <a:ext cx="5298924" cy="1146177"/>
      </dsp:txXfrm>
    </dsp:sp>
    <dsp:sp modelId="{43783876-B326-4B2C-8B76-3B38FE17438D}">
      <dsp:nvSpPr>
        <dsp:cNvPr id="0" name=""/>
        <dsp:cNvSpPr/>
      </dsp:nvSpPr>
      <dsp:spPr>
        <a:xfrm>
          <a:off x="0" y="3336647"/>
          <a:ext cx="3015523" cy="15877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Community</a:t>
          </a:r>
        </a:p>
      </dsp:txBody>
      <dsp:txXfrm>
        <a:off x="77507" y="3414154"/>
        <a:ext cx="2860509" cy="14327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0FD38-6E0B-4FC8-89B3-20561C80B64D}">
      <dsp:nvSpPr>
        <dsp:cNvPr id="0" name=""/>
        <dsp:cNvSpPr/>
      </dsp:nvSpPr>
      <dsp:spPr>
        <a:xfrm rot="5400000">
          <a:off x="5018305" y="-1884192"/>
          <a:ext cx="1355366" cy="5360929"/>
        </a:xfrm>
        <a:prstGeom prst="round2SameRect">
          <a:avLst/>
        </a:prstGeom>
        <a:solidFill>
          <a:schemeClr val="accent3">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Statewide</a:t>
          </a:r>
        </a:p>
        <a:p>
          <a:pPr marL="171450" lvl="1" indent="-171450" algn="l" defTabSz="755650">
            <a:lnSpc>
              <a:spcPct val="90000"/>
            </a:lnSpc>
            <a:spcBef>
              <a:spcPct val="0"/>
            </a:spcBef>
            <a:spcAft>
              <a:spcPct val="15000"/>
            </a:spcAft>
            <a:buChar char="•"/>
          </a:pPr>
          <a:r>
            <a:rPr lang="en-US" sz="1700" kern="1200" dirty="0"/>
            <a:t>Priority for source water areas</a:t>
          </a:r>
        </a:p>
        <a:p>
          <a:pPr marL="171450" lvl="1" indent="-171450" algn="l" defTabSz="755650">
            <a:lnSpc>
              <a:spcPct val="90000"/>
            </a:lnSpc>
            <a:spcBef>
              <a:spcPct val="0"/>
            </a:spcBef>
            <a:spcAft>
              <a:spcPct val="15000"/>
            </a:spcAft>
            <a:buChar char="•"/>
          </a:pPr>
          <a:r>
            <a:rPr lang="en-US" sz="1700" kern="1200" dirty="0"/>
            <a:t>Forested areas are separate from range, crop and pasture.</a:t>
          </a:r>
        </a:p>
      </dsp:txBody>
      <dsp:txXfrm rot="-5400000">
        <a:off x="3015524" y="184753"/>
        <a:ext cx="5294765" cy="1223038"/>
      </dsp:txXfrm>
    </dsp:sp>
    <dsp:sp modelId="{9942C11F-CCE3-4354-9314-F33CC97A87A2}">
      <dsp:nvSpPr>
        <dsp:cNvPr id="0" name=""/>
        <dsp:cNvSpPr/>
      </dsp:nvSpPr>
      <dsp:spPr>
        <a:xfrm>
          <a:off x="0" y="0"/>
          <a:ext cx="3015523" cy="1587734"/>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Local </a:t>
          </a:r>
        </a:p>
      </dsp:txBody>
      <dsp:txXfrm>
        <a:off x="77507" y="77507"/>
        <a:ext cx="2860509" cy="1432720"/>
      </dsp:txXfrm>
    </dsp:sp>
    <dsp:sp modelId="{451A5D13-0950-41C9-995E-EECABA5A4731}">
      <dsp:nvSpPr>
        <dsp:cNvPr id="0" name=""/>
        <dsp:cNvSpPr/>
      </dsp:nvSpPr>
      <dsp:spPr>
        <a:xfrm rot="5400000">
          <a:off x="5060894" y="-208421"/>
          <a:ext cx="1270187" cy="5360929"/>
        </a:xfrm>
        <a:prstGeom prst="round2SameRect">
          <a:avLst/>
        </a:prstGeom>
        <a:solidFill>
          <a:schemeClr val="accent2">
            <a:lumMod val="40000"/>
            <a:lumOff val="6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Protect plant diversity and condition with Prescribed Grazing practice.</a:t>
          </a:r>
        </a:p>
        <a:p>
          <a:pPr marL="171450" lvl="1" indent="-171450" algn="l" defTabSz="755650">
            <a:lnSpc>
              <a:spcPct val="90000"/>
            </a:lnSpc>
            <a:spcBef>
              <a:spcPct val="0"/>
            </a:spcBef>
            <a:spcAft>
              <a:spcPct val="15000"/>
            </a:spcAft>
            <a:buChar char="•"/>
          </a:pPr>
          <a:r>
            <a:rPr lang="en-US" sz="1700" kern="1200" dirty="0"/>
            <a:t>Improve habitat for wildlife.</a:t>
          </a:r>
        </a:p>
        <a:p>
          <a:pPr marL="171450" lvl="1" indent="-171450" algn="l" defTabSz="755650">
            <a:lnSpc>
              <a:spcPct val="90000"/>
            </a:lnSpc>
            <a:spcBef>
              <a:spcPct val="0"/>
            </a:spcBef>
            <a:spcAft>
              <a:spcPct val="15000"/>
            </a:spcAft>
            <a:buChar char="•"/>
          </a:pPr>
          <a:r>
            <a:rPr lang="en-US" sz="1700" kern="1200" dirty="0"/>
            <a:t>Soil health with no-till, cover crops, crop rotation.</a:t>
          </a:r>
        </a:p>
      </dsp:txBody>
      <dsp:txXfrm rot="-5400000">
        <a:off x="3015524" y="1898954"/>
        <a:ext cx="5298924" cy="1146177"/>
      </dsp:txXfrm>
    </dsp:sp>
    <dsp:sp modelId="{03702CA5-C1E3-4282-BEFD-8B8DF6E486AB}">
      <dsp:nvSpPr>
        <dsp:cNvPr id="0" name=""/>
        <dsp:cNvSpPr/>
      </dsp:nvSpPr>
      <dsp:spPr>
        <a:xfrm>
          <a:off x="0" y="1678179"/>
          <a:ext cx="3015523" cy="1587734"/>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Conservation</a:t>
          </a:r>
        </a:p>
      </dsp:txBody>
      <dsp:txXfrm>
        <a:off x="77507" y="1755686"/>
        <a:ext cx="2860509" cy="1432720"/>
      </dsp:txXfrm>
    </dsp:sp>
    <dsp:sp modelId="{1DA2D6E2-32DA-4F08-86D5-44D9CF6512BA}">
      <dsp:nvSpPr>
        <dsp:cNvPr id="0" name=""/>
        <dsp:cNvSpPr/>
      </dsp:nvSpPr>
      <dsp:spPr>
        <a:xfrm rot="5400000">
          <a:off x="5060894" y="1450049"/>
          <a:ext cx="1270187" cy="5360929"/>
        </a:xfrm>
        <a:prstGeom prst="round2SameRect">
          <a:avLst/>
        </a:prstGeom>
        <a:solidFill>
          <a:schemeClr val="accent1">
            <a:lumMod val="20000"/>
            <a:lumOff val="8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a:t>Sharing of best grazing practices- plant utilization and recovery. </a:t>
          </a:r>
        </a:p>
        <a:p>
          <a:pPr marL="171450" lvl="1" indent="-171450" algn="l" defTabSz="755650">
            <a:lnSpc>
              <a:spcPct val="90000"/>
            </a:lnSpc>
            <a:spcBef>
              <a:spcPct val="0"/>
            </a:spcBef>
            <a:spcAft>
              <a:spcPct val="15000"/>
            </a:spcAft>
            <a:buChar char="•"/>
          </a:pPr>
          <a:r>
            <a:rPr lang="en-US" sz="1700" kern="1200" dirty="0"/>
            <a:t>Contingency plan for market changes, drought, fire.</a:t>
          </a:r>
        </a:p>
        <a:p>
          <a:pPr marL="171450" lvl="1" indent="-171450" algn="l" defTabSz="755650">
            <a:lnSpc>
              <a:spcPct val="90000"/>
            </a:lnSpc>
            <a:spcBef>
              <a:spcPct val="0"/>
            </a:spcBef>
            <a:spcAft>
              <a:spcPct val="15000"/>
            </a:spcAft>
            <a:buChar char="•"/>
          </a:pPr>
          <a:r>
            <a:rPr lang="en-US" sz="1700" kern="1200" dirty="0"/>
            <a:t>Corridors for wildlife</a:t>
          </a:r>
        </a:p>
      </dsp:txBody>
      <dsp:txXfrm rot="-5400000">
        <a:off x="3015524" y="3557425"/>
        <a:ext cx="5298924" cy="1146177"/>
      </dsp:txXfrm>
    </dsp:sp>
    <dsp:sp modelId="{43783876-B326-4B2C-8B76-3B38FE17438D}">
      <dsp:nvSpPr>
        <dsp:cNvPr id="0" name=""/>
        <dsp:cNvSpPr/>
      </dsp:nvSpPr>
      <dsp:spPr>
        <a:xfrm>
          <a:off x="0" y="3336647"/>
          <a:ext cx="3015523" cy="15877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kern="1200" dirty="0"/>
            <a:t>Community</a:t>
          </a:r>
        </a:p>
      </dsp:txBody>
      <dsp:txXfrm>
        <a:off x="77507" y="3414154"/>
        <a:ext cx="2860509" cy="143272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3C95F70-5F05-4E16-82D5-77C20CB02DFC}" type="datetimeFigureOut">
              <a:rPr lang="en-US" smtClean="0"/>
              <a:t>10/28/2022</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9227ABE-0D5B-4250-918B-8A786754879B}" type="slidenum">
              <a:rPr lang="en-US" smtClean="0"/>
              <a:t>‹#›</a:t>
            </a:fld>
            <a:endParaRPr lang="en-US"/>
          </a:p>
        </p:txBody>
      </p:sp>
    </p:spTree>
    <p:extLst>
      <p:ext uri="{BB962C8B-B14F-4D97-AF65-F5344CB8AC3E}">
        <p14:creationId xmlns:p14="http://schemas.microsoft.com/office/powerpoint/2010/main" val="3158513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 Technical Committee provides input and advice to guide locally led conservation priorities.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9295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Locally led is based on three principles. The term “local” can be a large or small area depending on the conservation issue.</a:t>
            </a:r>
          </a:p>
          <a:p>
            <a:r>
              <a:rPr lang="en-US" dirty="0"/>
              <a:t>Action is driven by the conservation needs based on resource concerns identified. Program funding is tool to help with action. Programs do not drive the process.</a:t>
            </a:r>
          </a:p>
          <a:p>
            <a:r>
              <a:rPr lang="en-US" dirty="0"/>
              <a:t>Community involvement is crucial. Key stakeholders must be involved in the process.</a:t>
            </a:r>
          </a:p>
          <a:p>
            <a:endParaRPr lang="en-US" dirty="0"/>
          </a:p>
        </p:txBody>
      </p:sp>
      <p:sp>
        <p:nvSpPr>
          <p:cNvPr id="4" name="Slide Number Placeholder 3"/>
          <p:cNvSpPr>
            <a:spLocks noGrp="1"/>
          </p:cNvSpPr>
          <p:nvPr>
            <p:ph type="sldNum" sz="quarter" idx="5"/>
          </p:nvPr>
        </p:nvSpPr>
        <p:spPr/>
        <p:txBody>
          <a:bodyPr/>
          <a:lstStyle/>
          <a:p>
            <a:fld id="{59227ABE-0D5B-4250-918B-8A786754879B}" type="slidenum">
              <a:rPr lang="en-US" smtClean="0"/>
              <a:t>2</a:t>
            </a:fld>
            <a:endParaRPr lang="en-US"/>
          </a:p>
        </p:txBody>
      </p:sp>
    </p:spTree>
    <p:extLst>
      <p:ext uri="{BB962C8B-B14F-4D97-AF65-F5344CB8AC3E}">
        <p14:creationId xmlns:p14="http://schemas.microsoft.com/office/powerpoint/2010/main" val="1410729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year NRCS must conduct a review of payment rates and seek input from the State Technical Committee. FY2021 rates have not been published.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9227ABE-0D5B-4250-918B-8A78675487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420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collect information on size of equipment, hours and typical size to provide the justification to change the payment rate.</a:t>
            </a:r>
          </a:p>
        </p:txBody>
      </p:sp>
      <p:sp>
        <p:nvSpPr>
          <p:cNvPr id="4" name="Slide Number Placeholder 3"/>
          <p:cNvSpPr>
            <a:spLocks noGrp="1"/>
          </p:cNvSpPr>
          <p:nvPr>
            <p:ph type="sldNum" sz="quarter" idx="5"/>
          </p:nvPr>
        </p:nvSpPr>
        <p:spPr/>
        <p:txBody>
          <a:bodyPr/>
          <a:lstStyle/>
          <a:p>
            <a:fld id="{59227ABE-0D5B-4250-918B-8A786754879B}" type="slidenum">
              <a:rPr lang="en-US" smtClean="0"/>
              <a:t>6</a:t>
            </a:fld>
            <a:endParaRPr lang="en-US"/>
          </a:p>
        </p:txBody>
      </p:sp>
    </p:spTree>
    <p:extLst>
      <p:ext uri="{BB962C8B-B14F-4D97-AF65-F5344CB8AC3E}">
        <p14:creationId xmlns:p14="http://schemas.microsoft.com/office/powerpoint/2010/main" val="1176130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Kari- overview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A54407-3D00-46D5-94C4-AB0223546B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7007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C2A31-9555-4431-901F-FD693482344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3611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7DC1755-625D-A742-ACDB-726AD4CDF2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4927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Establishment of ranking pools appropriate for the conduct of CSP within the State to ensure program availability and better distribution of the funds. Ranking pools may be based on watersheds, geographic areas, or other appropriate regions within a State and may consider high-priority regional and State-level priority resource concern areas;</a:t>
            </a:r>
          </a:p>
          <a:p>
            <a:endParaRPr lang="en-US" dirty="0"/>
          </a:p>
        </p:txBody>
      </p:sp>
      <p:sp>
        <p:nvSpPr>
          <p:cNvPr id="4" name="Slide Number Placeholder 3"/>
          <p:cNvSpPr>
            <a:spLocks noGrp="1"/>
          </p:cNvSpPr>
          <p:nvPr>
            <p:ph type="sldNum" sz="quarter" idx="5"/>
          </p:nvPr>
        </p:nvSpPr>
        <p:spPr/>
        <p:txBody>
          <a:bodyPr/>
          <a:lstStyle/>
          <a:p>
            <a:fld id="{59227ABE-0D5B-4250-918B-8A786754879B}" type="slidenum">
              <a:rPr lang="en-US" smtClean="0"/>
              <a:t>21</a:t>
            </a:fld>
            <a:endParaRPr lang="en-US"/>
          </a:p>
        </p:txBody>
      </p:sp>
    </p:spTree>
    <p:extLst>
      <p:ext uri="{BB962C8B-B14F-4D97-AF65-F5344CB8AC3E}">
        <p14:creationId xmlns:p14="http://schemas.microsoft.com/office/powerpoint/2010/main" val="1591542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CB9764-647B-4A0B-9CA5-C3B229C1C93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0357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11.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74024-EEE0-DC40-B528-D5AD762A68D0}"/>
              </a:ext>
            </a:extLst>
          </p:cNvPr>
          <p:cNvSpPr>
            <a:spLocks noGrp="1"/>
          </p:cNvSpPr>
          <p:nvPr>
            <p:ph type="title"/>
          </p:nvPr>
        </p:nvSpPr>
        <p:spPr>
          <a:xfrm>
            <a:off x="285750" y="1576705"/>
            <a:ext cx="4949190" cy="3124835"/>
          </a:xfrm>
          <a:prstGeom prst="rect">
            <a:avLst/>
          </a:prstGeom>
        </p:spPr>
        <p:txBody>
          <a:bodyPr/>
          <a:lstStyle>
            <a:lvl1pPr>
              <a:defRPr b="1" i="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US" dirty="0"/>
              <a:t>Click to edit Master title style</a:t>
            </a:r>
          </a:p>
        </p:txBody>
      </p:sp>
    </p:spTree>
    <p:extLst>
      <p:ext uri="{BB962C8B-B14F-4D97-AF65-F5344CB8AC3E}">
        <p14:creationId xmlns:p14="http://schemas.microsoft.com/office/powerpoint/2010/main" val="396976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413370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10278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2245899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258012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049633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10" hasCustomPrompt="1"/>
          </p:nvPr>
        </p:nvSpPr>
        <p:spPr>
          <a:xfrm>
            <a:off x="7209694" y="2413000"/>
            <a:ext cx="1760413" cy="3067050"/>
          </a:xfr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p:spPr>
        <p:txBody>
          <a:bodyPr>
            <a:noAutofit/>
          </a:bodyPr>
          <a:lstStyle>
            <a:lvl1pPr>
              <a:defRPr sz="1200">
                <a:solidFill>
                  <a:srgbClr val="139AB2"/>
                </a:solidFill>
              </a:defRPr>
            </a:lvl1pPr>
          </a:lstStyle>
          <a:p>
            <a:pPr lvl="0"/>
            <a:r>
              <a:rPr lang="en-US" dirty="0"/>
              <a:t>Click to edit Master text styles</a:t>
            </a:r>
          </a:p>
        </p:txBody>
      </p:sp>
      <p:sp>
        <p:nvSpPr>
          <p:cNvPr id="12" name="TextBox 11"/>
          <p:cNvSpPr txBox="1"/>
          <p:nvPr userDrawn="1"/>
        </p:nvSpPr>
        <p:spPr>
          <a:xfrm>
            <a:off x="966502" y="6324600"/>
            <a:ext cx="1915909" cy="276999"/>
          </a:xfrm>
          <a:prstGeom prst="rect">
            <a:avLst/>
          </a:prstGeom>
          <a:noFill/>
        </p:spPr>
        <p:txBody>
          <a:bodyPr wrap="none" rtlCol="0">
            <a:spAutoFit/>
          </a:bodyPr>
          <a:lstStyle/>
          <a:p>
            <a:r>
              <a:rPr lang="en-US" sz="1200" b="0" dirty="0">
                <a:solidFill>
                  <a:srgbClr val="00ABC0"/>
                </a:solidFill>
                <a:latin typeface="+mj-lt"/>
              </a:rPr>
              <a:t>Mission Support Services</a:t>
            </a:r>
          </a:p>
        </p:txBody>
      </p:sp>
      <p:sp>
        <p:nvSpPr>
          <p:cNvPr id="13"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781875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238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8565640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00880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424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3">
            <a:extLst>
              <a:ext uri="{28A0092B-C50C-407E-A947-70E740481C1C}">
                <a14:useLocalDpi xmlns:a14="http://schemas.microsoft.com/office/drawing/2010/main" val="0"/>
              </a:ext>
            </a:extLst>
          </a:blip>
          <a:srcRect l="30954" t="19536" r="7602" b="19021"/>
          <a:stretch/>
        </p:blipFill>
        <p:spPr>
          <a:xfrm>
            <a:off x="5581898" y="3341077"/>
            <a:ext cx="3063874" cy="2027907"/>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231638"/>
            <a:ext cx="5402385" cy="4136630"/>
          </a:xfrm>
          <a:prstGeom prst="rect">
            <a:avLst/>
          </a:prstGeom>
        </p:spPr>
      </p:pic>
      <p:sp>
        <p:nvSpPr>
          <p:cNvPr id="2" name="Title 1"/>
          <p:cNvSpPr>
            <a:spLocks noGrp="1"/>
          </p:cNvSpPr>
          <p:nvPr>
            <p:ph type="ctrTitle"/>
          </p:nvPr>
        </p:nvSpPr>
        <p:spPr>
          <a:xfrm>
            <a:off x="470877" y="5600674"/>
            <a:ext cx="7070969" cy="649681"/>
          </a:xfrm>
          <a:prstGeom prst="rect">
            <a:avLst/>
          </a:prstGeom>
        </p:spPr>
        <p:txBody>
          <a:bodyPr>
            <a:normAutofit/>
          </a:bodyPr>
          <a:lstStyle>
            <a:lvl1pPr algn="l">
              <a:defRPr sz="3000" b="1">
                <a:solidFill>
                  <a:schemeClr val="bg1"/>
                </a:solidFill>
                <a:latin typeface="Arial"/>
                <a:cs typeface="Arial"/>
              </a:defRPr>
            </a:lvl1pPr>
          </a:lstStyle>
          <a:p>
            <a:r>
              <a:rPr lang="en-US" dirty="0"/>
              <a:t>Click to edit Master title style</a:t>
            </a:r>
          </a:p>
        </p:txBody>
      </p:sp>
      <p:sp>
        <p:nvSpPr>
          <p:cNvPr id="3" name="Subtitle 2"/>
          <p:cNvSpPr>
            <a:spLocks noGrp="1"/>
          </p:cNvSpPr>
          <p:nvPr>
            <p:ph type="subTitle" idx="1" hasCustomPrompt="1"/>
          </p:nvPr>
        </p:nvSpPr>
        <p:spPr>
          <a:xfrm>
            <a:off x="470877" y="6250355"/>
            <a:ext cx="3143738" cy="412261"/>
          </a:xfrm>
          <a:prstGeom prst="rect">
            <a:avLst/>
          </a:prstGeom>
        </p:spPr>
        <p:txBody>
          <a:bodyPr>
            <a:normAutofit/>
          </a:bodyPr>
          <a:lstStyle>
            <a:lvl1pPr marL="0" indent="0" algn="l">
              <a:buNone/>
              <a:defRPr sz="1500" b="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Date | Presenter</a:t>
            </a:r>
          </a:p>
        </p:txBody>
      </p:sp>
      <p:pic>
        <p:nvPicPr>
          <p:cNvPr id="16" name="Picture 15" descr="NRCS_Title-Raindrop1.png"/>
          <p:cNvPicPr>
            <a:picLocks noChangeAspect="1"/>
          </p:cNvPicPr>
          <p:nvPr userDrawn="1"/>
        </p:nvPicPr>
        <p:blipFill rotWithShape="1">
          <a:blip r:embed="rId5">
            <a:extLst>
              <a:ext uri="{28A0092B-C50C-407E-A947-70E740481C1C}">
                <a14:useLocalDpi xmlns:a14="http://schemas.microsoft.com/office/drawing/2010/main" val="0"/>
              </a:ext>
            </a:extLst>
          </a:blip>
          <a:srcRect l="74039" t="16381" b="21472"/>
          <a:stretch/>
        </p:blipFill>
        <p:spPr>
          <a:xfrm>
            <a:off x="6770076" y="1133231"/>
            <a:ext cx="2373924" cy="4261977"/>
          </a:xfrm>
          <a:prstGeom prst="rect">
            <a:avLst/>
          </a:prstGeom>
        </p:spPr>
      </p:pic>
      <p:pic>
        <p:nvPicPr>
          <p:cNvPr id="19" name="Picture 18" descr="NRCS_Title-Raindrop1.png"/>
          <p:cNvPicPr>
            <a:picLocks noChangeAspect="1"/>
          </p:cNvPicPr>
          <p:nvPr userDrawn="1"/>
        </p:nvPicPr>
        <p:blipFill rotWithShape="1">
          <a:blip r:embed="rId6">
            <a:extLst>
              <a:ext uri="{28A0092B-C50C-407E-A947-70E740481C1C}">
                <a14:useLocalDpi xmlns:a14="http://schemas.microsoft.com/office/drawing/2010/main" val="0"/>
              </a:ext>
            </a:extLst>
          </a:blip>
          <a:srcRect l="61045" t="48718" r="34080" b="44444"/>
          <a:stretch/>
        </p:blipFill>
        <p:spPr>
          <a:xfrm>
            <a:off x="5581898" y="3341076"/>
            <a:ext cx="445717" cy="468923"/>
          </a:xfrm>
          <a:prstGeom prst="rect">
            <a:avLst/>
          </a:prstGeom>
        </p:spPr>
      </p:pic>
      <p:sp>
        <p:nvSpPr>
          <p:cNvPr id="20" name="Content Placeholder 19"/>
          <p:cNvSpPr>
            <a:spLocks noGrp="1"/>
          </p:cNvSpPr>
          <p:nvPr>
            <p:ph sz="quarter" idx="10" hasCustomPrompt="1"/>
          </p:nvPr>
        </p:nvSpPr>
        <p:spPr>
          <a:xfrm>
            <a:off x="5616943" y="1249851"/>
            <a:ext cx="2266950" cy="342900"/>
          </a:xfrm>
          <a:prstGeom prst="rect">
            <a:avLst/>
          </a:prstGeom>
        </p:spPr>
        <p:txBody>
          <a:bodyPr anchor="ctr">
            <a:normAutofit/>
          </a:bodyPr>
          <a:lstStyle>
            <a:lvl1pPr>
              <a:defRPr sz="1000" b="0" spc="300" baseline="0">
                <a:solidFill>
                  <a:srgbClr val="FEC20D"/>
                </a:solidFill>
              </a:defRPr>
            </a:lvl1pPr>
          </a:lstStyle>
          <a:p>
            <a:pPr lvl="0"/>
            <a:r>
              <a:rPr lang="en-US" dirty="0"/>
              <a:t>State Name</a:t>
            </a:r>
          </a:p>
        </p:txBody>
      </p:sp>
    </p:spTree>
    <p:extLst>
      <p:ext uri="{BB962C8B-B14F-4D97-AF65-F5344CB8AC3E}">
        <p14:creationId xmlns:p14="http://schemas.microsoft.com/office/powerpoint/2010/main" val="3354354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57391-97B3-4857-B423-2E8D28E00A53}"/>
              </a:ext>
            </a:extLst>
          </p:cNvPr>
          <p:cNvSpPr>
            <a:spLocks noGrp="1"/>
          </p:cNvSpPr>
          <p:nvPr>
            <p:ph type="title"/>
          </p:nvPr>
        </p:nvSpPr>
        <p:spPr>
          <a:xfrm>
            <a:off x="628650" y="852256"/>
            <a:ext cx="7886700" cy="83843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EEB0F73-D19C-4FC2-83F0-06EB1D55FD94}"/>
              </a:ext>
            </a:extLst>
          </p:cNvPr>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01703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2099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9647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5707884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320276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2637524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2176412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4" y="566615"/>
            <a:ext cx="8229600" cy="943708"/>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61815" y="1600200"/>
            <a:ext cx="6811108" cy="452596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p:nvPr userDrawn="1"/>
        </p:nvSpPr>
        <p:spPr>
          <a:xfrm>
            <a:off x="7151077" y="1609969"/>
            <a:ext cx="1867875" cy="397803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5"/>
          <p:cNvSpPr>
            <a:spLocks noGrp="1"/>
          </p:cNvSpPr>
          <p:nvPr>
            <p:ph type="body" sz="quarter" idx="10" hasCustomPrompt="1"/>
          </p:nvPr>
        </p:nvSpPr>
        <p:spPr>
          <a:xfrm>
            <a:off x="7209694" y="2413000"/>
            <a:ext cx="1760413" cy="3067050"/>
          </a:xfrm>
          <a:prstGeom prst="rect">
            <a:avLst/>
          </a:prstGeom>
        </p:spPr>
        <p:txBody>
          <a:bodyPr>
            <a:normAutofit/>
          </a:bodyPr>
          <a:lstStyle>
            <a:lvl1pPr algn="l">
              <a:defRPr sz="1000" b="0">
                <a:solidFill>
                  <a:schemeClr val="tx1"/>
                </a:solidFill>
              </a:defRPr>
            </a:lvl1pPr>
            <a:lvl5pPr marL="1828800" indent="0">
              <a:buNone/>
              <a:defRPr/>
            </a:lvl5pPr>
          </a:lstStyle>
          <a:p>
            <a:pPr lvl="0"/>
            <a:r>
              <a:rPr lang="en-US" dirty="0"/>
              <a:t>Fifth level</a:t>
            </a:r>
          </a:p>
        </p:txBody>
      </p:sp>
      <p:sp>
        <p:nvSpPr>
          <p:cNvPr id="14" name="Text Placeholder 13"/>
          <p:cNvSpPr>
            <a:spLocks noGrp="1"/>
          </p:cNvSpPr>
          <p:nvPr>
            <p:ph type="body" sz="quarter" idx="11"/>
          </p:nvPr>
        </p:nvSpPr>
        <p:spPr>
          <a:xfrm>
            <a:off x="7208624" y="1709738"/>
            <a:ext cx="1762218" cy="615339"/>
          </a:xfrm>
          <a:prstGeom prst="rect">
            <a:avLst/>
          </a:prstGeom>
        </p:spPr>
        <p:txBody>
          <a:bodyPr>
            <a:noAutofit/>
          </a:bodyPr>
          <a:lstStyle>
            <a:lvl1pPr>
              <a:defRPr sz="1200">
                <a:solidFill>
                  <a:srgbClr val="139AB2"/>
                </a:solidFill>
              </a:defRPr>
            </a:lvl1pPr>
          </a:lstStyle>
          <a:p>
            <a:pPr lvl="0"/>
            <a:r>
              <a:rPr lang="en-US" dirty="0"/>
              <a:t>Click to edit Master text styles</a:t>
            </a:r>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310994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HR Transition Slide">
    <p:spTree>
      <p:nvGrpSpPr>
        <p:cNvPr id="1" name=""/>
        <p:cNvGrpSpPr/>
        <p:nvPr/>
      </p:nvGrpSpPr>
      <p:grpSpPr>
        <a:xfrm>
          <a:off x="0" y="0"/>
          <a:ext cx="0" cy="0"/>
          <a:chOff x="0" y="0"/>
          <a:chExt cx="0" cy="0"/>
        </a:xfrm>
      </p:grpSpPr>
      <p:sp>
        <p:nvSpPr>
          <p:cNvPr id="11" name="Rectangle 10"/>
          <p:cNvSpPr/>
          <p:nvPr userDrawn="1"/>
        </p:nvSpPr>
        <p:spPr>
          <a:xfrm>
            <a:off x="0" y="2419349"/>
            <a:ext cx="9144000" cy="1551523"/>
          </a:xfrm>
          <a:prstGeom prst="rect">
            <a:avLst/>
          </a:prstGeom>
          <a:solidFill>
            <a:srgbClr val="002C76"/>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Title 1"/>
          <p:cNvSpPr>
            <a:spLocks noGrp="1"/>
          </p:cNvSpPr>
          <p:nvPr>
            <p:ph type="title" hasCustomPrompt="1"/>
          </p:nvPr>
        </p:nvSpPr>
        <p:spPr>
          <a:xfrm>
            <a:off x="228600" y="2537885"/>
            <a:ext cx="6400800" cy="1322922"/>
          </a:xfrm>
          <a:prstGeom prst="rect">
            <a:avLst/>
          </a:prstGeom>
        </p:spPr>
        <p:txBody>
          <a:bodyPr anchor="ctr">
            <a:normAutofit/>
          </a:bodyPr>
          <a:lstStyle>
            <a:lvl1pPr algn="l">
              <a:defRPr sz="3600" b="0" u="none" cap="none" spc="-150" normalizeH="0" baseline="0">
                <a:solidFill>
                  <a:schemeClr val="bg1"/>
                </a:solidFill>
                <a:latin typeface="+mj-lt"/>
              </a:defRPr>
            </a:lvl1pPr>
          </a:lstStyle>
          <a:p>
            <a:r>
              <a:rPr lang="en-US" dirty="0"/>
              <a:t>Insert Transition Slide Title</a:t>
            </a:r>
          </a:p>
        </p:txBody>
      </p:sp>
      <p:sp>
        <p:nvSpPr>
          <p:cNvPr id="14" name="Text Placeholder 3"/>
          <p:cNvSpPr>
            <a:spLocks noGrp="1"/>
          </p:cNvSpPr>
          <p:nvPr>
            <p:ph type="body" sz="quarter" idx="10" hasCustomPrompt="1"/>
          </p:nvPr>
        </p:nvSpPr>
        <p:spPr>
          <a:xfrm>
            <a:off x="228600" y="4095750"/>
            <a:ext cx="5867400" cy="539750"/>
          </a:xfrm>
          <a:prstGeom prst="rect">
            <a:avLst/>
          </a:prstGeom>
        </p:spPr>
        <p:txBody>
          <a:bodyPr>
            <a:normAutofit/>
          </a:bodyPr>
          <a:lstStyle>
            <a:lvl1pPr marL="0" indent="0" algn="l">
              <a:buNone/>
              <a:defRPr sz="2400" b="0">
                <a:solidFill>
                  <a:srgbClr val="58595B"/>
                </a:solidFill>
                <a:latin typeface="+mj-lt"/>
              </a:defRPr>
            </a:lvl1pPr>
          </a:lstStyle>
          <a:p>
            <a:pPr lvl="0"/>
            <a:r>
              <a:rPr lang="en-US" dirty="0"/>
              <a:t>Insert Subtitle</a:t>
            </a:r>
          </a:p>
        </p:txBody>
      </p:sp>
      <p:pic>
        <p:nvPicPr>
          <p:cNvPr id="10" name="Picture 9" descr="NRCS-Divider-Slide_Raindrop.png"/>
          <p:cNvPicPr>
            <a:picLocks noChangeAspect="1"/>
          </p:cNvPicPr>
          <p:nvPr userDrawn="1"/>
        </p:nvPicPr>
        <p:blipFill rotWithShape="1">
          <a:blip r:embed="rId2">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2" name="Rectangle 1"/>
          <p:cNvSpPr/>
          <p:nvPr userDrawn="1"/>
        </p:nvSpPr>
        <p:spPr>
          <a:xfrm>
            <a:off x="0" y="0"/>
            <a:ext cx="9144000" cy="685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4030472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7906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3">
            <a:extLst>
              <a:ext uri="{28A0092B-C50C-407E-A947-70E740481C1C}">
                <a14:useLocalDpi xmlns:a14="http://schemas.microsoft.com/office/drawing/2010/main" val="0"/>
              </a:ext>
            </a:extLst>
          </a:blip>
          <a:srcRect l="166" t="26731" r="27577"/>
          <a:stretch/>
        </p:blipFill>
        <p:spPr>
          <a:xfrm>
            <a:off x="5581897" y="3341077"/>
            <a:ext cx="3562103" cy="2032000"/>
          </a:xfrm>
          <a:prstGeom prst="rect">
            <a:avLst/>
          </a:prstGeom>
        </p:spPr>
      </p:pic>
      <p:pic>
        <p:nvPicPr>
          <p:cNvPr id="12" name="Picture 11"/>
          <p:cNvPicPr>
            <a:picLocks noChangeAspect="1"/>
          </p:cNvPicPr>
          <p:nvPr userDrawn="1"/>
        </p:nvPicPr>
        <p:blipFill rotWithShape="1">
          <a:blip r:embed="rId4">
            <a:extLst>
              <a:ext uri="{28A0092B-C50C-407E-A947-70E740481C1C}">
                <a14:useLocalDpi xmlns:a14="http://schemas.microsoft.com/office/drawing/2010/main" val="0"/>
              </a:ext>
            </a:extLst>
          </a:blip>
          <a:srcRect l="1" t="18151" r="13724" b="14227"/>
          <a:stretch/>
        </p:blipFill>
        <p:spPr>
          <a:xfrm>
            <a:off x="5581899" y="1260232"/>
            <a:ext cx="3562102" cy="1856153"/>
          </a:xfrm>
          <a:prstGeom prst="rect">
            <a:avLst/>
          </a:prstGeom>
        </p:spPr>
      </p:pic>
      <p:sp>
        <p:nvSpPr>
          <p:cNvPr id="2" name="Title 1"/>
          <p:cNvSpPr>
            <a:spLocks noGrp="1"/>
          </p:cNvSpPr>
          <p:nvPr>
            <p:ph type="title" hasCustomPrompt="1"/>
          </p:nvPr>
        </p:nvSpPr>
        <p:spPr>
          <a:xfrm>
            <a:off x="614854" y="2543587"/>
            <a:ext cx="4367456" cy="2084741"/>
          </a:xfrm>
        </p:spPr>
        <p:txBody>
          <a:bodyPr anchor="t"/>
          <a:lstStyle>
            <a:lvl1pPr algn="l">
              <a:lnSpc>
                <a:spcPct val="90000"/>
              </a:lnSpc>
              <a:defRPr sz="4000" b="1" cap="none">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614854" y="1614533"/>
            <a:ext cx="3761764" cy="929054"/>
          </a:xfrm>
        </p:spPr>
        <p:txBody>
          <a:bodyPr anchor="b"/>
          <a:lstStyle>
            <a:lvl1pPr marL="0" indent="0">
              <a:buNone/>
              <a:defRPr sz="2000" b="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pic>
        <p:nvPicPr>
          <p:cNvPr id="9" name="Picture 8" descr="NRCS-Divider-Slide_Raindrop.png"/>
          <p:cNvPicPr>
            <a:picLocks noChangeAspect="1"/>
          </p:cNvPicPr>
          <p:nvPr userDrawn="1"/>
        </p:nvPicPr>
        <p:blipFill rotWithShape="1">
          <a:blip r:embed="rId5">
            <a:extLst>
              <a:ext uri="{28A0092B-C50C-407E-A947-70E740481C1C}">
                <a14:useLocalDpi xmlns:a14="http://schemas.microsoft.com/office/drawing/2010/main" val="0"/>
              </a:ext>
            </a:extLst>
          </a:blip>
          <a:srcRect b="42253"/>
          <a:stretch/>
        </p:blipFill>
        <p:spPr>
          <a:xfrm>
            <a:off x="7895119" y="2031999"/>
            <a:ext cx="1258650" cy="2676770"/>
          </a:xfrm>
          <a:prstGeom prst="rect">
            <a:avLst/>
          </a:prstGeom>
        </p:spPr>
      </p:pic>
      <p:sp>
        <p:nvSpPr>
          <p:cNvPr id="7" name="Rectangle 6"/>
          <p:cNvSpPr/>
          <p:nvPr userDrawn="1"/>
        </p:nvSpPr>
        <p:spPr>
          <a:xfrm>
            <a:off x="614854" y="4628328"/>
            <a:ext cx="4572000" cy="707886"/>
          </a:xfrm>
          <a:prstGeom prst="rect">
            <a:avLst/>
          </a:prstGeom>
        </p:spPr>
        <p:txBody>
          <a:bodyPr>
            <a:spAutoFit/>
          </a:bodyPr>
          <a:lstStyle/>
          <a:p>
            <a:r>
              <a:rPr lang="en-US" sz="2000" b="1" dirty="0">
                <a:solidFill>
                  <a:prstClr val="white"/>
                </a:solidFill>
                <a:ea typeface="+mj-ea"/>
                <a:cs typeface="+mj-cs"/>
              </a:rPr>
              <a:t>Mission Support Services</a:t>
            </a:r>
            <a:br>
              <a:rPr lang="en-US" sz="2000" dirty="0">
                <a:solidFill>
                  <a:prstClr val="white"/>
                </a:solidFill>
                <a:ea typeface="+mj-ea"/>
                <a:cs typeface="+mj-cs"/>
              </a:rPr>
            </a:br>
            <a:r>
              <a:rPr lang="en-US" sz="2000" dirty="0">
                <a:solidFill>
                  <a:prstClr val="white"/>
                </a:solidFill>
                <a:ea typeface="+mj-ea"/>
                <a:cs typeface="+mj-cs"/>
              </a:rPr>
              <a:t>Operations Associate Chief Area</a:t>
            </a:r>
            <a:endParaRPr lang="en-US" dirty="0"/>
          </a:p>
        </p:txBody>
      </p:sp>
    </p:spTree>
    <p:extLst>
      <p:ext uri="{BB962C8B-B14F-4D97-AF65-F5344CB8AC3E}">
        <p14:creationId xmlns:p14="http://schemas.microsoft.com/office/powerpoint/2010/main" val="407617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61815" y="635000"/>
            <a:ext cx="8757137"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a:p>
        </p:txBody>
      </p:sp>
      <p:sp>
        <p:nvSpPr>
          <p:cNvPr id="8" name="Slide Number Placeholder 5"/>
          <p:cNvSpPr>
            <a:spLocks noGrp="1"/>
          </p:cNvSpPr>
          <p:nvPr>
            <p:ph type="sldNum" sz="quarter" idx="4"/>
          </p:nvPr>
        </p:nvSpPr>
        <p:spPr>
          <a:xfrm>
            <a:off x="691661" y="62674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3247704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5BBA4-2FB7-E041-9F77-F485B959AB87}"/>
              </a:ext>
            </a:extLst>
          </p:cNvPr>
          <p:cNvSpPr>
            <a:spLocks noGrp="1"/>
          </p:cNvSpPr>
          <p:nvPr>
            <p:ph type="title" hasCustomPrompt="1"/>
          </p:nvPr>
        </p:nvSpPr>
        <p:spPr>
          <a:xfrm>
            <a:off x="128587" y="808038"/>
            <a:ext cx="7543801" cy="770731"/>
          </a:xfrm>
          <a:prstGeom prst="rect">
            <a:avLst/>
          </a:prstGeom>
        </p:spPr>
        <p:txBody>
          <a:bodyPr/>
          <a:lstStyle>
            <a:lvl1pPr>
              <a:defRPr sz="4000" b="1" i="0">
                <a:solidFill>
                  <a:srgbClr val="0C6C55"/>
                </a:solidFill>
                <a:latin typeface="Arial" panose="020B0604020202020204" pitchFamily="34" charset="0"/>
                <a:cs typeface="Arial" panose="020B0604020202020204" pitchFamily="34" charset="0"/>
              </a:defRPr>
            </a:lvl1pPr>
          </a:lstStyle>
          <a:p>
            <a:r>
              <a:rPr lang="en-US" dirty="0"/>
              <a:t>Title of Slide</a:t>
            </a:r>
          </a:p>
        </p:txBody>
      </p:sp>
    </p:spTree>
    <p:extLst>
      <p:ext uri="{BB962C8B-B14F-4D97-AF65-F5344CB8AC3E}">
        <p14:creationId xmlns:p14="http://schemas.microsoft.com/office/powerpoint/2010/main" val="2133997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9352" y="635000"/>
            <a:ext cx="8229600" cy="806938"/>
          </a:xfrm>
        </p:spPr>
        <p:txBody>
          <a:bodyPr/>
          <a:lstStyle/>
          <a:p>
            <a:r>
              <a:rPr lang="en-US" dirty="0"/>
              <a:t>Click to edit Master title style</a:t>
            </a:r>
          </a:p>
        </p:txBody>
      </p:sp>
      <p:sp>
        <p:nvSpPr>
          <p:cNvPr id="3" name="Content Placeholder 2"/>
          <p:cNvSpPr>
            <a:spLocks noGrp="1"/>
          </p:cNvSpPr>
          <p:nvPr>
            <p:ph idx="1"/>
          </p:nvPr>
        </p:nvSpPr>
        <p:spPr>
          <a:xfrm>
            <a:off x="261815" y="1600200"/>
            <a:ext cx="7631724"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0"/>
          </p:nvPr>
        </p:nvSpPr>
        <p:spPr>
          <a:xfrm>
            <a:off x="8059616" y="1609726"/>
            <a:ext cx="949203" cy="3792660"/>
          </a:xfrm>
        </p:spPr>
        <p:txBody>
          <a:bodyPr/>
          <a:lstStyle/>
          <a:p>
            <a:endParaRPr lang="en-US" dirty="0"/>
          </a:p>
        </p:txBody>
      </p:sp>
      <p:sp>
        <p:nvSpPr>
          <p:cNvPr id="10" name="Slide Number Placeholder 5"/>
          <p:cNvSpPr>
            <a:spLocks noGrp="1"/>
          </p:cNvSpPr>
          <p:nvPr>
            <p:ph type="sldNum" sz="quarter" idx="4"/>
          </p:nvPr>
        </p:nvSpPr>
        <p:spPr>
          <a:xfrm>
            <a:off x="691661" y="63236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dirty="0"/>
          </a:p>
        </p:txBody>
      </p:sp>
    </p:spTree>
    <p:extLst>
      <p:ext uri="{BB962C8B-B14F-4D97-AF65-F5344CB8AC3E}">
        <p14:creationId xmlns:p14="http://schemas.microsoft.com/office/powerpoint/2010/main" val="109638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1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10" Type="http://schemas.openxmlformats.org/officeDocument/2006/relationships/image" Target="../media/image12.png"/><Relationship Id="rId4" Type="http://schemas.openxmlformats.org/officeDocument/2006/relationships/slideLayout" Target="../slideLayouts/slideLayout22.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9CBDB2-7343-EE47-9C7A-673AAA3A63F6}"/>
              </a:ext>
            </a:extLst>
          </p:cNvPr>
          <p:cNvPicPr>
            <a:picLocks noChangeAspect="1"/>
          </p:cNvPicPr>
          <p:nvPr userDrawn="1"/>
        </p:nvPicPr>
        <p:blipFill>
          <a:blip r:embed="rId11"/>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48B93871-CE55-594D-BF02-62C95185827C}"/>
              </a:ext>
            </a:extLst>
          </p:cNvPr>
          <p:cNvPicPr>
            <a:picLocks noChangeAspect="1"/>
          </p:cNvPicPr>
          <p:nvPr userDrawn="1"/>
        </p:nvPicPr>
        <p:blipFill>
          <a:blip r:embed="rId12"/>
          <a:stretch>
            <a:fillRect/>
          </a:stretch>
        </p:blipFill>
        <p:spPr>
          <a:xfrm>
            <a:off x="5572760" y="6355080"/>
            <a:ext cx="3454400" cy="381000"/>
          </a:xfrm>
          <a:prstGeom prst="rect">
            <a:avLst/>
          </a:prstGeom>
        </p:spPr>
      </p:pic>
    </p:spTree>
    <p:extLst>
      <p:ext uri="{BB962C8B-B14F-4D97-AF65-F5344CB8AC3E}">
        <p14:creationId xmlns:p14="http://schemas.microsoft.com/office/powerpoint/2010/main" val="1388151021"/>
      </p:ext>
    </p:extLst>
  </p:cSld>
  <p:clrMap bg1="lt1" tx1="dk1" bg2="lt2" tx2="dk2" accent1="accent1" accent2="accent2" accent3="accent3" accent4="accent4" accent5="accent5" accent6="accent6" hlink="hlink" folHlink="folHlink"/>
  <p:sldLayoutIdLst>
    <p:sldLayoutId id="2147483673" r:id="rId1"/>
    <p:sldLayoutId id="2147483678" r:id="rId2"/>
    <p:sldLayoutId id="2147483681" r:id="rId3"/>
    <p:sldLayoutId id="2147483682" r:id="rId4"/>
    <p:sldLayoutId id="2147483698" r:id="rId5"/>
    <p:sldLayoutId id="2147483703" r:id="rId6"/>
    <p:sldLayoutId id="2147483704" r:id="rId7"/>
    <p:sldLayoutId id="2147483709" r:id="rId8"/>
    <p:sldLayoutId id="2147483710"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a:blip r:embed="rId4"/>
          <a:stretch>
            <a:fillRect/>
          </a:stretch>
        </p:blipFill>
        <p:spPr>
          <a:xfrm>
            <a:off x="0" y="0"/>
            <a:ext cx="9144000" cy="6858000"/>
          </a:xfrm>
          <a:prstGeom prst="rect">
            <a:avLst/>
          </a:prstGeom>
        </p:spPr>
      </p:pic>
    </p:spTree>
    <p:extLst>
      <p:ext uri="{BB962C8B-B14F-4D97-AF65-F5344CB8AC3E}">
        <p14:creationId xmlns:p14="http://schemas.microsoft.com/office/powerpoint/2010/main" val="1444303510"/>
      </p:ext>
    </p:extLst>
  </p:cSld>
  <p:clrMap bg1="lt1" tx1="dk1" bg2="lt2" tx2="dk2" accent1="accent1" accent2="accent2" accent3="accent3" accent4="accent4" accent5="accent5" accent6="accent6" hlink="hlink" folHlink="folHlink"/>
  <p:sldLayoutIdLst>
    <p:sldLayoutId id="2147483675" r:id="rId1"/>
    <p:sldLayoutId id="214748370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1814" y="566615"/>
            <a:ext cx="8229600" cy="94370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1814" y="1600200"/>
            <a:ext cx="7731369"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1661" y="628552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C9244-15B3-8F40-A6D8-795DD2FF1F30}" type="slidenum">
              <a:rPr lang="en-US" smtClean="0"/>
              <a:pPr/>
              <a:t>‹#›</a:t>
            </a:fld>
            <a:endParaRPr lang="en-US"/>
          </a:p>
        </p:txBody>
      </p:sp>
    </p:spTree>
    <p:extLst>
      <p:ext uri="{BB962C8B-B14F-4D97-AF65-F5344CB8AC3E}">
        <p14:creationId xmlns:p14="http://schemas.microsoft.com/office/powerpoint/2010/main" val="47842473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702" r:id="rId5"/>
    <p:sldLayoutId id="2147483707" r:id="rId6"/>
    <p:sldLayoutId id="2147483708" r:id="rId7"/>
  </p:sldLayoutIdLst>
  <p:hf hdr="0" ftr="0" dt="0"/>
  <p:txStyles>
    <p:titleStyle>
      <a:lvl1pPr algn="l" defTabSz="457200" rtl="0" eaLnBrk="1" latinLnBrk="0" hangingPunct="1">
        <a:spcBef>
          <a:spcPct val="0"/>
        </a:spcBef>
        <a:buNone/>
        <a:defRPr sz="3600" b="1" kern="1200">
          <a:solidFill>
            <a:srgbClr val="58595B"/>
          </a:solidFill>
          <a:latin typeface="+mj-lt"/>
          <a:ea typeface="+mj-ea"/>
          <a:cs typeface="+mj-cs"/>
        </a:defRPr>
      </a:lvl1pPr>
    </p:titleStyle>
    <p:body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90C6132-39F6-844C-870A-E1823458DCAB}"/>
              </a:ext>
            </a:extLst>
          </p:cNvPr>
          <p:cNvPicPr>
            <a:picLocks noChangeAspect="1"/>
          </p:cNvPicPr>
          <p:nvPr userDrawn="1"/>
        </p:nvPicPr>
        <p:blipFill rotWithShape="1">
          <a:blip r:embed="rId10"/>
          <a:srcRect r="15048" b="5502"/>
          <a:stretch/>
        </p:blipFill>
        <p:spPr>
          <a:xfrm>
            <a:off x="0" y="0"/>
            <a:ext cx="9144000" cy="7628709"/>
          </a:xfrm>
          <a:prstGeom prst="rect">
            <a:avLst/>
          </a:prstGeom>
        </p:spPr>
      </p:pic>
    </p:spTree>
    <p:extLst>
      <p:ext uri="{BB962C8B-B14F-4D97-AF65-F5344CB8AC3E}">
        <p14:creationId xmlns:p14="http://schemas.microsoft.com/office/powerpoint/2010/main" val="119684991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 id="2147483697" r:id="rId5"/>
    <p:sldLayoutId id="2147483701" r:id="rId6"/>
    <p:sldLayoutId id="2147483705" r:id="rId7"/>
    <p:sldLayoutId id="214748370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9.jfif"/><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8" Type="http://schemas.openxmlformats.org/officeDocument/2006/relationships/hyperlink" Target="https://www.nrcs.usda.gov/wps/PA_NRCSConsumption/download?cid=nrcseprd1400410&amp;ext=pdf" TargetMode="External"/><Relationship Id="rId3" Type="http://schemas.openxmlformats.org/officeDocument/2006/relationships/hyperlink" Target="https://www.nrcs.usda.gov/wps/PA_NRCSConsumption/download?cid=nrcseprd1630241&amp;ext=pdf" TargetMode="External"/><Relationship Id="rId7" Type="http://schemas.openxmlformats.org/officeDocument/2006/relationships/hyperlink" Target="https://www.nrcs.usda.gov/wps/PA_NRCSConsumption/download?cid=nrcseprd1400241&amp;ext=pdf" TargetMode="External"/><Relationship Id="rId2" Type="http://schemas.openxmlformats.org/officeDocument/2006/relationships/hyperlink" Target="https://www.nrcs.usda.gov/wps/PA_NRCSConsumption/download?cid=nrcseprd1630240&amp;ext=pdf" TargetMode="External"/><Relationship Id="rId1" Type="http://schemas.openxmlformats.org/officeDocument/2006/relationships/slideLayout" Target="../slideLayouts/slideLayout18.xml"/><Relationship Id="rId6" Type="http://schemas.openxmlformats.org/officeDocument/2006/relationships/hyperlink" Target="https://www.nrcs.usda.gov/wps/PA_NRCSConsumption/download?cid=nrcseprd1630244&amp;ext=pdf" TargetMode="External"/><Relationship Id="rId5" Type="http://schemas.openxmlformats.org/officeDocument/2006/relationships/hyperlink" Target="https://www.nrcs.usda.gov/wps/PA_NRCSConsumption/download?cid=nrcseprd1630243&amp;ext=pdf" TargetMode="External"/><Relationship Id="rId4" Type="http://schemas.openxmlformats.org/officeDocument/2006/relationships/hyperlink" Target="https://www.nrcs.usda.gov/wps/PA_NRCSConsumption/download?cid=nrcseprd1630242&amp;ext=pdf"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https://www.nrcs.usda.gov/wps/portal/nrcs/detailfull/national/programs/financial/?cid=nrcseprd1328426" TargetMode="Externa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1">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7760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3">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5">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rgbClr val="77603A"/>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36EE933-B4A6-4E74-8D2E-602AE44528CE}"/>
              </a:ext>
            </a:extLst>
          </p:cNvPr>
          <p:cNvSpPr txBox="1">
            <a:spLocks/>
          </p:cNvSpPr>
          <p:nvPr/>
        </p:nvSpPr>
        <p:spPr>
          <a:xfrm>
            <a:off x="832485" y="4277356"/>
            <a:ext cx="7475220" cy="1560320"/>
          </a:xfrm>
          <a:prstGeom prst="rect">
            <a:avLst/>
          </a:prstGeom>
        </p:spPr>
        <p:txBody>
          <a:bodyPr vert="horz" lIns="91440" tIns="45720" rIns="91440" bIns="45720" rtlCol="0" anchor="b">
            <a:normAutofit fontScale="77500" lnSpcReduction="20000"/>
          </a:bodyPr>
          <a:lstStyle>
            <a:lvl1pPr algn="l" defTabSz="457200" rtl="0" eaLnBrk="1" latinLnBrk="0" hangingPunct="1">
              <a:spcBef>
                <a:spcPct val="0"/>
              </a:spcBef>
              <a:buNone/>
              <a:defRPr sz="3600" b="1" kern="1200">
                <a:solidFill>
                  <a:srgbClr val="58595B"/>
                </a:solidFill>
                <a:latin typeface="+mj-lt"/>
                <a:ea typeface="+mj-ea"/>
                <a:cs typeface="+mj-cs"/>
              </a:defRPr>
            </a:lvl1pPr>
          </a:lstStyle>
          <a:p>
            <a:pPr algn="ctr" defTabSz="914400">
              <a:lnSpc>
                <a:spcPct val="90000"/>
              </a:lnSpc>
              <a:spcAft>
                <a:spcPts val="600"/>
              </a:spcAft>
            </a:pPr>
            <a:r>
              <a:rPr lang="en-US" sz="4600" dirty="0">
                <a:solidFill>
                  <a:srgbClr val="77603A"/>
                </a:solidFill>
              </a:rPr>
              <a:t>Locally Led Conservation</a:t>
            </a:r>
          </a:p>
          <a:p>
            <a:pPr algn="ctr" defTabSz="914400">
              <a:lnSpc>
                <a:spcPct val="90000"/>
              </a:lnSpc>
              <a:spcAft>
                <a:spcPts val="600"/>
              </a:spcAft>
            </a:pPr>
            <a:r>
              <a:rPr lang="en-US" sz="4600" dirty="0">
                <a:solidFill>
                  <a:srgbClr val="77603A"/>
                </a:solidFill>
              </a:rPr>
              <a:t>State Technical Committee Input</a:t>
            </a:r>
            <a:br>
              <a:rPr lang="en-US" sz="4600" dirty="0">
                <a:solidFill>
                  <a:srgbClr val="77603A"/>
                </a:solidFill>
              </a:rPr>
            </a:br>
            <a:endParaRPr lang="en-US" sz="4600" dirty="0">
              <a:solidFill>
                <a:srgbClr val="77603A"/>
              </a:solidFill>
            </a:endParaRPr>
          </a:p>
        </p:txBody>
      </p:sp>
      <p:pic>
        <p:nvPicPr>
          <p:cNvPr id="3" name="Picture 2">
            <a:extLst>
              <a:ext uri="{FF2B5EF4-FFF2-40B4-BE49-F238E27FC236}">
                <a16:creationId xmlns:a16="http://schemas.microsoft.com/office/drawing/2014/main" id="{879DD939-54E9-4D4D-A6C0-C01E2649DD10}"/>
              </a:ext>
            </a:extLst>
          </p:cNvPr>
          <p:cNvPicPr>
            <a:picLocks noChangeAspect="1"/>
          </p:cNvPicPr>
          <p:nvPr/>
        </p:nvPicPr>
        <p:blipFill rotWithShape="1">
          <a:blip r:embed="rId3"/>
          <a:srcRect t="42823" r="2" b="2"/>
          <a:stretch/>
        </p:blipFill>
        <p:spPr>
          <a:xfrm>
            <a:off x="182880" y="256540"/>
            <a:ext cx="8778240" cy="3764276"/>
          </a:xfrm>
          <a:prstGeom prst="rect">
            <a:avLst/>
          </a:prstGeom>
        </p:spPr>
      </p:pic>
      <p:pic>
        <p:nvPicPr>
          <p:cNvPr id="8" name="Picture 7">
            <a:extLst>
              <a:ext uri="{FF2B5EF4-FFF2-40B4-BE49-F238E27FC236}">
                <a16:creationId xmlns:a16="http://schemas.microsoft.com/office/drawing/2014/main" id="{F9C8EF9A-C32A-4F83-BAB0-A6BED1C1B6F9}"/>
              </a:ext>
            </a:extLst>
          </p:cNvPr>
          <p:cNvPicPr>
            <a:picLocks noChangeAspect="1"/>
          </p:cNvPicPr>
          <p:nvPr/>
        </p:nvPicPr>
        <p:blipFill>
          <a:blip r:embed="rId4"/>
          <a:stretch>
            <a:fillRect/>
          </a:stretch>
        </p:blipFill>
        <p:spPr>
          <a:xfrm>
            <a:off x="7770495" y="5612129"/>
            <a:ext cx="1133475" cy="1009650"/>
          </a:xfrm>
          <a:prstGeom prst="rect">
            <a:avLst/>
          </a:prstGeom>
        </p:spPr>
      </p:pic>
    </p:spTree>
    <p:extLst>
      <p:ext uri="{BB962C8B-B14F-4D97-AF65-F5344CB8AC3E}">
        <p14:creationId xmlns:p14="http://schemas.microsoft.com/office/powerpoint/2010/main" val="3153606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3E46A-D44D-412F-9B89-F852CFF117F6}"/>
              </a:ext>
            </a:extLst>
          </p:cNvPr>
          <p:cNvSpPr>
            <a:spLocks noGrp="1"/>
          </p:cNvSpPr>
          <p:nvPr>
            <p:ph type="title"/>
          </p:nvPr>
        </p:nvSpPr>
        <p:spPr>
          <a:xfrm>
            <a:off x="304617" y="633954"/>
            <a:ext cx="8229600" cy="806938"/>
          </a:xfrm>
          <a:noFill/>
        </p:spPr>
        <p:txBody>
          <a:bodyPr/>
          <a:lstStyle/>
          <a:p>
            <a:r>
              <a:rPr lang="en-US" dirty="0">
                <a:solidFill>
                  <a:schemeClr val="accent3">
                    <a:lumMod val="50000"/>
                  </a:schemeClr>
                </a:solidFill>
              </a:rPr>
              <a:t>Input</a:t>
            </a:r>
          </a:p>
        </p:txBody>
      </p:sp>
      <p:sp>
        <p:nvSpPr>
          <p:cNvPr id="3" name="Content Placeholder 2">
            <a:extLst>
              <a:ext uri="{FF2B5EF4-FFF2-40B4-BE49-F238E27FC236}">
                <a16:creationId xmlns:a16="http://schemas.microsoft.com/office/drawing/2014/main" id="{554A6D80-8BBC-47A1-9783-9586732DD7FA}"/>
              </a:ext>
            </a:extLst>
          </p:cNvPr>
          <p:cNvSpPr>
            <a:spLocks noGrp="1"/>
          </p:cNvSpPr>
          <p:nvPr>
            <p:ph idx="1"/>
          </p:nvPr>
        </p:nvSpPr>
        <p:spPr>
          <a:xfrm>
            <a:off x="261815" y="1446208"/>
            <a:ext cx="7631724" cy="4525963"/>
          </a:xfrm>
        </p:spPr>
        <p:txBody>
          <a:bodyPr>
            <a:normAutofit fontScale="92500" lnSpcReduction="20000"/>
          </a:bodyPr>
          <a:lstStyle/>
          <a:p>
            <a:pPr marL="342900" indent="-342900">
              <a:spcBef>
                <a:spcPts val="1200"/>
              </a:spcBef>
              <a:buFont typeface="Arial" panose="020B0604020202020204" pitchFamily="34" charset="0"/>
              <a:buChar char="•"/>
            </a:pPr>
            <a:r>
              <a:rPr lang="en-US" sz="2400" b="0" dirty="0"/>
              <a:t>Long-term viability of irrigation water – specify certain parts of the state where consistent irrigation water is not a concern?</a:t>
            </a:r>
          </a:p>
          <a:p>
            <a:pPr marL="342900" indent="-342900">
              <a:spcBef>
                <a:spcPts val="1200"/>
              </a:spcBef>
              <a:buFont typeface="Arial" panose="020B0604020202020204" pitchFamily="34" charset="0"/>
              <a:buChar char="•"/>
            </a:pPr>
            <a:r>
              <a:rPr lang="en-US" sz="2400" b="0" dirty="0"/>
              <a:t>Give negative points for areas with groundwater depletion?</a:t>
            </a:r>
          </a:p>
          <a:p>
            <a:pPr marL="342900" indent="-342900">
              <a:spcBef>
                <a:spcPts val="1200"/>
              </a:spcBef>
              <a:buFont typeface="Arial" panose="020B0604020202020204" pitchFamily="34" charset="0"/>
              <a:buChar char="•"/>
            </a:pPr>
            <a:r>
              <a:rPr lang="en-US" sz="2400" b="0" dirty="0"/>
              <a:t>Give ranking consideration to land with good soil health?</a:t>
            </a:r>
          </a:p>
          <a:p>
            <a:pPr marL="342900" indent="-342900">
              <a:spcBef>
                <a:spcPts val="1200"/>
              </a:spcBef>
              <a:buFont typeface="Arial" panose="020B0604020202020204" pitchFamily="34" charset="0"/>
              <a:buChar char="•"/>
            </a:pPr>
            <a:r>
              <a:rPr lang="en-US" sz="2400" b="0" dirty="0"/>
              <a:t>Minimum farm size in urban areas?</a:t>
            </a:r>
          </a:p>
          <a:p>
            <a:pPr marL="342900" indent="-342900">
              <a:spcBef>
                <a:spcPts val="1200"/>
              </a:spcBef>
              <a:buFont typeface="Arial" panose="020B0604020202020204" pitchFamily="34" charset="0"/>
              <a:buChar char="•"/>
            </a:pPr>
            <a:r>
              <a:rPr lang="en-US" sz="2400" b="0" dirty="0"/>
              <a:t>No prime soils mapped in Socorro county, make this an exception on the ranking question?</a:t>
            </a:r>
          </a:p>
          <a:p>
            <a:pPr marL="342900" indent="-342900">
              <a:spcBef>
                <a:spcPts val="1200"/>
              </a:spcBef>
              <a:buFont typeface="Arial" panose="020B0604020202020204" pitchFamily="34" charset="0"/>
              <a:buChar char="•"/>
            </a:pPr>
            <a:r>
              <a:rPr lang="en-US" sz="2400" b="0" dirty="0"/>
              <a:t>Higher ranking consideration for land next to already protected agricultural land?</a:t>
            </a:r>
          </a:p>
          <a:p>
            <a:pPr marL="342900" indent="-342900">
              <a:spcBef>
                <a:spcPts val="1200"/>
              </a:spcBef>
              <a:buFont typeface="Arial" panose="020B0604020202020204" pitchFamily="34" charset="0"/>
              <a:buChar char="•"/>
            </a:pPr>
            <a:r>
              <a:rPr lang="en-US" sz="2400" b="0" dirty="0"/>
              <a:t>Ranking consideration for wildlife benefits on dryland cropland, wetlands, riparian areas?</a:t>
            </a:r>
          </a:p>
          <a:p>
            <a:pPr marL="342900" indent="-342900">
              <a:buFont typeface="Arial" panose="020B0604020202020204" pitchFamily="34" charset="0"/>
              <a:buChar char="•"/>
            </a:pPr>
            <a:endParaRPr lang="en-US" dirty="0"/>
          </a:p>
          <a:p>
            <a:endParaRPr lang="en-US" dirty="0"/>
          </a:p>
        </p:txBody>
      </p:sp>
      <p:sp>
        <p:nvSpPr>
          <p:cNvPr id="5" name="Slide Number Placeholder 4">
            <a:extLst>
              <a:ext uri="{FF2B5EF4-FFF2-40B4-BE49-F238E27FC236}">
                <a16:creationId xmlns:a16="http://schemas.microsoft.com/office/drawing/2014/main" id="{53DB2EC6-E7B8-4C23-B1ED-1CCAFDA54B16}"/>
              </a:ext>
            </a:extLst>
          </p:cNvPr>
          <p:cNvSpPr>
            <a:spLocks noGrp="1"/>
          </p:cNvSpPr>
          <p:nvPr>
            <p:ph type="sldNum" sz="quarter" idx="4"/>
          </p:nvPr>
        </p:nvSpPr>
        <p:spPr/>
        <p:txBody>
          <a:bodyPr/>
          <a:lstStyle/>
          <a:p>
            <a:fld id="{39FC9244-15B3-8F40-A6D8-795DD2FF1F30}" type="slidenum">
              <a:rPr lang="en-US" smtClean="0"/>
              <a:pPr/>
              <a:t>10</a:t>
            </a:fld>
            <a:endParaRPr lang="en-US" dirty="0"/>
          </a:p>
        </p:txBody>
      </p:sp>
      <p:pic>
        <p:nvPicPr>
          <p:cNvPr id="6" name="Picture 5">
            <a:extLst>
              <a:ext uri="{FF2B5EF4-FFF2-40B4-BE49-F238E27FC236}">
                <a16:creationId xmlns:a16="http://schemas.microsoft.com/office/drawing/2014/main" id="{972A63A4-D60D-428B-8F04-2F6A3FEB912D}"/>
              </a:ext>
            </a:extLst>
          </p:cNvPr>
          <p:cNvPicPr>
            <a:picLocks noChangeAspect="1"/>
          </p:cNvPicPr>
          <p:nvPr/>
        </p:nvPicPr>
        <p:blipFill>
          <a:blip r:embed="rId2"/>
          <a:stretch>
            <a:fillRect/>
          </a:stretch>
        </p:blipFill>
        <p:spPr>
          <a:xfrm>
            <a:off x="7964451" y="3870252"/>
            <a:ext cx="1179549" cy="1621880"/>
          </a:xfrm>
          <a:prstGeom prst="rect">
            <a:avLst/>
          </a:prstGeom>
        </p:spPr>
      </p:pic>
    </p:spTree>
    <p:extLst>
      <p:ext uri="{BB962C8B-B14F-4D97-AF65-F5344CB8AC3E}">
        <p14:creationId xmlns:p14="http://schemas.microsoft.com/office/powerpoint/2010/main" val="3775218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546480A-7B0E-4A63-8955-1422BFB433D6}"/>
              </a:ext>
            </a:extLst>
          </p:cNvPr>
          <p:cNvGraphicFramePr/>
          <p:nvPr>
            <p:extLst>
              <p:ext uri="{D42A27DB-BD31-4B8C-83A1-F6EECF244321}">
                <p14:modId xmlns:p14="http://schemas.microsoft.com/office/powerpoint/2010/main" val="1024184260"/>
              </p:ext>
            </p:extLst>
          </p:nvPr>
        </p:nvGraphicFramePr>
        <p:xfrm>
          <a:off x="383773" y="1396837"/>
          <a:ext cx="8376453" cy="4926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4">
            <a:extLst>
              <a:ext uri="{FF2B5EF4-FFF2-40B4-BE49-F238E27FC236}">
                <a16:creationId xmlns:a16="http://schemas.microsoft.com/office/drawing/2014/main" id="{0A377B9B-A929-4597-80E0-FFCB66E3682D}"/>
              </a:ext>
            </a:extLst>
          </p:cNvPr>
          <p:cNvSpPr>
            <a:spLocks noGrp="1"/>
          </p:cNvSpPr>
          <p:nvPr>
            <p:ph type="sldNum" sz="quarter" idx="4"/>
          </p:nvPr>
        </p:nvSpPr>
        <p:spPr>
          <a:xfrm>
            <a:off x="691661" y="6323624"/>
            <a:ext cx="2133600" cy="365125"/>
          </a:xfrm>
        </p:spPr>
        <p:txBody>
          <a:bodyPr/>
          <a:lstStyle/>
          <a:p>
            <a:fld id="{39FC9244-15B3-8F40-A6D8-795DD2FF1F30}" type="slidenum">
              <a:rPr lang="en-US" smtClean="0"/>
              <a:pPr/>
              <a:t>11</a:t>
            </a:fld>
            <a:endParaRPr lang="en-US" dirty="0"/>
          </a:p>
        </p:txBody>
      </p:sp>
      <p:sp>
        <p:nvSpPr>
          <p:cNvPr id="6" name="Title 1">
            <a:extLst>
              <a:ext uri="{FF2B5EF4-FFF2-40B4-BE49-F238E27FC236}">
                <a16:creationId xmlns:a16="http://schemas.microsoft.com/office/drawing/2014/main" id="{67BC3B3F-E74B-4779-B598-4CA76FB5474C}"/>
              </a:ext>
            </a:extLst>
          </p:cNvPr>
          <p:cNvSpPr txBox="1">
            <a:spLocks/>
          </p:cNvSpPr>
          <p:nvPr/>
        </p:nvSpPr>
        <p:spPr>
          <a:xfrm>
            <a:off x="435935" y="786505"/>
            <a:ext cx="8376454" cy="62762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C6C55"/>
                </a:solidFill>
                <a:latin typeface="Arial" panose="020B0604020202020204" pitchFamily="34" charset="0"/>
                <a:cs typeface="Arial" panose="020B0604020202020204" pitchFamily="34" charset="0"/>
              </a:rPr>
              <a:t>Agricultural Land Easements (ALE) - GSS</a:t>
            </a:r>
          </a:p>
        </p:txBody>
      </p:sp>
    </p:spTree>
    <p:extLst>
      <p:ext uri="{BB962C8B-B14F-4D97-AF65-F5344CB8AC3E}">
        <p14:creationId xmlns:p14="http://schemas.microsoft.com/office/powerpoint/2010/main" val="2063229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3E46A-D44D-412F-9B89-F852CFF117F6}"/>
              </a:ext>
            </a:extLst>
          </p:cNvPr>
          <p:cNvSpPr>
            <a:spLocks noGrp="1"/>
          </p:cNvSpPr>
          <p:nvPr>
            <p:ph type="title"/>
          </p:nvPr>
        </p:nvSpPr>
        <p:spPr>
          <a:xfrm>
            <a:off x="304617" y="633954"/>
            <a:ext cx="8229600" cy="806938"/>
          </a:xfrm>
          <a:noFill/>
        </p:spPr>
        <p:txBody>
          <a:bodyPr/>
          <a:lstStyle/>
          <a:p>
            <a:r>
              <a:rPr lang="en-US" dirty="0">
                <a:solidFill>
                  <a:schemeClr val="accent3">
                    <a:lumMod val="50000"/>
                  </a:schemeClr>
                </a:solidFill>
              </a:rPr>
              <a:t>Input</a:t>
            </a:r>
          </a:p>
        </p:txBody>
      </p:sp>
      <p:sp>
        <p:nvSpPr>
          <p:cNvPr id="3" name="Content Placeholder 2">
            <a:extLst>
              <a:ext uri="{FF2B5EF4-FFF2-40B4-BE49-F238E27FC236}">
                <a16:creationId xmlns:a16="http://schemas.microsoft.com/office/drawing/2014/main" id="{554A6D80-8BBC-47A1-9783-9586732DD7FA}"/>
              </a:ext>
            </a:extLst>
          </p:cNvPr>
          <p:cNvSpPr>
            <a:spLocks noGrp="1"/>
          </p:cNvSpPr>
          <p:nvPr>
            <p:ph idx="1"/>
          </p:nvPr>
        </p:nvSpPr>
        <p:spPr>
          <a:xfrm>
            <a:off x="261814" y="1345888"/>
            <a:ext cx="8701433" cy="4525963"/>
          </a:xfrm>
        </p:spPr>
        <p:txBody>
          <a:bodyPr/>
          <a:lstStyle/>
          <a:p>
            <a:pPr marL="342900" indent="-342900">
              <a:spcBef>
                <a:spcPts val="1200"/>
              </a:spcBef>
              <a:buFont typeface="Arial" panose="020B0604020202020204" pitchFamily="34" charset="0"/>
              <a:buChar char="•"/>
            </a:pPr>
            <a:r>
              <a:rPr lang="en-US" sz="2400" b="0" dirty="0"/>
              <a:t>Negative points for areas with encroachment of juniper, mesquite, cholla?</a:t>
            </a:r>
          </a:p>
          <a:p>
            <a:pPr marL="342900" indent="-342900">
              <a:spcBef>
                <a:spcPts val="1200"/>
              </a:spcBef>
              <a:buFont typeface="Arial" panose="020B0604020202020204" pitchFamily="34" charset="0"/>
              <a:buChar char="•"/>
            </a:pPr>
            <a:r>
              <a:rPr lang="en-US" sz="2400" b="0" dirty="0"/>
              <a:t>Higher ranking consideration for larger ranches?</a:t>
            </a:r>
          </a:p>
          <a:p>
            <a:pPr marL="342900" indent="-342900">
              <a:spcBef>
                <a:spcPts val="1200"/>
              </a:spcBef>
              <a:buFont typeface="Arial" panose="020B0604020202020204" pitchFamily="34" charset="0"/>
              <a:buChar char="•"/>
            </a:pPr>
            <a:r>
              <a:rPr lang="en-US" sz="2400" b="0" dirty="0"/>
              <a:t>Higher ranking consideration for land next to already protected agricultural land?</a:t>
            </a:r>
          </a:p>
          <a:p>
            <a:pPr marL="342900" indent="-342900">
              <a:spcBef>
                <a:spcPts val="1200"/>
              </a:spcBef>
              <a:buFont typeface="Arial" panose="020B0604020202020204" pitchFamily="34" charset="0"/>
              <a:buChar char="•"/>
            </a:pPr>
            <a:r>
              <a:rPr lang="en-US" sz="2400" b="0" dirty="0"/>
              <a:t>Wildlife considerations?</a:t>
            </a:r>
          </a:p>
          <a:p>
            <a:pPr marL="342900" indent="-342900">
              <a:spcBef>
                <a:spcPts val="1200"/>
              </a:spcBef>
              <a:buFont typeface="Arial" panose="020B0604020202020204" pitchFamily="34" charset="0"/>
              <a:buChar char="•"/>
            </a:pPr>
            <a:r>
              <a:rPr lang="en-US" sz="2400" b="0" dirty="0"/>
              <a:t>Higher ranking consideration for land converted from cropland?</a:t>
            </a:r>
          </a:p>
          <a:p>
            <a:pPr marL="342900" indent="-342900">
              <a:buFont typeface="Arial" panose="020B0604020202020204" pitchFamily="34" charset="0"/>
              <a:buChar char="•"/>
            </a:pPr>
            <a:endParaRPr lang="en-US" dirty="0"/>
          </a:p>
          <a:p>
            <a:endParaRPr lang="en-US" dirty="0"/>
          </a:p>
        </p:txBody>
      </p:sp>
      <p:sp>
        <p:nvSpPr>
          <p:cNvPr id="5" name="Slide Number Placeholder 4">
            <a:extLst>
              <a:ext uri="{FF2B5EF4-FFF2-40B4-BE49-F238E27FC236}">
                <a16:creationId xmlns:a16="http://schemas.microsoft.com/office/drawing/2014/main" id="{53DB2EC6-E7B8-4C23-B1ED-1CCAFDA54B16}"/>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pic>
        <p:nvPicPr>
          <p:cNvPr id="4" name="Picture 3">
            <a:extLst>
              <a:ext uri="{FF2B5EF4-FFF2-40B4-BE49-F238E27FC236}">
                <a16:creationId xmlns:a16="http://schemas.microsoft.com/office/drawing/2014/main" id="{CC148EF2-E4B1-487B-A109-04F79632B3A6}"/>
              </a:ext>
            </a:extLst>
          </p:cNvPr>
          <p:cNvPicPr>
            <a:picLocks noChangeAspect="1"/>
          </p:cNvPicPr>
          <p:nvPr/>
        </p:nvPicPr>
        <p:blipFill>
          <a:blip r:embed="rId2"/>
          <a:stretch>
            <a:fillRect/>
          </a:stretch>
        </p:blipFill>
        <p:spPr>
          <a:xfrm>
            <a:off x="1924493" y="5049433"/>
            <a:ext cx="7219507" cy="1808567"/>
          </a:xfrm>
          <a:prstGeom prst="rect">
            <a:avLst/>
          </a:prstGeom>
        </p:spPr>
      </p:pic>
    </p:spTree>
    <p:extLst>
      <p:ext uri="{BB962C8B-B14F-4D97-AF65-F5344CB8AC3E}">
        <p14:creationId xmlns:p14="http://schemas.microsoft.com/office/powerpoint/2010/main" val="3977691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E7FD4-AB8E-A546-9DA8-97DF9727E8D2}"/>
              </a:ext>
            </a:extLst>
          </p:cNvPr>
          <p:cNvSpPr>
            <a:spLocks noGrp="1"/>
          </p:cNvSpPr>
          <p:nvPr>
            <p:ph type="title"/>
          </p:nvPr>
        </p:nvSpPr>
        <p:spPr>
          <a:xfrm>
            <a:off x="0" y="781031"/>
            <a:ext cx="8937354" cy="770731"/>
          </a:xfrm>
          <a:solidFill>
            <a:schemeClr val="bg1"/>
          </a:solidFill>
        </p:spPr>
        <p:txBody>
          <a:bodyPr>
            <a:normAutofit/>
          </a:bodyPr>
          <a:lstStyle/>
          <a:p>
            <a:r>
              <a:rPr lang="en-US" sz="3200" dirty="0"/>
              <a:t>Establishing Threshold Scores- streamlining</a:t>
            </a:r>
          </a:p>
        </p:txBody>
      </p:sp>
      <p:sp>
        <p:nvSpPr>
          <p:cNvPr id="4" name="TextBox 3">
            <a:extLst>
              <a:ext uri="{FF2B5EF4-FFF2-40B4-BE49-F238E27FC236}">
                <a16:creationId xmlns:a16="http://schemas.microsoft.com/office/drawing/2014/main" id="{E39ECBC1-99CC-1342-A7BB-166CC8BC164B}"/>
              </a:ext>
            </a:extLst>
          </p:cNvPr>
          <p:cNvSpPr txBox="1"/>
          <p:nvPr/>
        </p:nvSpPr>
        <p:spPr>
          <a:xfrm>
            <a:off x="266217" y="1741160"/>
            <a:ext cx="8611565" cy="532453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State Conservationists, with advice from State Tech Committee, may establish high threshold ranking score for ALE or WRE at a level high enough that an eligible application ranking above such threshold score would automatically warrant selection for funding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Example, an eligible application scoring &gt;90% of the state ranking points may be selected for funding at any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State Conservationists should establish low thresholds ranking scores below which applications will not be funded.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Return funds to NHQ for reallocation to other States rather than fund low-ranking applications that do not effectively meet </a:t>
            </a:r>
          </a:p>
          <a:p>
            <a:pPr marR="0" lvl="0" algn="l" defTabSz="914400" rtl="0" eaLnBrk="1" fontAlgn="auto" latinLnBrk="0" hangingPunct="1">
              <a:lnSpc>
                <a:spcPct val="100000"/>
              </a:lnSpc>
              <a:spcBef>
                <a:spcPts val="0"/>
              </a:spcBef>
              <a:spcAft>
                <a:spcPts val="0"/>
              </a:spcAft>
              <a:buClrTx/>
              <a:buSzTx/>
              <a:tabLst/>
              <a:defRPr/>
            </a:pPr>
            <a:r>
              <a:rPr lang="en-US" sz="2400" dirty="0">
                <a:solidFill>
                  <a:srgbClr val="000000"/>
                </a:solidFill>
                <a:latin typeface="Calibri" panose="020F0502020204030204"/>
              </a:rPr>
              <a:t>     </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ACEP purposes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9B5EE8C8-1E7C-4628-AE99-C46061FAD6B7}"/>
              </a:ext>
            </a:extLst>
          </p:cNvPr>
          <p:cNvSpPr txBox="1">
            <a:spLocks/>
          </p:cNvSpPr>
          <p:nvPr/>
        </p:nvSpPr>
        <p:spPr>
          <a:xfrm>
            <a:off x="691661" y="63236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FC9244-15B3-8F40-A6D8-795DD2FF1F30}" type="slidenum">
              <a:rPr lang="en-US" sz="1200" smtClean="0"/>
              <a:pPr/>
              <a:t>13</a:t>
            </a:fld>
            <a:endParaRPr lang="en-US" sz="1200" dirty="0"/>
          </a:p>
        </p:txBody>
      </p:sp>
    </p:spTree>
    <p:extLst>
      <p:ext uri="{BB962C8B-B14F-4D97-AF65-F5344CB8AC3E}">
        <p14:creationId xmlns:p14="http://schemas.microsoft.com/office/powerpoint/2010/main" val="3823061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24606E6-1B2E-4902-8589-B21CAA4C753E}"/>
              </a:ext>
            </a:extLst>
          </p:cNvPr>
          <p:cNvPicPr>
            <a:picLocks noChangeAspect="1"/>
          </p:cNvPicPr>
          <p:nvPr/>
        </p:nvPicPr>
        <p:blipFill>
          <a:blip r:embed="rId2"/>
          <a:stretch>
            <a:fillRect/>
          </a:stretch>
        </p:blipFill>
        <p:spPr>
          <a:xfrm>
            <a:off x="5531086" y="2413590"/>
            <a:ext cx="3772401" cy="2834534"/>
          </a:xfrm>
          <a:prstGeom prst="rect">
            <a:avLst/>
          </a:prstGeom>
        </p:spPr>
      </p:pic>
      <p:sp>
        <p:nvSpPr>
          <p:cNvPr id="3" name="Title 1">
            <a:extLst>
              <a:ext uri="{FF2B5EF4-FFF2-40B4-BE49-F238E27FC236}">
                <a16:creationId xmlns:a16="http://schemas.microsoft.com/office/drawing/2014/main" id="{9B8358A2-BBA8-436B-AAC0-AD6B7BA3A298}"/>
              </a:ext>
            </a:extLst>
          </p:cNvPr>
          <p:cNvSpPr txBox="1">
            <a:spLocks/>
          </p:cNvSpPr>
          <p:nvPr/>
        </p:nvSpPr>
        <p:spPr>
          <a:xfrm>
            <a:off x="164804" y="753464"/>
            <a:ext cx="8702750" cy="62762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tx2"/>
                </a:solidFill>
                <a:latin typeface="Arial" panose="020B0604020202020204" pitchFamily="34" charset="0"/>
                <a:cs typeface="Arial" panose="020B0604020202020204" pitchFamily="34" charset="0"/>
              </a:rPr>
              <a:t>Wetland Reserve Easement (WRE)</a:t>
            </a:r>
            <a:r>
              <a:rPr lang="en-US" sz="3200" dirty="0">
                <a:solidFill>
                  <a:srgbClr val="000000"/>
                </a:solidFill>
                <a:latin typeface="Arial" panose="020B0604020202020204" pitchFamily="34" charset="0"/>
                <a:cs typeface="Arial" panose="020B0604020202020204" pitchFamily="34" charset="0"/>
              </a:rPr>
              <a:t> wetland restoration criteria and guidelines (WRCG)</a:t>
            </a:r>
          </a:p>
          <a:p>
            <a:r>
              <a:rPr lang="en-US" sz="3200" b="1" dirty="0">
                <a:solidFill>
                  <a:srgbClr val="000000"/>
                </a:solidFill>
                <a:latin typeface="Arial" panose="020B0604020202020204" pitchFamily="34" charset="0"/>
                <a:cs typeface="Arial" panose="020B0604020202020204" pitchFamily="34" charset="0"/>
              </a:rPr>
              <a:t>Specific, clear expectations for restoration</a:t>
            </a:r>
            <a:endParaRPr lang="en-US" sz="3200" b="1" dirty="0">
              <a:solidFill>
                <a:schemeClr val="tx2"/>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281ABD4-7F67-4AD9-AA7C-C461F773306C}"/>
              </a:ext>
            </a:extLst>
          </p:cNvPr>
          <p:cNvSpPr txBox="1"/>
          <p:nvPr/>
        </p:nvSpPr>
        <p:spPr>
          <a:xfrm>
            <a:off x="265814" y="2312580"/>
            <a:ext cx="5114259" cy="4247317"/>
          </a:xfrm>
          <a:prstGeom prst="rect">
            <a:avLst/>
          </a:prstGeom>
          <a:noFill/>
        </p:spPr>
        <p:txBody>
          <a:bodyPr wrap="square" rtlCol="0">
            <a:spAutoFit/>
          </a:bodyPr>
          <a:lstStyle/>
          <a:p>
            <a:pPr marL="285750" indent="-285750">
              <a:buFont typeface="Wingdings" panose="05000000000000000000" pitchFamily="2" charset="2"/>
              <a:buChar char="v"/>
            </a:pPr>
            <a:r>
              <a:rPr lang="en-US" dirty="0"/>
              <a:t>For sites with phreatophytes, NRCS treatment will be for </a:t>
            </a:r>
            <a:r>
              <a:rPr lang="en-US" u="sng" dirty="0"/>
              <a:t>xx</a:t>
            </a:r>
            <a:r>
              <a:rPr lang="en-US" dirty="0"/>
              <a:t> consecutive years, followed by landowner maintenance for </a:t>
            </a:r>
            <a:r>
              <a:rPr lang="en-US" u="sng" dirty="0"/>
              <a:t>xx</a:t>
            </a:r>
            <a:r>
              <a:rPr lang="en-US" dirty="0"/>
              <a:t> years.</a:t>
            </a:r>
          </a:p>
          <a:p>
            <a:endParaRPr lang="en-US" dirty="0"/>
          </a:p>
          <a:p>
            <a:pPr marL="285750" indent="-285750">
              <a:buFont typeface="Wingdings" panose="05000000000000000000" pitchFamily="2" charset="2"/>
              <a:buChar char="v"/>
            </a:pPr>
            <a:r>
              <a:rPr lang="en-US" dirty="0"/>
              <a:t>For riparian restoration in middle Rio Grande where ground water is at depths of 3 feet or less, would target establishment of woody species at density of </a:t>
            </a:r>
            <a:r>
              <a:rPr lang="en-US" u="sng" dirty="0"/>
              <a:t>xx</a:t>
            </a:r>
            <a:r>
              <a:rPr lang="en-US" dirty="0"/>
              <a:t> plants per acre with a palette of: cottonwoods, willows, box elder, golden currant, etc.</a:t>
            </a:r>
          </a:p>
          <a:p>
            <a:endParaRPr lang="en-US" dirty="0"/>
          </a:p>
          <a:p>
            <a:pPr marL="285750" indent="-285750">
              <a:buFont typeface="Wingdings" panose="05000000000000000000" pitchFamily="2" charset="2"/>
              <a:buChar char="v"/>
            </a:pPr>
            <a:r>
              <a:rPr lang="en-US" dirty="0"/>
              <a:t>For sites with flowing perennial water, would install beaver dam analogs if beavers are not currently on site.</a:t>
            </a:r>
          </a:p>
        </p:txBody>
      </p:sp>
    </p:spTree>
    <p:extLst>
      <p:ext uri="{BB962C8B-B14F-4D97-AF65-F5344CB8AC3E}">
        <p14:creationId xmlns:p14="http://schemas.microsoft.com/office/powerpoint/2010/main" val="266581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840F6-9131-4E6D-9A6B-A675832C6B64}"/>
              </a:ext>
            </a:extLst>
          </p:cNvPr>
          <p:cNvSpPr>
            <a:spLocks noGrp="1"/>
          </p:cNvSpPr>
          <p:nvPr>
            <p:ph type="title"/>
          </p:nvPr>
        </p:nvSpPr>
        <p:spPr>
          <a:xfrm>
            <a:off x="128587" y="708819"/>
            <a:ext cx="8692438" cy="770731"/>
          </a:xfrm>
          <a:solidFill>
            <a:sysClr val="window" lastClr="FFFFFF"/>
          </a:solidFill>
        </p:spPr>
        <p:txBody>
          <a:bodyPr/>
          <a:lstStyle/>
          <a:p>
            <a:r>
              <a:rPr lang="en-US" sz="3600" dirty="0"/>
              <a:t>Grazing Rights Option</a:t>
            </a:r>
          </a:p>
        </p:txBody>
      </p:sp>
      <p:sp>
        <p:nvSpPr>
          <p:cNvPr id="3" name="Content Placeholder 2">
            <a:extLst>
              <a:ext uri="{FF2B5EF4-FFF2-40B4-BE49-F238E27FC236}">
                <a16:creationId xmlns:a16="http://schemas.microsoft.com/office/drawing/2014/main" id="{BA726147-6596-42FE-8FB7-23C53F224AED}"/>
              </a:ext>
            </a:extLst>
          </p:cNvPr>
          <p:cNvSpPr>
            <a:spLocks noGrp="1"/>
          </p:cNvSpPr>
          <p:nvPr>
            <p:ph idx="4294967295"/>
          </p:nvPr>
        </p:nvSpPr>
        <p:spPr>
          <a:xfrm>
            <a:off x="0" y="1601159"/>
            <a:ext cx="5879806" cy="4548022"/>
          </a:xfrm>
          <a:prstGeom prst="rect">
            <a:avLst/>
          </a:prstGeom>
        </p:spPr>
        <p:txBody>
          <a:bodyPr>
            <a:normAutofit/>
          </a:bodyPr>
          <a:lstStyle/>
          <a:p>
            <a:pPr marL="800100" lvl="1" indent="-342900"/>
            <a:r>
              <a:rPr lang="en-US" sz="2800" dirty="0"/>
              <a:t>Pecos sunflower: grazing reduces competition and increases germination</a:t>
            </a:r>
          </a:p>
          <a:p>
            <a:pPr marL="800100" lvl="1" indent="-342900"/>
            <a:r>
              <a:rPr lang="en-US" sz="2800" dirty="0"/>
              <a:t>Input on technical guidelines for grazing.</a:t>
            </a:r>
          </a:p>
          <a:p>
            <a:pPr marL="800100" lvl="1" indent="-342900"/>
            <a:r>
              <a:rPr lang="en-US" sz="2800" dirty="0"/>
              <a:t>Grazing must be necessary for restoration and management and consistent with long-term wetland goals.</a:t>
            </a:r>
          </a:p>
          <a:p>
            <a:pPr marL="457200" lvl="1" indent="0">
              <a:buNone/>
            </a:pPr>
            <a:endParaRPr lang="en-US" dirty="0"/>
          </a:p>
        </p:txBody>
      </p:sp>
      <p:sp>
        <p:nvSpPr>
          <p:cNvPr id="5" name="Slide Number Placeholder 4">
            <a:extLst>
              <a:ext uri="{FF2B5EF4-FFF2-40B4-BE49-F238E27FC236}">
                <a16:creationId xmlns:a16="http://schemas.microsoft.com/office/drawing/2014/main" id="{A65BD344-93E4-41D7-846E-1D59C9B02E20}"/>
              </a:ext>
            </a:extLst>
          </p:cNvPr>
          <p:cNvSpPr txBox="1">
            <a:spLocks/>
          </p:cNvSpPr>
          <p:nvPr/>
        </p:nvSpPr>
        <p:spPr>
          <a:xfrm>
            <a:off x="691661" y="63236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FC9244-15B3-8F40-A6D8-795DD2FF1F30}" type="slidenum">
              <a:rPr lang="en-US" sz="1200" smtClean="0"/>
              <a:pPr/>
              <a:t>15</a:t>
            </a:fld>
            <a:endParaRPr lang="en-US" sz="1200" dirty="0"/>
          </a:p>
        </p:txBody>
      </p:sp>
      <p:pic>
        <p:nvPicPr>
          <p:cNvPr id="6" name="Picture 5" descr="A close up of a flower&#10;&#10;Description automatically generated">
            <a:extLst>
              <a:ext uri="{FF2B5EF4-FFF2-40B4-BE49-F238E27FC236}">
                <a16:creationId xmlns:a16="http://schemas.microsoft.com/office/drawing/2014/main" id="{19729829-346B-492C-9CA7-109B3C085B21}"/>
              </a:ext>
            </a:extLst>
          </p:cNvPr>
          <p:cNvPicPr>
            <a:picLocks noChangeAspect="1"/>
          </p:cNvPicPr>
          <p:nvPr/>
        </p:nvPicPr>
        <p:blipFill>
          <a:blip r:embed="rId3"/>
          <a:stretch>
            <a:fillRect/>
          </a:stretch>
        </p:blipFill>
        <p:spPr>
          <a:xfrm>
            <a:off x="5879806" y="531628"/>
            <a:ext cx="3811772" cy="5082362"/>
          </a:xfrm>
          <a:prstGeom prst="rect">
            <a:avLst/>
          </a:prstGeom>
        </p:spPr>
      </p:pic>
    </p:spTree>
    <p:extLst>
      <p:ext uri="{BB962C8B-B14F-4D97-AF65-F5344CB8AC3E}">
        <p14:creationId xmlns:p14="http://schemas.microsoft.com/office/powerpoint/2010/main" val="744884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932CB4C-4E03-4164-9C08-644A73DE5F76}"/>
              </a:ext>
            </a:extLst>
          </p:cNvPr>
          <p:cNvSpPr txBox="1">
            <a:spLocks/>
          </p:cNvSpPr>
          <p:nvPr/>
        </p:nvSpPr>
        <p:spPr>
          <a:xfrm>
            <a:off x="438006" y="1632968"/>
            <a:ext cx="7759696" cy="5233917"/>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Current GARC is 90% of market value.</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Maximum easement payment is currently $5,000/acre. Exceptions can be granted.</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Payment is the lower of GARC, $5,000 cap, or amount the landowner will accept.</a:t>
            </a:r>
          </a:p>
          <a:p>
            <a:pPr marL="457200" marR="0" lvl="0" indent="-457200" algn="l" defTabSz="914400" rtl="0" eaLnBrk="1" fontAlgn="auto" latinLnBrk="0" hangingPunct="1">
              <a:lnSpc>
                <a:spcPct val="90000"/>
              </a:lnSpc>
              <a:spcBef>
                <a:spcPts val="1000"/>
              </a:spcBef>
              <a:spcAft>
                <a:spcPts val="0"/>
              </a:spcAft>
              <a:buClrTx/>
              <a:buSzTx/>
              <a:buFont typeface="Arial"/>
              <a:buAutoNum type="arabicParenR"/>
              <a:tabLst/>
              <a:defRPr/>
            </a:pPr>
            <a:r>
              <a:rPr kumimoji="0" lang="en-US" sz="19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With grazing rights option the payment is 75% of market value- a wildlife species must benefit from grazing.</a:t>
            </a: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Does State technical committee want to change the GARC for FY2022?</a:t>
            </a:r>
          </a:p>
          <a:p>
            <a:pPr marL="342900" marR="0" lvl="0" indent="-34290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dirty="0"/>
          </a:p>
        </p:txBody>
      </p:sp>
      <p:sp>
        <p:nvSpPr>
          <p:cNvPr id="4" name="Slide Number Placeholder 4">
            <a:extLst>
              <a:ext uri="{FF2B5EF4-FFF2-40B4-BE49-F238E27FC236}">
                <a16:creationId xmlns:a16="http://schemas.microsoft.com/office/drawing/2014/main" id="{8583BAA8-4921-46B4-B258-B6F206966D5E}"/>
              </a:ext>
            </a:extLst>
          </p:cNvPr>
          <p:cNvSpPr>
            <a:spLocks noGrp="1"/>
          </p:cNvSpPr>
          <p:nvPr>
            <p:ph type="sldNum" sz="quarter" idx="4"/>
          </p:nvPr>
        </p:nvSpPr>
        <p:spPr>
          <a:xfrm>
            <a:off x="691661" y="6323624"/>
            <a:ext cx="2133600" cy="365125"/>
          </a:xfrm>
        </p:spPr>
        <p:txBody>
          <a:bodyPr/>
          <a:lstStyle/>
          <a:p>
            <a:fld id="{39FC9244-15B3-8F40-A6D8-795DD2FF1F30}" type="slidenum">
              <a:rPr lang="en-US" smtClean="0"/>
              <a:pPr/>
              <a:t>16</a:t>
            </a:fld>
            <a:endParaRPr lang="en-US" dirty="0"/>
          </a:p>
        </p:txBody>
      </p:sp>
      <p:pic>
        <p:nvPicPr>
          <p:cNvPr id="2" name="Picture 1">
            <a:extLst>
              <a:ext uri="{FF2B5EF4-FFF2-40B4-BE49-F238E27FC236}">
                <a16:creationId xmlns:a16="http://schemas.microsoft.com/office/drawing/2014/main" id="{09B2D72B-B071-443D-823F-A4720490D164}"/>
              </a:ext>
            </a:extLst>
          </p:cNvPr>
          <p:cNvPicPr>
            <a:picLocks noChangeAspect="1"/>
          </p:cNvPicPr>
          <p:nvPr/>
        </p:nvPicPr>
        <p:blipFill>
          <a:blip r:embed="rId2"/>
          <a:stretch>
            <a:fillRect/>
          </a:stretch>
        </p:blipFill>
        <p:spPr>
          <a:xfrm>
            <a:off x="1815168" y="4859205"/>
            <a:ext cx="5077459" cy="1998795"/>
          </a:xfrm>
          <a:prstGeom prst="rect">
            <a:avLst/>
          </a:prstGeom>
        </p:spPr>
      </p:pic>
      <p:sp>
        <p:nvSpPr>
          <p:cNvPr id="7" name="Title 1">
            <a:extLst>
              <a:ext uri="{FF2B5EF4-FFF2-40B4-BE49-F238E27FC236}">
                <a16:creationId xmlns:a16="http://schemas.microsoft.com/office/drawing/2014/main" id="{369800F7-8F4B-4226-A221-E8D77016D179}"/>
              </a:ext>
            </a:extLst>
          </p:cNvPr>
          <p:cNvSpPr>
            <a:spLocks noGrp="1"/>
          </p:cNvSpPr>
          <p:nvPr>
            <p:ph type="title"/>
          </p:nvPr>
        </p:nvSpPr>
        <p:spPr>
          <a:xfrm>
            <a:off x="160214" y="742217"/>
            <a:ext cx="8692438" cy="770731"/>
          </a:xfrm>
          <a:solidFill>
            <a:sysClr val="window" lastClr="FFFFFF"/>
          </a:solidFill>
        </p:spPr>
        <p:txBody>
          <a:bodyPr>
            <a:normAutofit fontScale="90000"/>
          </a:bodyPr>
          <a:lstStyle/>
          <a:p>
            <a:pPr lvl="0" defTabSz="914400">
              <a:lnSpc>
                <a:spcPct val="90000"/>
              </a:lnSpc>
              <a:defRPr/>
            </a:pPr>
            <a:r>
              <a:rPr lang="en-US" dirty="0">
                <a:solidFill>
                  <a:srgbClr val="0C6C55"/>
                </a:solidFill>
                <a:latin typeface="Arial" panose="020B0604020202020204" pitchFamily="34" charset="0"/>
                <a:cs typeface="Arial" panose="020B0604020202020204" pitchFamily="34" charset="0"/>
              </a:rPr>
              <a:t>WRE- Geographic area rate cap (GARC)</a:t>
            </a:r>
          </a:p>
        </p:txBody>
      </p:sp>
    </p:spTree>
    <p:extLst>
      <p:ext uri="{BB962C8B-B14F-4D97-AF65-F5344CB8AC3E}">
        <p14:creationId xmlns:p14="http://schemas.microsoft.com/office/powerpoint/2010/main" val="2700990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2274888"/>
            <a:ext cx="4883150" cy="2130425"/>
          </a:xfrm>
          <a:prstGeom prst="rect">
            <a:avLst/>
          </a:prstGeom>
        </p:spPr>
        <p:txBody>
          <a:bodyPr/>
          <a:lstStyle/>
          <a:p>
            <a:pPr algn="ctr"/>
            <a:r>
              <a:rPr lang="en-US"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Conservation Stewardship Program</a:t>
            </a:r>
            <a:endParaRPr lang="en-US" sz="32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pic>
        <p:nvPicPr>
          <p:cNvPr id="5" name="Picture 4">
            <a:extLst>
              <a:ext uri="{FF2B5EF4-FFF2-40B4-BE49-F238E27FC236}">
                <a16:creationId xmlns:a16="http://schemas.microsoft.com/office/drawing/2014/main" id="{F9D272B1-20D5-47C9-8FCD-E9E7EC10A61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1209" r="1742"/>
          <a:stretch/>
        </p:blipFill>
        <p:spPr>
          <a:xfrm>
            <a:off x="5574936" y="1245324"/>
            <a:ext cx="3569064" cy="1831844"/>
          </a:xfrm>
          <a:prstGeom prst="rect">
            <a:avLst/>
          </a:prstGeom>
        </p:spPr>
      </p:pic>
      <p:pic>
        <p:nvPicPr>
          <p:cNvPr id="6" name="Picture 5">
            <a:extLst>
              <a:ext uri="{FF2B5EF4-FFF2-40B4-BE49-F238E27FC236}">
                <a16:creationId xmlns:a16="http://schemas.microsoft.com/office/drawing/2014/main" id="{229327C6-E7FC-4F2C-A721-A1A4248757A5}"/>
              </a:ext>
            </a:extLst>
          </p:cNvPr>
          <p:cNvPicPr>
            <a:picLocks noChangeAspect="1"/>
          </p:cNvPicPr>
          <p:nvPr/>
        </p:nvPicPr>
        <p:blipFill rotWithShape="1">
          <a:blip r:embed="rId3"/>
          <a:srcRect l="813" t="20254" r="34993" b="8509"/>
          <a:stretch/>
        </p:blipFill>
        <p:spPr>
          <a:xfrm>
            <a:off x="5574936" y="3167406"/>
            <a:ext cx="3574989" cy="2221605"/>
          </a:xfrm>
          <a:prstGeom prst="rect">
            <a:avLst/>
          </a:prstGeom>
        </p:spPr>
      </p:pic>
    </p:spTree>
    <p:extLst>
      <p:ext uri="{BB962C8B-B14F-4D97-AF65-F5344CB8AC3E}">
        <p14:creationId xmlns:p14="http://schemas.microsoft.com/office/powerpoint/2010/main" val="3682156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546480A-7B0E-4A63-8955-1422BFB433D6}"/>
              </a:ext>
            </a:extLst>
          </p:cNvPr>
          <p:cNvGraphicFramePr/>
          <p:nvPr>
            <p:extLst>
              <p:ext uri="{D42A27DB-BD31-4B8C-83A1-F6EECF244321}">
                <p14:modId xmlns:p14="http://schemas.microsoft.com/office/powerpoint/2010/main" val="3358258270"/>
              </p:ext>
            </p:extLst>
          </p:nvPr>
        </p:nvGraphicFramePr>
        <p:xfrm>
          <a:off x="383771" y="1377187"/>
          <a:ext cx="8376453" cy="4926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4">
            <a:extLst>
              <a:ext uri="{FF2B5EF4-FFF2-40B4-BE49-F238E27FC236}">
                <a16:creationId xmlns:a16="http://schemas.microsoft.com/office/drawing/2014/main" id="{0A377B9B-A929-4597-80E0-FFCB66E3682D}"/>
              </a:ext>
            </a:extLst>
          </p:cNvPr>
          <p:cNvSpPr>
            <a:spLocks noGrp="1"/>
          </p:cNvSpPr>
          <p:nvPr>
            <p:ph type="sldNum" sz="quarter" idx="4"/>
          </p:nvPr>
        </p:nvSpPr>
        <p:spPr>
          <a:xfrm>
            <a:off x="691661" y="6323624"/>
            <a:ext cx="21336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
        <p:nvSpPr>
          <p:cNvPr id="6" name="Title 1">
            <a:extLst>
              <a:ext uri="{FF2B5EF4-FFF2-40B4-BE49-F238E27FC236}">
                <a16:creationId xmlns:a16="http://schemas.microsoft.com/office/drawing/2014/main" id="{67BC3B3F-E74B-4779-B598-4CA76FB5474C}"/>
              </a:ext>
            </a:extLst>
          </p:cNvPr>
          <p:cNvSpPr txBox="1">
            <a:spLocks/>
          </p:cNvSpPr>
          <p:nvPr/>
        </p:nvSpPr>
        <p:spPr>
          <a:xfrm>
            <a:off x="164803" y="753464"/>
            <a:ext cx="8814391" cy="62762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j-ea"/>
                <a:cs typeface="Arial" panose="020B0604020202020204" pitchFamily="34" charset="0"/>
              </a:rPr>
              <a:t>Conservation Stewardship Program (CSP)</a:t>
            </a:r>
          </a:p>
        </p:txBody>
      </p:sp>
    </p:spTree>
    <p:extLst>
      <p:ext uri="{BB962C8B-B14F-4D97-AF65-F5344CB8AC3E}">
        <p14:creationId xmlns:p14="http://schemas.microsoft.com/office/powerpoint/2010/main" val="14474202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08F5D9E-0F80-42E8-9E0B-95904B285692}"/>
              </a:ext>
            </a:extLst>
          </p:cNvPr>
          <p:cNvSpPr/>
          <p:nvPr/>
        </p:nvSpPr>
        <p:spPr>
          <a:xfrm>
            <a:off x="648586" y="1529312"/>
            <a:ext cx="7985052" cy="5078313"/>
          </a:xfrm>
          <a:prstGeom prst="rect">
            <a:avLst/>
          </a:prstGeom>
        </p:spPr>
        <p:txBody>
          <a:bodyPr wrap="square">
            <a:spAutoFit/>
          </a:bodyPr>
          <a:lstStyle/>
          <a:p>
            <a:r>
              <a:rPr lang="en-US" dirty="0"/>
              <a:t>(d) To support locally led conservation, NRCS will solicit input from State technical committees, Tribal Conservation Advisory Councils, and local working groups to develop State-level technical, outreach, and program materials, including:</a:t>
            </a:r>
          </a:p>
          <a:p>
            <a:endParaRPr lang="en-US" dirty="0"/>
          </a:p>
          <a:p>
            <a:r>
              <a:rPr lang="en-US" dirty="0"/>
              <a:t>(1) Establishment of ranking pools appropriate for the conduct of CSP within the State to ensure program availability and better distribution of the funds. Ranking pools may be based on watersheds, geographic areas, or other appropriate regions within a State and may consider high-priority regional and State-level priority resource concern areas;</a:t>
            </a:r>
          </a:p>
          <a:p>
            <a:endParaRPr lang="en-US" dirty="0"/>
          </a:p>
          <a:p>
            <a:r>
              <a:rPr lang="en-US" dirty="0"/>
              <a:t>(2) Identification of not less than five priority resource concerns in particular geographic areas or other appropriate regions within a State;</a:t>
            </a:r>
          </a:p>
          <a:p>
            <a:endParaRPr lang="en-US" dirty="0"/>
          </a:p>
          <a:p>
            <a:r>
              <a:rPr lang="en-US" dirty="0"/>
              <a:t>(3) Identification of resource-conserving crops that will be part of resource-conserving crop rotations; and</a:t>
            </a:r>
          </a:p>
          <a:p>
            <a:endParaRPr lang="en-US" dirty="0"/>
          </a:p>
          <a:p>
            <a:r>
              <a:rPr lang="en-US" dirty="0"/>
              <a:t>(4) Identification of combinations of grazing conservation activities that will be part of an advanced grazing management system.</a:t>
            </a:r>
          </a:p>
        </p:txBody>
      </p:sp>
      <p:sp>
        <p:nvSpPr>
          <p:cNvPr id="3" name="Title 1">
            <a:extLst>
              <a:ext uri="{FF2B5EF4-FFF2-40B4-BE49-F238E27FC236}">
                <a16:creationId xmlns:a16="http://schemas.microsoft.com/office/drawing/2014/main" id="{C807AF66-7C7C-451C-A7B4-A386AE4A3E43}"/>
              </a:ext>
            </a:extLst>
          </p:cNvPr>
          <p:cNvSpPr txBox="1">
            <a:spLocks/>
          </p:cNvSpPr>
          <p:nvPr/>
        </p:nvSpPr>
        <p:spPr>
          <a:xfrm>
            <a:off x="202019" y="901687"/>
            <a:ext cx="8750595" cy="62762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j-ea"/>
                <a:cs typeface="Arial" panose="020B0604020202020204" pitchFamily="34" charset="0"/>
              </a:rPr>
              <a:t>Code of Federal Regulations Title 7 Part 1470.2</a:t>
            </a:r>
          </a:p>
        </p:txBody>
      </p:sp>
    </p:spTree>
    <p:extLst>
      <p:ext uri="{BB962C8B-B14F-4D97-AF65-F5344CB8AC3E}">
        <p14:creationId xmlns:p14="http://schemas.microsoft.com/office/powerpoint/2010/main" val="912752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546480A-7B0E-4A63-8955-1422BFB433D6}"/>
              </a:ext>
            </a:extLst>
          </p:cNvPr>
          <p:cNvGraphicFramePr/>
          <p:nvPr>
            <p:extLst>
              <p:ext uri="{D42A27DB-BD31-4B8C-83A1-F6EECF244321}">
                <p14:modId xmlns:p14="http://schemas.microsoft.com/office/powerpoint/2010/main" val="1316009630"/>
              </p:ext>
            </p:extLst>
          </p:nvPr>
        </p:nvGraphicFramePr>
        <p:xfrm>
          <a:off x="223284" y="1171649"/>
          <a:ext cx="8038214" cy="45147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4">
            <a:extLst>
              <a:ext uri="{FF2B5EF4-FFF2-40B4-BE49-F238E27FC236}">
                <a16:creationId xmlns:a16="http://schemas.microsoft.com/office/drawing/2014/main" id="{90D1957A-AFE3-4CC4-BE93-DED8B55C0770}"/>
              </a:ext>
            </a:extLst>
          </p:cNvPr>
          <p:cNvSpPr>
            <a:spLocks noGrp="1"/>
          </p:cNvSpPr>
          <p:nvPr>
            <p:ph type="sldNum" sz="quarter" idx="4"/>
          </p:nvPr>
        </p:nvSpPr>
        <p:spPr>
          <a:xfrm>
            <a:off x="691661" y="6323624"/>
            <a:ext cx="2133600" cy="365125"/>
          </a:xfrm>
        </p:spPr>
        <p:txBody>
          <a:bodyPr/>
          <a:lstStyle/>
          <a:p>
            <a:fld id="{39FC9244-15B3-8F40-A6D8-795DD2FF1F30}" type="slidenum">
              <a:rPr lang="en-US" smtClean="0"/>
              <a:pPr/>
              <a:t>2</a:t>
            </a:fld>
            <a:endParaRPr lang="en-US" dirty="0"/>
          </a:p>
        </p:txBody>
      </p:sp>
    </p:spTree>
    <p:extLst>
      <p:ext uri="{BB962C8B-B14F-4D97-AF65-F5344CB8AC3E}">
        <p14:creationId xmlns:p14="http://schemas.microsoft.com/office/powerpoint/2010/main" val="11182653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58D8EDD-3D3B-430B-BC01-B5A58E632493}"/>
              </a:ext>
            </a:extLst>
          </p:cNvPr>
          <p:cNvPicPr>
            <a:picLocks noGrp="1" noChangeAspect="1"/>
          </p:cNvPicPr>
          <p:nvPr>
            <p:ph idx="1"/>
          </p:nvPr>
        </p:nvPicPr>
        <p:blipFill>
          <a:blip r:embed="rId2"/>
          <a:stretch>
            <a:fillRect/>
          </a:stretch>
        </p:blipFill>
        <p:spPr>
          <a:xfrm>
            <a:off x="-632133" y="1561032"/>
            <a:ext cx="5950993" cy="3576928"/>
          </a:xfrm>
          <a:prstGeom prst="rect">
            <a:avLst/>
          </a:prstGeom>
        </p:spPr>
      </p:pic>
      <p:sp>
        <p:nvSpPr>
          <p:cNvPr id="6" name="Title 1">
            <a:extLst>
              <a:ext uri="{FF2B5EF4-FFF2-40B4-BE49-F238E27FC236}">
                <a16:creationId xmlns:a16="http://schemas.microsoft.com/office/drawing/2014/main" id="{94723A31-9804-467A-B913-71421B435DDD}"/>
              </a:ext>
            </a:extLst>
          </p:cNvPr>
          <p:cNvSpPr txBox="1">
            <a:spLocks/>
          </p:cNvSpPr>
          <p:nvPr/>
        </p:nvSpPr>
        <p:spPr>
          <a:xfrm>
            <a:off x="427818" y="934141"/>
            <a:ext cx="7886700" cy="8384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C6C55"/>
                </a:solidFill>
                <a:latin typeface="Arial" panose="020B0604020202020204" pitchFamily="34" charset="0"/>
                <a:cs typeface="Arial" panose="020B0604020202020204" pitchFamily="34" charset="0"/>
              </a:rPr>
              <a:t>FY 2020 spending</a:t>
            </a:r>
          </a:p>
        </p:txBody>
      </p:sp>
      <p:pic>
        <p:nvPicPr>
          <p:cNvPr id="12" name="Picture 11">
            <a:extLst>
              <a:ext uri="{FF2B5EF4-FFF2-40B4-BE49-F238E27FC236}">
                <a16:creationId xmlns:a16="http://schemas.microsoft.com/office/drawing/2014/main" id="{82FE62D7-052D-46F9-81E6-244C415D6746}"/>
              </a:ext>
            </a:extLst>
          </p:cNvPr>
          <p:cNvPicPr>
            <a:picLocks noChangeAspect="1"/>
          </p:cNvPicPr>
          <p:nvPr/>
        </p:nvPicPr>
        <p:blipFill rotWithShape="1">
          <a:blip r:embed="rId3"/>
          <a:srcRect l="25852" r="20933"/>
          <a:stretch/>
        </p:blipFill>
        <p:spPr>
          <a:xfrm>
            <a:off x="4632252" y="788212"/>
            <a:ext cx="4455042" cy="5032079"/>
          </a:xfrm>
          <a:prstGeom prst="rect">
            <a:avLst/>
          </a:prstGeom>
        </p:spPr>
      </p:pic>
      <p:sp>
        <p:nvSpPr>
          <p:cNvPr id="2" name="TextBox 1">
            <a:extLst>
              <a:ext uri="{FF2B5EF4-FFF2-40B4-BE49-F238E27FC236}">
                <a16:creationId xmlns:a16="http://schemas.microsoft.com/office/drawing/2014/main" id="{F7B764CB-6767-4A48-993D-9DBC7EABBADC}"/>
              </a:ext>
            </a:extLst>
          </p:cNvPr>
          <p:cNvSpPr txBox="1"/>
          <p:nvPr/>
        </p:nvSpPr>
        <p:spPr>
          <a:xfrm>
            <a:off x="270979" y="4762646"/>
            <a:ext cx="3211032" cy="369332"/>
          </a:xfrm>
          <a:prstGeom prst="rect">
            <a:avLst/>
          </a:prstGeom>
          <a:noFill/>
        </p:spPr>
        <p:txBody>
          <a:bodyPr wrap="square" rtlCol="0">
            <a:spAutoFit/>
          </a:bodyPr>
          <a:lstStyle/>
          <a:p>
            <a:r>
              <a:rPr lang="en-US" dirty="0"/>
              <a:t>$11.5 million</a:t>
            </a:r>
          </a:p>
        </p:txBody>
      </p:sp>
      <p:sp>
        <p:nvSpPr>
          <p:cNvPr id="7" name="TextBox 6">
            <a:extLst>
              <a:ext uri="{FF2B5EF4-FFF2-40B4-BE49-F238E27FC236}">
                <a16:creationId xmlns:a16="http://schemas.microsoft.com/office/drawing/2014/main" id="{9E2DBC5C-0650-4BE8-B3D2-DEBB48369188}"/>
              </a:ext>
            </a:extLst>
          </p:cNvPr>
          <p:cNvSpPr txBox="1"/>
          <p:nvPr/>
        </p:nvSpPr>
        <p:spPr>
          <a:xfrm>
            <a:off x="5851451" y="4926419"/>
            <a:ext cx="3211032" cy="369332"/>
          </a:xfrm>
          <a:prstGeom prst="rect">
            <a:avLst/>
          </a:prstGeom>
          <a:noFill/>
        </p:spPr>
        <p:txBody>
          <a:bodyPr wrap="square" rtlCol="0">
            <a:spAutoFit/>
          </a:bodyPr>
          <a:lstStyle/>
          <a:p>
            <a:r>
              <a:rPr lang="en-US" dirty="0"/>
              <a:t>$33 million</a:t>
            </a:r>
          </a:p>
        </p:txBody>
      </p:sp>
      <p:sp>
        <p:nvSpPr>
          <p:cNvPr id="3" name="TextBox 2">
            <a:extLst>
              <a:ext uri="{FF2B5EF4-FFF2-40B4-BE49-F238E27FC236}">
                <a16:creationId xmlns:a16="http://schemas.microsoft.com/office/drawing/2014/main" id="{14249B8B-112D-4031-8EB1-B59CE9F14C92}"/>
              </a:ext>
            </a:extLst>
          </p:cNvPr>
          <p:cNvSpPr txBox="1"/>
          <p:nvPr/>
        </p:nvSpPr>
        <p:spPr>
          <a:xfrm>
            <a:off x="1041990" y="5841556"/>
            <a:ext cx="4561367" cy="923330"/>
          </a:xfrm>
          <a:prstGeom prst="rect">
            <a:avLst/>
          </a:prstGeom>
          <a:noFill/>
        </p:spPr>
        <p:txBody>
          <a:bodyPr wrap="square" rtlCol="0">
            <a:spAutoFit/>
          </a:bodyPr>
          <a:lstStyle/>
          <a:p>
            <a:r>
              <a:rPr lang="en-US" dirty="0"/>
              <a:t>BFR- Beginning farmer rancher</a:t>
            </a:r>
          </a:p>
          <a:p>
            <a:r>
              <a:rPr lang="en-US" dirty="0"/>
              <a:t>SDFR- Socially disadvantaged farmer rancher</a:t>
            </a:r>
          </a:p>
        </p:txBody>
      </p:sp>
    </p:spTree>
    <p:extLst>
      <p:ext uri="{BB962C8B-B14F-4D97-AF65-F5344CB8AC3E}">
        <p14:creationId xmlns:p14="http://schemas.microsoft.com/office/powerpoint/2010/main" val="2121432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C461649-8C91-49A1-8EAC-E7FA729B30A8}"/>
              </a:ext>
            </a:extLst>
          </p:cNvPr>
          <p:cNvSpPr txBox="1">
            <a:spLocks/>
          </p:cNvSpPr>
          <p:nvPr/>
        </p:nvSpPr>
        <p:spPr>
          <a:xfrm>
            <a:off x="437265" y="868823"/>
            <a:ext cx="7886700" cy="838432"/>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C6C55"/>
                </a:solidFill>
                <a:latin typeface="Arial" panose="020B0604020202020204" pitchFamily="34" charset="0"/>
                <a:cs typeface="Arial" panose="020B0604020202020204" pitchFamily="34" charset="0"/>
              </a:rPr>
              <a:t>FY 2020 CSP Ranking pools</a:t>
            </a:r>
          </a:p>
        </p:txBody>
      </p:sp>
      <p:sp>
        <p:nvSpPr>
          <p:cNvPr id="6" name="Content Placeholder 2">
            <a:extLst>
              <a:ext uri="{FF2B5EF4-FFF2-40B4-BE49-F238E27FC236}">
                <a16:creationId xmlns:a16="http://schemas.microsoft.com/office/drawing/2014/main" id="{7A520BFF-26F1-48B6-972B-147295DFAE94}"/>
              </a:ext>
            </a:extLst>
          </p:cNvPr>
          <p:cNvSpPr txBox="1">
            <a:spLocks/>
          </p:cNvSpPr>
          <p:nvPr/>
        </p:nvSpPr>
        <p:spPr>
          <a:xfrm>
            <a:off x="628650" y="1825625"/>
            <a:ext cx="78867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Agland</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(range, crop and pasture)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Agland</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Agland</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 Socially Disadvantaged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Agland</a:t>
            </a: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-Organic (not for renewals or NIPF)</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Non-Industrial Private Forestland (NIPF)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NIPF - Beginning Farmer/Rancher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NIPF - Socially Disadvantaged Farmer/Rancher</a:t>
            </a:r>
          </a:p>
        </p:txBody>
      </p:sp>
    </p:spTree>
    <p:extLst>
      <p:ext uri="{BB962C8B-B14F-4D97-AF65-F5344CB8AC3E}">
        <p14:creationId xmlns:p14="http://schemas.microsoft.com/office/powerpoint/2010/main" val="3696776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FBB59D3-B34E-421B-BDA8-B331AF0B1B95}"/>
              </a:ext>
            </a:extLst>
          </p:cNvPr>
          <p:cNvGraphicFramePr>
            <a:graphicFrameLocks/>
          </p:cNvGraphicFramePr>
          <p:nvPr>
            <p:extLst>
              <p:ext uri="{D42A27DB-BD31-4B8C-83A1-F6EECF244321}">
                <p14:modId xmlns:p14="http://schemas.microsoft.com/office/powerpoint/2010/main" val="1352128381"/>
              </p:ext>
            </p:extLst>
          </p:nvPr>
        </p:nvGraphicFramePr>
        <p:xfrm>
          <a:off x="889348" y="1530480"/>
          <a:ext cx="7365304" cy="2477151"/>
        </p:xfrm>
        <a:graphic>
          <a:graphicData uri="http://schemas.openxmlformats.org/drawingml/2006/table">
            <a:tbl>
              <a:tblPr firstRow="1" bandRow="1"/>
              <a:tblGrid>
                <a:gridCol w="3457183">
                  <a:extLst>
                    <a:ext uri="{9D8B030D-6E8A-4147-A177-3AD203B41FA5}">
                      <a16:colId xmlns:a16="http://schemas.microsoft.com/office/drawing/2014/main" val="811527835"/>
                    </a:ext>
                  </a:extLst>
                </a:gridCol>
                <a:gridCol w="3908121">
                  <a:extLst>
                    <a:ext uri="{9D8B030D-6E8A-4147-A177-3AD203B41FA5}">
                      <a16:colId xmlns:a16="http://schemas.microsoft.com/office/drawing/2014/main" val="195947044"/>
                    </a:ext>
                  </a:extLst>
                </a:gridCol>
              </a:tblGrid>
              <a:tr h="41003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err="1"/>
                        <a:t>Agland</a:t>
                      </a:r>
                      <a:endParaRPr lang="en-US"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US" dirty="0"/>
                        <a:t>NIPF</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72047398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Wind and water erosion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Concentrated erosion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3574154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Soil Quality limitations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Fire Management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4049044573"/>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Degraded Plant Condition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Degraded Plant Condition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256902204"/>
                  </a:ext>
                </a:extLst>
              </a:tr>
              <a:tr h="42699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800" kern="1200" dirty="0">
                          <a:solidFill>
                            <a:schemeClr val="dk1"/>
                          </a:solidFill>
                          <a:latin typeface="Calibri" panose="020F0502020204030204"/>
                          <a:ea typeface="+mn-ea"/>
                          <a:cs typeface="+mn-cs"/>
                        </a:rPr>
                        <a:t>Livestock production limitation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800" kern="1200" dirty="0">
                          <a:solidFill>
                            <a:schemeClr val="dk1"/>
                          </a:solidFill>
                          <a:latin typeface="Calibri" panose="020F0502020204030204"/>
                          <a:ea typeface="+mn-ea"/>
                          <a:cs typeface="+mn-cs"/>
                        </a:rPr>
                        <a:t>Livestock production limitation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596071916"/>
                  </a:ext>
                </a:extLst>
              </a:tr>
              <a:tr h="410031">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dirty="0"/>
                        <a:t>Terrestrial Habitat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Terrestrial Habitat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3357595807"/>
                  </a:ext>
                </a:extLst>
              </a:tr>
            </a:tbl>
          </a:graphicData>
        </a:graphic>
      </p:graphicFrame>
      <p:sp>
        <p:nvSpPr>
          <p:cNvPr id="6" name="Title 1">
            <a:extLst>
              <a:ext uri="{FF2B5EF4-FFF2-40B4-BE49-F238E27FC236}">
                <a16:creationId xmlns:a16="http://schemas.microsoft.com/office/drawing/2014/main" id="{92751443-E718-4AD1-BC3A-D94176F1D9E6}"/>
              </a:ext>
            </a:extLst>
          </p:cNvPr>
          <p:cNvSpPr txBox="1">
            <a:spLocks/>
          </p:cNvSpPr>
          <p:nvPr/>
        </p:nvSpPr>
        <p:spPr>
          <a:xfrm>
            <a:off x="383773" y="853208"/>
            <a:ext cx="8376454" cy="507759"/>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C6C55"/>
                </a:solidFill>
                <a:latin typeface="Arial" panose="020B0604020202020204" pitchFamily="34" charset="0"/>
                <a:cs typeface="Arial" panose="020B0604020202020204" pitchFamily="34" charset="0"/>
              </a:rPr>
              <a:t>FY 2020 State Priority Resource Concerns</a:t>
            </a:r>
          </a:p>
        </p:txBody>
      </p:sp>
      <p:sp>
        <p:nvSpPr>
          <p:cNvPr id="9" name="TextBox 8">
            <a:extLst>
              <a:ext uri="{FF2B5EF4-FFF2-40B4-BE49-F238E27FC236}">
                <a16:creationId xmlns:a16="http://schemas.microsoft.com/office/drawing/2014/main" id="{5C6FB2F0-937F-44EC-B143-40A8682DCB5A}"/>
              </a:ext>
            </a:extLst>
          </p:cNvPr>
          <p:cNvSpPr txBox="1"/>
          <p:nvPr/>
        </p:nvSpPr>
        <p:spPr>
          <a:xfrm>
            <a:off x="889348" y="4850848"/>
            <a:ext cx="7365304" cy="1477328"/>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rPr>
              <a:t>Ranking considers the number of priority resource concerns met and addressed.</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prstClr val="black"/>
                </a:solidFill>
                <a:effectLst/>
                <a:uLnTx/>
                <a:uFillTx/>
              </a:rPr>
              <a:t>Renewal contract must meet two priority resource concerns to be eligible.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kern="0" dirty="0">
                <a:solidFill>
                  <a:prstClr val="black"/>
                </a:solidFill>
              </a:rPr>
              <a:t>In FY2022 will change from 5 to 8.</a:t>
            </a:r>
            <a:endParaRPr kumimoji="0" lang="en-US" sz="1800" b="0" i="0" u="none" strike="noStrike" kern="0" cap="none" spc="0" normalizeH="0" baseline="0" noProof="0" dirty="0">
              <a:ln>
                <a:noFill/>
              </a:ln>
              <a:solidFill>
                <a:prstClr val="black"/>
              </a:solidFill>
              <a:effectLst/>
              <a:uLnTx/>
              <a:uFillTx/>
            </a:endParaRPr>
          </a:p>
        </p:txBody>
      </p:sp>
      <p:sp>
        <p:nvSpPr>
          <p:cNvPr id="7" name="Slide Number Placeholder 4">
            <a:extLst>
              <a:ext uri="{FF2B5EF4-FFF2-40B4-BE49-F238E27FC236}">
                <a16:creationId xmlns:a16="http://schemas.microsoft.com/office/drawing/2014/main" id="{24B046FC-178F-4730-8434-91344CA34856}"/>
              </a:ext>
            </a:extLst>
          </p:cNvPr>
          <p:cNvSpPr>
            <a:spLocks noGrp="1"/>
          </p:cNvSpPr>
          <p:nvPr>
            <p:ph type="sldNum" sz="quarter" idx="4"/>
          </p:nvPr>
        </p:nvSpPr>
        <p:spPr>
          <a:xfrm>
            <a:off x="691661" y="6323624"/>
            <a:ext cx="2133600" cy="365125"/>
          </a:xfrm>
        </p:spPr>
        <p:txBody>
          <a:bodyPr/>
          <a:lstStyle/>
          <a:p>
            <a:fld id="{39FC9244-15B3-8F40-A6D8-795DD2FF1F30}" type="slidenum">
              <a:rPr lang="en-US" smtClean="0"/>
              <a:pPr/>
              <a:t>22</a:t>
            </a:fld>
            <a:endParaRPr lang="en-US" dirty="0"/>
          </a:p>
        </p:txBody>
      </p:sp>
    </p:spTree>
    <p:extLst>
      <p:ext uri="{BB962C8B-B14F-4D97-AF65-F5344CB8AC3E}">
        <p14:creationId xmlns:p14="http://schemas.microsoft.com/office/powerpoint/2010/main" val="3178897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F00DF4-DF3E-4845-BDCE-7CF731AE53E4}"/>
              </a:ext>
            </a:extLst>
          </p:cNvPr>
          <p:cNvSpPr>
            <a:spLocks noGrp="1"/>
          </p:cNvSpPr>
          <p:nvPr>
            <p:ph idx="1"/>
          </p:nvPr>
        </p:nvSpPr>
        <p:spPr>
          <a:xfrm>
            <a:off x="564753" y="1456662"/>
            <a:ext cx="7631724" cy="4994554"/>
          </a:xfrm>
        </p:spPr>
        <p:txBody>
          <a:bodyPr>
            <a:normAutofit fontScale="92500" lnSpcReduction="20000"/>
          </a:bodyPr>
          <a:lstStyle/>
          <a:p>
            <a:pPr marL="457200" indent="-457200">
              <a:buAutoNum type="arabicParenBoth"/>
            </a:pPr>
            <a:r>
              <a:rPr lang="en-US" b="0" dirty="0"/>
              <a:t>A perennial grass. </a:t>
            </a:r>
          </a:p>
          <a:p>
            <a:r>
              <a:rPr lang="en-US" b="0" dirty="0"/>
              <a:t>For NM: acceptable species include </a:t>
            </a:r>
            <a:r>
              <a:rPr lang="en-US" b="0" dirty="0" err="1"/>
              <a:t>orchardgrass</a:t>
            </a:r>
            <a:r>
              <a:rPr lang="en-US" b="0" dirty="0"/>
              <a:t>, ryegrass, smooth brome, and </a:t>
            </a:r>
            <a:r>
              <a:rPr lang="en-US" b="0" dirty="0" err="1"/>
              <a:t>bermuda</a:t>
            </a:r>
            <a:r>
              <a:rPr lang="en-US" b="0" dirty="0"/>
              <a:t>. </a:t>
            </a:r>
          </a:p>
          <a:p>
            <a:endParaRPr lang="en-US" b="0" dirty="0"/>
          </a:p>
          <a:p>
            <a:pPr marL="457200" indent="-457200">
              <a:buAutoNum type="arabicParenBoth" startAt="2"/>
            </a:pPr>
            <a:r>
              <a:rPr lang="en-US" b="0" dirty="0"/>
              <a:t>A legume grown for use as a cover crop, forage, seed for planting, or green manure. </a:t>
            </a:r>
          </a:p>
          <a:p>
            <a:r>
              <a:rPr lang="en-US" b="0" dirty="0"/>
              <a:t>For NM: acceptable species include alfalfa, sainfoin, perennial clovers, vetch, and peas.</a:t>
            </a:r>
          </a:p>
          <a:p>
            <a:endParaRPr lang="en-US" b="0" dirty="0"/>
          </a:p>
          <a:p>
            <a:pPr marL="457200" indent="-457200">
              <a:buAutoNum type="arabicParenBoth" startAt="3"/>
            </a:pPr>
            <a:r>
              <a:rPr lang="en-US" b="0" dirty="0"/>
              <a:t>A legume-grass or diverse grass-forb mixture comprised of species selected for climate, rainfall, soil, and other region-specific conditions. </a:t>
            </a:r>
          </a:p>
          <a:p>
            <a:r>
              <a:rPr lang="en-US" b="0" dirty="0"/>
              <a:t>For NM: Refer to the specification for conservation crop rotation</a:t>
            </a:r>
          </a:p>
          <a:p>
            <a:endParaRPr lang="en-US" b="0" dirty="0"/>
          </a:p>
          <a:p>
            <a:r>
              <a:rPr lang="en-US" b="0" dirty="0"/>
              <a:t>(4)  A small grain or other resource-demanding crop grown in combination with a grass, legume, other forbs, or grass-forbs, or grass-forbs mixtures whether </a:t>
            </a:r>
            <a:r>
              <a:rPr lang="en-US" b="0" dirty="0" err="1"/>
              <a:t>interseeded</a:t>
            </a:r>
            <a:r>
              <a:rPr lang="en-US" b="0" dirty="0"/>
              <a:t>, relay planted into the resource demanding crop or planted in rotation.</a:t>
            </a:r>
          </a:p>
        </p:txBody>
      </p:sp>
      <p:sp>
        <p:nvSpPr>
          <p:cNvPr id="5" name="Slide Number Placeholder 4">
            <a:extLst>
              <a:ext uri="{FF2B5EF4-FFF2-40B4-BE49-F238E27FC236}">
                <a16:creationId xmlns:a16="http://schemas.microsoft.com/office/drawing/2014/main" id="{95B184C8-3294-4448-B5EB-4064EDE71CEE}"/>
              </a:ext>
            </a:extLst>
          </p:cNvPr>
          <p:cNvSpPr>
            <a:spLocks noGrp="1"/>
          </p:cNvSpPr>
          <p:nvPr>
            <p:ph type="sldNum" sz="quarter" idx="4"/>
          </p:nvPr>
        </p:nvSpPr>
        <p:spPr/>
        <p:txBody>
          <a:bodyPr/>
          <a:lstStyle/>
          <a:p>
            <a:fld id="{39FC9244-15B3-8F40-A6D8-795DD2FF1F30}" type="slidenum">
              <a:rPr lang="en-US" smtClean="0"/>
              <a:pPr/>
              <a:t>23</a:t>
            </a:fld>
            <a:endParaRPr lang="en-US" dirty="0"/>
          </a:p>
        </p:txBody>
      </p:sp>
      <p:sp>
        <p:nvSpPr>
          <p:cNvPr id="6" name="Title 1">
            <a:extLst>
              <a:ext uri="{FF2B5EF4-FFF2-40B4-BE49-F238E27FC236}">
                <a16:creationId xmlns:a16="http://schemas.microsoft.com/office/drawing/2014/main" id="{61DBC221-6E22-4131-B4C8-CD12BC1F3EA6}"/>
              </a:ext>
            </a:extLst>
          </p:cNvPr>
          <p:cNvSpPr txBox="1">
            <a:spLocks/>
          </p:cNvSpPr>
          <p:nvPr/>
        </p:nvSpPr>
        <p:spPr>
          <a:xfrm>
            <a:off x="437265" y="839973"/>
            <a:ext cx="7886700" cy="572066"/>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C6C55"/>
                </a:solidFill>
                <a:latin typeface="Arial" panose="020B0604020202020204" pitchFamily="34" charset="0"/>
                <a:cs typeface="Arial" panose="020B0604020202020204" pitchFamily="34" charset="0"/>
              </a:rPr>
              <a:t>Resource Conserving Crops</a:t>
            </a:r>
          </a:p>
        </p:txBody>
      </p:sp>
    </p:spTree>
    <p:extLst>
      <p:ext uri="{BB962C8B-B14F-4D97-AF65-F5344CB8AC3E}">
        <p14:creationId xmlns:p14="http://schemas.microsoft.com/office/powerpoint/2010/main" val="29340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8CF3-9197-4C54-86AA-99DC8ECC639C}"/>
              </a:ext>
            </a:extLst>
          </p:cNvPr>
          <p:cNvSpPr>
            <a:spLocks noGrp="1"/>
          </p:cNvSpPr>
          <p:nvPr>
            <p:ph type="title"/>
          </p:nvPr>
        </p:nvSpPr>
        <p:spPr>
          <a:xfrm>
            <a:off x="261815" y="635000"/>
            <a:ext cx="5277748" cy="806938"/>
          </a:xfrm>
        </p:spPr>
        <p:txBody>
          <a:bodyPr/>
          <a:lstStyle/>
          <a:p>
            <a:r>
              <a:rPr lang="en-US" dirty="0"/>
              <a:t>Technical Materials</a:t>
            </a:r>
          </a:p>
        </p:txBody>
      </p:sp>
      <p:sp>
        <p:nvSpPr>
          <p:cNvPr id="3" name="Content Placeholder 2">
            <a:extLst>
              <a:ext uri="{FF2B5EF4-FFF2-40B4-BE49-F238E27FC236}">
                <a16:creationId xmlns:a16="http://schemas.microsoft.com/office/drawing/2014/main" id="{18A21705-4D87-4A78-91B2-15BB7AC6DD6B}"/>
              </a:ext>
            </a:extLst>
          </p:cNvPr>
          <p:cNvSpPr>
            <a:spLocks noGrp="1"/>
          </p:cNvSpPr>
          <p:nvPr>
            <p:ph idx="1"/>
          </p:nvPr>
        </p:nvSpPr>
        <p:spPr>
          <a:xfrm>
            <a:off x="297893" y="1538775"/>
            <a:ext cx="8218785" cy="4684225"/>
          </a:xfrm>
        </p:spPr>
        <p:txBody>
          <a:bodyPr>
            <a:normAutofit fontScale="77500" lnSpcReduction="20000"/>
          </a:bodyPr>
          <a:lstStyle/>
          <a:p>
            <a:r>
              <a:rPr lang="en-US" dirty="0"/>
              <a:t>State Supplements for implementation of enhancements</a:t>
            </a:r>
          </a:p>
          <a:p>
            <a:r>
              <a:rPr lang="en-US" b="0" dirty="0">
                <a:solidFill>
                  <a:schemeClr val="tx1"/>
                </a:solidFill>
                <a:hlinkClick r:id="rId2">
                  <a:extLst>
                    <a:ext uri="{A12FA001-AC4F-418D-AE19-62706E023703}">
                      <ahyp:hlinkClr xmlns:ahyp="http://schemas.microsoft.com/office/drawing/2018/hyperlinkcolor" val="tx"/>
                    </a:ext>
                  </a:extLst>
                </a:hlinkClick>
              </a:rPr>
              <a:t>E382A Wildlife friendly fence, NM Supplement </a:t>
            </a:r>
            <a:r>
              <a:rPr lang="en-US" b="0" dirty="0">
                <a:solidFill>
                  <a:schemeClr val="tx1"/>
                </a:solidFill>
              </a:rPr>
              <a:t> </a:t>
            </a:r>
          </a:p>
          <a:p>
            <a:r>
              <a:rPr lang="en-US" b="0" dirty="0">
                <a:solidFill>
                  <a:schemeClr val="tx1"/>
                </a:solidFill>
                <a:hlinkClick r:id="rId3">
                  <a:extLst>
                    <a:ext uri="{A12FA001-AC4F-418D-AE19-62706E023703}">
                      <ahyp:hlinkClr xmlns:ahyp="http://schemas.microsoft.com/office/drawing/2018/hyperlinkcolor" val="tx"/>
                    </a:ext>
                  </a:extLst>
                </a:hlinkClick>
              </a:rPr>
              <a:t>E382B Installing electrical fence offsets and wire for cross-fencing to improve grazing management, NM Supplement </a:t>
            </a:r>
            <a:br>
              <a:rPr lang="en-US" b="0" dirty="0">
                <a:solidFill>
                  <a:schemeClr val="tx1"/>
                </a:solidFill>
              </a:rPr>
            </a:br>
            <a:r>
              <a:rPr lang="en-US" b="0" dirty="0">
                <a:solidFill>
                  <a:schemeClr val="tx1"/>
                </a:solidFill>
              </a:rPr>
              <a:t> </a:t>
            </a:r>
          </a:p>
          <a:p>
            <a:r>
              <a:rPr lang="en-US" b="0" dirty="0">
                <a:solidFill>
                  <a:schemeClr val="tx1"/>
                </a:solidFill>
                <a:highlight>
                  <a:srgbClr val="FFFF00"/>
                </a:highlight>
                <a:hlinkClick r:id="rId4">
                  <a:extLst>
                    <a:ext uri="{A12FA001-AC4F-418D-AE19-62706E023703}">
                      <ahyp:hlinkClr xmlns:ahyp="http://schemas.microsoft.com/office/drawing/2018/hyperlinkcolor" val="tx"/>
                    </a:ext>
                  </a:extLst>
                </a:hlinkClick>
              </a:rPr>
              <a:t>E528 Prescribed Grazing, NM supplement </a:t>
            </a:r>
            <a:br>
              <a:rPr lang="en-US" b="0" dirty="0">
                <a:solidFill>
                  <a:schemeClr val="tx1"/>
                </a:solidFill>
              </a:rPr>
            </a:br>
            <a:r>
              <a:rPr lang="en-US" b="0" dirty="0">
                <a:solidFill>
                  <a:schemeClr val="tx1"/>
                </a:solidFill>
              </a:rPr>
              <a:t> </a:t>
            </a:r>
          </a:p>
          <a:p>
            <a:r>
              <a:rPr lang="en-US" b="0" dirty="0">
                <a:solidFill>
                  <a:schemeClr val="tx1"/>
                </a:solidFill>
                <a:hlinkClick r:id="rId5">
                  <a:extLst>
                    <a:ext uri="{A12FA001-AC4F-418D-AE19-62706E023703}">
                      <ahyp:hlinkClr xmlns:ahyp="http://schemas.microsoft.com/office/drawing/2018/hyperlinkcolor" val="tx"/>
                    </a:ext>
                  </a:extLst>
                </a:hlinkClick>
              </a:rPr>
              <a:t>E528P Implementing Bale or Swath Grazing to increase organic matter and reduce nutrients in surface water, NM Supplement</a:t>
            </a:r>
            <a:r>
              <a:rPr lang="en-US" b="0" dirty="0">
                <a:solidFill>
                  <a:schemeClr val="tx1"/>
                </a:solidFill>
              </a:rPr>
              <a:t> </a:t>
            </a:r>
            <a:br>
              <a:rPr lang="en-US" b="0" dirty="0">
                <a:solidFill>
                  <a:schemeClr val="tx1"/>
                </a:solidFill>
              </a:rPr>
            </a:br>
            <a:r>
              <a:rPr lang="en-US" b="0" dirty="0">
                <a:solidFill>
                  <a:schemeClr val="tx1"/>
                </a:solidFill>
              </a:rPr>
              <a:t> </a:t>
            </a:r>
          </a:p>
          <a:p>
            <a:r>
              <a:rPr lang="en-US" b="0" dirty="0">
                <a:solidFill>
                  <a:schemeClr val="tx1"/>
                </a:solidFill>
                <a:hlinkClick r:id="rId6">
                  <a:extLst>
                    <a:ext uri="{A12FA001-AC4F-418D-AE19-62706E023703}">
                      <ahyp:hlinkClr xmlns:ahyp="http://schemas.microsoft.com/office/drawing/2018/hyperlinkcolor" val="tx"/>
                    </a:ext>
                  </a:extLst>
                </a:hlinkClick>
              </a:rPr>
              <a:t>E528Q Use of body condition scoring for livestock on a monthly basis to keep track of herd health, NM Supplement </a:t>
            </a:r>
            <a:endParaRPr lang="en-US" b="0" dirty="0">
              <a:solidFill>
                <a:schemeClr val="tx1"/>
              </a:solidFill>
            </a:endParaRPr>
          </a:p>
          <a:p>
            <a:endParaRPr lang="en-US" dirty="0"/>
          </a:p>
          <a:p>
            <a:r>
              <a:rPr lang="en-US" u="sng" dirty="0"/>
              <a:t>In process of updating</a:t>
            </a:r>
            <a:br>
              <a:rPr lang="en-US" dirty="0"/>
            </a:br>
            <a:r>
              <a:rPr lang="en-US" dirty="0"/>
              <a:t> </a:t>
            </a:r>
          </a:p>
          <a:p>
            <a:r>
              <a:rPr lang="en-US" b="0" dirty="0">
                <a:solidFill>
                  <a:schemeClr val="tx1"/>
                </a:solidFill>
                <a:hlinkClick r:id="rId7">
                  <a:extLst>
                    <a:ext uri="{A12FA001-AC4F-418D-AE19-62706E023703}">
                      <ahyp:hlinkClr xmlns:ahyp="http://schemas.microsoft.com/office/drawing/2018/hyperlinkcolor" val="tx"/>
                    </a:ext>
                  </a:extLst>
                </a:hlinkClick>
              </a:rPr>
              <a:t>NM Supplement for 340 Cover Crop Enhancements – April 2018</a:t>
            </a:r>
            <a:br>
              <a:rPr lang="en-US" b="0" dirty="0">
                <a:solidFill>
                  <a:schemeClr val="tx1"/>
                </a:solidFill>
              </a:rPr>
            </a:br>
            <a:r>
              <a:rPr lang="en-US" b="0" dirty="0">
                <a:solidFill>
                  <a:schemeClr val="tx1"/>
                </a:solidFill>
              </a:rPr>
              <a:t> </a:t>
            </a:r>
          </a:p>
          <a:p>
            <a:r>
              <a:rPr lang="en-US" b="0" dirty="0">
                <a:solidFill>
                  <a:schemeClr val="tx1"/>
                </a:solidFill>
                <a:hlinkClick r:id="rId8">
                  <a:extLst>
                    <a:ext uri="{A12FA001-AC4F-418D-AE19-62706E023703}">
                      <ahyp:hlinkClr xmlns:ahyp="http://schemas.microsoft.com/office/drawing/2018/hyperlinkcolor" val="tx"/>
                    </a:ext>
                  </a:extLst>
                </a:hlinkClick>
              </a:rPr>
              <a:t>NM Supplement for 328 Conservation Crop Rotation Enhancements - 2018</a:t>
            </a:r>
            <a:endParaRPr lang="en-US" b="0" dirty="0">
              <a:solidFill>
                <a:schemeClr val="tx1"/>
              </a:solidFill>
            </a:endParaRPr>
          </a:p>
          <a:p>
            <a:endParaRPr lang="en-US" dirty="0"/>
          </a:p>
          <a:p>
            <a:r>
              <a:rPr lang="en-US" dirty="0"/>
              <a:t>https://www.nrcs.usda.gov/wps/portal/nrcs/main/nm/programs/financial/csp/</a:t>
            </a:r>
          </a:p>
        </p:txBody>
      </p:sp>
      <p:sp>
        <p:nvSpPr>
          <p:cNvPr id="5" name="Slide Number Placeholder 4">
            <a:extLst>
              <a:ext uri="{FF2B5EF4-FFF2-40B4-BE49-F238E27FC236}">
                <a16:creationId xmlns:a16="http://schemas.microsoft.com/office/drawing/2014/main" id="{413C849E-4C3A-4BDD-ACB9-EFECCC942EC5}"/>
              </a:ext>
            </a:extLst>
          </p:cNvPr>
          <p:cNvSpPr>
            <a:spLocks noGrp="1"/>
          </p:cNvSpPr>
          <p:nvPr>
            <p:ph type="sldNum" sz="quarter" idx="4"/>
          </p:nvPr>
        </p:nvSpPr>
        <p:spPr/>
        <p:txBody>
          <a:bodyPr/>
          <a:lstStyle/>
          <a:p>
            <a:fld id="{39FC9244-15B3-8F40-A6D8-795DD2FF1F30}" type="slidenum">
              <a:rPr lang="en-US" smtClean="0"/>
              <a:pPr/>
              <a:t>24</a:t>
            </a:fld>
            <a:endParaRPr lang="en-US" dirty="0"/>
          </a:p>
        </p:txBody>
      </p:sp>
    </p:spTree>
    <p:extLst>
      <p:ext uri="{BB962C8B-B14F-4D97-AF65-F5344CB8AC3E}">
        <p14:creationId xmlns:p14="http://schemas.microsoft.com/office/powerpoint/2010/main" val="1185096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4965F-6ABB-432F-AF35-FBFE5DB9274F}"/>
              </a:ext>
            </a:extLst>
          </p:cNvPr>
          <p:cNvSpPr>
            <a:spLocks noGrp="1"/>
          </p:cNvSpPr>
          <p:nvPr>
            <p:ph type="title"/>
          </p:nvPr>
        </p:nvSpPr>
        <p:spPr/>
        <p:txBody>
          <a:bodyPr/>
          <a:lstStyle/>
          <a:p>
            <a:r>
              <a:rPr lang="en-US" dirty="0"/>
              <a:t>Ranking priorities</a:t>
            </a:r>
          </a:p>
        </p:txBody>
      </p:sp>
      <p:sp>
        <p:nvSpPr>
          <p:cNvPr id="3" name="Content Placeholder 2">
            <a:extLst>
              <a:ext uri="{FF2B5EF4-FFF2-40B4-BE49-F238E27FC236}">
                <a16:creationId xmlns:a16="http://schemas.microsoft.com/office/drawing/2014/main" id="{5343E50E-AA87-4464-A5A9-882C048142A9}"/>
              </a:ext>
            </a:extLst>
          </p:cNvPr>
          <p:cNvSpPr>
            <a:spLocks noGrp="1"/>
          </p:cNvSpPr>
          <p:nvPr>
            <p:ph idx="1"/>
          </p:nvPr>
        </p:nvSpPr>
        <p:spPr/>
        <p:txBody>
          <a:bodyPr/>
          <a:lstStyle/>
          <a:p>
            <a:pPr marL="342900" indent="-342900">
              <a:buFont typeface="Arial" panose="020B0604020202020204" pitchFamily="34" charset="0"/>
              <a:buChar char="•"/>
            </a:pPr>
            <a:r>
              <a:rPr lang="en-US" dirty="0"/>
              <a:t>Adopt a practice for at least 3 years</a:t>
            </a:r>
          </a:p>
          <a:p>
            <a:pPr marL="342900" indent="-342900">
              <a:buFont typeface="Arial" panose="020B0604020202020204" pitchFamily="34" charset="0"/>
              <a:buChar char="•"/>
            </a:pPr>
            <a:r>
              <a:rPr lang="en-US" dirty="0"/>
              <a:t>Adopt a priority practice</a:t>
            </a:r>
          </a:p>
          <a:p>
            <a:pPr marL="1085850" lvl="1" indent="-342900">
              <a:buFont typeface="Wingdings" panose="05000000000000000000" pitchFamily="2" charset="2"/>
              <a:buChar char="Ø"/>
            </a:pPr>
            <a:r>
              <a:rPr lang="en-US" dirty="0"/>
              <a:t>Prescribed Grazing</a:t>
            </a:r>
          </a:p>
          <a:p>
            <a:pPr marL="1085850" lvl="1" indent="-342900">
              <a:buFont typeface="Wingdings" panose="05000000000000000000" pitchFamily="2" charset="2"/>
              <a:buChar char="Ø"/>
            </a:pPr>
            <a:r>
              <a:rPr lang="en-US" dirty="0"/>
              <a:t>Residue Management, No-Till</a:t>
            </a:r>
          </a:p>
          <a:p>
            <a:pPr marL="1085850" lvl="1" indent="-342900">
              <a:buFont typeface="Wingdings" panose="05000000000000000000" pitchFamily="2" charset="2"/>
              <a:buChar char="Ø"/>
            </a:pPr>
            <a:r>
              <a:rPr lang="en-US" dirty="0"/>
              <a:t>Residue Management, Reduced Tillage</a:t>
            </a:r>
          </a:p>
          <a:p>
            <a:pPr marL="1085850" lvl="1" indent="-342900">
              <a:buFont typeface="Wingdings" panose="05000000000000000000" pitchFamily="2" charset="2"/>
              <a:buChar char="Ø"/>
            </a:pPr>
            <a:r>
              <a:rPr lang="en-US" dirty="0"/>
              <a:t>Cover Crops</a:t>
            </a:r>
          </a:p>
          <a:p>
            <a:pPr marL="1085850" lvl="1" indent="-342900">
              <a:buFont typeface="Wingdings" panose="05000000000000000000" pitchFamily="2" charset="2"/>
              <a:buChar char="Ø"/>
            </a:pPr>
            <a:r>
              <a:rPr lang="en-US" dirty="0"/>
              <a:t>Forage Harvest Management</a:t>
            </a:r>
          </a:p>
          <a:p>
            <a:pPr marL="1085850" lvl="1" indent="-342900">
              <a:buFont typeface="Wingdings" panose="05000000000000000000" pitchFamily="2" charset="2"/>
              <a:buChar char="Ø"/>
            </a:pPr>
            <a:endParaRPr lang="en-US" dirty="0"/>
          </a:p>
          <a:p>
            <a:pPr marL="342900" indent="-342900">
              <a:buFont typeface="Arial" panose="020B0604020202020204" pitchFamily="34" charset="0"/>
              <a:buChar char="•"/>
            </a:pPr>
            <a:r>
              <a:rPr lang="en-US" dirty="0"/>
              <a:t>Improve habitat for wildlife, not fence or trough</a:t>
            </a:r>
          </a:p>
          <a:p>
            <a:pPr marL="342900" indent="-342900">
              <a:buFont typeface="Arial" panose="020B0604020202020204" pitchFamily="34" charset="0"/>
              <a:buChar char="•"/>
            </a:pPr>
            <a:r>
              <a:rPr lang="en-US" dirty="0"/>
              <a:t>Establish pollinator habitat</a:t>
            </a:r>
          </a:p>
          <a:p>
            <a:pPr marL="342900" indent="-342900">
              <a:buFont typeface="Arial" panose="020B0604020202020204" pitchFamily="34" charset="0"/>
              <a:buChar char="•"/>
            </a:pPr>
            <a:r>
              <a:rPr lang="en-US" dirty="0"/>
              <a:t>Fence retrofits as key wildlife crossings</a:t>
            </a:r>
          </a:p>
          <a:p>
            <a:pPr marL="342900" indent="-342900">
              <a:buFont typeface="Arial" panose="020B0604020202020204" pitchFamily="34" charset="0"/>
              <a:buChar char="•"/>
            </a:pPr>
            <a:r>
              <a:rPr lang="en-US" dirty="0"/>
              <a:t>Escape ramps in existing troughs</a:t>
            </a:r>
          </a:p>
          <a:p>
            <a:pPr marL="342900" indent="-342900">
              <a:buFont typeface="Arial" panose="020B0604020202020204" pitchFamily="34" charset="0"/>
              <a:buChar char="•"/>
            </a:pPr>
            <a:r>
              <a:rPr lang="en-US" dirty="0"/>
              <a:t>Forest: reduce threat of wildfire, reduce pest damage</a:t>
            </a:r>
          </a:p>
        </p:txBody>
      </p:sp>
      <p:sp>
        <p:nvSpPr>
          <p:cNvPr id="5" name="Slide Number Placeholder 4">
            <a:extLst>
              <a:ext uri="{FF2B5EF4-FFF2-40B4-BE49-F238E27FC236}">
                <a16:creationId xmlns:a16="http://schemas.microsoft.com/office/drawing/2014/main" id="{ED3E6D8F-719F-4448-8DC4-ED7D3B56CB62}"/>
              </a:ext>
            </a:extLst>
          </p:cNvPr>
          <p:cNvSpPr>
            <a:spLocks noGrp="1"/>
          </p:cNvSpPr>
          <p:nvPr>
            <p:ph type="sldNum" sz="quarter" idx="4"/>
          </p:nvPr>
        </p:nvSpPr>
        <p:spPr/>
        <p:txBody>
          <a:bodyPr/>
          <a:lstStyle/>
          <a:p>
            <a:fld id="{39FC9244-15B3-8F40-A6D8-795DD2FF1F30}" type="slidenum">
              <a:rPr lang="en-US" smtClean="0"/>
              <a:pPr/>
              <a:t>25</a:t>
            </a:fld>
            <a:endParaRPr lang="en-US" dirty="0"/>
          </a:p>
        </p:txBody>
      </p:sp>
    </p:spTree>
    <p:extLst>
      <p:ext uri="{BB962C8B-B14F-4D97-AF65-F5344CB8AC3E}">
        <p14:creationId xmlns:p14="http://schemas.microsoft.com/office/powerpoint/2010/main" val="672567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3E46A-D44D-412F-9B89-F852CFF117F6}"/>
              </a:ext>
            </a:extLst>
          </p:cNvPr>
          <p:cNvSpPr>
            <a:spLocks noGrp="1"/>
          </p:cNvSpPr>
          <p:nvPr>
            <p:ph type="title"/>
          </p:nvPr>
        </p:nvSpPr>
        <p:spPr>
          <a:xfrm>
            <a:off x="304617" y="633954"/>
            <a:ext cx="8229600" cy="806938"/>
          </a:xfrm>
          <a:noFill/>
        </p:spPr>
        <p:txBody>
          <a:bodyPr/>
          <a:lstStyle/>
          <a:p>
            <a:r>
              <a:rPr lang="en-US" dirty="0">
                <a:solidFill>
                  <a:schemeClr val="accent3">
                    <a:lumMod val="50000"/>
                  </a:schemeClr>
                </a:solidFill>
              </a:rPr>
              <a:t>Input</a:t>
            </a:r>
          </a:p>
        </p:txBody>
      </p:sp>
      <p:sp>
        <p:nvSpPr>
          <p:cNvPr id="3" name="Content Placeholder 2">
            <a:extLst>
              <a:ext uri="{FF2B5EF4-FFF2-40B4-BE49-F238E27FC236}">
                <a16:creationId xmlns:a16="http://schemas.microsoft.com/office/drawing/2014/main" id="{554A6D80-8BBC-47A1-9783-9586732DD7FA}"/>
              </a:ext>
            </a:extLst>
          </p:cNvPr>
          <p:cNvSpPr>
            <a:spLocks noGrp="1"/>
          </p:cNvSpPr>
          <p:nvPr>
            <p:ph idx="1"/>
          </p:nvPr>
        </p:nvSpPr>
        <p:spPr>
          <a:xfrm>
            <a:off x="261814" y="1600200"/>
            <a:ext cx="8393087" cy="4525963"/>
          </a:xfrm>
        </p:spPr>
        <p:txBody>
          <a:bodyPr>
            <a:normAutofit lnSpcReduction="10000"/>
          </a:bodyPr>
          <a:lstStyle/>
          <a:p>
            <a:pPr marL="342900" indent="-342900">
              <a:spcBef>
                <a:spcPts val="1200"/>
              </a:spcBef>
              <a:buFont typeface="Arial" panose="020B0604020202020204" pitchFamily="34" charset="0"/>
              <a:buChar char="•"/>
            </a:pPr>
            <a:r>
              <a:rPr lang="en-US" sz="2400" b="0" dirty="0"/>
              <a:t>If more funding, should there be geographic priority areas?</a:t>
            </a:r>
          </a:p>
          <a:p>
            <a:pPr marL="342900" indent="-342900">
              <a:spcBef>
                <a:spcPts val="1200"/>
              </a:spcBef>
              <a:buFont typeface="Arial" panose="020B0604020202020204" pitchFamily="34" charset="0"/>
              <a:buChar char="•"/>
            </a:pPr>
            <a:r>
              <a:rPr lang="en-US" sz="2400" b="0" dirty="0"/>
              <a:t>Specific wildlife improvements for ranking?</a:t>
            </a:r>
          </a:p>
          <a:p>
            <a:pPr marL="342900" indent="-342900">
              <a:spcBef>
                <a:spcPts val="1200"/>
              </a:spcBef>
              <a:buFont typeface="Arial" panose="020B0604020202020204" pitchFamily="34" charset="0"/>
              <a:buChar char="•"/>
            </a:pPr>
            <a:r>
              <a:rPr lang="en-US" sz="2400" b="0" dirty="0"/>
              <a:t>What outreach materials and efforts are needed to increase adoption of cover crops and conservation crop rotation?</a:t>
            </a:r>
          </a:p>
          <a:p>
            <a:pPr marL="342900" indent="-342900">
              <a:spcBef>
                <a:spcPts val="1200"/>
              </a:spcBef>
              <a:buFont typeface="Arial" panose="020B0604020202020204" pitchFamily="34" charset="0"/>
              <a:buChar char="•"/>
            </a:pPr>
            <a:r>
              <a:rPr lang="en-US" sz="2400" b="0" dirty="0"/>
              <a:t>How to better manage CSP to enhance soil health?</a:t>
            </a:r>
          </a:p>
          <a:p>
            <a:pPr marL="342900" indent="-342900">
              <a:spcBef>
                <a:spcPts val="1200"/>
              </a:spcBef>
              <a:buFont typeface="Arial" panose="020B0604020202020204" pitchFamily="34" charset="0"/>
              <a:buChar char="•"/>
            </a:pPr>
            <a:r>
              <a:rPr lang="en-US" sz="2400" b="0" dirty="0"/>
              <a:t>Technical requirements. For example, the State standard for Fence (382) requires 36” maximum top height for areas with elk and deer and wildlife friendly fence in key corridors must be at least 100 yards.</a:t>
            </a:r>
          </a:p>
          <a:p>
            <a:pPr marL="342900" indent="-342900">
              <a:spcBef>
                <a:spcPts val="1200"/>
              </a:spcBef>
              <a:buFont typeface="Arial" panose="020B0604020202020204" pitchFamily="34" charset="0"/>
              <a:buChar char="•"/>
            </a:pPr>
            <a:endParaRPr lang="en-US" sz="2400" b="0" dirty="0"/>
          </a:p>
          <a:p>
            <a:endParaRPr lang="en-US" sz="2400" dirty="0"/>
          </a:p>
          <a:p>
            <a:pPr marL="342900" indent="-342900">
              <a:spcBef>
                <a:spcPts val="1200"/>
              </a:spcBef>
              <a:buFont typeface="Arial" panose="020B0604020202020204" pitchFamily="34" charset="0"/>
              <a:buChar char="•"/>
            </a:pPr>
            <a:endParaRPr lang="en-US" sz="2400" dirty="0"/>
          </a:p>
          <a:p>
            <a:pPr marL="342900" indent="-342900">
              <a:spcBef>
                <a:spcPts val="1200"/>
              </a:spcBef>
              <a:buFont typeface="Arial" panose="020B0604020202020204" pitchFamily="34" charset="0"/>
              <a:buChar char="•"/>
            </a:pPr>
            <a:endParaRPr lang="en-US" sz="2400" dirty="0"/>
          </a:p>
          <a:p>
            <a:pPr>
              <a:spcBef>
                <a:spcPts val="1200"/>
              </a:spcBef>
            </a:pPr>
            <a:endParaRPr lang="en-US" sz="2400" dirty="0"/>
          </a:p>
          <a:p>
            <a:pPr marL="342900" indent="-342900">
              <a:buFont typeface="Arial" panose="020B0604020202020204" pitchFamily="34" charset="0"/>
              <a:buChar char="•"/>
            </a:pPr>
            <a:endParaRPr lang="en-US" dirty="0"/>
          </a:p>
          <a:p>
            <a:endParaRPr lang="en-US" dirty="0"/>
          </a:p>
        </p:txBody>
      </p:sp>
      <p:sp>
        <p:nvSpPr>
          <p:cNvPr id="5" name="Slide Number Placeholder 4">
            <a:extLst>
              <a:ext uri="{FF2B5EF4-FFF2-40B4-BE49-F238E27FC236}">
                <a16:creationId xmlns:a16="http://schemas.microsoft.com/office/drawing/2014/main" id="{53DB2EC6-E7B8-4C23-B1ED-1CCAFDA54B16}"/>
              </a:ext>
            </a:extLst>
          </p:cNvPr>
          <p:cNvSpPr>
            <a:spLocks noGrp="1"/>
          </p:cNvSpPr>
          <p:nvPr>
            <p:ph type="sldNum"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9FC9244-15B3-8F40-A6D8-795DD2FF1F30}"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Arial"/>
              <a:ea typeface="+mn-ea"/>
              <a:cs typeface="+mn-cs"/>
            </a:endParaRPr>
          </a:p>
        </p:txBody>
      </p:sp>
    </p:spTree>
    <p:extLst>
      <p:ext uri="{BB962C8B-B14F-4D97-AF65-F5344CB8AC3E}">
        <p14:creationId xmlns:p14="http://schemas.microsoft.com/office/powerpoint/2010/main" val="3941372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r="12991"/>
          <a:stretch/>
        </p:blipFill>
        <p:spPr>
          <a:xfrm>
            <a:off x="0" y="1219200"/>
            <a:ext cx="5410200" cy="4145280"/>
          </a:xfrm>
          <a:prstGeom prst="rect">
            <a:avLst/>
          </a:prstGeom>
        </p:spPr>
      </p:pic>
      <p:sp>
        <p:nvSpPr>
          <p:cNvPr id="2" name="Title 1"/>
          <p:cNvSpPr>
            <a:spLocks noGrp="1"/>
          </p:cNvSpPr>
          <p:nvPr>
            <p:ph type="title"/>
          </p:nvPr>
        </p:nvSpPr>
        <p:spPr>
          <a:xfrm>
            <a:off x="-457200" y="4339587"/>
            <a:ext cx="5721890" cy="1200894"/>
          </a:xfrm>
          <a:effectLst>
            <a:outerShdw blurRad="50800" dist="38100" dir="2700000" algn="tl" rotWithShape="0">
              <a:prstClr val="black">
                <a:alpha val="40000"/>
              </a:prstClr>
            </a:outerShdw>
          </a:effectLst>
        </p:spPr>
        <p:txBody>
          <a:bodyPr>
            <a:normAutofit/>
          </a:bodyPr>
          <a:lstStyle/>
          <a:p>
            <a:pPr algn="r"/>
            <a:r>
              <a:rPr lang="en-US" sz="3200" dirty="0"/>
              <a:t>Conservation </a:t>
            </a:r>
            <a:br>
              <a:rPr lang="en-US" sz="3200" dirty="0"/>
            </a:br>
            <a:r>
              <a:rPr lang="en-US" sz="3200" dirty="0"/>
              <a:t>Innovation Grants</a:t>
            </a:r>
            <a:endParaRPr lang="en-US" sz="3200" dirty="0">
              <a:effectLst>
                <a:outerShdw blurRad="50800" dist="50800" dir="5400000" algn="ctr" rotWithShape="0">
                  <a:schemeClr val="tx1"/>
                </a:outerShdw>
              </a:effectLst>
            </a:endParaRPr>
          </a:p>
        </p:txBody>
      </p:sp>
      <p:pic>
        <p:nvPicPr>
          <p:cNvPr id="5" name="Picture 4" descr="NRCS-Divider-Slide_Raindrop.png"/>
          <p:cNvPicPr>
            <a:picLocks noChangeAspect="1"/>
          </p:cNvPicPr>
          <p:nvPr/>
        </p:nvPicPr>
        <p:blipFill rotWithShape="1">
          <a:blip r:embed="rId4">
            <a:extLst>
              <a:ext uri="{28A0092B-C50C-407E-A947-70E740481C1C}">
                <a14:useLocalDpi xmlns:a14="http://schemas.microsoft.com/office/drawing/2010/main" val="0"/>
              </a:ext>
            </a:extLst>
          </a:blip>
          <a:srcRect b="42253"/>
          <a:stretch/>
        </p:blipFill>
        <p:spPr>
          <a:xfrm>
            <a:off x="7924800" y="2031999"/>
            <a:ext cx="1258650" cy="2676770"/>
          </a:xfrm>
          <a:prstGeom prst="rect">
            <a:avLst/>
          </a:prstGeom>
        </p:spPr>
      </p:pic>
      <p:sp>
        <p:nvSpPr>
          <p:cNvPr id="6" name="Title 1"/>
          <p:cNvSpPr txBox="1">
            <a:spLocks/>
          </p:cNvSpPr>
          <p:nvPr/>
        </p:nvSpPr>
        <p:spPr>
          <a:xfrm>
            <a:off x="152400" y="1219200"/>
            <a:ext cx="5112290" cy="1200894"/>
          </a:xfrm>
          <a:prstGeom prst="rect">
            <a:avLst/>
          </a:prstGeom>
          <a:effectLst>
            <a:outerShdw blurRad="50800" dist="38100" dir="2700000" algn="tl" rotWithShape="0">
              <a:prstClr val="black">
                <a:alpha val="40000"/>
              </a:prstClr>
            </a:outerShdw>
          </a:effectLst>
        </p:spPr>
        <p:txBody>
          <a:bodyPr vert="horz" lIns="91440" tIns="45720" rIns="91440" bIns="45720" rtlCol="0" anchor="t">
            <a:normAutofit fontScale="92500"/>
          </a:bodyPr>
          <a:lstStyle>
            <a:lvl1pPr algn="l" defTabSz="457200" rtl="0" eaLnBrk="1" latinLnBrk="0" hangingPunct="1">
              <a:lnSpc>
                <a:spcPct val="90000"/>
              </a:lnSpc>
              <a:spcBef>
                <a:spcPct val="0"/>
              </a:spcBef>
              <a:buNone/>
              <a:defRPr sz="4000" b="1" kern="1200" cap="none">
                <a:solidFill>
                  <a:schemeClr val="bg1"/>
                </a:solidFill>
                <a:latin typeface="+mj-lt"/>
                <a:ea typeface="+mj-ea"/>
                <a:cs typeface="+mj-cs"/>
              </a:defRPr>
            </a:lvl1pPr>
          </a:lstStyle>
          <a:p>
            <a:pPr marL="0" marR="0" lvl="0" indent="0" algn="r" defTabSz="457200" rtl="0" eaLnBrk="1" fontAlgn="auto" latinLnBrk="0" hangingPunct="1">
              <a:lnSpc>
                <a:spcPct val="90000"/>
              </a:lnSpc>
              <a:spcBef>
                <a:spcPct val="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Franklin Gothic Book" panose="020B0503020102020204" pitchFamily="34" charset="0"/>
                <a:ea typeface="+mj-ea"/>
                <a:cs typeface="+mj-cs"/>
              </a:rPr>
              <a:t>Delivering Results for Agriculture and Conservation</a:t>
            </a:r>
          </a:p>
        </p:txBody>
      </p:sp>
    </p:spTree>
    <p:extLst>
      <p:ext uri="{BB962C8B-B14F-4D97-AF65-F5344CB8AC3E}">
        <p14:creationId xmlns:p14="http://schemas.microsoft.com/office/powerpoint/2010/main" val="3184875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180EAC-E9E2-41B1-AC1F-BD190E2CBB40}"/>
              </a:ext>
            </a:extLst>
          </p:cNvPr>
          <p:cNvSpPr>
            <a:spLocks noGrp="1"/>
          </p:cNvSpPr>
          <p:nvPr>
            <p:ph type="sldNum" sz="quarter" idx="4"/>
          </p:nvPr>
        </p:nvSpPr>
        <p:spPr/>
        <p:txBody>
          <a:bodyPr/>
          <a:lstStyle/>
          <a:p>
            <a:fld id="{39FC9244-15B3-8F40-A6D8-795DD2FF1F30}" type="slidenum">
              <a:rPr lang="en-US" smtClean="0"/>
              <a:pPr/>
              <a:t>28</a:t>
            </a:fld>
            <a:endParaRPr lang="en-US" dirty="0"/>
          </a:p>
        </p:txBody>
      </p:sp>
      <p:sp>
        <p:nvSpPr>
          <p:cNvPr id="6" name="Title 1">
            <a:extLst>
              <a:ext uri="{FF2B5EF4-FFF2-40B4-BE49-F238E27FC236}">
                <a16:creationId xmlns:a16="http://schemas.microsoft.com/office/drawing/2014/main" id="{9BDA04E6-D71D-4370-87A5-130D18165FC7}"/>
              </a:ext>
            </a:extLst>
          </p:cNvPr>
          <p:cNvSpPr txBox="1">
            <a:spLocks/>
          </p:cNvSpPr>
          <p:nvPr/>
        </p:nvSpPr>
        <p:spPr>
          <a:xfrm>
            <a:off x="277173" y="745953"/>
            <a:ext cx="8229600" cy="806938"/>
          </a:xfrm>
          <a:solidFill>
            <a:schemeClr val="bg1"/>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58595B"/>
                </a:solidFill>
                <a:latin typeface="Arial" panose="020B0604020202020204" pitchFamily="34" charset="0"/>
                <a:cs typeface="Arial" panose="020B0604020202020204" pitchFamily="34" charset="0"/>
              </a:rPr>
              <a:t>New Mexico State CIG funding</a:t>
            </a:r>
          </a:p>
        </p:txBody>
      </p:sp>
      <p:sp>
        <p:nvSpPr>
          <p:cNvPr id="7" name="Content Placeholder 2">
            <a:extLst>
              <a:ext uri="{FF2B5EF4-FFF2-40B4-BE49-F238E27FC236}">
                <a16:creationId xmlns:a16="http://schemas.microsoft.com/office/drawing/2014/main" id="{8A9E9A62-B782-451B-B18E-D83DC0D243E6}"/>
              </a:ext>
            </a:extLst>
          </p:cNvPr>
          <p:cNvSpPr txBox="1">
            <a:spLocks/>
          </p:cNvSpPr>
          <p:nvPr/>
        </p:nvSpPr>
        <p:spPr>
          <a:xfrm>
            <a:off x="171255" y="1648047"/>
            <a:ext cx="5308012" cy="4622498"/>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2000" b="1" kern="1200">
                <a:solidFill>
                  <a:srgbClr val="053773"/>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latin typeface="Calibri" panose="020F0502020204030204"/>
            </a:endParaRPr>
          </a:p>
          <a:p>
            <a:r>
              <a:rPr lang="en-US" sz="1900" b="0" dirty="0">
                <a:solidFill>
                  <a:prstClr val="black"/>
                </a:solidFill>
                <a:cs typeface="Arial" panose="020B0604020202020204" pitchFamily="34" charset="0"/>
              </a:rPr>
              <a:t>Currently have 5 active agreements</a:t>
            </a:r>
          </a:p>
          <a:p>
            <a:pPr marL="342900" indent="-342900">
              <a:buFont typeface="Arial" panose="020B0604020202020204" pitchFamily="34" charset="0"/>
              <a:buChar char="•"/>
            </a:pPr>
            <a:r>
              <a:rPr lang="en-US" dirty="0">
                <a:latin typeface="Calibri" panose="020F0502020204030204"/>
              </a:rPr>
              <a:t>NMSU- grass buffer strips in irrigated circles</a:t>
            </a:r>
          </a:p>
          <a:p>
            <a:pPr marL="342900" indent="-342900">
              <a:buFont typeface="Arial" panose="020B0604020202020204" pitchFamily="34" charset="0"/>
              <a:buChar char="•"/>
            </a:pPr>
            <a:r>
              <a:rPr lang="en-US" dirty="0">
                <a:latin typeface="Calibri" panose="020F0502020204030204"/>
              </a:rPr>
              <a:t>Playa Lakes Joint Venture- tool to assist with planning for groundwater recharge.</a:t>
            </a:r>
          </a:p>
          <a:p>
            <a:pPr marL="342900" indent="-342900">
              <a:buFont typeface="Arial" panose="020B0604020202020204" pitchFamily="34" charset="0"/>
              <a:buChar char="•"/>
            </a:pPr>
            <a:r>
              <a:rPr lang="en-US" dirty="0">
                <a:latin typeface="Calibri" panose="020F0502020204030204"/>
              </a:rPr>
              <a:t>Center of Excellence- intensive grazing rotation</a:t>
            </a:r>
          </a:p>
          <a:p>
            <a:pPr marL="342900" indent="-342900">
              <a:buFont typeface="Arial" panose="020B0604020202020204" pitchFamily="34" charset="0"/>
              <a:buChar char="•"/>
            </a:pPr>
            <a:r>
              <a:rPr lang="en-US" dirty="0">
                <a:latin typeface="Calibri" panose="020F0502020204030204"/>
              </a:rPr>
              <a:t>Quivira Coalition- soil health training to producers</a:t>
            </a:r>
          </a:p>
          <a:p>
            <a:pPr marL="342900" indent="-342900">
              <a:buFont typeface="Arial" panose="020B0604020202020204" pitchFamily="34" charset="0"/>
              <a:buChar char="•"/>
            </a:pPr>
            <a:r>
              <a:rPr lang="en-US" dirty="0">
                <a:latin typeface="Calibri" panose="020F0502020204030204"/>
              </a:rPr>
              <a:t>Quivira Coalition- organic amendments on rangeland</a:t>
            </a:r>
          </a:p>
        </p:txBody>
      </p:sp>
      <p:pic>
        <p:nvPicPr>
          <p:cNvPr id="8" name="Picture 7">
            <a:extLst>
              <a:ext uri="{FF2B5EF4-FFF2-40B4-BE49-F238E27FC236}">
                <a16:creationId xmlns:a16="http://schemas.microsoft.com/office/drawing/2014/main" id="{6BF75A7D-B450-443A-87D5-9B3978264662}"/>
              </a:ext>
            </a:extLst>
          </p:cNvPr>
          <p:cNvPicPr>
            <a:picLocks noChangeAspect="1"/>
          </p:cNvPicPr>
          <p:nvPr/>
        </p:nvPicPr>
        <p:blipFill>
          <a:blip r:embed="rId2"/>
          <a:stretch>
            <a:fillRect/>
          </a:stretch>
        </p:blipFill>
        <p:spPr>
          <a:xfrm>
            <a:off x="5733951" y="1527989"/>
            <a:ext cx="3340602" cy="3896404"/>
          </a:xfrm>
          <a:prstGeom prst="rect">
            <a:avLst/>
          </a:prstGeom>
        </p:spPr>
      </p:pic>
    </p:spTree>
    <p:extLst>
      <p:ext uri="{BB962C8B-B14F-4D97-AF65-F5344CB8AC3E}">
        <p14:creationId xmlns:p14="http://schemas.microsoft.com/office/powerpoint/2010/main" val="841772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4FC89-14DD-4CC5-B412-D42CAF990EF0}"/>
              </a:ext>
            </a:extLst>
          </p:cNvPr>
          <p:cNvSpPr>
            <a:spLocks noGrp="1"/>
          </p:cNvSpPr>
          <p:nvPr>
            <p:ph type="title"/>
          </p:nvPr>
        </p:nvSpPr>
        <p:spPr>
          <a:xfrm>
            <a:off x="125049" y="596656"/>
            <a:ext cx="8757137" cy="806938"/>
          </a:xfrm>
        </p:spPr>
        <p:txBody>
          <a:bodyPr/>
          <a:lstStyle/>
          <a:p>
            <a:r>
              <a:rPr lang="en-US" dirty="0">
                <a:solidFill>
                  <a:schemeClr val="accent3">
                    <a:lumMod val="50000"/>
                  </a:schemeClr>
                </a:solidFill>
              </a:rPr>
              <a:t>Input on state priorities</a:t>
            </a:r>
            <a:endParaRPr lang="en-US" dirty="0"/>
          </a:p>
        </p:txBody>
      </p:sp>
      <p:sp>
        <p:nvSpPr>
          <p:cNvPr id="3" name="Content Placeholder 2">
            <a:extLst>
              <a:ext uri="{FF2B5EF4-FFF2-40B4-BE49-F238E27FC236}">
                <a16:creationId xmlns:a16="http://schemas.microsoft.com/office/drawing/2014/main" id="{348838E4-1150-4137-8D7C-792CB0D1E9FA}"/>
              </a:ext>
            </a:extLst>
          </p:cNvPr>
          <p:cNvSpPr>
            <a:spLocks noGrp="1"/>
          </p:cNvSpPr>
          <p:nvPr>
            <p:ph idx="1"/>
          </p:nvPr>
        </p:nvSpPr>
        <p:spPr>
          <a:xfrm>
            <a:off x="261814" y="1307805"/>
            <a:ext cx="8541943" cy="5324769"/>
          </a:xfrm>
          <a:solidFill>
            <a:schemeClr val="bg1"/>
          </a:solidFill>
        </p:spPr>
        <p:txBody>
          <a:bodyPr>
            <a:normAutofit fontScale="77500" lnSpcReduction="20000"/>
          </a:bodyPr>
          <a:lstStyle/>
          <a:p>
            <a:endParaRPr lang="en-US" sz="2400" b="0" dirty="0">
              <a:solidFill>
                <a:prstClr val="black"/>
              </a:solidFill>
              <a:cs typeface="Arial" panose="020B0604020202020204" pitchFamily="34" charset="0"/>
            </a:endParaRPr>
          </a:p>
          <a:p>
            <a:pPr marL="342900" indent="-342900">
              <a:buFont typeface="Wingdings" panose="05000000000000000000" pitchFamily="2" charset="2"/>
              <a:buChar char="Ø"/>
            </a:pPr>
            <a:r>
              <a:rPr lang="en-US" sz="2600" dirty="0">
                <a:latin typeface="Calibri" panose="020F0502020204030204"/>
              </a:rPr>
              <a:t>Increased reliance on biodiversity to control pests. One priority: </a:t>
            </a:r>
            <a:r>
              <a:rPr lang="en-US" sz="2600" b="0" dirty="0">
                <a:latin typeface="Calibri" panose="020F0502020204030204"/>
              </a:rPr>
              <a:t>Develop, demonstrate and promote pest control strategies to control internal parasites and insect pests in livestock that do not include the use of </a:t>
            </a:r>
            <a:r>
              <a:rPr lang="en-US" sz="2600" b="0" dirty="0" err="1">
                <a:latin typeface="Calibri" panose="020F0502020204030204"/>
              </a:rPr>
              <a:t>avermectins</a:t>
            </a:r>
            <a:r>
              <a:rPr lang="en-US" sz="2600" b="0" dirty="0">
                <a:latin typeface="Calibri" panose="020F0502020204030204"/>
              </a:rPr>
              <a:t> or that reduce impacts to dung beetles on grazed lands. Proposals must inform livestock producers of the benefits of dung beetles on range ecosystems.</a:t>
            </a:r>
          </a:p>
          <a:p>
            <a:pPr marL="342900" indent="-342900">
              <a:buFont typeface="Wingdings" panose="05000000000000000000" pitchFamily="2" charset="2"/>
              <a:buChar char="Ø"/>
            </a:pPr>
            <a:endParaRPr lang="en-US" sz="2600" dirty="0">
              <a:latin typeface="Calibri" panose="020F0502020204030204"/>
            </a:endParaRPr>
          </a:p>
          <a:p>
            <a:pPr marL="342900" indent="-342900">
              <a:buFont typeface="Wingdings" panose="05000000000000000000" pitchFamily="2" charset="2"/>
              <a:buChar char="Ø"/>
            </a:pPr>
            <a:r>
              <a:rPr lang="en-US" sz="2600" dirty="0">
                <a:latin typeface="Calibri" panose="020F0502020204030204"/>
              </a:rPr>
              <a:t>Support the adoption of soil health management systems. One priority: </a:t>
            </a:r>
            <a:r>
              <a:rPr lang="en-US" sz="2600" b="0" dirty="0">
                <a:latin typeface="Calibri" panose="020F0502020204030204"/>
              </a:rPr>
              <a:t>Develop, demonstrate and promote transitions to more diverse cropping rotations or the integration of livestock into existing cropping systems. </a:t>
            </a:r>
          </a:p>
          <a:p>
            <a:pPr marL="342900" indent="-342900">
              <a:buFont typeface="Wingdings" panose="05000000000000000000" pitchFamily="2" charset="2"/>
              <a:buChar char="Ø"/>
            </a:pPr>
            <a:endParaRPr lang="en-US" sz="2600" dirty="0">
              <a:latin typeface="Calibri" panose="020F0502020204030204"/>
            </a:endParaRPr>
          </a:p>
          <a:p>
            <a:pPr marL="342900" indent="-342900">
              <a:buFont typeface="Wingdings" panose="05000000000000000000" pitchFamily="2" charset="2"/>
              <a:buChar char="Ø"/>
            </a:pPr>
            <a:r>
              <a:rPr lang="en-US" sz="2600" dirty="0">
                <a:latin typeface="Calibri" panose="020F0502020204030204"/>
              </a:rPr>
              <a:t>Water conservation. One priority: </a:t>
            </a:r>
            <a:r>
              <a:rPr lang="en-US" sz="2600" b="0" dirty="0">
                <a:latin typeface="Calibri" panose="020F0502020204030204"/>
              </a:rPr>
              <a:t>Development and demonstration of innovative approaches to transition from irrigated to non-irrigated systems by building soil health and that include consideration of soil </a:t>
            </a:r>
            <a:r>
              <a:rPr lang="en-US" sz="2600" b="0" dirty="0" err="1">
                <a:latin typeface="Calibri" panose="020F0502020204030204"/>
              </a:rPr>
              <a:t>sodicity</a:t>
            </a:r>
            <a:r>
              <a:rPr lang="en-US" sz="2600" b="0" dirty="0">
                <a:latin typeface="Calibri" panose="020F0502020204030204"/>
              </a:rPr>
              <a:t>, nutrient management, and weed control measures needed.</a:t>
            </a:r>
          </a:p>
          <a:p>
            <a:pPr marL="342900" indent="-342900">
              <a:buFont typeface="Wingdings" panose="05000000000000000000" pitchFamily="2" charset="2"/>
              <a:buChar char="Ø"/>
            </a:pPr>
            <a:endParaRPr lang="en-US" sz="2600" dirty="0">
              <a:latin typeface="Calibri" panose="020F0502020204030204"/>
            </a:endParaRPr>
          </a:p>
          <a:p>
            <a:pPr marL="342900" indent="-342900">
              <a:buFont typeface="Wingdings" panose="05000000000000000000" pitchFamily="2" charset="2"/>
              <a:buChar char="Ø"/>
            </a:pPr>
            <a:r>
              <a:rPr lang="en-US" sz="2600" dirty="0">
                <a:latin typeface="Calibri" panose="020F0502020204030204"/>
              </a:rPr>
              <a:t>Fish and wildlife habitat. One priority: </a:t>
            </a:r>
            <a:r>
              <a:rPr lang="en-US" sz="2600" b="0" dirty="0">
                <a:latin typeface="Calibri" panose="020F0502020204030204"/>
              </a:rPr>
              <a:t>Demonstrate and promote strategies to increase wildlife habitat along ditches, edges of fields and </a:t>
            </a:r>
            <a:r>
              <a:rPr lang="en-US" sz="2600" b="0" dirty="0" err="1">
                <a:latin typeface="Calibri" panose="020F0502020204030204"/>
              </a:rPr>
              <a:t>noncropped</a:t>
            </a:r>
            <a:r>
              <a:rPr lang="en-US" sz="2600" b="0" dirty="0">
                <a:latin typeface="Calibri" panose="020F0502020204030204"/>
              </a:rPr>
              <a:t> areas associated with irrigated fields.</a:t>
            </a:r>
          </a:p>
          <a:p>
            <a:pPr marL="342900" indent="-342900">
              <a:buFont typeface="Wingdings" panose="05000000000000000000" pitchFamily="2" charset="2"/>
              <a:buChar char="Ø"/>
            </a:pPr>
            <a:endParaRPr lang="en-US" sz="2600" b="0" dirty="0">
              <a:latin typeface="Calibri" panose="020F0502020204030204"/>
            </a:endParaRP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12F55DB9-B01F-49EA-A0C5-CAD594F7A0C0}"/>
              </a:ext>
            </a:extLst>
          </p:cNvPr>
          <p:cNvSpPr>
            <a:spLocks noGrp="1"/>
          </p:cNvSpPr>
          <p:nvPr>
            <p:ph type="sldNum" sz="quarter" idx="4"/>
          </p:nvPr>
        </p:nvSpPr>
        <p:spPr/>
        <p:txBody>
          <a:bodyPr/>
          <a:lstStyle/>
          <a:p>
            <a:fld id="{39FC9244-15B3-8F40-A6D8-795DD2FF1F30}" type="slidenum">
              <a:rPr lang="en-US" smtClean="0"/>
              <a:pPr/>
              <a:t>29</a:t>
            </a:fld>
            <a:endParaRPr lang="en-US" dirty="0"/>
          </a:p>
        </p:txBody>
      </p:sp>
    </p:spTree>
    <p:extLst>
      <p:ext uri="{BB962C8B-B14F-4D97-AF65-F5344CB8AC3E}">
        <p14:creationId xmlns:p14="http://schemas.microsoft.com/office/powerpoint/2010/main" val="2331705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F24CDE1-684B-4034-A493-3F4E51A6B7FA}"/>
              </a:ext>
            </a:extLst>
          </p:cNvPr>
          <p:cNvSpPr>
            <a:spLocks noGrp="1"/>
          </p:cNvSpPr>
          <p:nvPr>
            <p:ph type="title"/>
          </p:nvPr>
        </p:nvSpPr>
        <p:spPr>
          <a:xfrm>
            <a:off x="125808" y="755087"/>
            <a:ext cx="8231383" cy="770731"/>
          </a:xfrm>
          <a:solidFill>
            <a:schemeClr val="bg1"/>
          </a:solidFill>
        </p:spPr>
        <p:txBody>
          <a:bodyPr>
            <a:normAutofit fontScale="90000"/>
          </a:bodyPr>
          <a:lstStyle/>
          <a:p>
            <a:r>
              <a:rPr lang="en-US" dirty="0"/>
              <a:t>Annual review of program payment schedules for EQIP and CSP.</a:t>
            </a:r>
          </a:p>
        </p:txBody>
      </p:sp>
      <p:sp>
        <p:nvSpPr>
          <p:cNvPr id="8" name="Rectangle 7">
            <a:extLst>
              <a:ext uri="{FF2B5EF4-FFF2-40B4-BE49-F238E27FC236}">
                <a16:creationId xmlns:a16="http://schemas.microsoft.com/office/drawing/2014/main" id="{7F8CBA49-AEDB-4448-B5BD-EFCEB637B87D}"/>
              </a:ext>
            </a:extLst>
          </p:cNvPr>
          <p:cNvSpPr/>
          <p:nvPr/>
        </p:nvSpPr>
        <p:spPr>
          <a:xfrm>
            <a:off x="287749" y="1826583"/>
            <a:ext cx="7963115" cy="3780522"/>
          </a:xfrm>
          <a:prstGeom prst="rect">
            <a:avLst/>
          </a:prstGeom>
        </p:spPr>
        <p:txBody>
          <a:bodyPr wrap="square">
            <a:spAutoFit/>
          </a:bodyPr>
          <a:lstStyle/>
          <a:p>
            <a:pPr marL="457200" marR="0" lvl="0" indent="-4572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Payment </a:t>
            </a:r>
            <a:r>
              <a:rPr lang="en-US" b="1" dirty="0">
                <a:solidFill>
                  <a:srgbClr val="0741A3"/>
                </a:solidFill>
                <a:latin typeface="Arial" panose="020B0604020202020204" pitchFamily="34" charset="0"/>
                <a:cs typeface="Arial" panose="020B0604020202020204" pitchFamily="34" charset="0"/>
              </a:rPr>
              <a:t>rates and scenarios are posted to national webpage:</a:t>
            </a:r>
          </a:p>
          <a:p>
            <a:pPr marL="457200" lvl="0" indent="-457200" defTabSz="914400">
              <a:lnSpc>
                <a:spcPct val="150000"/>
              </a:lnSpc>
              <a:buFont typeface="Arial" panose="020B0604020202020204" pitchFamily="34" charset="0"/>
              <a:buChar char="•"/>
              <a:defRPr/>
            </a:pPr>
            <a:r>
              <a:rPr lang="en-US" b="1" dirty="0">
                <a:solidFill>
                  <a:srgbClr val="0741A3"/>
                </a:solidFill>
                <a:latin typeface="Arial" panose="020B0604020202020204" pitchFamily="34" charset="0"/>
                <a:cs typeface="Arial" panose="020B0604020202020204" pitchFamily="34" charset="0"/>
                <a:hlinkClick r:id="rId3"/>
              </a:rPr>
              <a:t>https://www.nrcs.usda.gov/wps/portal/nrcs/detailfull/national/programs/financial/?cid=nrcseprd1328426</a:t>
            </a:r>
            <a:endParaRPr lang="en-US" b="1" dirty="0">
              <a:solidFill>
                <a:srgbClr val="0741A3"/>
              </a:solidFill>
              <a:latin typeface="Arial" panose="020B0604020202020204" pitchFamily="34" charset="0"/>
              <a:cs typeface="Arial" panose="020B0604020202020204" pitchFamily="34" charset="0"/>
            </a:endParaRPr>
          </a:p>
          <a:p>
            <a:pPr marL="457200" lvl="0" indent="-457200" defTabSz="914400">
              <a:lnSpc>
                <a:spcPct val="150000"/>
              </a:lnSpc>
              <a:buFont typeface="Arial" panose="020B0604020202020204" pitchFamily="34" charset="0"/>
              <a:buChar char="•"/>
              <a:defRPr/>
            </a:pPr>
            <a:endParaRPr kumimoji="0" lang="en-US" sz="1800" b="1"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a:p>
            <a:pPr marL="457200" lvl="0" indent="-457200" defTabSz="914400">
              <a:lnSpc>
                <a:spcPct val="150000"/>
              </a:lnSpc>
              <a:buFont typeface="Arial" panose="020B0604020202020204" pitchFamily="34" charset="0"/>
              <a:buChar char="•"/>
              <a:defRPr/>
            </a:pPr>
            <a:r>
              <a:rPr kumimoji="0" lang="en-US" sz="1800"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Scenarios are developed for typical installation at the minimum level needed to meet the practice </a:t>
            </a:r>
            <a:r>
              <a:rPr kumimoji="0" lang="en-US" sz="1800" i="0" u="none" strike="noStrike" kern="1200" cap="none" spc="0" normalizeH="0" baseline="0" noProof="0" dirty="0" err="1">
                <a:ln>
                  <a:noFill/>
                </a:ln>
                <a:solidFill>
                  <a:srgbClr val="0741A3"/>
                </a:solidFill>
                <a:effectLst/>
                <a:uLnTx/>
                <a:uFillTx/>
                <a:latin typeface="Arial" panose="020B0604020202020204" pitchFamily="34" charset="0"/>
                <a:ea typeface="+mn-ea"/>
                <a:cs typeface="Arial" panose="020B0604020202020204" pitchFamily="34" charset="0"/>
              </a:rPr>
              <a:t>standar</a:t>
            </a:r>
            <a:r>
              <a:rPr lang="en-US" dirty="0">
                <a:solidFill>
                  <a:srgbClr val="0741A3"/>
                </a:solidFill>
                <a:latin typeface="Arial" panose="020B0604020202020204" pitchFamily="34" charset="0"/>
                <a:cs typeface="Arial" panose="020B0604020202020204" pitchFamily="34" charset="0"/>
              </a:rPr>
              <a:t>d. </a:t>
            </a:r>
          </a:p>
          <a:p>
            <a:pPr marL="457200" lvl="0" indent="-457200" defTabSz="914400">
              <a:lnSpc>
                <a:spcPct val="150000"/>
              </a:lnSpc>
              <a:buFont typeface="Arial" panose="020B0604020202020204" pitchFamily="34" charset="0"/>
              <a:buChar char="•"/>
              <a:defRPr/>
            </a:pPr>
            <a:r>
              <a:rPr kumimoji="0" lang="en-US" sz="1800"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rPr>
              <a:t>The scenarios list the equipment, materials, labor, training and foregone income needed for the typical size.</a:t>
            </a:r>
          </a:p>
          <a:p>
            <a:pPr marL="457200" lvl="0" indent="-457200" defTabSz="914400">
              <a:lnSpc>
                <a:spcPct val="150000"/>
              </a:lnSpc>
              <a:buFont typeface="Arial" panose="020B0604020202020204" pitchFamily="34" charset="0"/>
              <a:buChar char="•"/>
              <a:defRPr/>
            </a:pPr>
            <a:r>
              <a:rPr lang="en-US" dirty="0">
                <a:solidFill>
                  <a:srgbClr val="0741A3"/>
                </a:solidFill>
                <a:latin typeface="Arial" panose="020B0604020202020204" pitchFamily="34" charset="0"/>
                <a:cs typeface="Arial" panose="020B0604020202020204" pitchFamily="34" charset="0"/>
              </a:rPr>
              <a:t>The typical size can make a large difference in the payment rate.</a:t>
            </a:r>
            <a:endParaRPr kumimoji="0" lang="en-US" sz="1800" i="0" u="none" strike="noStrike" kern="1200" cap="none" spc="0" normalizeH="0" baseline="0" noProof="0" dirty="0">
              <a:ln>
                <a:noFill/>
              </a:ln>
              <a:solidFill>
                <a:srgbClr val="0741A3"/>
              </a:solidFill>
              <a:effectLst/>
              <a:uLnTx/>
              <a:uFillTx/>
              <a:latin typeface="Arial" panose="020B0604020202020204" pitchFamily="34" charset="0"/>
              <a:ea typeface="+mn-ea"/>
              <a:cs typeface="Arial" panose="020B0604020202020204" pitchFamily="34" charset="0"/>
            </a:endParaRPr>
          </a:p>
        </p:txBody>
      </p:sp>
      <p:sp>
        <p:nvSpPr>
          <p:cNvPr id="6" name="Slide Number Placeholder 4">
            <a:extLst>
              <a:ext uri="{FF2B5EF4-FFF2-40B4-BE49-F238E27FC236}">
                <a16:creationId xmlns:a16="http://schemas.microsoft.com/office/drawing/2014/main" id="{22218DF9-0568-45D1-9D87-42084A42F89E}"/>
              </a:ext>
            </a:extLst>
          </p:cNvPr>
          <p:cNvSpPr txBox="1">
            <a:spLocks/>
          </p:cNvSpPr>
          <p:nvPr/>
        </p:nvSpPr>
        <p:spPr>
          <a:xfrm>
            <a:off x="691661" y="6323624"/>
            <a:ext cx="21336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9FC9244-15B3-8F40-A6D8-795DD2FF1F30}" type="slidenum">
              <a:rPr lang="en-US" sz="1200" smtClean="0"/>
              <a:pPr/>
              <a:t>3</a:t>
            </a:fld>
            <a:endParaRPr lang="en-US" sz="1200" dirty="0"/>
          </a:p>
        </p:txBody>
      </p:sp>
    </p:spTree>
    <p:extLst>
      <p:ext uri="{BB962C8B-B14F-4D97-AF65-F5344CB8AC3E}">
        <p14:creationId xmlns:p14="http://schemas.microsoft.com/office/powerpoint/2010/main" val="2916376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426AB7-D619-4515-962A-BC83909EC0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6A6C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47DF98-723F-4AAC-ABCF-CACBC438F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2880" y="256540"/>
            <a:ext cx="8778240" cy="63652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A29FC7C-9308-4FDE-8DCA-405668055B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71700" y="5768204"/>
            <a:ext cx="4800600" cy="0"/>
          </a:xfrm>
          <a:prstGeom prst="line">
            <a:avLst/>
          </a:prstGeom>
          <a:ln>
            <a:solidFill>
              <a:srgbClr val="6A6C3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B7CF6399-BF61-4DEC-9C50-FADCC90005F4}"/>
              </a:ext>
            </a:extLst>
          </p:cNvPr>
          <p:cNvPicPr>
            <a:picLocks noChangeAspect="1"/>
          </p:cNvPicPr>
          <p:nvPr/>
        </p:nvPicPr>
        <p:blipFill>
          <a:blip r:embed="rId2"/>
          <a:stretch>
            <a:fillRect/>
          </a:stretch>
        </p:blipFill>
        <p:spPr>
          <a:xfrm>
            <a:off x="7740967" y="5612129"/>
            <a:ext cx="1133475" cy="1009650"/>
          </a:xfrm>
          <a:prstGeom prst="rect">
            <a:avLst/>
          </a:prstGeom>
        </p:spPr>
      </p:pic>
      <p:pic>
        <p:nvPicPr>
          <p:cNvPr id="5" name="Picture 4">
            <a:extLst>
              <a:ext uri="{FF2B5EF4-FFF2-40B4-BE49-F238E27FC236}">
                <a16:creationId xmlns:a16="http://schemas.microsoft.com/office/drawing/2014/main" id="{60EF8733-6830-48CD-A9E1-CC9C43A0494C}"/>
              </a:ext>
            </a:extLst>
          </p:cNvPr>
          <p:cNvPicPr>
            <a:picLocks noChangeAspect="1"/>
          </p:cNvPicPr>
          <p:nvPr/>
        </p:nvPicPr>
        <p:blipFill rotWithShape="1">
          <a:blip r:embed="rId3"/>
          <a:srcRect t="8679" b="13053"/>
          <a:stretch/>
        </p:blipFill>
        <p:spPr>
          <a:xfrm>
            <a:off x="182880" y="236221"/>
            <a:ext cx="8778240" cy="5186594"/>
          </a:xfrm>
          <a:prstGeom prst="rect">
            <a:avLst/>
          </a:prstGeom>
        </p:spPr>
      </p:pic>
      <p:sp>
        <p:nvSpPr>
          <p:cNvPr id="6" name="TextBox 5">
            <a:extLst>
              <a:ext uri="{FF2B5EF4-FFF2-40B4-BE49-F238E27FC236}">
                <a16:creationId xmlns:a16="http://schemas.microsoft.com/office/drawing/2014/main" id="{F0EF26FB-2436-408D-94B3-35EBA8C50763}"/>
              </a:ext>
            </a:extLst>
          </p:cNvPr>
          <p:cNvSpPr txBox="1"/>
          <p:nvPr/>
        </p:nvSpPr>
        <p:spPr>
          <a:xfrm>
            <a:off x="6663956" y="4529705"/>
            <a:ext cx="2118537" cy="523220"/>
          </a:xfrm>
          <a:prstGeom prst="rect">
            <a:avLst/>
          </a:prstGeom>
          <a:noFill/>
        </p:spPr>
        <p:txBody>
          <a:bodyPr wrap="square" rtlCol="0">
            <a:spAutoFit/>
          </a:bodyPr>
          <a:lstStyle/>
          <a:p>
            <a:r>
              <a:rPr lang="en-US" sz="2800" dirty="0">
                <a:solidFill>
                  <a:schemeClr val="bg1"/>
                </a:solidFill>
              </a:rPr>
              <a:t>Thank you!</a:t>
            </a:r>
          </a:p>
        </p:txBody>
      </p:sp>
      <p:sp>
        <p:nvSpPr>
          <p:cNvPr id="2" name="TextBox 1">
            <a:extLst>
              <a:ext uri="{FF2B5EF4-FFF2-40B4-BE49-F238E27FC236}">
                <a16:creationId xmlns:a16="http://schemas.microsoft.com/office/drawing/2014/main" id="{ACC389A3-81E3-4D8F-91C3-24101779F5D8}"/>
              </a:ext>
            </a:extLst>
          </p:cNvPr>
          <p:cNvSpPr txBox="1"/>
          <p:nvPr/>
        </p:nvSpPr>
        <p:spPr>
          <a:xfrm>
            <a:off x="485077" y="5902186"/>
            <a:ext cx="6953693" cy="584775"/>
          </a:xfrm>
          <a:prstGeom prst="rect">
            <a:avLst/>
          </a:prstGeom>
          <a:noFill/>
        </p:spPr>
        <p:txBody>
          <a:bodyPr wrap="square" rtlCol="0">
            <a:spAutoFit/>
          </a:bodyPr>
          <a:lstStyle/>
          <a:p>
            <a:r>
              <a:rPr lang="en-US" sz="3200" dirty="0"/>
              <a:t>athena.cholas@usda.gov</a:t>
            </a:r>
          </a:p>
        </p:txBody>
      </p:sp>
    </p:spTree>
    <p:extLst>
      <p:ext uri="{BB962C8B-B14F-4D97-AF65-F5344CB8AC3E}">
        <p14:creationId xmlns:p14="http://schemas.microsoft.com/office/powerpoint/2010/main" val="2575536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21DB4-8F76-4631-830A-6B808F9F0060}"/>
              </a:ext>
            </a:extLst>
          </p:cNvPr>
          <p:cNvSpPr>
            <a:spLocks noGrp="1"/>
          </p:cNvSpPr>
          <p:nvPr>
            <p:ph type="title"/>
          </p:nvPr>
        </p:nvSpPr>
        <p:spPr>
          <a:xfrm>
            <a:off x="261815" y="694532"/>
            <a:ext cx="8229600" cy="806938"/>
          </a:xfrm>
        </p:spPr>
        <p:txBody>
          <a:bodyPr/>
          <a:lstStyle/>
          <a:p>
            <a:r>
              <a:rPr lang="en-US" dirty="0"/>
              <a:t>Irrigation Ditch Lining</a:t>
            </a:r>
          </a:p>
        </p:txBody>
      </p:sp>
      <p:pic>
        <p:nvPicPr>
          <p:cNvPr id="6" name="Content Placeholder 5">
            <a:extLst>
              <a:ext uri="{FF2B5EF4-FFF2-40B4-BE49-F238E27FC236}">
                <a16:creationId xmlns:a16="http://schemas.microsoft.com/office/drawing/2014/main" id="{DA4071C8-910D-4460-82C8-516F5C0CEED9}"/>
              </a:ext>
            </a:extLst>
          </p:cNvPr>
          <p:cNvPicPr>
            <a:picLocks noGrp="1" noChangeAspect="1"/>
          </p:cNvPicPr>
          <p:nvPr>
            <p:ph idx="1"/>
          </p:nvPr>
        </p:nvPicPr>
        <p:blipFill>
          <a:blip r:embed="rId2"/>
          <a:stretch>
            <a:fillRect/>
          </a:stretch>
        </p:blipFill>
        <p:spPr>
          <a:xfrm>
            <a:off x="261815" y="1766550"/>
            <a:ext cx="3532204" cy="726722"/>
          </a:xfrm>
          <a:prstGeom prst="rect">
            <a:avLst/>
          </a:prstGeom>
        </p:spPr>
      </p:pic>
      <p:sp>
        <p:nvSpPr>
          <p:cNvPr id="5" name="Slide Number Placeholder 4">
            <a:extLst>
              <a:ext uri="{FF2B5EF4-FFF2-40B4-BE49-F238E27FC236}">
                <a16:creationId xmlns:a16="http://schemas.microsoft.com/office/drawing/2014/main" id="{BF32D5D2-0FF8-4B7D-BFE2-C924AB64665C}"/>
              </a:ext>
            </a:extLst>
          </p:cNvPr>
          <p:cNvSpPr>
            <a:spLocks noGrp="1"/>
          </p:cNvSpPr>
          <p:nvPr>
            <p:ph type="sldNum" sz="quarter" idx="4"/>
          </p:nvPr>
        </p:nvSpPr>
        <p:spPr/>
        <p:txBody>
          <a:bodyPr/>
          <a:lstStyle/>
          <a:p>
            <a:fld id="{39FC9244-15B3-8F40-A6D8-795DD2FF1F30}" type="slidenum">
              <a:rPr lang="en-US" smtClean="0"/>
              <a:pPr/>
              <a:t>4</a:t>
            </a:fld>
            <a:endParaRPr lang="en-US" dirty="0"/>
          </a:p>
        </p:txBody>
      </p:sp>
      <p:pic>
        <p:nvPicPr>
          <p:cNvPr id="8" name="Picture 7">
            <a:extLst>
              <a:ext uri="{FF2B5EF4-FFF2-40B4-BE49-F238E27FC236}">
                <a16:creationId xmlns:a16="http://schemas.microsoft.com/office/drawing/2014/main" id="{CE0E4BCB-8808-45F1-85F1-0BBC7BFE80C2}"/>
              </a:ext>
            </a:extLst>
          </p:cNvPr>
          <p:cNvPicPr>
            <a:picLocks noChangeAspect="1"/>
          </p:cNvPicPr>
          <p:nvPr/>
        </p:nvPicPr>
        <p:blipFill>
          <a:blip r:embed="rId3"/>
          <a:stretch>
            <a:fillRect/>
          </a:stretch>
        </p:blipFill>
        <p:spPr>
          <a:xfrm>
            <a:off x="3730581" y="1766550"/>
            <a:ext cx="4626846" cy="786381"/>
          </a:xfrm>
          <a:prstGeom prst="rect">
            <a:avLst/>
          </a:prstGeom>
        </p:spPr>
      </p:pic>
      <p:pic>
        <p:nvPicPr>
          <p:cNvPr id="9" name="Picture 8">
            <a:extLst>
              <a:ext uri="{FF2B5EF4-FFF2-40B4-BE49-F238E27FC236}">
                <a16:creationId xmlns:a16="http://schemas.microsoft.com/office/drawing/2014/main" id="{7FF2F1E2-A935-4E87-ADA4-9B6A74A64FDE}"/>
              </a:ext>
            </a:extLst>
          </p:cNvPr>
          <p:cNvPicPr>
            <a:picLocks noChangeAspect="1"/>
          </p:cNvPicPr>
          <p:nvPr/>
        </p:nvPicPr>
        <p:blipFill>
          <a:blip r:embed="rId4"/>
          <a:stretch>
            <a:fillRect/>
          </a:stretch>
        </p:blipFill>
        <p:spPr>
          <a:xfrm>
            <a:off x="858289" y="3143403"/>
            <a:ext cx="2998078" cy="786381"/>
          </a:xfrm>
          <a:prstGeom prst="rect">
            <a:avLst/>
          </a:prstGeom>
        </p:spPr>
      </p:pic>
      <p:sp>
        <p:nvSpPr>
          <p:cNvPr id="11" name="TextBox 10">
            <a:extLst>
              <a:ext uri="{FF2B5EF4-FFF2-40B4-BE49-F238E27FC236}">
                <a16:creationId xmlns:a16="http://schemas.microsoft.com/office/drawing/2014/main" id="{344A3D74-4A73-4969-AA92-7FC891407447}"/>
              </a:ext>
            </a:extLst>
          </p:cNvPr>
          <p:cNvSpPr txBox="1"/>
          <p:nvPr/>
        </p:nvSpPr>
        <p:spPr>
          <a:xfrm>
            <a:off x="3987209" y="3166588"/>
            <a:ext cx="4742121" cy="661720"/>
          </a:xfrm>
          <a:prstGeom prst="rect">
            <a:avLst/>
          </a:prstGeom>
          <a:noFill/>
        </p:spPr>
        <p:txBody>
          <a:bodyPr wrap="square" rtlCol="0">
            <a:spAutoFit/>
          </a:bodyPr>
          <a:lstStyle/>
          <a:p>
            <a:pPr>
              <a:spcBef>
                <a:spcPts val="600"/>
              </a:spcBef>
            </a:pPr>
            <a:r>
              <a:rPr lang="en-US" sz="1600" dirty="0"/>
              <a:t>$344.86</a:t>
            </a:r>
          </a:p>
          <a:p>
            <a:pPr>
              <a:spcBef>
                <a:spcPts val="600"/>
              </a:spcBef>
            </a:pPr>
            <a:r>
              <a:rPr lang="en-US" sz="1600" dirty="0"/>
              <a:t>$413.84</a:t>
            </a:r>
          </a:p>
        </p:txBody>
      </p:sp>
      <p:sp>
        <p:nvSpPr>
          <p:cNvPr id="12" name="TextBox 11">
            <a:extLst>
              <a:ext uri="{FF2B5EF4-FFF2-40B4-BE49-F238E27FC236}">
                <a16:creationId xmlns:a16="http://schemas.microsoft.com/office/drawing/2014/main" id="{5AC3F9AE-E4FD-47C6-BD33-4D047189E871}"/>
              </a:ext>
            </a:extLst>
          </p:cNvPr>
          <p:cNvSpPr txBox="1"/>
          <p:nvPr/>
        </p:nvSpPr>
        <p:spPr>
          <a:xfrm>
            <a:off x="2661391" y="2810694"/>
            <a:ext cx="3253563" cy="369332"/>
          </a:xfrm>
          <a:prstGeom prst="rect">
            <a:avLst/>
          </a:prstGeom>
          <a:noFill/>
        </p:spPr>
        <p:txBody>
          <a:bodyPr wrap="square" rtlCol="0">
            <a:spAutoFit/>
          </a:bodyPr>
          <a:lstStyle/>
          <a:p>
            <a:r>
              <a:rPr lang="en-US" dirty="0"/>
              <a:t>2020		2021</a:t>
            </a:r>
          </a:p>
        </p:txBody>
      </p:sp>
      <p:sp>
        <p:nvSpPr>
          <p:cNvPr id="13" name="TextBox 12">
            <a:extLst>
              <a:ext uri="{FF2B5EF4-FFF2-40B4-BE49-F238E27FC236}">
                <a16:creationId xmlns:a16="http://schemas.microsoft.com/office/drawing/2014/main" id="{48FE3103-A59D-4425-8C90-766E46D6AA16}"/>
              </a:ext>
            </a:extLst>
          </p:cNvPr>
          <p:cNvSpPr txBox="1"/>
          <p:nvPr/>
        </p:nvSpPr>
        <p:spPr>
          <a:xfrm>
            <a:off x="691661" y="4380614"/>
            <a:ext cx="7878181" cy="646331"/>
          </a:xfrm>
          <a:prstGeom prst="rect">
            <a:avLst/>
          </a:prstGeom>
          <a:noFill/>
        </p:spPr>
        <p:txBody>
          <a:bodyPr wrap="square" rtlCol="0">
            <a:spAutoFit/>
          </a:bodyPr>
          <a:lstStyle/>
          <a:p>
            <a:r>
              <a:rPr lang="en-US" dirty="0"/>
              <a:t>Added more labor. Could evaluate again once more receipts and estimates of inputs are received.</a:t>
            </a:r>
          </a:p>
        </p:txBody>
      </p:sp>
    </p:spTree>
    <p:extLst>
      <p:ext uri="{BB962C8B-B14F-4D97-AF65-F5344CB8AC3E}">
        <p14:creationId xmlns:p14="http://schemas.microsoft.com/office/powerpoint/2010/main" val="2951520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54A40-BB8C-4FDE-B5E9-B0E2DE27EFDE}"/>
              </a:ext>
            </a:extLst>
          </p:cNvPr>
          <p:cNvSpPr>
            <a:spLocks noGrp="1"/>
          </p:cNvSpPr>
          <p:nvPr>
            <p:ph type="title"/>
          </p:nvPr>
        </p:nvSpPr>
        <p:spPr>
          <a:xfrm>
            <a:off x="261815" y="594819"/>
            <a:ext cx="6851366" cy="806938"/>
          </a:xfrm>
          <a:solidFill>
            <a:schemeClr val="bg1"/>
          </a:solidFill>
        </p:spPr>
        <p:txBody>
          <a:bodyPr/>
          <a:lstStyle/>
          <a:p>
            <a:r>
              <a:rPr lang="en-US" dirty="0"/>
              <a:t>Costs to evaluate for FY22</a:t>
            </a:r>
          </a:p>
        </p:txBody>
      </p:sp>
      <p:sp>
        <p:nvSpPr>
          <p:cNvPr id="3" name="Content Placeholder 2">
            <a:extLst>
              <a:ext uri="{FF2B5EF4-FFF2-40B4-BE49-F238E27FC236}">
                <a16:creationId xmlns:a16="http://schemas.microsoft.com/office/drawing/2014/main" id="{52D0BA8F-0C25-4686-9877-FF61AEB1CDFA}"/>
              </a:ext>
            </a:extLst>
          </p:cNvPr>
          <p:cNvSpPr>
            <a:spLocks noGrp="1"/>
          </p:cNvSpPr>
          <p:nvPr>
            <p:ph idx="1"/>
          </p:nvPr>
        </p:nvSpPr>
        <p:spPr>
          <a:xfrm>
            <a:off x="261815" y="1341999"/>
            <a:ext cx="8527994" cy="4525963"/>
          </a:xfrm>
        </p:spPr>
        <p:txBody>
          <a:bodyPr/>
          <a:lstStyle/>
          <a:p>
            <a:pPr marL="342900" indent="-342900">
              <a:buFont typeface="Arial" panose="020B0604020202020204" pitchFamily="34" charset="0"/>
              <a:buChar char="•"/>
            </a:pPr>
            <a:r>
              <a:rPr lang="en-US" dirty="0"/>
              <a:t>Typical costs for Prescribed Burning.</a:t>
            </a:r>
          </a:p>
          <a:p>
            <a:pPr marL="342900" indent="-342900">
              <a:buFont typeface="Arial" panose="020B0604020202020204" pitchFamily="34" charset="0"/>
              <a:buChar char="•"/>
            </a:pPr>
            <a:r>
              <a:rPr lang="en-US" dirty="0"/>
              <a:t>Well excavation- depth of casing.</a:t>
            </a:r>
          </a:p>
          <a:p>
            <a:pPr marL="342900" indent="-342900">
              <a:buFont typeface="Arial" panose="020B0604020202020204" pitchFamily="34" charset="0"/>
              <a:buChar char="•"/>
            </a:pPr>
            <a:r>
              <a:rPr lang="en-US" dirty="0"/>
              <a:t>Solar panels for well pumps</a:t>
            </a:r>
          </a:p>
          <a:p>
            <a:pPr marL="342900" indent="-342900">
              <a:buFont typeface="Arial" panose="020B0604020202020204" pitchFamily="34" charset="0"/>
              <a:buChar char="•"/>
            </a:pPr>
            <a:r>
              <a:rPr lang="en-US" dirty="0"/>
              <a:t>Low-cost, aerial Brush Management</a:t>
            </a:r>
          </a:p>
          <a:p>
            <a:pPr marL="342900" indent="-342900">
              <a:buFont typeface="Arial" panose="020B0604020202020204" pitchFamily="34" charset="0"/>
              <a:buChar char="•"/>
            </a:pPr>
            <a:r>
              <a:rPr lang="en-US" dirty="0"/>
              <a:t>Foregone income for cover crops</a:t>
            </a:r>
          </a:p>
          <a:p>
            <a:pPr marL="342900" indent="-342900">
              <a:buFont typeface="Arial" panose="020B0604020202020204" pitchFamily="34" charset="0"/>
              <a:buChar char="•"/>
            </a:pPr>
            <a:r>
              <a:rPr lang="en-US" dirty="0"/>
              <a:t>Small farm scenario for Irrigation Water Management</a:t>
            </a:r>
          </a:p>
          <a:p>
            <a:pPr marL="342900" indent="-342900">
              <a:buFont typeface="Arial" panose="020B0604020202020204" pitchFamily="34" charset="0"/>
              <a:buChar char="•"/>
            </a:pPr>
            <a:r>
              <a:rPr lang="en-US" dirty="0"/>
              <a:t>Change seed costs based on seeding rate and expensive seeds</a:t>
            </a:r>
          </a:p>
          <a:p>
            <a:pPr marL="342900" indent="-342900">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986EFF25-A054-4EDB-A27E-4FD8CCB5C0D2}"/>
              </a:ext>
            </a:extLst>
          </p:cNvPr>
          <p:cNvSpPr>
            <a:spLocks noGrp="1"/>
          </p:cNvSpPr>
          <p:nvPr>
            <p:ph type="sldNum" sz="quarter" idx="4"/>
          </p:nvPr>
        </p:nvSpPr>
        <p:spPr/>
        <p:txBody>
          <a:bodyPr/>
          <a:lstStyle/>
          <a:p>
            <a:fld id="{39FC9244-15B3-8F40-A6D8-795DD2FF1F30}" type="slidenum">
              <a:rPr lang="en-US" smtClean="0"/>
              <a:pPr/>
              <a:t>5</a:t>
            </a:fld>
            <a:endParaRPr lang="en-US" dirty="0"/>
          </a:p>
        </p:txBody>
      </p:sp>
      <p:graphicFrame>
        <p:nvGraphicFramePr>
          <p:cNvPr id="6" name="Table 5">
            <a:extLst>
              <a:ext uri="{FF2B5EF4-FFF2-40B4-BE49-F238E27FC236}">
                <a16:creationId xmlns:a16="http://schemas.microsoft.com/office/drawing/2014/main" id="{849DDAD9-395E-4C70-A24A-7E5168BCE0E4}"/>
              </a:ext>
            </a:extLst>
          </p:cNvPr>
          <p:cNvGraphicFramePr>
            <a:graphicFrameLocks noGrp="1"/>
          </p:cNvGraphicFramePr>
          <p:nvPr>
            <p:extLst>
              <p:ext uri="{D42A27DB-BD31-4B8C-83A1-F6EECF244321}">
                <p14:modId xmlns:p14="http://schemas.microsoft.com/office/powerpoint/2010/main" val="3136727958"/>
              </p:ext>
            </p:extLst>
          </p:nvPr>
        </p:nvGraphicFramePr>
        <p:xfrm>
          <a:off x="354191" y="3909663"/>
          <a:ext cx="8609056" cy="2353518"/>
        </p:xfrm>
        <a:graphic>
          <a:graphicData uri="http://schemas.openxmlformats.org/drawingml/2006/table">
            <a:tbl>
              <a:tblPr/>
              <a:tblGrid>
                <a:gridCol w="7274052">
                  <a:extLst>
                    <a:ext uri="{9D8B030D-6E8A-4147-A177-3AD203B41FA5}">
                      <a16:colId xmlns:a16="http://schemas.microsoft.com/office/drawing/2014/main" val="507283224"/>
                    </a:ext>
                  </a:extLst>
                </a:gridCol>
                <a:gridCol w="1335004">
                  <a:extLst>
                    <a:ext uri="{9D8B030D-6E8A-4147-A177-3AD203B41FA5}">
                      <a16:colId xmlns:a16="http://schemas.microsoft.com/office/drawing/2014/main" val="1509148367"/>
                    </a:ext>
                  </a:extLst>
                </a:gridCol>
              </a:tblGrid>
              <a:tr h="523752">
                <a:tc>
                  <a:txBody>
                    <a:bodyPr/>
                    <a:lstStyle/>
                    <a:p>
                      <a:pPr algn="l" fontAlgn="b"/>
                      <a:r>
                        <a:rPr lang="en-US" sz="1600" b="0" i="0" u="none" strike="noStrike" dirty="0">
                          <a:solidFill>
                            <a:srgbClr val="000000"/>
                          </a:solidFill>
                          <a:effectLst/>
                          <a:latin typeface="Calibri" panose="020F0502020204030204" pitchFamily="34" charset="0"/>
                        </a:rPr>
                        <a:t>Annual grasses, mostly introduced but may be native. Certified organic.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n-US" sz="1600" b="0" i="0" u="none" strike="noStrike" dirty="0">
                          <a:solidFill>
                            <a:srgbClr val="000000"/>
                          </a:solidFill>
                          <a:effectLst/>
                          <a:latin typeface="Calibri" panose="020F0502020204030204" pitchFamily="34" charset="0"/>
                        </a:rPr>
                        <a:t>$68.58/ acre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86896721"/>
                  </a:ext>
                </a:extLst>
              </a:tr>
              <a:tr h="523752">
                <a:tc>
                  <a:txBody>
                    <a:bodyPr/>
                    <a:lstStyle/>
                    <a:p>
                      <a:pPr algn="l" fontAlgn="b"/>
                      <a:r>
                        <a:rPr lang="en-US" sz="1600" b="0" i="0" u="none" strike="noStrike" dirty="0">
                          <a:solidFill>
                            <a:srgbClr val="000000"/>
                          </a:solidFill>
                          <a:effectLst/>
                          <a:latin typeface="Calibri" panose="020F0502020204030204" pitchFamily="34" charset="0"/>
                        </a:rPr>
                        <a:t>Annual grasses, one or more species, mostly introduced but may be native.  Not organic</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n-US" sz="1600" b="0" i="0" u="none" strike="noStrike">
                          <a:solidFill>
                            <a:srgbClr val="000000"/>
                          </a:solidFill>
                          <a:effectLst/>
                          <a:latin typeface="Calibri" panose="020F0502020204030204" pitchFamily="34" charset="0"/>
                        </a:rPr>
                        <a:t>$32.58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78838694"/>
                  </a:ext>
                </a:extLst>
              </a:tr>
              <a:tr h="523752">
                <a:tc>
                  <a:txBody>
                    <a:bodyPr/>
                    <a:lstStyle/>
                    <a:p>
                      <a:pPr algn="l" fontAlgn="b"/>
                      <a:r>
                        <a:rPr lang="en-US" sz="1600" b="0" i="0" u="none" strike="noStrike" dirty="0">
                          <a:solidFill>
                            <a:srgbClr val="000000"/>
                          </a:solidFill>
                          <a:effectLst/>
                          <a:latin typeface="Calibri" panose="020F0502020204030204" pitchFamily="34" charset="0"/>
                        </a:rPr>
                        <a:t>A mix of annual grasses, legumes and/or forbs, mostly introduced but may be native.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b"/>
                      <a:r>
                        <a:rPr lang="en-US" sz="1600" b="0" i="0" u="none" strike="noStrike" dirty="0">
                          <a:solidFill>
                            <a:srgbClr val="000000"/>
                          </a:solidFill>
                          <a:effectLst/>
                          <a:latin typeface="Calibri" panose="020F0502020204030204" pitchFamily="34" charset="0"/>
                        </a:rPr>
                        <a:t>$47.95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9346372"/>
                  </a:ext>
                </a:extLst>
              </a:tr>
              <a:tr h="782262">
                <a:tc>
                  <a:txBody>
                    <a:bodyPr/>
                    <a:lstStyle/>
                    <a:p>
                      <a:pPr algn="l" fontAlgn="b"/>
                      <a:r>
                        <a:rPr lang="en-US" sz="1600" b="0" i="0" u="none" strike="noStrike" dirty="0">
                          <a:solidFill>
                            <a:srgbClr val="000000"/>
                          </a:solidFill>
                          <a:effectLst/>
                          <a:latin typeface="Calibri" panose="020F0502020204030204" pitchFamily="34" charset="0"/>
                        </a:rPr>
                        <a:t>A mix of annual legumes or forbs, may include grasses, includes introduced or native species that may be less available commercially.  Species typically reseed and persist for multiple years.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fontAlgn="b"/>
                      <a:r>
                        <a:rPr lang="en-US" sz="1600" b="0" i="0" u="none" strike="noStrike" dirty="0">
                          <a:solidFill>
                            <a:srgbClr val="000000"/>
                          </a:solidFill>
                          <a:effectLst/>
                          <a:latin typeface="Calibri" panose="020F0502020204030204" pitchFamily="34" charset="0"/>
                        </a:rPr>
                        <a:t>$124.05 </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3386893"/>
                  </a:ext>
                </a:extLst>
              </a:tr>
            </a:tbl>
          </a:graphicData>
        </a:graphic>
      </p:graphicFrame>
    </p:spTree>
    <p:extLst>
      <p:ext uri="{BB962C8B-B14F-4D97-AF65-F5344CB8AC3E}">
        <p14:creationId xmlns:p14="http://schemas.microsoft.com/office/powerpoint/2010/main" val="2167746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EBC58-0964-430E-99DF-F50ED2010DF0}"/>
              </a:ext>
            </a:extLst>
          </p:cNvPr>
          <p:cNvSpPr>
            <a:spLocks noGrp="1"/>
          </p:cNvSpPr>
          <p:nvPr>
            <p:ph type="title"/>
          </p:nvPr>
        </p:nvSpPr>
        <p:spPr>
          <a:xfrm>
            <a:off x="344606" y="762022"/>
            <a:ext cx="8229600" cy="806938"/>
          </a:xfrm>
        </p:spPr>
        <p:txBody>
          <a:bodyPr>
            <a:normAutofit fontScale="90000"/>
          </a:bodyPr>
          <a:lstStyle/>
          <a:p>
            <a:r>
              <a:rPr lang="en-US" dirty="0"/>
              <a:t>Brush Management</a:t>
            </a:r>
            <a:br>
              <a:rPr lang="en-US" dirty="0"/>
            </a:br>
            <a:r>
              <a:rPr lang="en-US" dirty="0"/>
              <a:t>Mesquite vs Pinyon Juniper</a:t>
            </a:r>
          </a:p>
        </p:txBody>
      </p:sp>
      <p:pic>
        <p:nvPicPr>
          <p:cNvPr id="6" name="Content Placeholder 5">
            <a:extLst>
              <a:ext uri="{FF2B5EF4-FFF2-40B4-BE49-F238E27FC236}">
                <a16:creationId xmlns:a16="http://schemas.microsoft.com/office/drawing/2014/main" id="{B50AEC03-D143-4B1C-A396-A69F6C22DF6C}"/>
              </a:ext>
            </a:extLst>
          </p:cNvPr>
          <p:cNvPicPr>
            <a:picLocks noGrp="1" noChangeAspect="1"/>
          </p:cNvPicPr>
          <p:nvPr>
            <p:ph idx="1"/>
          </p:nvPr>
        </p:nvPicPr>
        <p:blipFill>
          <a:blip r:embed="rId3"/>
          <a:stretch>
            <a:fillRect/>
          </a:stretch>
        </p:blipFill>
        <p:spPr>
          <a:xfrm>
            <a:off x="284287" y="2209525"/>
            <a:ext cx="8674346" cy="1621373"/>
          </a:xfrm>
          <a:prstGeom prst="rect">
            <a:avLst/>
          </a:prstGeom>
        </p:spPr>
      </p:pic>
      <p:sp>
        <p:nvSpPr>
          <p:cNvPr id="5" name="Slide Number Placeholder 4">
            <a:extLst>
              <a:ext uri="{FF2B5EF4-FFF2-40B4-BE49-F238E27FC236}">
                <a16:creationId xmlns:a16="http://schemas.microsoft.com/office/drawing/2014/main" id="{E917E863-B1AF-43DB-8009-A3C6CBD863CA}"/>
              </a:ext>
            </a:extLst>
          </p:cNvPr>
          <p:cNvSpPr>
            <a:spLocks noGrp="1"/>
          </p:cNvSpPr>
          <p:nvPr>
            <p:ph type="sldNum" sz="quarter" idx="4"/>
          </p:nvPr>
        </p:nvSpPr>
        <p:spPr/>
        <p:txBody>
          <a:bodyPr/>
          <a:lstStyle/>
          <a:p>
            <a:fld id="{39FC9244-15B3-8F40-A6D8-795DD2FF1F30}" type="slidenum">
              <a:rPr lang="en-US" smtClean="0"/>
              <a:pPr/>
              <a:t>6</a:t>
            </a:fld>
            <a:endParaRPr lang="en-US" dirty="0"/>
          </a:p>
        </p:txBody>
      </p:sp>
      <p:pic>
        <p:nvPicPr>
          <p:cNvPr id="7" name="Picture 6">
            <a:extLst>
              <a:ext uri="{FF2B5EF4-FFF2-40B4-BE49-F238E27FC236}">
                <a16:creationId xmlns:a16="http://schemas.microsoft.com/office/drawing/2014/main" id="{474480E9-A3D1-4A77-8FDF-8A130872E28D}"/>
              </a:ext>
            </a:extLst>
          </p:cNvPr>
          <p:cNvPicPr>
            <a:picLocks noChangeAspect="1"/>
          </p:cNvPicPr>
          <p:nvPr/>
        </p:nvPicPr>
        <p:blipFill>
          <a:blip r:embed="rId4"/>
          <a:stretch>
            <a:fillRect/>
          </a:stretch>
        </p:blipFill>
        <p:spPr>
          <a:xfrm>
            <a:off x="344606" y="4471463"/>
            <a:ext cx="8794984" cy="1643922"/>
          </a:xfrm>
          <a:prstGeom prst="rect">
            <a:avLst/>
          </a:prstGeom>
        </p:spPr>
      </p:pic>
      <p:sp>
        <p:nvSpPr>
          <p:cNvPr id="8" name="TextBox 7">
            <a:extLst>
              <a:ext uri="{FF2B5EF4-FFF2-40B4-BE49-F238E27FC236}">
                <a16:creationId xmlns:a16="http://schemas.microsoft.com/office/drawing/2014/main" id="{D1FB022B-F561-47ED-A675-3538742301E1}"/>
              </a:ext>
            </a:extLst>
          </p:cNvPr>
          <p:cNvSpPr txBox="1"/>
          <p:nvPr/>
        </p:nvSpPr>
        <p:spPr>
          <a:xfrm>
            <a:off x="284287" y="1771725"/>
            <a:ext cx="4593265" cy="369332"/>
          </a:xfrm>
          <a:prstGeom prst="rect">
            <a:avLst/>
          </a:prstGeom>
          <a:noFill/>
        </p:spPr>
        <p:txBody>
          <a:bodyPr wrap="square" rtlCol="0">
            <a:spAutoFit/>
          </a:bodyPr>
          <a:lstStyle/>
          <a:p>
            <a:r>
              <a:rPr lang="en-US" dirty="0"/>
              <a:t>Typical implementation: 120 acres</a:t>
            </a:r>
          </a:p>
        </p:txBody>
      </p:sp>
      <p:sp>
        <p:nvSpPr>
          <p:cNvPr id="14" name="TextBox 13">
            <a:extLst>
              <a:ext uri="{FF2B5EF4-FFF2-40B4-BE49-F238E27FC236}">
                <a16:creationId xmlns:a16="http://schemas.microsoft.com/office/drawing/2014/main" id="{7FBC2F09-3618-4E4B-94CE-54B12A9DC9BF}"/>
              </a:ext>
            </a:extLst>
          </p:cNvPr>
          <p:cNvSpPr txBox="1"/>
          <p:nvPr/>
        </p:nvSpPr>
        <p:spPr>
          <a:xfrm>
            <a:off x="284287" y="4039137"/>
            <a:ext cx="4593265" cy="369332"/>
          </a:xfrm>
          <a:prstGeom prst="rect">
            <a:avLst/>
          </a:prstGeom>
          <a:noFill/>
        </p:spPr>
        <p:txBody>
          <a:bodyPr wrap="square" rtlCol="0">
            <a:spAutoFit/>
          </a:bodyPr>
          <a:lstStyle/>
          <a:p>
            <a:r>
              <a:rPr lang="en-US" dirty="0"/>
              <a:t>Typical implementation: 500 acres</a:t>
            </a:r>
          </a:p>
        </p:txBody>
      </p:sp>
    </p:spTree>
    <p:extLst>
      <p:ext uri="{BB962C8B-B14F-4D97-AF65-F5344CB8AC3E}">
        <p14:creationId xmlns:p14="http://schemas.microsoft.com/office/powerpoint/2010/main" val="3460506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309B5-5D1B-474B-B235-97114F0C990D}"/>
              </a:ext>
            </a:extLst>
          </p:cNvPr>
          <p:cNvSpPr>
            <a:spLocks noGrp="1"/>
          </p:cNvSpPr>
          <p:nvPr>
            <p:ph type="title"/>
          </p:nvPr>
        </p:nvSpPr>
        <p:spPr>
          <a:xfrm>
            <a:off x="304617" y="694532"/>
            <a:ext cx="7946248" cy="806938"/>
          </a:xfrm>
          <a:solidFill>
            <a:schemeClr val="bg1"/>
          </a:solidFill>
        </p:spPr>
        <p:txBody>
          <a:bodyPr/>
          <a:lstStyle/>
          <a:p>
            <a:r>
              <a:rPr lang="en-US" dirty="0"/>
              <a:t>Soil Health Adaptive Management</a:t>
            </a:r>
          </a:p>
        </p:txBody>
      </p:sp>
      <p:sp>
        <p:nvSpPr>
          <p:cNvPr id="3" name="Content Placeholder 2">
            <a:extLst>
              <a:ext uri="{FF2B5EF4-FFF2-40B4-BE49-F238E27FC236}">
                <a16:creationId xmlns:a16="http://schemas.microsoft.com/office/drawing/2014/main" id="{81AB2935-9941-4D43-B21E-353A105122F7}"/>
              </a:ext>
            </a:extLst>
          </p:cNvPr>
          <p:cNvSpPr>
            <a:spLocks noGrp="1"/>
          </p:cNvSpPr>
          <p:nvPr>
            <p:ph idx="1"/>
          </p:nvPr>
        </p:nvSpPr>
        <p:spPr>
          <a:xfrm>
            <a:off x="261814" y="1600200"/>
            <a:ext cx="8510045" cy="4723424"/>
          </a:xfrm>
        </p:spPr>
        <p:txBody>
          <a:bodyPr>
            <a:normAutofit fontScale="92500" lnSpcReduction="10000"/>
          </a:bodyPr>
          <a:lstStyle/>
          <a:p>
            <a:pPr marL="342900" indent="-342900">
              <a:buFont typeface="Arial" panose="020B0604020202020204" pitchFamily="34" charset="0"/>
              <a:buChar char="•"/>
            </a:pPr>
            <a:r>
              <a:rPr lang="en-US" dirty="0"/>
              <a:t>Residue and Tillage Management, No-Till (329)  $2,400 each</a:t>
            </a:r>
          </a:p>
          <a:p>
            <a:pPr marL="342900" indent="-342900">
              <a:buFont typeface="Arial" panose="020B0604020202020204" pitchFamily="34" charset="0"/>
              <a:buChar char="•"/>
            </a:pPr>
            <a:r>
              <a:rPr lang="en-US" dirty="0"/>
              <a:t>Residue and Tillage Management, Reduced Till (345)   $2,925 each</a:t>
            </a:r>
          </a:p>
          <a:p>
            <a:pPr marL="342900" indent="-342900">
              <a:buFont typeface="Arial" panose="020B0604020202020204" pitchFamily="34" charset="0"/>
              <a:buChar char="•"/>
            </a:pPr>
            <a:r>
              <a:rPr lang="en-US" dirty="0"/>
              <a:t>Cover Crop (340)   $1,609 each</a:t>
            </a:r>
          </a:p>
          <a:p>
            <a:pPr marL="342900" indent="-342900">
              <a:buFont typeface="Arial" panose="020B0604020202020204" pitchFamily="34" charset="0"/>
              <a:buChar char="•"/>
            </a:pPr>
            <a:r>
              <a:rPr lang="en-US" dirty="0"/>
              <a:t>Nutrient Management (590), $1,890 each</a:t>
            </a:r>
          </a:p>
          <a:p>
            <a:endParaRPr lang="en-US" dirty="0"/>
          </a:p>
          <a:p>
            <a:pPr marL="342900" indent="-342900">
              <a:buFont typeface="Wingdings" panose="05000000000000000000" pitchFamily="2" charset="2"/>
              <a:buChar char="Ø"/>
            </a:pPr>
            <a:r>
              <a:rPr lang="en-US" b="0" dirty="0"/>
              <a:t>The producer is considering using the practice but is unsure how to manage on their operation or needs to change the management to be successful.</a:t>
            </a:r>
          </a:p>
          <a:p>
            <a:pPr marL="342900" indent="-342900">
              <a:buFont typeface="Wingdings" panose="05000000000000000000" pitchFamily="2" charset="2"/>
              <a:buChar char="Ø"/>
            </a:pPr>
            <a:r>
              <a:rPr lang="en-US" b="0" dirty="0"/>
              <a:t>Evaluate one or more management strategies.</a:t>
            </a:r>
          </a:p>
          <a:p>
            <a:pPr marL="342900" indent="-342900">
              <a:buFont typeface="Wingdings" panose="05000000000000000000" pitchFamily="2" charset="2"/>
              <a:buChar char="Ø"/>
            </a:pPr>
            <a:r>
              <a:rPr lang="en-US" b="0" dirty="0"/>
              <a:t>At least 4 small replicated plots.</a:t>
            </a:r>
          </a:p>
          <a:p>
            <a:pPr marL="342900" indent="-342900">
              <a:buFont typeface="Wingdings" panose="05000000000000000000" pitchFamily="2" charset="2"/>
              <a:buChar char="Ø"/>
            </a:pPr>
            <a:r>
              <a:rPr lang="en-US" b="0" dirty="0"/>
              <a:t>Designed, laid out, managed and evaluated with the assistance of a knowledgeable consultant.</a:t>
            </a:r>
          </a:p>
          <a:p>
            <a:pPr marL="342900" indent="-342900">
              <a:buFont typeface="Wingdings" panose="05000000000000000000" pitchFamily="2" charset="2"/>
              <a:buChar char="Ø"/>
            </a:pPr>
            <a:r>
              <a:rPr lang="en-US" b="0" dirty="0"/>
              <a:t>Repeated for 3 years.</a:t>
            </a:r>
          </a:p>
          <a:p>
            <a:pPr marL="342900" indent="-342900">
              <a:buFont typeface="Wingdings" panose="05000000000000000000" pitchFamily="2" charset="2"/>
              <a:buChar char="Ø"/>
            </a:pPr>
            <a:r>
              <a:rPr lang="en-US" b="0" dirty="0"/>
              <a:t>Ideally, yields are collected and adjusted for moisture content.</a:t>
            </a:r>
          </a:p>
          <a:p>
            <a:pPr marL="342900" indent="-342900">
              <a:buFont typeface="Wingdings" panose="05000000000000000000" pitchFamily="2" charset="2"/>
              <a:buChar char="Ø"/>
            </a:pPr>
            <a:endParaRPr lang="en-US" dirty="0"/>
          </a:p>
          <a:p>
            <a:endParaRPr lang="en-US" dirty="0"/>
          </a:p>
          <a:p>
            <a:endParaRPr lang="en-US" dirty="0"/>
          </a:p>
        </p:txBody>
      </p:sp>
      <p:sp>
        <p:nvSpPr>
          <p:cNvPr id="5" name="Slide Number Placeholder 4">
            <a:extLst>
              <a:ext uri="{FF2B5EF4-FFF2-40B4-BE49-F238E27FC236}">
                <a16:creationId xmlns:a16="http://schemas.microsoft.com/office/drawing/2014/main" id="{B91D805C-2DBC-4715-B83A-D2DD4B6E13C5}"/>
              </a:ext>
            </a:extLst>
          </p:cNvPr>
          <p:cNvSpPr>
            <a:spLocks noGrp="1"/>
          </p:cNvSpPr>
          <p:nvPr>
            <p:ph type="sldNum" sz="quarter" idx="4"/>
          </p:nvPr>
        </p:nvSpPr>
        <p:spPr/>
        <p:txBody>
          <a:bodyPr/>
          <a:lstStyle/>
          <a:p>
            <a:fld id="{39FC9244-15B3-8F40-A6D8-795DD2FF1F30}" type="slidenum">
              <a:rPr lang="en-US" smtClean="0"/>
              <a:pPr/>
              <a:t>7</a:t>
            </a:fld>
            <a:endParaRPr lang="en-US" dirty="0"/>
          </a:p>
        </p:txBody>
      </p:sp>
    </p:spTree>
    <p:extLst>
      <p:ext uri="{BB962C8B-B14F-4D97-AF65-F5344CB8AC3E}">
        <p14:creationId xmlns:p14="http://schemas.microsoft.com/office/powerpoint/2010/main" val="3542536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5B6A3-DFEB-2D45-A5BB-C36E006E2636}"/>
              </a:ext>
            </a:extLst>
          </p:cNvPr>
          <p:cNvSpPr>
            <a:spLocks noGrp="1"/>
          </p:cNvSpPr>
          <p:nvPr>
            <p:ph type="ctrTitle" idx="4294967295"/>
          </p:nvPr>
        </p:nvSpPr>
        <p:spPr>
          <a:xfrm>
            <a:off x="0" y="5572125"/>
            <a:ext cx="8907463" cy="676275"/>
          </a:xfrm>
          <a:prstGeom prst="rect">
            <a:avLst/>
          </a:prstGeom>
        </p:spPr>
        <p:txBody>
          <a:bodyPr>
            <a:normAutofit/>
          </a:bodyPr>
          <a:lstStyle/>
          <a:p>
            <a:r>
              <a:rPr lang="en-US" sz="2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Agricultural Conservation Easements (ACEP)</a:t>
            </a:r>
          </a:p>
        </p:txBody>
      </p:sp>
      <p:pic>
        <p:nvPicPr>
          <p:cNvPr id="3" name="Picture 2" descr="C:\Documents and Settings\erika.cross\Desktop\General Powerpoint Photos\easements.jpg">
            <a:extLst>
              <a:ext uri="{FF2B5EF4-FFF2-40B4-BE49-F238E27FC236}">
                <a16:creationId xmlns:a16="http://schemas.microsoft.com/office/drawing/2014/main" id="{7F8BC5CA-7B9A-4B2A-B3AE-95F1712D99D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4055"/>
          <a:stretch/>
        </p:blipFill>
        <p:spPr bwMode="auto">
          <a:xfrm>
            <a:off x="0" y="1244990"/>
            <a:ext cx="5486400" cy="412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E79B10A-1137-46C9-82EF-F570791AC909}"/>
              </a:ext>
            </a:extLst>
          </p:cNvPr>
          <p:cNvPicPr>
            <a:picLocks noChangeAspect="1"/>
          </p:cNvPicPr>
          <p:nvPr/>
        </p:nvPicPr>
        <p:blipFill rotWithShape="1">
          <a:blip r:embed="rId4"/>
          <a:srcRect t="24024" b="53423"/>
          <a:stretch/>
        </p:blipFill>
        <p:spPr>
          <a:xfrm>
            <a:off x="5609260" y="1244991"/>
            <a:ext cx="3534739" cy="1841110"/>
          </a:xfrm>
          <a:prstGeom prst="rect">
            <a:avLst/>
          </a:prstGeom>
        </p:spPr>
      </p:pic>
      <p:pic>
        <p:nvPicPr>
          <p:cNvPr id="6" name="Picture 5">
            <a:extLst>
              <a:ext uri="{FF2B5EF4-FFF2-40B4-BE49-F238E27FC236}">
                <a16:creationId xmlns:a16="http://schemas.microsoft.com/office/drawing/2014/main" id="{8958607B-79DE-4541-BE98-E7BB9A3166D1}"/>
              </a:ext>
            </a:extLst>
          </p:cNvPr>
          <p:cNvPicPr>
            <a:picLocks noChangeAspect="1"/>
          </p:cNvPicPr>
          <p:nvPr/>
        </p:nvPicPr>
        <p:blipFill rotWithShape="1">
          <a:blip r:embed="rId4"/>
          <a:srcRect t="47510" b="25485"/>
          <a:stretch/>
        </p:blipFill>
        <p:spPr>
          <a:xfrm>
            <a:off x="5609261" y="3162300"/>
            <a:ext cx="3534740" cy="2204526"/>
          </a:xfrm>
          <a:prstGeom prst="rect">
            <a:avLst/>
          </a:prstGeom>
        </p:spPr>
      </p:pic>
    </p:spTree>
    <p:extLst>
      <p:ext uri="{BB962C8B-B14F-4D97-AF65-F5344CB8AC3E}">
        <p14:creationId xmlns:p14="http://schemas.microsoft.com/office/powerpoint/2010/main" val="3806342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546480A-7B0E-4A63-8955-1422BFB433D6}"/>
              </a:ext>
            </a:extLst>
          </p:cNvPr>
          <p:cNvGraphicFramePr/>
          <p:nvPr>
            <p:extLst>
              <p:ext uri="{D42A27DB-BD31-4B8C-83A1-F6EECF244321}">
                <p14:modId xmlns:p14="http://schemas.microsoft.com/office/powerpoint/2010/main" val="3846922397"/>
              </p:ext>
            </p:extLst>
          </p:nvPr>
        </p:nvGraphicFramePr>
        <p:xfrm>
          <a:off x="383773" y="1396837"/>
          <a:ext cx="8376453" cy="4926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4">
            <a:extLst>
              <a:ext uri="{FF2B5EF4-FFF2-40B4-BE49-F238E27FC236}">
                <a16:creationId xmlns:a16="http://schemas.microsoft.com/office/drawing/2014/main" id="{0A377B9B-A929-4597-80E0-FFCB66E3682D}"/>
              </a:ext>
            </a:extLst>
          </p:cNvPr>
          <p:cNvSpPr>
            <a:spLocks noGrp="1"/>
          </p:cNvSpPr>
          <p:nvPr>
            <p:ph type="sldNum" sz="quarter" idx="4"/>
          </p:nvPr>
        </p:nvSpPr>
        <p:spPr>
          <a:xfrm>
            <a:off x="691661" y="6323624"/>
            <a:ext cx="2133600" cy="365125"/>
          </a:xfrm>
        </p:spPr>
        <p:txBody>
          <a:bodyPr/>
          <a:lstStyle/>
          <a:p>
            <a:fld id="{39FC9244-15B3-8F40-A6D8-795DD2FF1F30}" type="slidenum">
              <a:rPr lang="en-US" smtClean="0"/>
              <a:pPr/>
              <a:t>9</a:t>
            </a:fld>
            <a:endParaRPr lang="en-US" dirty="0"/>
          </a:p>
        </p:txBody>
      </p:sp>
      <p:sp>
        <p:nvSpPr>
          <p:cNvPr id="6" name="Title 1">
            <a:extLst>
              <a:ext uri="{FF2B5EF4-FFF2-40B4-BE49-F238E27FC236}">
                <a16:creationId xmlns:a16="http://schemas.microsoft.com/office/drawing/2014/main" id="{67BC3B3F-E74B-4779-B598-4CA76FB5474C}"/>
              </a:ext>
            </a:extLst>
          </p:cNvPr>
          <p:cNvSpPr txBox="1">
            <a:spLocks/>
          </p:cNvSpPr>
          <p:nvPr/>
        </p:nvSpPr>
        <p:spPr>
          <a:xfrm>
            <a:off x="164803" y="753464"/>
            <a:ext cx="8814391" cy="627625"/>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chemeClr val="accent3">
                    <a:lumMod val="50000"/>
                  </a:schemeClr>
                </a:solidFill>
                <a:latin typeface="Arial" panose="020B0604020202020204" pitchFamily="34" charset="0"/>
                <a:cs typeface="Arial" panose="020B0604020202020204" pitchFamily="34" charset="0"/>
              </a:rPr>
              <a:t>Agricultural Land Easements (ALE)- Regular</a:t>
            </a:r>
          </a:p>
        </p:txBody>
      </p:sp>
    </p:spTree>
    <p:extLst>
      <p:ext uri="{BB962C8B-B14F-4D97-AF65-F5344CB8AC3E}">
        <p14:creationId xmlns:p14="http://schemas.microsoft.com/office/powerpoint/2010/main" val="249313742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ustom 4">
      <a:dk1>
        <a:sysClr val="windowText" lastClr="000000"/>
      </a:dk1>
      <a:lt1>
        <a:sysClr val="window" lastClr="FFFFFF"/>
      </a:lt1>
      <a:dk2>
        <a:srgbClr val="1F497D"/>
      </a:dk2>
      <a:lt2>
        <a:srgbClr val="EEECE1"/>
      </a:lt2>
      <a:accent1>
        <a:srgbClr val="139AB2"/>
      </a:accent1>
      <a:accent2>
        <a:srgbClr val="78BA22"/>
      </a:accent2>
      <a:accent3>
        <a:srgbClr val="FEC210"/>
      </a:accent3>
      <a:accent4>
        <a:srgbClr val="72A931"/>
      </a:accent4>
      <a:accent5>
        <a:srgbClr val="6989A6"/>
      </a:accent5>
      <a:accent6>
        <a:srgbClr val="4E667B"/>
      </a:accent6>
      <a:hlink>
        <a:srgbClr val="139AB2"/>
      </a:hlink>
      <a:folHlink>
        <a:srgbClr val="10889E"/>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5_Custom Design">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878078"/>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604</TotalTime>
  <Words>2308</Words>
  <Application>Microsoft Office PowerPoint</Application>
  <PresentationFormat>On-screen Show (4:3)</PresentationFormat>
  <Paragraphs>276</Paragraphs>
  <Slides>30</Slides>
  <Notes>9</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30</vt:i4>
      </vt:variant>
    </vt:vector>
  </HeadingPairs>
  <TitlesOfParts>
    <vt:vector size="40" baseType="lpstr">
      <vt:lpstr>Arial</vt:lpstr>
      <vt:lpstr>Calibri</vt:lpstr>
      <vt:lpstr>Calibri Light</vt:lpstr>
      <vt:lpstr>Franklin Gothic Book</vt:lpstr>
      <vt:lpstr>Open Sans Extrabold</vt:lpstr>
      <vt:lpstr>Wingdings</vt:lpstr>
      <vt:lpstr>Custom Design</vt:lpstr>
      <vt:lpstr>1_Custom Design</vt:lpstr>
      <vt:lpstr>2_Office Theme</vt:lpstr>
      <vt:lpstr>5_Custom Design</vt:lpstr>
      <vt:lpstr>PowerPoint Presentation</vt:lpstr>
      <vt:lpstr>PowerPoint Presentation</vt:lpstr>
      <vt:lpstr>Annual review of program payment schedules for EQIP and CSP.</vt:lpstr>
      <vt:lpstr>Irrigation Ditch Lining</vt:lpstr>
      <vt:lpstr>Costs to evaluate for FY22</vt:lpstr>
      <vt:lpstr>Brush Management Mesquite vs Pinyon Juniper</vt:lpstr>
      <vt:lpstr>Soil Health Adaptive Management</vt:lpstr>
      <vt:lpstr>Agricultural Conservation Easements (ACEP)</vt:lpstr>
      <vt:lpstr>PowerPoint Presentation</vt:lpstr>
      <vt:lpstr>Input</vt:lpstr>
      <vt:lpstr>PowerPoint Presentation</vt:lpstr>
      <vt:lpstr>Input</vt:lpstr>
      <vt:lpstr>Establishing Threshold Scores- streamlining</vt:lpstr>
      <vt:lpstr>PowerPoint Presentation</vt:lpstr>
      <vt:lpstr>Grazing Rights Option</vt:lpstr>
      <vt:lpstr>WRE- Geographic area rate cap (GARC)</vt:lpstr>
      <vt:lpstr>Conservation Stewardship Program</vt:lpstr>
      <vt:lpstr>PowerPoint Presentation</vt:lpstr>
      <vt:lpstr>PowerPoint Presentation</vt:lpstr>
      <vt:lpstr>PowerPoint Presentation</vt:lpstr>
      <vt:lpstr>PowerPoint Presentation</vt:lpstr>
      <vt:lpstr>PowerPoint Presentation</vt:lpstr>
      <vt:lpstr>PowerPoint Presentation</vt:lpstr>
      <vt:lpstr>Technical Materials</vt:lpstr>
      <vt:lpstr>Ranking priorities</vt:lpstr>
      <vt:lpstr>Input</vt:lpstr>
      <vt:lpstr>Conservation  Innovation Grants</vt:lpstr>
      <vt:lpstr>PowerPoint Presentation</vt:lpstr>
      <vt:lpstr>Input on state priorities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Cholas, Athena - NRCS, Albuquerque, NM</dc:creator>
  <cp:lastModifiedBy>Luna, Leonard - NRCS, Albuquerque, NM</cp:lastModifiedBy>
  <cp:revision>47</cp:revision>
  <dcterms:created xsi:type="dcterms:W3CDTF">2020-10-14T15:10:05Z</dcterms:created>
  <dcterms:modified xsi:type="dcterms:W3CDTF">2022-10-29T01:34:07Z</dcterms:modified>
</cp:coreProperties>
</file>