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ti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 id="2147483797" r:id="rId2"/>
    <p:sldMasterId id="2147483809" r:id="rId3"/>
    <p:sldMasterId id="2147483821" r:id="rId4"/>
    <p:sldMasterId id="2147483845" r:id="rId5"/>
    <p:sldMasterId id="2147483869" r:id="rId6"/>
    <p:sldMasterId id="2147483871" r:id="rId7"/>
  </p:sldMasterIdLst>
  <p:sldIdLst>
    <p:sldId id="256" r:id="rId8"/>
    <p:sldId id="263" r:id="rId9"/>
    <p:sldId id="304" r:id="rId10"/>
    <p:sldId id="271" r:id="rId11"/>
    <p:sldId id="265" r:id="rId12"/>
    <p:sldId id="281" r:id="rId13"/>
    <p:sldId id="283" r:id="rId14"/>
    <p:sldId id="2434" r:id="rId15"/>
    <p:sldId id="305" r:id="rId16"/>
    <p:sldId id="2435" r:id="rId17"/>
    <p:sldId id="2436" r:id="rId18"/>
    <p:sldId id="2445" r:id="rId19"/>
    <p:sldId id="2447" r:id="rId20"/>
    <p:sldId id="2437" r:id="rId21"/>
    <p:sldId id="2439" r:id="rId22"/>
    <p:sldId id="2440" r:id="rId23"/>
    <p:sldId id="2441" r:id="rId24"/>
    <p:sldId id="2438" r:id="rId25"/>
    <p:sldId id="297" r:id="rId26"/>
    <p:sldId id="299" r:id="rId27"/>
    <p:sldId id="2442" r:id="rId28"/>
    <p:sldId id="2443" r:id="rId29"/>
    <p:sldId id="301" r:id="rId30"/>
    <p:sldId id="300" r:id="rId31"/>
    <p:sldId id="2444" r:id="rId32"/>
    <p:sldId id="2384" r:id="rId33"/>
    <p:sldId id="2409" r:id="rId34"/>
    <p:sldId id="2390" r:id="rId35"/>
    <p:sldId id="2411" r:id="rId36"/>
    <p:sldId id="2386" r:id="rId37"/>
    <p:sldId id="2416" r:id="rId38"/>
    <p:sldId id="2412" r:id="rId39"/>
    <p:sldId id="2413" r:id="rId40"/>
    <p:sldId id="2424" r:id="rId41"/>
    <p:sldId id="2429" r:id="rId42"/>
    <p:sldId id="2430" r:id="rId43"/>
    <p:sldId id="2431" r:id="rId44"/>
    <p:sldId id="2432" r:id="rId45"/>
    <p:sldId id="2433" r:id="rId46"/>
    <p:sldId id="2449"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6" autoAdjust="0"/>
    <p:restoredTop sz="94660"/>
  </p:normalViewPr>
  <p:slideViewPr>
    <p:cSldViewPr snapToGrid="0">
      <p:cViewPr varScale="1">
        <p:scale>
          <a:sx n="55" d="100"/>
          <a:sy n="55" d="100"/>
        </p:scale>
        <p:origin x="1118" y="3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FY 21 EQIP Applications and Contracts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Number of Applications</c:v>
                </c:pt>
              </c:strCache>
            </c:strRef>
          </c:tx>
          <c:spPr>
            <a:solidFill>
              <a:schemeClr val="accent1"/>
            </a:solidFill>
            <a:ln>
              <a:noFill/>
            </a:ln>
            <a:effectLst/>
          </c:spPr>
          <c:invertIfNegative val="0"/>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Sheet1!$B$2:$B$12</c:f>
              <c:numCache>
                <c:formatCode>General</c:formatCode>
                <c:ptCount val="11"/>
                <c:pt idx="0">
                  <c:v>140</c:v>
                </c:pt>
                <c:pt idx="1">
                  <c:v>112</c:v>
                </c:pt>
                <c:pt idx="2">
                  <c:v>120</c:v>
                </c:pt>
                <c:pt idx="3">
                  <c:v>224</c:v>
                </c:pt>
                <c:pt idx="4">
                  <c:v>143</c:v>
                </c:pt>
                <c:pt idx="5">
                  <c:v>156</c:v>
                </c:pt>
                <c:pt idx="6">
                  <c:v>77</c:v>
                </c:pt>
                <c:pt idx="7">
                  <c:v>116</c:v>
                </c:pt>
                <c:pt idx="8">
                  <c:v>75</c:v>
                </c:pt>
                <c:pt idx="9">
                  <c:v>96</c:v>
                </c:pt>
                <c:pt idx="10">
                  <c:v>141</c:v>
                </c:pt>
              </c:numCache>
            </c:numRef>
          </c:val>
          <c:extLst>
            <c:ext xmlns:c16="http://schemas.microsoft.com/office/drawing/2014/chart" uri="{C3380CC4-5D6E-409C-BE32-E72D297353CC}">
              <c16:uniqueId val="{00000000-847F-4CBA-AC48-9E1FFB738D02}"/>
            </c:ext>
          </c:extLst>
        </c:ser>
        <c:ser>
          <c:idx val="1"/>
          <c:order val="1"/>
          <c:tx>
            <c:strRef>
              <c:f>Sheet1!$C$1</c:f>
              <c:strCache>
                <c:ptCount val="1"/>
                <c:pt idx="0">
                  <c:v>Number of Contracts</c:v>
                </c:pt>
              </c:strCache>
            </c:strRef>
          </c:tx>
          <c:spPr>
            <a:solidFill>
              <a:schemeClr val="accent2"/>
            </a:solidFill>
            <a:ln>
              <a:noFill/>
            </a:ln>
            <a:effectLst/>
          </c:spPr>
          <c:invertIfNegative val="0"/>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Sheet1!$C$2:$C$12</c:f>
              <c:numCache>
                <c:formatCode>General</c:formatCode>
                <c:ptCount val="11"/>
                <c:pt idx="0">
                  <c:v>25</c:v>
                </c:pt>
                <c:pt idx="1">
                  <c:v>34</c:v>
                </c:pt>
                <c:pt idx="2">
                  <c:v>31</c:v>
                </c:pt>
                <c:pt idx="3">
                  <c:v>41</c:v>
                </c:pt>
                <c:pt idx="4">
                  <c:v>23</c:v>
                </c:pt>
                <c:pt idx="5">
                  <c:v>26</c:v>
                </c:pt>
                <c:pt idx="6">
                  <c:v>22</c:v>
                </c:pt>
                <c:pt idx="7">
                  <c:v>32</c:v>
                </c:pt>
                <c:pt idx="8">
                  <c:v>32</c:v>
                </c:pt>
                <c:pt idx="9">
                  <c:v>20</c:v>
                </c:pt>
                <c:pt idx="10">
                  <c:v>18</c:v>
                </c:pt>
              </c:numCache>
            </c:numRef>
          </c:val>
          <c:extLst>
            <c:ext xmlns:c16="http://schemas.microsoft.com/office/drawing/2014/chart" uri="{C3380CC4-5D6E-409C-BE32-E72D297353CC}">
              <c16:uniqueId val="{00000001-847F-4CBA-AC48-9E1FFB738D02}"/>
            </c:ext>
          </c:extLst>
        </c:ser>
        <c:ser>
          <c:idx val="2"/>
          <c:order val="2"/>
          <c:tx>
            <c:strRef>
              <c:f>Sheet1!$D$1</c:f>
              <c:strCache>
                <c:ptCount val="1"/>
                <c:pt idx="0">
                  <c:v>Column1</c:v>
                </c:pt>
              </c:strCache>
            </c:strRef>
          </c:tx>
          <c:spPr>
            <a:solidFill>
              <a:schemeClr val="accent3"/>
            </a:solidFill>
            <a:ln>
              <a:noFill/>
            </a:ln>
            <a:effectLst/>
          </c:spPr>
          <c:invertIfNegative val="0"/>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Sheet1!$D$2:$D$12</c:f>
              <c:numCache>
                <c:formatCode>General</c:formatCode>
                <c:ptCount val="11"/>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2-E8A7-4E60-B0D2-45DA4DC85509}"/>
            </c:ext>
          </c:extLst>
        </c:ser>
        <c:dLbls>
          <c:showLegendKey val="0"/>
          <c:showVal val="0"/>
          <c:showCatName val="0"/>
          <c:showSerName val="0"/>
          <c:showPercent val="0"/>
          <c:showBubbleSize val="0"/>
        </c:dLbls>
        <c:gapWidth val="219"/>
        <c:overlap val="-27"/>
        <c:axId val="473747304"/>
        <c:axId val="473746912"/>
      </c:barChart>
      <c:catAx>
        <c:axId val="47374730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NRCS TEAM</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3746912"/>
        <c:crosses val="autoZero"/>
        <c:auto val="1"/>
        <c:lblAlgn val="ctr"/>
        <c:lblOffset val="100"/>
        <c:noMultiLvlLbl val="0"/>
      </c:catAx>
      <c:valAx>
        <c:axId val="4737469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3747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Team</a:t>
            </a:r>
            <a:r>
              <a:rPr lang="en-US" baseline="0" dirty="0"/>
              <a:t> Allocation vs Obligation</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Allocation</c:v>
                </c:pt>
              </c:strCache>
            </c:strRef>
          </c:tx>
          <c:spPr>
            <a:solidFill>
              <a:schemeClr val="accent1"/>
            </a:solidFill>
            <a:ln>
              <a:noFill/>
            </a:ln>
            <a:effectLst/>
          </c:spPr>
          <c:invertIfNegative val="0"/>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Sheet1!$B$2:$B$12</c:f>
              <c:numCache>
                <c:formatCode>"$"#,##0</c:formatCode>
                <c:ptCount val="11"/>
                <c:pt idx="0">
                  <c:v>478694.73892760504</c:v>
                </c:pt>
                <c:pt idx="1">
                  <c:v>493212.9086978893</c:v>
                </c:pt>
                <c:pt idx="2">
                  <c:v>438425.68798543233</c:v>
                </c:pt>
                <c:pt idx="3">
                  <c:v>896338.76513801236</c:v>
                </c:pt>
                <c:pt idx="4">
                  <c:v>929252.48829112679</c:v>
                </c:pt>
                <c:pt idx="5">
                  <c:v>1216151.6960928966</c:v>
                </c:pt>
                <c:pt idx="6">
                  <c:v>819580.21225795185</c:v>
                </c:pt>
                <c:pt idx="7">
                  <c:v>713596.87939031608</c:v>
                </c:pt>
                <c:pt idx="8">
                  <c:v>780018.53042950295</c:v>
                </c:pt>
                <c:pt idx="9">
                  <c:v>1587487.09369457</c:v>
                </c:pt>
                <c:pt idx="10">
                  <c:v>1647240.9990946944</c:v>
                </c:pt>
              </c:numCache>
            </c:numRef>
          </c:val>
          <c:extLst>
            <c:ext xmlns:c16="http://schemas.microsoft.com/office/drawing/2014/chart" uri="{C3380CC4-5D6E-409C-BE32-E72D297353CC}">
              <c16:uniqueId val="{00000000-1716-47EA-AA08-9094C88EB230}"/>
            </c:ext>
          </c:extLst>
        </c:ser>
        <c:ser>
          <c:idx val="1"/>
          <c:order val="1"/>
          <c:tx>
            <c:strRef>
              <c:f>Sheet1!$C$1</c:f>
              <c:strCache>
                <c:ptCount val="1"/>
                <c:pt idx="0">
                  <c:v>Obligation</c:v>
                </c:pt>
              </c:strCache>
            </c:strRef>
          </c:tx>
          <c:spPr>
            <a:solidFill>
              <a:srgbClr val="FF0000"/>
            </a:solidFill>
            <a:ln>
              <a:noFill/>
            </a:ln>
            <a:effectLst/>
          </c:spPr>
          <c:invertIfNegative val="0"/>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Sheet1!$C$2:$C$12</c:f>
              <c:numCache>
                <c:formatCode>"$"#,##0.00</c:formatCode>
                <c:ptCount val="11"/>
                <c:pt idx="0">
                  <c:v>2025627</c:v>
                </c:pt>
                <c:pt idx="1">
                  <c:v>1602650</c:v>
                </c:pt>
                <c:pt idx="2">
                  <c:v>1097489</c:v>
                </c:pt>
                <c:pt idx="3">
                  <c:v>2264122.56</c:v>
                </c:pt>
                <c:pt idx="4">
                  <c:v>2034347</c:v>
                </c:pt>
                <c:pt idx="5">
                  <c:v>4224469</c:v>
                </c:pt>
                <c:pt idx="6">
                  <c:v>2444480</c:v>
                </c:pt>
                <c:pt idx="7">
                  <c:v>2529085</c:v>
                </c:pt>
                <c:pt idx="8">
                  <c:v>3232259</c:v>
                </c:pt>
                <c:pt idx="9">
                  <c:v>3960300</c:v>
                </c:pt>
                <c:pt idx="10">
                  <c:v>2445113</c:v>
                </c:pt>
              </c:numCache>
            </c:numRef>
          </c:val>
          <c:extLst>
            <c:ext xmlns:c16="http://schemas.microsoft.com/office/drawing/2014/chart" uri="{C3380CC4-5D6E-409C-BE32-E72D297353CC}">
              <c16:uniqueId val="{00000001-1716-47EA-AA08-9094C88EB230}"/>
            </c:ext>
          </c:extLst>
        </c:ser>
        <c:ser>
          <c:idx val="2"/>
          <c:order val="2"/>
          <c:tx>
            <c:strRef>
              <c:f>Sheet1!$D$1</c:f>
              <c:strCache>
                <c:ptCount val="1"/>
                <c:pt idx="0">
                  <c:v>Column1</c:v>
                </c:pt>
              </c:strCache>
            </c:strRef>
          </c:tx>
          <c:spPr>
            <a:solidFill>
              <a:schemeClr val="accent3"/>
            </a:solidFill>
            <a:ln>
              <a:noFill/>
            </a:ln>
            <a:effectLst/>
          </c:spPr>
          <c:invertIfNegative val="0"/>
          <c:cat>
            <c:numRef>
              <c:f>Sheet1!$A$2:$A$12</c:f>
              <c:numCache>
                <c:formatCode>General</c:formatCode>
                <c:ptCount val="11"/>
                <c:pt idx="0">
                  <c:v>1</c:v>
                </c:pt>
                <c:pt idx="1">
                  <c:v>2</c:v>
                </c:pt>
                <c:pt idx="2">
                  <c:v>3</c:v>
                </c:pt>
                <c:pt idx="3">
                  <c:v>4</c:v>
                </c:pt>
                <c:pt idx="4">
                  <c:v>5</c:v>
                </c:pt>
                <c:pt idx="5">
                  <c:v>6</c:v>
                </c:pt>
                <c:pt idx="6">
                  <c:v>7</c:v>
                </c:pt>
                <c:pt idx="7">
                  <c:v>8</c:v>
                </c:pt>
                <c:pt idx="8">
                  <c:v>9</c:v>
                </c:pt>
                <c:pt idx="9">
                  <c:v>10</c:v>
                </c:pt>
                <c:pt idx="10">
                  <c:v>11</c:v>
                </c:pt>
              </c:numCache>
            </c:numRef>
          </c:cat>
          <c:val>
            <c:numRef>
              <c:f>Sheet1!$D$2:$D$12</c:f>
              <c:numCache>
                <c:formatCode>General</c:formatCode>
                <c:ptCount val="11"/>
                <c:pt idx="0">
                  <c:v>0</c:v>
                </c:pt>
                <c:pt idx="1">
                  <c:v>0</c:v>
                </c:pt>
                <c:pt idx="2">
                  <c:v>0</c:v>
                </c:pt>
                <c:pt idx="3">
                  <c:v>0</c:v>
                </c:pt>
              </c:numCache>
            </c:numRef>
          </c:val>
          <c:extLst>
            <c:ext xmlns:c16="http://schemas.microsoft.com/office/drawing/2014/chart" uri="{C3380CC4-5D6E-409C-BE32-E72D297353CC}">
              <c16:uniqueId val="{00000001-2452-4342-9B9C-482F27978D6D}"/>
            </c:ext>
          </c:extLst>
        </c:ser>
        <c:dLbls>
          <c:showLegendKey val="0"/>
          <c:showVal val="0"/>
          <c:showCatName val="0"/>
          <c:showSerName val="0"/>
          <c:showPercent val="0"/>
          <c:showBubbleSize val="0"/>
        </c:dLbls>
        <c:gapWidth val="219"/>
        <c:overlap val="-27"/>
        <c:axId val="471436544"/>
        <c:axId val="471436936"/>
      </c:barChart>
      <c:catAx>
        <c:axId val="47143654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Teams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436936"/>
        <c:crosses val="autoZero"/>
        <c:auto val="1"/>
        <c:lblAlgn val="ctr"/>
        <c:lblOffset val="100"/>
        <c:noMultiLvlLbl val="0"/>
      </c:catAx>
      <c:valAx>
        <c:axId val="4714369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Funds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436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976969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103828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739361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230565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772845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929736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568527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404937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065514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245729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437008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069995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990306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831627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5857763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44007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511980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7435219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5236845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3514161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995344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417360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7717411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731383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845879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9486833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2835934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5535584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674344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5106296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1848703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3992939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629709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4144003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0823304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8013834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504466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8462893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4436220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495386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6743677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3834779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4652626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665532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A6815B-DB91-4AD7-BC20-1C46CF5ADF6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23568594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1131080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5251649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3963216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0861445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6777305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A6815B-DB91-4AD7-BC20-1C46CF5ADF6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9169258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5"/>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7164781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88486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20438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9727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6815B-DB91-4AD7-BC20-1C46CF5ADF6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688455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6815B-DB91-4AD7-BC20-1C46CF5ADF6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13104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1259230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6815B-DB91-4AD7-BC20-1C46CF5ADF6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6FBB8F-1946-4584-ACBE-E0EF0395C8F5}" type="slidenum">
              <a:rPr lang="en-US" smtClean="0"/>
              <a:t>‹#›</a:t>
            </a:fld>
            <a:endParaRPr lang="en-US"/>
          </a:p>
        </p:txBody>
      </p:sp>
    </p:spTree>
    <p:extLst>
      <p:ext uri="{BB962C8B-B14F-4D97-AF65-F5344CB8AC3E}">
        <p14:creationId xmlns:p14="http://schemas.microsoft.com/office/powerpoint/2010/main" val="3894969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56.xml"/><Relationship Id="rId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5" Type="http://schemas.openxmlformats.org/officeDocument/2006/relationships/image" Target="../media/image4.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161017824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2642585914"/>
      </p:ext>
    </p:extLst>
  </p:cSld>
  <p:clrMap bg1="dk1" tx1="lt1" bg2="dk2" tx2="lt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2132041423"/>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1955938244"/>
      </p:ext>
    </p:extLst>
  </p:cSld>
  <p:clrMap bg1="dk1" tx1="lt1" bg2="dk2" tx2="lt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6815B-DB91-4AD7-BC20-1C46CF5ADF6A}" type="datetimeFigureOut">
              <a:rPr lang="en-US" smtClean="0"/>
              <a:t>10/28/2022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FBB8F-1946-4584-ACBE-E0EF0395C8F5}" type="slidenum">
              <a:rPr lang="en-US" smtClean="0"/>
              <a:t>‹#›</a:t>
            </a:fld>
            <a:endParaRPr lang="en-US"/>
          </a:p>
        </p:txBody>
      </p:sp>
    </p:spTree>
    <p:extLst>
      <p:ext uri="{BB962C8B-B14F-4D97-AF65-F5344CB8AC3E}">
        <p14:creationId xmlns:p14="http://schemas.microsoft.com/office/powerpoint/2010/main" val="1223100683"/>
      </p:ext>
    </p:extLst>
  </p:cSld>
  <p:clrMap bg1="dk1" tx1="lt1" bg2="dk2" tx2="lt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a:stretch>
            <a:fillRect/>
          </a:stretch>
        </p:blipFill>
        <p:spPr>
          <a:xfrm>
            <a:off x="5572760" y="6355080"/>
            <a:ext cx="3454400" cy="381000"/>
          </a:xfrm>
          <a:prstGeom prst="rect">
            <a:avLst/>
          </a:prstGeom>
        </p:spPr>
      </p:pic>
    </p:spTree>
    <p:extLst>
      <p:ext uri="{BB962C8B-B14F-4D97-AF65-F5344CB8AC3E}">
        <p14:creationId xmlns:p14="http://schemas.microsoft.com/office/powerpoint/2010/main" val="3464667135"/>
      </p:ext>
    </p:extLst>
  </p:cSld>
  <p:clrMap bg1="lt1" tx1="dk1" bg2="lt2" tx2="dk2" accent1="accent1" accent2="accent2" accent3="accent3" accent4="accent4" accent5="accent5" accent6="accent6" hlink="hlink" folHlink="folHlink"/>
  <p:sldLayoutIdLst>
    <p:sldLayoutId id="214748387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5"/>
          <a:srcRect r="15048" b="5502"/>
          <a:stretch/>
        </p:blipFill>
        <p:spPr>
          <a:xfrm>
            <a:off x="0" y="0"/>
            <a:ext cx="9144000" cy="7628709"/>
          </a:xfrm>
          <a:prstGeom prst="rect">
            <a:avLst/>
          </a:prstGeom>
        </p:spPr>
      </p:pic>
    </p:spTree>
    <p:extLst>
      <p:ext uri="{BB962C8B-B14F-4D97-AF65-F5344CB8AC3E}">
        <p14:creationId xmlns:p14="http://schemas.microsoft.com/office/powerpoint/2010/main" val="3771143193"/>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tif"/><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tif"/><Relationship Id="rId1" Type="http://schemas.openxmlformats.org/officeDocument/2006/relationships/slideLayout" Target="../slideLayouts/slideLayout35.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hyperlink" Target="mailto:aaron.reynolds@usda.gov" TargetMode="External"/><Relationship Id="rId2" Type="http://schemas.openxmlformats.org/officeDocument/2006/relationships/image" Target="../media/image6.ti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hyperlink" Target="mailto:aaron.reynolds@usda.gov" TargetMode="External"/><Relationship Id="rId2" Type="http://schemas.openxmlformats.org/officeDocument/2006/relationships/image" Target="../media/image6.ti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mn-lt"/>
              </a:rPr>
              <a:t>State Technical Committee </a:t>
            </a:r>
          </a:p>
        </p:txBody>
      </p:sp>
      <p:sp>
        <p:nvSpPr>
          <p:cNvPr id="5" name="Subtitle 4"/>
          <p:cNvSpPr>
            <a:spLocks noGrp="1"/>
          </p:cNvSpPr>
          <p:nvPr>
            <p:ph type="subTitle" idx="1"/>
          </p:nvPr>
        </p:nvSpPr>
        <p:spPr/>
        <p:txBody>
          <a:bodyPr>
            <a:normAutofit fontScale="92500" lnSpcReduction="10000"/>
          </a:bodyPr>
          <a:lstStyle/>
          <a:p>
            <a:r>
              <a:rPr lang="en-US" sz="3600" dirty="0"/>
              <a:t>FY 2020-2021 EQIP</a:t>
            </a:r>
          </a:p>
          <a:p>
            <a:r>
              <a:rPr lang="en-US" sz="3600" dirty="0"/>
              <a:t>Aaron Reynolds</a:t>
            </a:r>
          </a:p>
          <a:p>
            <a:r>
              <a:rPr lang="en-US" sz="3600" dirty="0"/>
              <a:t>NRCS</a:t>
            </a:r>
          </a:p>
        </p:txBody>
      </p:sp>
    </p:spTree>
    <p:extLst>
      <p:ext uri="{BB962C8B-B14F-4D97-AF65-F5344CB8AC3E}">
        <p14:creationId xmlns:p14="http://schemas.microsoft.com/office/powerpoint/2010/main" val="2243469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803787"/>
            <a:ext cx="7886700" cy="886902"/>
          </a:xfrm>
        </p:spPr>
        <p:txBody>
          <a:bodyPr>
            <a:normAutofit/>
          </a:bodyPr>
          <a:lstStyle/>
          <a:p>
            <a:pPr algn="ctr"/>
            <a:r>
              <a:rPr lang="en-US" sz="4000" b="1" dirty="0">
                <a:solidFill>
                  <a:schemeClr val="bg1"/>
                </a:solidFill>
              </a:rPr>
              <a:t>High Priority Conservation Practices</a:t>
            </a: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a:bodyPr>
          <a:lstStyle/>
          <a:p>
            <a:endParaRPr lang="en-US" b="1" dirty="0">
              <a:solidFill>
                <a:schemeClr val="bg1"/>
              </a:solidFill>
            </a:endParaRPr>
          </a:p>
          <a:p>
            <a:pPr marL="0" indent="0">
              <a:buNone/>
            </a:pPr>
            <a:endParaRPr lang="en-US" b="1" dirty="0">
              <a:solidFill>
                <a:schemeClr val="bg1"/>
              </a:solidFill>
            </a:endParaRPr>
          </a:p>
        </p:txBody>
      </p:sp>
      <p:sp>
        <p:nvSpPr>
          <p:cNvPr id="3" name="TextBox 2">
            <a:extLst>
              <a:ext uri="{FF2B5EF4-FFF2-40B4-BE49-F238E27FC236}">
                <a16:creationId xmlns:a16="http://schemas.microsoft.com/office/drawing/2014/main" id="{7E966157-23E2-4EAA-8AAF-CFDD0F7A91D1}"/>
              </a:ext>
            </a:extLst>
          </p:cNvPr>
          <p:cNvSpPr txBox="1"/>
          <p:nvPr/>
        </p:nvSpPr>
        <p:spPr>
          <a:xfrm>
            <a:off x="719191" y="1977775"/>
            <a:ext cx="7526932" cy="39703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 Priority Practices in EQIP FY2021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 Cover Crop- Multispecies Scenario only- 340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 Diversion-All Scenarios-362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3. Grade Stabilization-All Scenarios-410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4. Residue and Tillage Management, No Till- All Scenarios-329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5. Residue and Tillage Management, Reduced or Mulch Till-All Scenarios- 345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6 .Structures for Wildlife-All Scenarios-649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 Upland Wildlife Habitat Management-All Scenarios-645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8. Wildlife Habitat Planting-All Scenarios-420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0000"/>
                </a:solidFill>
                <a:latin typeface="Calibri" panose="020F0502020204030204"/>
              </a:rPr>
              <a:t>Looking for recommendations on High Priority Practices</a:t>
            </a:r>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5573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803787"/>
            <a:ext cx="7886700" cy="886902"/>
          </a:xfrm>
        </p:spPr>
        <p:txBody>
          <a:bodyPr>
            <a:normAutofit/>
          </a:bodyPr>
          <a:lstStyle/>
          <a:p>
            <a:pPr algn="ctr"/>
            <a:r>
              <a:rPr lang="en-US" sz="4000" b="1" dirty="0">
                <a:solidFill>
                  <a:schemeClr val="bg1"/>
                </a:solidFill>
              </a:rPr>
              <a:t>State Priorities</a:t>
            </a: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a:bodyPr>
          <a:lstStyle/>
          <a:p>
            <a:r>
              <a:rPr lang="en-US" b="1" dirty="0">
                <a:solidFill>
                  <a:schemeClr val="bg1"/>
                </a:solidFill>
              </a:rPr>
              <a:t>Conservation Assessment and Ranking Tool (CART)</a:t>
            </a:r>
          </a:p>
          <a:p>
            <a:pPr lvl="1"/>
            <a:r>
              <a:rPr lang="en-US" b="1" dirty="0">
                <a:solidFill>
                  <a:schemeClr val="bg1"/>
                </a:solidFill>
              </a:rPr>
              <a:t>Weighted % for the 5 Ranking Criteria</a:t>
            </a:r>
          </a:p>
          <a:p>
            <a:pPr lvl="1"/>
            <a:r>
              <a:rPr lang="en-US" b="1" dirty="0">
                <a:solidFill>
                  <a:schemeClr val="bg1"/>
                </a:solidFill>
              </a:rPr>
              <a:t>Identify Resource Concerns For Each Land use</a:t>
            </a:r>
          </a:p>
          <a:p>
            <a:pPr lvl="1"/>
            <a:r>
              <a:rPr lang="en-US" b="1" dirty="0">
                <a:solidFill>
                  <a:schemeClr val="bg1"/>
                </a:solidFill>
              </a:rPr>
              <a:t>Requires Weighted Percentages for Resource Concerns</a:t>
            </a:r>
          </a:p>
          <a:p>
            <a:pPr lvl="2"/>
            <a:r>
              <a:rPr lang="en-US" b="1" dirty="0">
                <a:solidFill>
                  <a:schemeClr val="bg1"/>
                </a:solidFill>
              </a:rPr>
              <a:t>FY 21 Same Weighted % for RC in State and National Initiatives</a:t>
            </a:r>
          </a:p>
          <a:p>
            <a:pPr lvl="2"/>
            <a:endParaRPr lang="en-US" b="1" dirty="0">
              <a:solidFill>
                <a:schemeClr val="bg1"/>
              </a:solidFill>
            </a:endParaRPr>
          </a:p>
          <a:p>
            <a:pPr lvl="2"/>
            <a:endParaRPr lang="en-US" b="1" dirty="0">
              <a:solidFill>
                <a:schemeClr val="bg1"/>
              </a:solidFill>
            </a:endParaRPr>
          </a:p>
          <a:p>
            <a:pPr marL="914400" lvl="2" indent="0">
              <a:buNone/>
            </a:pPr>
            <a:r>
              <a:rPr lang="en-US" b="1" dirty="0">
                <a:solidFill>
                  <a:srgbClr val="FF0000"/>
                </a:solidFill>
              </a:rPr>
              <a:t>Looking for recommendations on % of Ranking Criteria, Resource Concern per land use, and weighted % of Resource Concern for each land use. </a:t>
            </a:r>
          </a:p>
          <a:p>
            <a:endParaRPr lang="en-US" b="1" dirty="0">
              <a:solidFill>
                <a:schemeClr val="bg1"/>
              </a:solidFill>
            </a:endParaRPr>
          </a:p>
          <a:p>
            <a:pPr marL="0" indent="0">
              <a:buNone/>
            </a:pPr>
            <a:endParaRPr lang="en-US" b="1" dirty="0">
              <a:solidFill>
                <a:schemeClr val="bg1"/>
              </a:solidFill>
            </a:endParaRPr>
          </a:p>
        </p:txBody>
      </p:sp>
    </p:spTree>
    <p:extLst>
      <p:ext uri="{BB962C8B-B14F-4D97-AF65-F5344CB8AC3E}">
        <p14:creationId xmlns:p14="http://schemas.microsoft.com/office/powerpoint/2010/main" val="4177984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803787"/>
            <a:ext cx="7886700" cy="886902"/>
          </a:xfrm>
        </p:spPr>
        <p:txBody>
          <a:bodyPr>
            <a:normAutofit/>
          </a:bodyPr>
          <a:lstStyle/>
          <a:p>
            <a:pPr algn="ctr"/>
            <a:r>
              <a:rPr lang="en-US" sz="4000" b="1" dirty="0">
                <a:solidFill>
                  <a:schemeClr val="bg1"/>
                </a:solidFill>
              </a:rPr>
              <a:t>Ranking Weights</a:t>
            </a: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a:bodyPr>
          <a:lstStyle/>
          <a:p>
            <a:endParaRPr lang="en-US" b="1" dirty="0">
              <a:solidFill>
                <a:schemeClr val="bg1"/>
              </a:solidFill>
            </a:endParaRPr>
          </a:p>
          <a:p>
            <a:pPr marL="0" indent="0">
              <a:buNone/>
            </a:pPr>
            <a:endParaRPr lang="en-US" b="1" dirty="0">
              <a:solidFill>
                <a:schemeClr val="bg1"/>
              </a:solidFill>
            </a:endParaRPr>
          </a:p>
        </p:txBody>
      </p:sp>
      <p:pic>
        <p:nvPicPr>
          <p:cNvPr id="7" name="Picture 6">
            <a:extLst>
              <a:ext uri="{FF2B5EF4-FFF2-40B4-BE49-F238E27FC236}">
                <a16:creationId xmlns:a16="http://schemas.microsoft.com/office/drawing/2014/main" id="{6AEE2C0D-B2BC-4988-BB80-96E66FF9AFFF}"/>
              </a:ext>
            </a:extLst>
          </p:cNvPr>
          <p:cNvPicPr>
            <a:picLocks noChangeAspect="1"/>
          </p:cNvPicPr>
          <p:nvPr/>
        </p:nvPicPr>
        <p:blipFill>
          <a:blip r:embed="rId3"/>
          <a:stretch>
            <a:fillRect/>
          </a:stretch>
        </p:blipFill>
        <p:spPr>
          <a:xfrm>
            <a:off x="279919" y="2661693"/>
            <a:ext cx="8341567" cy="2416759"/>
          </a:xfrm>
          <a:prstGeom prst="rect">
            <a:avLst/>
          </a:prstGeom>
        </p:spPr>
      </p:pic>
      <p:sp>
        <p:nvSpPr>
          <p:cNvPr id="10" name="TextBox 9">
            <a:extLst>
              <a:ext uri="{FF2B5EF4-FFF2-40B4-BE49-F238E27FC236}">
                <a16:creationId xmlns:a16="http://schemas.microsoft.com/office/drawing/2014/main" id="{FE8C52FD-BD86-41B4-AC00-2CE1E2FF027D}"/>
              </a:ext>
            </a:extLst>
          </p:cNvPr>
          <p:cNvSpPr txBox="1"/>
          <p:nvPr/>
        </p:nvSpPr>
        <p:spPr>
          <a:xfrm>
            <a:off x="1352939" y="5175856"/>
            <a:ext cx="4572000" cy="1477328"/>
          </a:xfrm>
          <a:prstGeom prst="rect">
            <a:avLst/>
          </a:prstGeom>
          <a:noFill/>
        </p:spPr>
        <p:txBody>
          <a:bodyPr wrap="square">
            <a:spAutoFit/>
          </a:bodyPr>
          <a:lstStyle/>
          <a:p>
            <a:pPr marL="914400" lvl="2" indent="0">
              <a:buNone/>
            </a:pPr>
            <a:r>
              <a:rPr lang="en-US" b="1" dirty="0">
                <a:solidFill>
                  <a:srgbClr val="FF0000"/>
                </a:solidFill>
              </a:rPr>
              <a:t>Looking for recommendations on % of Ranking Criteria, Resource Concern per land use, and weighted % of Resource Concern for each land use. </a:t>
            </a:r>
          </a:p>
        </p:txBody>
      </p:sp>
    </p:spTree>
    <p:extLst>
      <p:ext uri="{BB962C8B-B14F-4D97-AF65-F5344CB8AC3E}">
        <p14:creationId xmlns:p14="http://schemas.microsoft.com/office/powerpoint/2010/main" val="2347657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803787"/>
            <a:ext cx="7886700" cy="886902"/>
          </a:xfrm>
        </p:spPr>
        <p:txBody>
          <a:bodyPr>
            <a:normAutofit/>
          </a:bodyPr>
          <a:lstStyle/>
          <a:p>
            <a:pPr algn="ctr"/>
            <a:r>
              <a:rPr lang="en-US" sz="4000" b="1">
                <a:solidFill>
                  <a:schemeClr val="bg1"/>
                </a:solidFill>
              </a:rPr>
              <a:t>Ranking Weights</a:t>
            </a:r>
            <a:endParaRPr lang="en-US" sz="4000" b="1" dirty="0">
              <a:solidFill>
                <a:schemeClr val="bg1"/>
              </a:solidFill>
            </a:endParaRP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a:bodyPr>
          <a:lstStyle/>
          <a:p>
            <a:endParaRPr lang="en-US" b="1">
              <a:solidFill>
                <a:schemeClr val="bg1"/>
              </a:solidFill>
            </a:endParaRPr>
          </a:p>
          <a:p>
            <a:pPr marL="0" indent="0">
              <a:buNone/>
            </a:pPr>
            <a:endParaRPr lang="en-US" b="1" dirty="0">
              <a:solidFill>
                <a:schemeClr val="bg1"/>
              </a:solidFill>
            </a:endParaRPr>
          </a:p>
        </p:txBody>
      </p:sp>
      <p:pic>
        <p:nvPicPr>
          <p:cNvPr id="4" name="Picture 3">
            <a:extLst>
              <a:ext uri="{FF2B5EF4-FFF2-40B4-BE49-F238E27FC236}">
                <a16:creationId xmlns:a16="http://schemas.microsoft.com/office/drawing/2014/main" id="{3C38F971-E1D9-44D5-8EBA-2F427ED5702F}"/>
              </a:ext>
            </a:extLst>
          </p:cNvPr>
          <p:cNvPicPr>
            <a:picLocks noChangeAspect="1"/>
          </p:cNvPicPr>
          <p:nvPr/>
        </p:nvPicPr>
        <p:blipFill>
          <a:blip r:embed="rId3"/>
          <a:stretch>
            <a:fillRect/>
          </a:stretch>
        </p:blipFill>
        <p:spPr>
          <a:xfrm>
            <a:off x="307910" y="1538518"/>
            <a:ext cx="5387262" cy="2681387"/>
          </a:xfrm>
          <a:prstGeom prst="rect">
            <a:avLst/>
          </a:prstGeom>
        </p:spPr>
      </p:pic>
      <p:pic>
        <p:nvPicPr>
          <p:cNvPr id="9" name="Picture 8">
            <a:extLst>
              <a:ext uri="{FF2B5EF4-FFF2-40B4-BE49-F238E27FC236}">
                <a16:creationId xmlns:a16="http://schemas.microsoft.com/office/drawing/2014/main" id="{C8B23A37-1BE6-4876-85AD-5642ACB009E0}"/>
              </a:ext>
            </a:extLst>
          </p:cNvPr>
          <p:cNvPicPr>
            <a:picLocks noChangeAspect="1"/>
          </p:cNvPicPr>
          <p:nvPr/>
        </p:nvPicPr>
        <p:blipFill>
          <a:blip r:embed="rId4"/>
          <a:stretch>
            <a:fillRect/>
          </a:stretch>
        </p:blipFill>
        <p:spPr>
          <a:xfrm>
            <a:off x="0" y="4676639"/>
            <a:ext cx="9144000" cy="1703497"/>
          </a:xfrm>
          <a:prstGeom prst="rect">
            <a:avLst/>
          </a:prstGeom>
        </p:spPr>
      </p:pic>
      <p:sp>
        <p:nvSpPr>
          <p:cNvPr id="15" name="TextBox 14">
            <a:extLst>
              <a:ext uri="{FF2B5EF4-FFF2-40B4-BE49-F238E27FC236}">
                <a16:creationId xmlns:a16="http://schemas.microsoft.com/office/drawing/2014/main" id="{3B6C58E8-5DE9-4B17-BB49-F4D344382C27}"/>
              </a:ext>
            </a:extLst>
          </p:cNvPr>
          <p:cNvSpPr txBox="1"/>
          <p:nvPr/>
        </p:nvSpPr>
        <p:spPr>
          <a:xfrm>
            <a:off x="5607697" y="2147423"/>
            <a:ext cx="3153747" cy="2308324"/>
          </a:xfrm>
          <a:prstGeom prst="rect">
            <a:avLst/>
          </a:prstGeom>
          <a:noFill/>
        </p:spPr>
        <p:txBody>
          <a:bodyPr wrap="square">
            <a:spAutoFit/>
          </a:bodyPr>
          <a:lstStyle/>
          <a:p>
            <a:pPr marL="914400" lvl="2" indent="0">
              <a:buNone/>
            </a:pPr>
            <a:r>
              <a:rPr lang="en-US" b="1" dirty="0">
                <a:solidFill>
                  <a:srgbClr val="FF0000"/>
                </a:solidFill>
              </a:rPr>
              <a:t>Looking for recommendations on % of Ranking Criteria, Resource Concern per land use, and weighted % of Resource Concern for each land use. </a:t>
            </a:r>
          </a:p>
        </p:txBody>
      </p:sp>
    </p:spTree>
    <p:extLst>
      <p:ext uri="{BB962C8B-B14F-4D97-AF65-F5344CB8AC3E}">
        <p14:creationId xmlns:p14="http://schemas.microsoft.com/office/powerpoint/2010/main" val="3819857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EQIP 2021</a:t>
            </a:r>
          </a:p>
        </p:txBody>
      </p:sp>
      <p:sp>
        <p:nvSpPr>
          <p:cNvPr id="3" name="Content Placeholder 2"/>
          <p:cNvSpPr>
            <a:spLocks noGrp="1"/>
          </p:cNvSpPr>
          <p:nvPr>
            <p:ph idx="1"/>
          </p:nvPr>
        </p:nvSpPr>
        <p:spPr>
          <a:xfrm>
            <a:off x="3887391" y="1777181"/>
            <a:ext cx="4629150" cy="4083870"/>
          </a:xfrm>
        </p:spPr>
        <p:txBody>
          <a:bodyPr>
            <a:normAutofit/>
          </a:bodyPr>
          <a:lstStyle/>
          <a:p>
            <a:r>
              <a:rPr lang="en-US" dirty="0">
                <a:solidFill>
                  <a:schemeClr val="bg1"/>
                </a:solidFill>
              </a:rPr>
              <a:t>Water- 50%</a:t>
            </a:r>
          </a:p>
          <a:p>
            <a:pPr lvl="1"/>
            <a:r>
              <a:rPr lang="en-US" dirty="0">
                <a:solidFill>
                  <a:schemeClr val="bg1"/>
                </a:solidFill>
              </a:rPr>
              <a:t>Inefficient Irrigation Water Use</a:t>
            </a:r>
          </a:p>
          <a:p>
            <a:pPr lvl="1"/>
            <a:r>
              <a:rPr lang="en-US" dirty="0">
                <a:solidFill>
                  <a:schemeClr val="bg1"/>
                </a:solidFill>
              </a:rPr>
              <a:t>Nutrients Transported to Surface Water*</a:t>
            </a:r>
          </a:p>
          <a:p>
            <a:pPr lvl="1"/>
            <a:r>
              <a:rPr lang="en-US" dirty="0">
                <a:solidFill>
                  <a:schemeClr val="bg1"/>
                </a:solidFill>
              </a:rPr>
              <a:t>Nutrients Transported to Ground Water*</a:t>
            </a:r>
          </a:p>
          <a:p>
            <a:r>
              <a:rPr lang="en-US" dirty="0">
                <a:solidFill>
                  <a:schemeClr val="bg1"/>
                </a:solidFill>
              </a:rPr>
              <a:t>Soils- 50%</a:t>
            </a:r>
          </a:p>
          <a:p>
            <a:pPr lvl="1"/>
            <a:r>
              <a:rPr lang="en-US" dirty="0">
                <a:solidFill>
                  <a:schemeClr val="bg1"/>
                </a:solidFill>
              </a:rPr>
              <a:t>Organic Matter Depletion</a:t>
            </a:r>
          </a:p>
        </p:txBody>
      </p:sp>
      <p:sp>
        <p:nvSpPr>
          <p:cNvPr id="4" name="Text Placeholder 3"/>
          <p:cNvSpPr>
            <a:spLocks noGrp="1"/>
          </p:cNvSpPr>
          <p:nvPr>
            <p:ph type="body" sz="half" idx="2"/>
          </p:nvPr>
        </p:nvSpPr>
        <p:spPr/>
        <p:txBody>
          <a:bodyPr>
            <a:normAutofit/>
          </a:bodyPr>
          <a:lstStyle/>
          <a:p>
            <a:pPr algn="ctr"/>
            <a:endParaRPr lang="en-US" sz="4000" dirty="0">
              <a:solidFill>
                <a:schemeClr val="bg1"/>
              </a:solidFill>
            </a:endParaRPr>
          </a:p>
          <a:p>
            <a:pPr algn="ctr"/>
            <a:r>
              <a:rPr lang="en-US" sz="4000" dirty="0">
                <a:solidFill>
                  <a:schemeClr val="bg1"/>
                </a:solidFill>
              </a:rPr>
              <a:t>Cropland</a:t>
            </a:r>
          </a:p>
          <a:p>
            <a:pPr algn="ctr"/>
            <a:r>
              <a:rPr lang="en-US" sz="4000" dirty="0">
                <a:solidFill>
                  <a:schemeClr val="bg1"/>
                </a:solidFill>
              </a:rPr>
              <a:t>Priority</a:t>
            </a:r>
          </a:p>
          <a:p>
            <a:pPr algn="ctr"/>
            <a:r>
              <a:rPr lang="en-US" sz="4000" dirty="0">
                <a:solidFill>
                  <a:schemeClr val="bg1"/>
                </a:solidFill>
              </a:rPr>
              <a:t>Resource Concerns </a:t>
            </a:r>
          </a:p>
        </p:txBody>
      </p:sp>
    </p:spTree>
    <p:extLst>
      <p:ext uri="{BB962C8B-B14F-4D97-AF65-F5344CB8AC3E}">
        <p14:creationId xmlns:p14="http://schemas.microsoft.com/office/powerpoint/2010/main" val="4234545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EQIP 2021</a:t>
            </a:r>
          </a:p>
        </p:txBody>
      </p:sp>
      <p:sp>
        <p:nvSpPr>
          <p:cNvPr id="3" name="Content Placeholder 2"/>
          <p:cNvSpPr>
            <a:spLocks noGrp="1"/>
          </p:cNvSpPr>
          <p:nvPr>
            <p:ph idx="1"/>
          </p:nvPr>
        </p:nvSpPr>
        <p:spPr>
          <a:xfrm>
            <a:off x="3887391" y="1777181"/>
            <a:ext cx="4629150" cy="4083870"/>
          </a:xfrm>
        </p:spPr>
        <p:txBody>
          <a:bodyPr>
            <a:normAutofit fontScale="92500" lnSpcReduction="20000"/>
          </a:bodyPr>
          <a:lstStyle/>
          <a:p>
            <a:r>
              <a:rPr lang="en-US" dirty="0">
                <a:solidFill>
                  <a:schemeClr val="bg1"/>
                </a:solidFill>
              </a:rPr>
              <a:t>Water- 33.3%</a:t>
            </a:r>
          </a:p>
          <a:p>
            <a:pPr lvl="1"/>
            <a:r>
              <a:rPr lang="en-US" dirty="0">
                <a:solidFill>
                  <a:schemeClr val="bg1"/>
                </a:solidFill>
              </a:rPr>
              <a:t>Inefficient Irrigation Water Use</a:t>
            </a:r>
          </a:p>
          <a:p>
            <a:r>
              <a:rPr lang="en-US" dirty="0">
                <a:solidFill>
                  <a:schemeClr val="bg1"/>
                </a:solidFill>
              </a:rPr>
              <a:t>Plants- 33.3%</a:t>
            </a:r>
          </a:p>
          <a:p>
            <a:pPr lvl="1"/>
            <a:r>
              <a:rPr lang="en-US" dirty="0">
                <a:solidFill>
                  <a:schemeClr val="bg1"/>
                </a:solidFill>
              </a:rPr>
              <a:t>Plant Productivity and Health</a:t>
            </a:r>
          </a:p>
          <a:p>
            <a:pPr lvl="1"/>
            <a:r>
              <a:rPr lang="en-US" dirty="0">
                <a:solidFill>
                  <a:schemeClr val="bg1"/>
                </a:solidFill>
              </a:rPr>
              <a:t>Plant Structure and Composition</a:t>
            </a:r>
          </a:p>
          <a:p>
            <a:r>
              <a:rPr lang="en-US" dirty="0">
                <a:solidFill>
                  <a:schemeClr val="bg1"/>
                </a:solidFill>
              </a:rPr>
              <a:t>Soils- 33.3%</a:t>
            </a:r>
          </a:p>
          <a:p>
            <a:pPr lvl="1"/>
            <a:r>
              <a:rPr lang="en-US" dirty="0">
                <a:solidFill>
                  <a:schemeClr val="bg1"/>
                </a:solidFill>
              </a:rPr>
              <a:t>Organic Matter Depletion</a:t>
            </a:r>
          </a:p>
          <a:p>
            <a:pPr lvl="1"/>
            <a:r>
              <a:rPr lang="en-US" dirty="0">
                <a:solidFill>
                  <a:schemeClr val="bg1"/>
                </a:solidFill>
              </a:rPr>
              <a:t>Wind Erosion</a:t>
            </a:r>
          </a:p>
        </p:txBody>
      </p:sp>
      <p:sp>
        <p:nvSpPr>
          <p:cNvPr id="4" name="Text Placeholder 3"/>
          <p:cNvSpPr>
            <a:spLocks noGrp="1"/>
          </p:cNvSpPr>
          <p:nvPr>
            <p:ph type="body" sz="half" idx="2"/>
          </p:nvPr>
        </p:nvSpPr>
        <p:spPr/>
        <p:txBody>
          <a:bodyPr>
            <a:normAutofit/>
          </a:bodyPr>
          <a:lstStyle/>
          <a:p>
            <a:pPr algn="ctr"/>
            <a:endParaRPr lang="en-US" sz="4000" dirty="0">
              <a:solidFill>
                <a:schemeClr val="bg1"/>
              </a:solidFill>
            </a:endParaRPr>
          </a:p>
          <a:p>
            <a:pPr algn="ctr"/>
            <a:r>
              <a:rPr lang="en-US" sz="4000" dirty="0">
                <a:solidFill>
                  <a:schemeClr val="bg1"/>
                </a:solidFill>
              </a:rPr>
              <a:t>Pasture</a:t>
            </a:r>
          </a:p>
          <a:p>
            <a:pPr algn="ctr"/>
            <a:r>
              <a:rPr lang="en-US" sz="4000" dirty="0">
                <a:solidFill>
                  <a:schemeClr val="bg1"/>
                </a:solidFill>
              </a:rPr>
              <a:t>Priority</a:t>
            </a:r>
          </a:p>
          <a:p>
            <a:pPr algn="ctr"/>
            <a:r>
              <a:rPr lang="en-US" sz="4000" dirty="0">
                <a:solidFill>
                  <a:schemeClr val="bg1"/>
                </a:solidFill>
              </a:rPr>
              <a:t>Resource Concerns </a:t>
            </a:r>
          </a:p>
        </p:txBody>
      </p:sp>
    </p:spTree>
    <p:extLst>
      <p:ext uri="{BB962C8B-B14F-4D97-AF65-F5344CB8AC3E}">
        <p14:creationId xmlns:p14="http://schemas.microsoft.com/office/powerpoint/2010/main" val="1515793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EQIP 2021</a:t>
            </a:r>
          </a:p>
        </p:txBody>
      </p:sp>
      <p:sp>
        <p:nvSpPr>
          <p:cNvPr id="3" name="Content Placeholder 2"/>
          <p:cNvSpPr>
            <a:spLocks noGrp="1"/>
          </p:cNvSpPr>
          <p:nvPr>
            <p:ph idx="1"/>
          </p:nvPr>
        </p:nvSpPr>
        <p:spPr>
          <a:xfrm>
            <a:off x="3887391" y="1777181"/>
            <a:ext cx="4629150" cy="4083870"/>
          </a:xfrm>
        </p:spPr>
        <p:txBody>
          <a:bodyPr>
            <a:normAutofit fontScale="55000" lnSpcReduction="20000"/>
          </a:bodyPr>
          <a:lstStyle/>
          <a:p>
            <a:r>
              <a:rPr lang="en-US" dirty="0">
                <a:solidFill>
                  <a:schemeClr val="bg1"/>
                </a:solidFill>
              </a:rPr>
              <a:t>Plants- 25%</a:t>
            </a:r>
          </a:p>
          <a:p>
            <a:pPr lvl="1"/>
            <a:r>
              <a:rPr lang="en-US" dirty="0">
                <a:solidFill>
                  <a:schemeClr val="bg1"/>
                </a:solidFill>
              </a:rPr>
              <a:t>Plant Productivity and Health</a:t>
            </a:r>
          </a:p>
          <a:p>
            <a:pPr lvl="1"/>
            <a:r>
              <a:rPr lang="en-US" dirty="0">
                <a:solidFill>
                  <a:schemeClr val="bg1"/>
                </a:solidFill>
              </a:rPr>
              <a:t>Plant Structure and Composition</a:t>
            </a:r>
          </a:p>
          <a:p>
            <a:pPr lvl="1"/>
            <a:r>
              <a:rPr lang="en-US" dirty="0">
                <a:solidFill>
                  <a:schemeClr val="bg1"/>
                </a:solidFill>
              </a:rPr>
              <a:t>Plant Pest Pressure</a:t>
            </a:r>
          </a:p>
          <a:p>
            <a:r>
              <a:rPr lang="en-US" dirty="0">
                <a:solidFill>
                  <a:schemeClr val="bg1"/>
                </a:solidFill>
              </a:rPr>
              <a:t>Animals- 25%</a:t>
            </a:r>
          </a:p>
          <a:p>
            <a:pPr lvl="1"/>
            <a:r>
              <a:rPr lang="en-US" dirty="0">
                <a:solidFill>
                  <a:schemeClr val="bg1"/>
                </a:solidFill>
              </a:rPr>
              <a:t>Feed and Forage Imbalance</a:t>
            </a:r>
          </a:p>
          <a:p>
            <a:pPr lvl="1"/>
            <a:r>
              <a:rPr lang="en-US" dirty="0">
                <a:solidFill>
                  <a:schemeClr val="bg1"/>
                </a:solidFill>
              </a:rPr>
              <a:t>Inadequate Livestock water quantity, quality and distribution</a:t>
            </a:r>
          </a:p>
          <a:p>
            <a:pPr lvl="1"/>
            <a:r>
              <a:rPr lang="en-US" dirty="0">
                <a:solidFill>
                  <a:schemeClr val="bg1"/>
                </a:solidFill>
              </a:rPr>
              <a:t>Terrestrial habitat for wildlife and invertebrates*</a:t>
            </a:r>
          </a:p>
          <a:p>
            <a:r>
              <a:rPr lang="en-US" dirty="0">
                <a:solidFill>
                  <a:schemeClr val="bg1"/>
                </a:solidFill>
              </a:rPr>
              <a:t>Soils -25%</a:t>
            </a:r>
          </a:p>
          <a:p>
            <a:pPr lvl="1"/>
            <a:r>
              <a:rPr lang="en-US" dirty="0">
                <a:solidFill>
                  <a:schemeClr val="bg1"/>
                </a:solidFill>
              </a:rPr>
              <a:t>Classic Gully Erosion</a:t>
            </a:r>
          </a:p>
          <a:p>
            <a:pPr lvl="1"/>
            <a:r>
              <a:rPr lang="en-US" dirty="0">
                <a:solidFill>
                  <a:schemeClr val="bg1"/>
                </a:solidFill>
              </a:rPr>
              <a:t>Sheet and Rill Erosion</a:t>
            </a:r>
          </a:p>
          <a:p>
            <a:r>
              <a:rPr lang="en-US" dirty="0">
                <a:solidFill>
                  <a:schemeClr val="bg1"/>
                </a:solidFill>
              </a:rPr>
              <a:t>Energy- 25%</a:t>
            </a:r>
          </a:p>
          <a:p>
            <a:pPr lvl="1"/>
            <a:r>
              <a:rPr lang="en-US" dirty="0">
                <a:solidFill>
                  <a:schemeClr val="bg1"/>
                </a:solidFill>
              </a:rPr>
              <a:t>Energy Efficiency of Equipment and Facilities</a:t>
            </a:r>
          </a:p>
        </p:txBody>
      </p:sp>
      <p:sp>
        <p:nvSpPr>
          <p:cNvPr id="4" name="Text Placeholder 3"/>
          <p:cNvSpPr>
            <a:spLocks noGrp="1"/>
          </p:cNvSpPr>
          <p:nvPr>
            <p:ph type="body" sz="half" idx="2"/>
          </p:nvPr>
        </p:nvSpPr>
        <p:spPr/>
        <p:txBody>
          <a:bodyPr>
            <a:normAutofit/>
          </a:bodyPr>
          <a:lstStyle/>
          <a:p>
            <a:pPr algn="ctr"/>
            <a:endParaRPr lang="en-US" sz="4000" dirty="0">
              <a:solidFill>
                <a:schemeClr val="bg1"/>
              </a:solidFill>
            </a:endParaRPr>
          </a:p>
          <a:p>
            <a:pPr algn="ctr"/>
            <a:r>
              <a:rPr lang="en-US" sz="4000" dirty="0">
                <a:solidFill>
                  <a:schemeClr val="bg1"/>
                </a:solidFill>
              </a:rPr>
              <a:t>Rangeland</a:t>
            </a:r>
          </a:p>
          <a:p>
            <a:pPr algn="ctr"/>
            <a:r>
              <a:rPr lang="en-US" sz="4000" dirty="0">
                <a:solidFill>
                  <a:schemeClr val="bg1"/>
                </a:solidFill>
              </a:rPr>
              <a:t>Priority</a:t>
            </a:r>
          </a:p>
          <a:p>
            <a:pPr algn="ctr"/>
            <a:r>
              <a:rPr lang="en-US" sz="4000" dirty="0">
                <a:solidFill>
                  <a:schemeClr val="bg1"/>
                </a:solidFill>
              </a:rPr>
              <a:t>Resource Concerns </a:t>
            </a:r>
          </a:p>
        </p:txBody>
      </p:sp>
    </p:spTree>
    <p:extLst>
      <p:ext uri="{BB962C8B-B14F-4D97-AF65-F5344CB8AC3E}">
        <p14:creationId xmlns:p14="http://schemas.microsoft.com/office/powerpoint/2010/main" val="978630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EQIP 2021</a:t>
            </a:r>
          </a:p>
        </p:txBody>
      </p:sp>
      <p:sp>
        <p:nvSpPr>
          <p:cNvPr id="3" name="Content Placeholder 2"/>
          <p:cNvSpPr>
            <a:spLocks noGrp="1"/>
          </p:cNvSpPr>
          <p:nvPr>
            <p:ph idx="1"/>
          </p:nvPr>
        </p:nvSpPr>
        <p:spPr>
          <a:xfrm>
            <a:off x="3887391" y="1777181"/>
            <a:ext cx="4629150" cy="4083870"/>
          </a:xfrm>
        </p:spPr>
        <p:txBody>
          <a:bodyPr>
            <a:normAutofit fontScale="62500" lnSpcReduction="20000"/>
          </a:bodyPr>
          <a:lstStyle/>
          <a:p>
            <a:r>
              <a:rPr lang="en-US" dirty="0">
                <a:solidFill>
                  <a:schemeClr val="bg1"/>
                </a:solidFill>
              </a:rPr>
              <a:t>Plants- 25%</a:t>
            </a:r>
          </a:p>
          <a:p>
            <a:pPr lvl="1"/>
            <a:r>
              <a:rPr lang="en-US" dirty="0">
                <a:solidFill>
                  <a:schemeClr val="bg1"/>
                </a:solidFill>
              </a:rPr>
              <a:t>Plant Productivity and Health</a:t>
            </a:r>
          </a:p>
          <a:p>
            <a:pPr lvl="1"/>
            <a:r>
              <a:rPr lang="en-US" dirty="0">
                <a:solidFill>
                  <a:schemeClr val="bg1"/>
                </a:solidFill>
              </a:rPr>
              <a:t>Plant Structure and Composition</a:t>
            </a:r>
          </a:p>
          <a:p>
            <a:pPr lvl="1"/>
            <a:r>
              <a:rPr lang="en-US" dirty="0">
                <a:solidFill>
                  <a:schemeClr val="bg1"/>
                </a:solidFill>
              </a:rPr>
              <a:t>Wildfire Hazard from Biomass Accumulation</a:t>
            </a:r>
          </a:p>
          <a:p>
            <a:r>
              <a:rPr lang="en-US" dirty="0">
                <a:solidFill>
                  <a:schemeClr val="bg1"/>
                </a:solidFill>
              </a:rPr>
              <a:t>Animals- 25%</a:t>
            </a:r>
          </a:p>
          <a:p>
            <a:pPr lvl="1"/>
            <a:r>
              <a:rPr lang="en-US" dirty="0">
                <a:solidFill>
                  <a:schemeClr val="bg1"/>
                </a:solidFill>
              </a:rPr>
              <a:t>Inadequate Livestock water quantity, quality and distribution</a:t>
            </a:r>
          </a:p>
          <a:p>
            <a:pPr lvl="1"/>
            <a:r>
              <a:rPr lang="en-US" dirty="0">
                <a:solidFill>
                  <a:schemeClr val="bg1"/>
                </a:solidFill>
              </a:rPr>
              <a:t>Terrestrial habitat for wildlife and invertebrates*</a:t>
            </a:r>
          </a:p>
          <a:p>
            <a:pPr lvl="1"/>
            <a:r>
              <a:rPr lang="en-US" dirty="0">
                <a:solidFill>
                  <a:schemeClr val="bg1"/>
                </a:solidFill>
              </a:rPr>
              <a:t>Feed and Forage Imbalance</a:t>
            </a:r>
          </a:p>
          <a:p>
            <a:r>
              <a:rPr lang="en-US" dirty="0">
                <a:solidFill>
                  <a:schemeClr val="bg1"/>
                </a:solidFill>
              </a:rPr>
              <a:t>Soils- 25%</a:t>
            </a:r>
          </a:p>
          <a:p>
            <a:pPr lvl="1"/>
            <a:r>
              <a:rPr lang="en-US" dirty="0">
                <a:solidFill>
                  <a:schemeClr val="bg1"/>
                </a:solidFill>
              </a:rPr>
              <a:t>Classic Gully Erosion</a:t>
            </a:r>
          </a:p>
          <a:p>
            <a:pPr lvl="1"/>
            <a:r>
              <a:rPr lang="en-US" dirty="0">
                <a:solidFill>
                  <a:schemeClr val="bg1"/>
                </a:solidFill>
              </a:rPr>
              <a:t>Sheet and Rill Erosion</a:t>
            </a:r>
          </a:p>
          <a:p>
            <a:pPr marL="0" indent="0">
              <a:buNone/>
            </a:pPr>
            <a:r>
              <a:rPr lang="en-US" sz="1100" dirty="0">
                <a:solidFill>
                  <a:schemeClr val="bg1"/>
                </a:solidFill>
              </a:rPr>
              <a:t>*Prior Resource Concern was Fish and Wildlife Inadequate Habitat</a:t>
            </a:r>
          </a:p>
        </p:txBody>
      </p:sp>
      <p:sp>
        <p:nvSpPr>
          <p:cNvPr id="4" name="Text Placeholder 3"/>
          <p:cNvSpPr>
            <a:spLocks noGrp="1"/>
          </p:cNvSpPr>
          <p:nvPr>
            <p:ph type="body" sz="half" idx="2"/>
          </p:nvPr>
        </p:nvSpPr>
        <p:spPr/>
        <p:txBody>
          <a:bodyPr>
            <a:normAutofit/>
          </a:bodyPr>
          <a:lstStyle/>
          <a:p>
            <a:pPr algn="ctr"/>
            <a:endParaRPr lang="en-US" sz="4000" dirty="0">
              <a:solidFill>
                <a:schemeClr val="bg1"/>
              </a:solidFill>
            </a:endParaRPr>
          </a:p>
          <a:p>
            <a:pPr algn="ctr"/>
            <a:r>
              <a:rPr lang="en-US" sz="4000" dirty="0">
                <a:solidFill>
                  <a:schemeClr val="bg1"/>
                </a:solidFill>
              </a:rPr>
              <a:t>Forest</a:t>
            </a:r>
          </a:p>
          <a:p>
            <a:pPr algn="ctr"/>
            <a:r>
              <a:rPr lang="en-US" sz="4000" dirty="0">
                <a:solidFill>
                  <a:schemeClr val="bg1"/>
                </a:solidFill>
              </a:rPr>
              <a:t>Priority</a:t>
            </a:r>
          </a:p>
          <a:p>
            <a:pPr algn="ctr"/>
            <a:r>
              <a:rPr lang="en-US" sz="4000" dirty="0">
                <a:solidFill>
                  <a:schemeClr val="bg1"/>
                </a:solidFill>
              </a:rPr>
              <a:t>Resource Concerns </a:t>
            </a:r>
          </a:p>
        </p:txBody>
      </p:sp>
    </p:spTree>
    <p:extLst>
      <p:ext uri="{BB962C8B-B14F-4D97-AF65-F5344CB8AC3E}">
        <p14:creationId xmlns:p14="http://schemas.microsoft.com/office/powerpoint/2010/main" val="430998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EQIP 2021</a:t>
            </a:r>
          </a:p>
        </p:txBody>
      </p:sp>
      <p:sp>
        <p:nvSpPr>
          <p:cNvPr id="3" name="Content Placeholder 2"/>
          <p:cNvSpPr>
            <a:spLocks noGrp="1"/>
          </p:cNvSpPr>
          <p:nvPr>
            <p:ph idx="1"/>
          </p:nvPr>
        </p:nvSpPr>
        <p:spPr>
          <a:xfrm>
            <a:off x="3887391" y="1777181"/>
            <a:ext cx="4629150" cy="4083870"/>
          </a:xfrm>
        </p:spPr>
        <p:txBody>
          <a:bodyPr>
            <a:normAutofit fontScale="62500" lnSpcReduction="20000"/>
          </a:bodyPr>
          <a:lstStyle/>
          <a:p>
            <a:r>
              <a:rPr lang="en-US" dirty="0">
                <a:solidFill>
                  <a:schemeClr val="bg1"/>
                </a:solidFill>
              </a:rPr>
              <a:t>Water- 33.3%</a:t>
            </a:r>
          </a:p>
          <a:p>
            <a:pPr lvl="1"/>
            <a:r>
              <a:rPr lang="en-US" dirty="0">
                <a:solidFill>
                  <a:schemeClr val="bg1"/>
                </a:solidFill>
              </a:rPr>
              <a:t>Nutrients Transported to Surface Water*</a:t>
            </a:r>
          </a:p>
          <a:p>
            <a:pPr lvl="1"/>
            <a:r>
              <a:rPr lang="en-US" dirty="0">
                <a:solidFill>
                  <a:schemeClr val="bg1"/>
                </a:solidFill>
              </a:rPr>
              <a:t>Nutrients Transported to Ground Water*</a:t>
            </a:r>
          </a:p>
          <a:p>
            <a:pPr lvl="1"/>
            <a:r>
              <a:rPr lang="en-US" dirty="0">
                <a:solidFill>
                  <a:schemeClr val="bg1"/>
                </a:solidFill>
              </a:rPr>
              <a:t>Sediment transported to Surface Water</a:t>
            </a:r>
          </a:p>
          <a:p>
            <a:pPr lvl="1"/>
            <a:r>
              <a:rPr lang="en-US" dirty="0">
                <a:solidFill>
                  <a:schemeClr val="bg1"/>
                </a:solidFill>
              </a:rPr>
              <a:t>Pesticides transported to ground water</a:t>
            </a:r>
          </a:p>
          <a:p>
            <a:pPr lvl="1"/>
            <a:r>
              <a:rPr lang="en-US" dirty="0">
                <a:solidFill>
                  <a:schemeClr val="bg1"/>
                </a:solidFill>
              </a:rPr>
              <a:t>Ponding and Flooding</a:t>
            </a:r>
          </a:p>
          <a:p>
            <a:r>
              <a:rPr lang="en-US" dirty="0">
                <a:solidFill>
                  <a:schemeClr val="bg1"/>
                </a:solidFill>
              </a:rPr>
              <a:t>Soils- 33.3%</a:t>
            </a:r>
          </a:p>
          <a:p>
            <a:pPr lvl="1"/>
            <a:r>
              <a:rPr lang="en-US" dirty="0">
                <a:solidFill>
                  <a:schemeClr val="bg1"/>
                </a:solidFill>
              </a:rPr>
              <a:t>Sheet and Rill</a:t>
            </a:r>
          </a:p>
          <a:p>
            <a:pPr lvl="1"/>
            <a:r>
              <a:rPr lang="en-US" dirty="0">
                <a:solidFill>
                  <a:schemeClr val="bg1"/>
                </a:solidFill>
              </a:rPr>
              <a:t>Wind</a:t>
            </a:r>
          </a:p>
          <a:p>
            <a:r>
              <a:rPr lang="en-US" dirty="0">
                <a:solidFill>
                  <a:schemeClr val="bg1"/>
                </a:solidFill>
              </a:rPr>
              <a:t>Air- 33.3%</a:t>
            </a:r>
          </a:p>
          <a:p>
            <a:pPr lvl="1"/>
            <a:r>
              <a:rPr lang="en-US" dirty="0">
                <a:solidFill>
                  <a:schemeClr val="bg1"/>
                </a:solidFill>
              </a:rPr>
              <a:t>Emissions of particulate matter (PM) and PM precursors</a:t>
            </a:r>
          </a:p>
        </p:txBody>
      </p:sp>
      <p:sp>
        <p:nvSpPr>
          <p:cNvPr id="4" name="Text Placeholder 3"/>
          <p:cNvSpPr>
            <a:spLocks noGrp="1"/>
          </p:cNvSpPr>
          <p:nvPr>
            <p:ph type="body" sz="half" idx="2"/>
          </p:nvPr>
        </p:nvSpPr>
        <p:spPr/>
        <p:txBody>
          <a:bodyPr>
            <a:normAutofit/>
          </a:bodyPr>
          <a:lstStyle/>
          <a:p>
            <a:pPr algn="ctr"/>
            <a:endParaRPr lang="en-US" sz="4000" dirty="0">
              <a:solidFill>
                <a:schemeClr val="bg1"/>
              </a:solidFill>
            </a:endParaRPr>
          </a:p>
          <a:p>
            <a:pPr algn="ctr"/>
            <a:r>
              <a:rPr lang="en-US" sz="4000" dirty="0">
                <a:solidFill>
                  <a:schemeClr val="bg1"/>
                </a:solidFill>
              </a:rPr>
              <a:t>AFO</a:t>
            </a:r>
          </a:p>
          <a:p>
            <a:pPr algn="ctr"/>
            <a:r>
              <a:rPr lang="en-US" sz="4000" dirty="0">
                <a:solidFill>
                  <a:schemeClr val="bg1"/>
                </a:solidFill>
              </a:rPr>
              <a:t>Priority</a:t>
            </a:r>
          </a:p>
          <a:p>
            <a:pPr algn="ctr"/>
            <a:r>
              <a:rPr lang="en-US" sz="4000" dirty="0">
                <a:solidFill>
                  <a:schemeClr val="bg1"/>
                </a:solidFill>
              </a:rPr>
              <a:t>Resource Concerns </a:t>
            </a:r>
          </a:p>
        </p:txBody>
      </p:sp>
    </p:spTree>
    <p:extLst>
      <p:ext uri="{BB962C8B-B14F-4D97-AF65-F5344CB8AC3E}">
        <p14:creationId xmlns:p14="http://schemas.microsoft.com/office/powerpoint/2010/main" val="2935940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Water Management Entities	</a:t>
            </a:r>
          </a:p>
        </p:txBody>
      </p:sp>
      <p:sp>
        <p:nvSpPr>
          <p:cNvPr id="3" name="Content Placeholder 2"/>
          <p:cNvSpPr>
            <a:spLocks noGrp="1"/>
          </p:cNvSpPr>
          <p:nvPr>
            <p:ph idx="1"/>
          </p:nvPr>
        </p:nvSpPr>
        <p:spPr/>
        <p:txBody>
          <a:bodyPr>
            <a:normAutofit/>
          </a:bodyPr>
          <a:lstStyle/>
          <a:p>
            <a:pPr marL="0" indent="0">
              <a:buNone/>
            </a:pPr>
            <a:endParaRPr lang="en-US" sz="1600" dirty="0"/>
          </a:p>
          <a:p>
            <a:r>
              <a:rPr lang="en-US" dirty="0"/>
              <a:t>Water Conservation or Irrigation Efficiency</a:t>
            </a:r>
          </a:p>
          <a:p>
            <a:r>
              <a:rPr lang="en-US" dirty="0"/>
              <a:t>Authorizes direct EQIP program assistance to irrigation districts, acequias, land grants and other entities, for purposes of water conservation or irrigation efficiency</a:t>
            </a:r>
          </a:p>
          <a:p>
            <a:r>
              <a:rPr lang="en-US" dirty="0"/>
              <a:t>States did not/will not receive additional funds for this assistance</a:t>
            </a:r>
          </a:p>
          <a:p>
            <a:endParaRPr lang="en-US" dirty="0"/>
          </a:p>
          <a:p>
            <a:endParaRPr lang="en-US" dirty="0"/>
          </a:p>
        </p:txBody>
      </p:sp>
    </p:spTree>
    <p:extLst>
      <p:ext uri="{BB962C8B-B14F-4D97-AF65-F5344CB8AC3E}">
        <p14:creationId xmlns:p14="http://schemas.microsoft.com/office/powerpoint/2010/main" val="534903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1663" y="0"/>
            <a:ext cx="7606145" cy="6858000"/>
          </a:xfrm>
          <a:prstGeom prst="rect">
            <a:avLst/>
          </a:prstGeom>
        </p:spPr>
      </p:pic>
    </p:spTree>
    <p:extLst>
      <p:ext uri="{BB962C8B-B14F-4D97-AF65-F5344CB8AC3E}">
        <p14:creationId xmlns:p14="http://schemas.microsoft.com/office/powerpoint/2010/main" val="2718798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Water Management Entities	</a:t>
            </a:r>
          </a:p>
        </p:txBody>
      </p:sp>
      <p:sp>
        <p:nvSpPr>
          <p:cNvPr id="3" name="Content Placeholder 2"/>
          <p:cNvSpPr>
            <a:spLocks noGrp="1"/>
          </p:cNvSpPr>
          <p:nvPr>
            <p:ph idx="1"/>
          </p:nvPr>
        </p:nvSpPr>
        <p:spPr/>
        <p:txBody>
          <a:bodyPr>
            <a:normAutofit/>
          </a:bodyPr>
          <a:lstStyle/>
          <a:p>
            <a:pPr marL="0" indent="0">
              <a:buNone/>
            </a:pPr>
            <a:endParaRPr lang="en-US" sz="1600" dirty="0"/>
          </a:p>
          <a:p>
            <a:r>
              <a:rPr lang="en-US" dirty="0"/>
              <a:t>FY 2022 Fund Codes</a:t>
            </a:r>
          </a:p>
          <a:p>
            <a:pPr lvl="1"/>
            <a:r>
              <a:rPr lang="en-US" dirty="0"/>
              <a:t>Acequias</a:t>
            </a:r>
          </a:p>
          <a:p>
            <a:pPr lvl="1"/>
            <a:r>
              <a:rPr lang="en-US" dirty="0"/>
              <a:t>Irrigation Districts</a:t>
            </a:r>
          </a:p>
          <a:p>
            <a:pPr lvl="1"/>
            <a:r>
              <a:rPr lang="en-US" dirty="0"/>
              <a:t>Drought Mitigation (Range and Forest)Land Grants</a:t>
            </a:r>
          </a:p>
          <a:p>
            <a:r>
              <a:rPr lang="en-US" dirty="0"/>
              <a:t>FY 2021 Funds- $800K- Obligated- $934,450</a:t>
            </a:r>
          </a:p>
          <a:p>
            <a:pPr lvl="1"/>
            <a:r>
              <a:rPr lang="en-US" dirty="0"/>
              <a:t>Acequia- 10 contracts</a:t>
            </a:r>
          </a:p>
          <a:p>
            <a:endParaRPr lang="en-US" dirty="0"/>
          </a:p>
          <a:p>
            <a:endParaRPr lang="en-US" dirty="0"/>
          </a:p>
        </p:txBody>
      </p:sp>
    </p:spTree>
    <p:extLst>
      <p:ext uri="{BB962C8B-B14F-4D97-AF65-F5344CB8AC3E}">
        <p14:creationId xmlns:p14="http://schemas.microsoft.com/office/powerpoint/2010/main" val="713930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WaterSMART Initiative	</a:t>
            </a:r>
          </a:p>
        </p:txBody>
      </p:sp>
      <p:sp>
        <p:nvSpPr>
          <p:cNvPr id="3" name="Content Placeholder 2"/>
          <p:cNvSpPr>
            <a:spLocks noGrp="1"/>
          </p:cNvSpPr>
          <p:nvPr>
            <p:ph sz="half" idx="1"/>
          </p:nvPr>
        </p:nvSpPr>
        <p:spPr>
          <a:xfrm>
            <a:off x="628650" y="1825625"/>
            <a:ext cx="3943350" cy="4221214"/>
          </a:xfrm>
        </p:spPr>
        <p:txBody>
          <a:bodyPr>
            <a:normAutofit fontScale="32500" lnSpcReduction="20000"/>
          </a:bodyPr>
          <a:lstStyle/>
          <a:p>
            <a:r>
              <a:rPr lang="en-US" sz="3400" dirty="0"/>
              <a:t>Initiative with BOR where: </a:t>
            </a:r>
          </a:p>
          <a:p>
            <a:pPr lvl="1"/>
            <a:r>
              <a:rPr lang="en-US" sz="3400" dirty="0"/>
              <a:t>BOR works with water and irrigation districts to improve operations of water delivery systems</a:t>
            </a:r>
          </a:p>
          <a:p>
            <a:pPr lvl="1"/>
            <a:r>
              <a:rPr lang="en-US" sz="3400" dirty="0"/>
              <a:t>NRCS then works with producers within the delivery system area (who holds the BOR grant) to increase on-farm efficiencies and introduce conservation practices</a:t>
            </a:r>
          </a:p>
          <a:p>
            <a:r>
              <a:rPr lang="en-US" sz="3400" dirty="0"/>
              <a:t> General Criteria</a:t>
            </a:r>
          </a:p>
          <a:p>
            <a:pPr lvl="1"/>
            <a:r>
              <a:rPr lang="en-US" sz="3400" dirty="0"/>
              <a:t>Participants and Land must meet normal EQIP Eligibility Criteria</a:t>
            </a:r>
          </a:p>
          <a:p>
            <a:pPr lvl="1"/>
            <a:r>
              <a:rPr lang="en-US" sz="3400" dirty="0"/>
              <a:t>Participants receive irrigation water from Bureau of Reclamation source</a:t>
            </a:r>
          </a:p>
          <a:p>
            <a:pPr lvl="1"/>
            <a:r>
              <a:rPr lang="en-US" sz="3400" dirty="0"/>
              <a:t>Irrigation water provider has an approved Bureau of Reclamation WaterSMART project for water conservation </a:t>
            </a:r>
          </a:p>
          <a:p>
            <a:r>
              <a:rPr lang="en-US" sz="3400" dirty="0"/>
              <a:t>FY 21 NM $3,970,000 Million Initial Allocation</a:t>
            </a:r>
          </a:p>
          <a:p>
            <a:pPr lvl="1"/>
            <a:r>
              <a:rPr lang="en-US" sz="3400" dirty="0"/>
              <a:t>7 Areas in FY21 </a:t>
            </a:r>
          </a:p>
          <a:p>
            <a:pPr lvl="2"/>
            <a:r>
              <a:rPr lang="en-US" sz="3400" dirty="0"/>
              <a:t>,</a:t>
            </a:r>
          </a:p>
          <a:p>
            <a:r>
              <a:rPr lang="en-US" sz="3400" dirty="0"/>
              <a:t>FY 22 Funding Changes</a:t>
            </a:r>
          </a:p>
          <a:p>
            <a:pPr lvl="1"/>
            <a:r>
              <a:rPr lang="en-US" sz="3400" dirty="0"/>
              <a:t>Submit proposals to NHQ</a:t>
            </a:r>
          </a:p>
          <a:p>
            <a:pPr lvl="1"/>
            <a:r>
              <a:rPr lang="en-US" sz="3400" dirty="0"/>
              <a:t>Funding is not guaranteed</a:t>
            </a:r>
          </a:p>
          <a:p>
            <a:pPr lvl="1"/>
            <a:r>
              <a:rPr lang="en-US" sz="3400" dirty="0"/>
              <a:t>Only fund the areas approved  </a:t>
            </a:r>
          </a:p>
          <a:p>
            <a:pPr lvl="1"/>
            <a:endParaRPr lang="en-US" sz="2500" dirty="0"/>
          </a:p>
          <a:p>
            <a:pPr marL="0" indent="0">
              <a:buNone/>
            </a:pPr>
            <a:endParaRPr lang="en-US" sz="1600" dirty="0"/>
          </a:p>
          <a:p>
            <a:endParaRPr lang="en-US" dirty="0"/>
          </a:p>
          <a:p>
            <a:endParaRPr lang="en-US" dirty="0"/>
          </a:p>
        </p:txBody>
      </p:sp>
      <p:sp>
        <p:nvSpPr>
          <p:cNvPr id="4" name="Content Placeholder 3">
            <a:extLst>
              <a:ext uri="{FF2B5EF4-FFF2-40B4-BE49-F238E27FC236}">
                <a16:creationId xmlns:a16="http://schemas.microsoft.com/office/drawing/2014/main" id="{75896132-4055-4BAB-90B8-1BFE23FD109F}"/>
              </a:ext>
            </a:extLst>
          </p:cNvPr>
          <p:cNvSpPr>
            <a:spLocks noGrp="1"/>
          </p:cNvSpPr>
          <p:nvPr>
            <p:ph sz="half" idx="2"/>
          </p:nvPr>
        </p:nvSpPr>
        <p:spPr>
          <a:xfrm>
            <a:off x="4629150" y="1825624"/>
            <a:ext cx="3943350" cy="4873755"/>
          </a:xfrm>
        </p:spPr>
        <p:txBody>
          <a:bodyPr>
            <a:normAutofit fontScale="32500" lnSpcReduction="20000"/>
          </a:bodyPr>
          <a:lstStyle/>
          <a:p>
            <a:pPr marL="0" indent="0" algn="ctr">
              <a:buNone/>
            </a:pPr>
            <a:r>
              <a:rPr lang="en-US" sz="4200" dirty="0"/>
              <a:t>9 Proposals Submitted in NM</a:t>
            </a:r>
          </a:p>
          <a:p>
            <a:pPr marL="0" indent="0">
              <a:buNone/>
            </a:pPr>
            <a:r>
              <a:rPr lang="en-US" sz="4200" dirty="0"/>
              <a:t>Review Team Recommend Funding Order</a:t>
            </a:r>
          </a:p>
          <a:p>
            <a:pPr marL="0" marR="0" indent="0">
              <a:spcBef>
                <a:spcPts val="5"/>
              </a:spcBef>
              <a:spcAft>
                <a:spcPts val="0"/>
              </a:spcAft>
              <a:buNone/>
              <a:tabLst>
                <a:tab pos="3722370" algn="l"/>
              </a:tabLst>
            </a:pPr>
            <a:endParaRPr lang="en-US" sz="4200" b="1" dirty="0">
              <a:solidFill>
                <a:srgbClr val="212121"/>
              </a:solidFill>
              <a:latin typeface="Times New Roman" panose="02020603050405020304" pitchFamily="18" charset="0"/>
              <a:ea typeface="Garamond" panose="02020404030301010803" pitchFamily="18" charset="0"/>
            </a:endParaRPr>
          </a:p>
          <a:p>
            <a:pPr marL="0" marR="0" indent="0">
              <a:spcBef>
                <a:spcPts val="5"/>
              </a:spcBef>
              <a:spcAft>
                <a:spcPts val="0"/>
              </a:spcAft>
              <a:buNone/>
              <a:tabLst>
                <a:tab pos="3722370" algn="l"/>
              </a:tabLst>
            </a:pPr>
            <a:r>
              <a:rPr lang="en-US" sz="4200" dirty="0">
                <a:solidFill>
                  <a:srgbClr val="212121"/>
                </a:solidFill>
                <a:effectLst/>
                <a:latin typeface="Times New Roman" panose="02020603050405020304" pitchFamily="18" charset="0"/>
                <a:ea typeface="Garamond" panose="02020404030301010803" pitchFamily="18" charset="0"/>
              </a:rPr>
              <a:t>Carlsbad Irrigation District Area	$500,000	</a:t>
            </a:r>
            <a:endParaRPr lang="en-US" sz="4200" dirty="0">
              <a:effectLst/>
              <a:latin typeface="Times New Roman" panose="02020603050405020304" pitchFamily="18" charset="0"/>
              <a:ea typeface="Times New Roman" panose="02020603050405020304" pitchFamily="18" charset="0"/>
            </a:endParaRPr>
          </a:p>
          <a:p>
            <a:pPr marL="0" marR="0" indent="0">
              <a:spcBef>
                <a:spcPts val="5"/>
              </a:spcBef>
              <a:spcAft>
                <a:spcPts val="0"/>
              </a:spcAft>
              <a:buNone/>
              <a:tabLst>
                <a:tab pos="3722370" algn="l"/>
              </a:tabLst>
            </a:pPr>
            <a:r>
              <a:rPr lang="en-US" sz="4200" dirty="0">
                <a:solidFill>
                  <a:srgbClr val="212121"/>
                </a:solidFill>
                <a:effectLst/>
                <a:latin typeface="Times New Roman" panose="02020603050405020304" pitchFamily="18" charset="0"/>
                <a:ea typeface="Garamond" panose="02020404030301010803" pitchFamily="18" charset="0"/>
              </a:rPr>
              <a:t>Navajo Ag Products Industry Area	$500,000	 Arch Hurley Conservancy District Area	$1,000,000	</a:t>
            </a:r>
            <a:endParaRPr lang="en-US" sz="4200" dirty="0">
              <a:effectLst/>
              <a:latin typeface="Times New Roman" panose="02020603050405020304" pitchFamily="18" charset="0"/>
              <a:ea typeface="Times New Roman" panose="02020603050405020304" pitchFamily="18" charset="0"/>
            </a:endParaRPr>
          </a:p>
          <a:p>
            <a:pPr marL="0" marR="0" indent="0">
              <a:spcBef>
                <a:spcPts val="5"/>
              </a:spcBef>
              <a:spcAft>
                <a:spcPts val="0"/>
              </a:spcAft>
              <a:buNone/>
              <a:tabLst>
                <a:tab pos="3722370" algn="l"/>
              </a:tabLst>
            </a:pPr>
            <a:r>
              <a:rPr lang="en-US" sz="4200" dirty="0">
                <a:solidFill>
                  <a:srgbClr val="212121"/>
                </a:solidFill>
                <a:effectLst/>
                <a:latin typeface="Times New Roman" panose="02020603050405020304" pitchFamily="18" charset="0"/>
                <a:ea typeface="Garamond" panose="02020404030301010803" pitchFamily="18" charset="0"/>
              </a:rPr>
              <a:t>Guadalupe Soil and Water Conservation District Area	$350,000</a:t>
            </a:r>
          </a:p>
          <a:p>
            <a:pPr marL="0" marR="0" indent="0">
              <a:spcBef>
                <a:spcPts val="5"/>
              </a:spcBef>
              <a:spcAft>
                <a:spcPts val="0"/>
              </a:spcAft>
              <a:buNone/>
              <a:tabLst>
                <a:tab pos="3722370" algn="l"/>
              </a:tabLst>
            </a:pPr>
            <a:endParaRPr lang="en-US" sz="4200" dirty="0">
              <a:effectLst/>
              <a:latin typeface="Times New Roman" panose="02020603050405020304" pitchFamily="18" charset="0"/>
              <a:ea typeface="Times New Roman" panose="02020603050405020304" pitchFamily="18" charset="0"/>
            </a:endParaRPr>
          </a:p>
          <a:p>
            <a:pPr marL="0" marR="0" indent="0">
              <a:spcBef>
                <a:spcPts val="5"/>
              </a:spcBef>
              <a:spcAft>
                <a:spcPts val="0"/>
              </a:spcAft>
              <a:buNone/>
              <a:tabLst>
                <a:tab pos="3722370" algn="l"/>
              </a:tabLst>
            </a:pPr>
            <a:r>
              <a:rPr lang="en-US" sz="4200" dirty="0">
                <a:solidFill>
                  <a:srgbClr val="212121"/>
                </a:solidFill>
                <a:effectLst/>
                <a:latin typeface="Times New Roman" panose="02020603050405020304" pitchFamily="18" charset="0"/>
                <a:ea typeface="Garamond" panose="02020404030301010803" pitchFamily="18" charset="0"/>
              </a:rPr>
              <a:t>Elephant Butte Irrigation District Area	$1,000,000	</a:t>
            </a:r>
            <a:endParaRPr lang="en-US" sz="4200" dirty="0">
              <a:effectLst/>
              <a:latin typeface="Times New Roman" panose="02020603050405020304" pitchFamily="18" charset="0"/>
              <a:ea typeface="Times New Roman" panose="02020603050405020304" pitchFamily="18" charset="0"/>
            </a:endParaRPr>
          </a:p>
          <a:p>
            <a:pPr marL="0" marR="0" indent="0">
              <a:spcBef>
                <a:spcPts val="5"/>
              </a:spcBef>
              <a:spcAft>
                <a:spcPts val="0"/>
              </a:spcAft>
              <a:buNone/>
              <a:tabLst>
                <a:tab pos="3722370" algn="l"/>
              </a:tabLst>
            </a:pPr>
            <a:r>
              <a:rPr lang="en-US" sz="4200" dirty="0">
                <a:solidFill>
                  <a:srgbClr val="212121"/>
                </a:solidFill>
                <a:effectLst/>
                <a:latin typeface="Times New Roman" panose="02020603050405020304" pitchFamily="18" charset="0"/>
                <a:ea typeface="Garamond" panose="02020404030301010803" pitchFamily="18" charset="0"/>
              </a:rPr>
              <a:t>Animas Watershed Area	$100,000	</a:t>
            </a:r>
            <a:endParaRPr lang="en-US" sz="4200" dirty="0">
              <a:effectLst/>
              <a:latin typeface="Times New Roman" panose="02020603050405020304" pitchFamily="18" charset="0"/>
              <a:ea typeface="Times New Roman" panose="02020603050405020304" pitchFamily="18" charset="0"/>
            </a:endParaRPr>
          </a:p>
          <a:p>
            <a:pPr marL="0" marR="0" indent="0">
              <a:spcBef>
                <a:spcPts val="5"/>
              </a:spcBef>
              <a:spcAft>
                <a:spcPts val="0"/>
              </a:spcAft>
              <a:buNone/>
              <a:tabLst>
                <a:tab pos="3722370" algn="l"/>
              </a:tabLst>
            </a:pPr>
            <a:r>
              <a:rPr lang="en-US" sz="4200" dirty="0">
                <a:solidFill>
                  <a:srgbClr val="212121"/>
                </a:solidFill>
                <a:effectLst/>
                <a:latin typeface="Times New Roman" panose="02020603050405020304" pitchFamily="18" charset="0"/>
                <a:ea typeface="Garamond" panose="02020404030301010803" pitchFamily="18" charset="0"/>
              </a:rPr>
              <a:t>Middle Rio Grande Conservancy District Area	$500,000</a:t>
            </a:r>
            <a:endParaRPr lang="en-US" sz="4200" dirty="0"/>
          </a:p>
          <a:p>
            <a:pPr marL="0" indent="0">
              <a:buNone/>
            </a:pPr>
            <a:r>
              <a:rPr lang="en-US" sz="4200" dirty="0"/>
              <a:t>All funding is based on availability of funds * Fort Sumner &amp; Bloomfield not selected</a:t>
            </a:r>
          </a:p>
          <a:p>
            <a:pPr marL="514350" indent="-514350" algn="ctr">
              <a:buAutoNum type="arabicPeriod"/>
            </a:pPr>
            <a:endParaRPr lang="en-US" dirty="0"/>
          </a:p>
          <a:p>
            <a:pPr marL="0" indent="0">
              <a:buNone/>
            </a:pPr>
            <a:endParaRPr lang="en-US" sz="1600" dirty="0"/>
          </a:p>
        </p:txBody>
      </p:sp>
    </p:spTree>
    <p:extLst>
      <p:ext uri="{BB962C8B-B14F-4D97-AF65-F5344CB8AC3E}">
        <p14:creationId xmlns:p14="http://schemas.microsoft.com/office/powerpoint/2010/main" val="3047781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Source Water Protection 	</a:t>
            </a:r>
          </a:p>
        </p:txBody>
      </p:sp>
      <p:sp>
        <p:nvSpPr>
          <p:cNvPr id="3" name="Content Placeholder 2"/>
          <p:cNvSpPr>
            <a:spLocks noGrp="1"/>
          </p:cNvSpPr>
          <p:nvPr>
            <p:ph sz="half" idx="1"/>
          </p:nvPr>
        </p:nvSpPr>
        <p:spPr>
          <a:xfrm>
            <a:off x="628650" y="1825625"/>
            <a:ext cx="3943350" cy="4221214"/>
          </a:xfrm>
        </p:spPr>
        <p:txBody>
          <a:bodyPr>
            <a:normAutofit fontScale="25000" lnSpcReduction="20000"/>
          </a:bodyPr>
          <a:lstStyle/>
          <a:p>
            <a:r>
              <a:rPr lang="en-US" sz="4800" dirty="0"/>
              <a:t>Purpose:</a:t>
            </a:r>
          </a:p>
          <a:p>
            <a:pPr lvl="1"/>
            <a:r>
              <a:rPr lang="en-US" sz="4800" dirty="0"/>
              <a:t>Source Water Protection language in 2018 FB</a:t>
            </a:r>
          </a:p>
          <a:p>
            <a:pPr lvl="1"/>
            <a:r>
              <a:rPr lang="en-US" sz="4800" dirty="0"/>
              <a:t>Encourage protection of drinking water sources through conservation programs</a:t>
            </a:r>
          </a:p>
          <a:p>
            <a:pPr lvl="1"/>
            <a:r>
              <a:rPr lang="en-US" sz="4800" dirty="0"/>
              <a:t>Sources can be ground or surface water</a:t>
            </a:r>
          </a:p>
          <a:p>
            <a:pPr lvl="1"/>
            <a:r>
              <a:rPr lang="en-US" sz="4800" dirty="0"/>
              <a:t>Address Water Quality and Quantity</a:t>
            </a:r>
          </a:p>
          <a:p>
            <a:pPr lvl="1"/>
            <a:r>
              <a:rPr lang="en-US" sz="4800" dirty="0"/>
              <a:t>Dedicate at least 10 Percent of total funds available</a:t>
            </a:r>
          </a:p>
          <a:p>
            <a:r>
              <a:rPr lang="en-US" sz="4800" dirty="0"/>
              <a:t> General Criteria</a:t>
            </a:r>
          </a:p>
          <a:p>
            <a:pPr lvl="1"/>
            <a:r>
              <a:rPr lang="en-US" sz="4800" dirty="0"/>
              <a:t>Participants and Land must meet normal EQIP Eligibility Criteria</a:t>
            </a:r>
          </a:p>
          <a:p>
            <a:pPr lvl="1"/>
            <a:r>
              <a:rPr lang="en-US" sz="4800" dirty="0"/>
              <a:t>Land is located in a Source Water Protection Area (SWPA)</a:t>
            </a:r>
          </a:p>
          <a:p>
            <a:pPr lvl="1"/>
            <a:r>
              <a:rPr lang="en-US" sz="4800" dirty="0"/>
              <a:t>Plan practices to address Water Quality/Quantity</a:t>
            </a:r>
          </a:p>
          <a:p>
            <a:r>
              <a:rPr lang="en-US" sz="4800" dirty="0"/>
              <a:t>Initial Task</a:t>
            </a:r>
          </a:p>
          <a:p>
            <a:pPr lvl="1"/>
            <a:r>
              <a:rPr lang="en-US" sz="4800" dirty="0"/>
              <a:t>Identify SWPA’s with source water protection assessments where AG is identified as protentional source of degradation</a:t>
            </a:r>
          </a:p>
          <a:p>
            <a:pPr lvl="1"/>
            <a:r>
              <a:rPr lang="en-US" sz="4800" dirty="0"/>
              <a:t>Select SWPA where 10% of funding can benefit source water protection (HUC 12 level)</a:t>
            </a:r>
          </a:p>
          <a:p>
            <a:pPr lvl="1"/>
            <a:r>
              <a:rPr lang="en-US" sz="4800" dirty="0"/>
              <a:t>Local Support (Stakeholders, partners, producers)</a:t>
            </a:r>
          </a:p>
          <a:p>
            <a:pPr lvl="1"/>
            <a:r>
              <a:rPr lang="en-US" sz="4800" dirty="0"/>
              <a:t>Identify priority practices </a:t>
            </a:r>
          </a:p>
          <a:p>
            <a:pPr lvl="1"/>
            <a:endParaRPr lang="en-US" sz="4800" dirty="0"/>
          </a:p>
          <a:p>
            <a:pPr marL="457200" lvl="1" indent="0">
              <a:buNone/>
            </a:pPr>
            <a:r>
              <a:rPr lang="en-US" sz="11200" dirty="0">
                <a:solidFill>
                  <a:srgbClr val="FF0000"/>
                </a:solidFill>
              </a:rPr>
              <a:t>Recommendation for future priority areas</a:t>
            </a:r>
          </a:p>
          <a:p>
            <a:pPr marL="457200" lvl="1" indent="0">
              <a:buNone/>
            </a:pPr>
            <a:r>
              <a:rPr lang="en-US" sz="4800" dirty="0">
                <a:solidFill>
                  <a:srgbClr val="FF0000"/>
                </a:solidFill>
              </a:rPr>
              <a:t>.</a:t>
            </a:r>
            <a:endParaRPr lang="en-US" sz="4800" dirty="0"/>
          </a:p>
          <a:p>
            <a:endParaRPr lang="en-US" dirty="0"/>
          </a:p>
          <a:p>
            <a:endParaRPr lang="en-US" dirty="0"/>
          </a:p>
        </p:txBody>
      </p:sp>
      <p:sp>
        <p:nvSpPr>
          <p:cNvPr id="4" name="Content Placeholder 3">
            <a:extLst>
              <a:ext uri="{FF2B5EF4-FFF2-40B4-BE49-F238E27FC236}">
                <a16:creationId xmlns:a16="http://schemas.microsoft.com/office/drawing/2014/main" id="{75896132-4055-4BAB-90B8-1BFE23FD109F}"/>
              </a:ext>
            </a:extLst>
          </p:cNvPr>
          <p:cNvSpPr>
            <a:spLocks noGrp="1"/>
          </p:cNvSpPr>
          <p:nvPr>
            <p:ph sz="half" idx="2"/>
          </p:nvPr>
        </p:nvSpPr>
        <p:spPr>
          <a:xfrm>
            <a:off x="4629149" y="1825625"/>
            <a:ext cx="4219575" cy="4351338"/>
          </a:xfrm>
        </p:spPr>
        <p:txBody>
          <a:bodyPr>
            <a:normAutofit fontScale="25000" lnSpcReduction="20000"/>
          </a:bodyPr>
          <a:lstStyle/>
          <a:p>
            <a:pPr marL="0" indent="0" algn="ctr">
              <a:buNone/>
            </a:pPr>
            <a:r>
              <a:rPr lang="en-US" sz="7200" b="1" u="sng" dirty="0"/>
              <a:t>Priority Areas</a:t>
            </a:r>
          </a:p>
          <a:p>
            <a:pPr marL="0" indent="0" algn="ctr">
              <a:buNone/>
            </a:pPr>
            <a:endParaRPr lang="en-US" sz="6400" b="1" u="sng" dirty="0"/>
          </a:p>
          <a:p>
            <a:pPr marL="0" indent="0">
              <a:spcBef>
                <a:spcPts val="0"/>
              </a:spcBef>
              <a:buNone/>
            </a:pPr>
            <a:r>
              <a:rPr lang="en-US" sz="6400" dirty="0"/>
              <a:t>Cannon AFB	Curry</a:t>
            </a:r>
          </a:p>
          <a:p>
            <a:pPr marL="0" indent="0">
              <a:spcBef>
                <a:spcPts val="0"/>
              </a:spcBef>
              <a:buNone/>
            </a:pPr>
            <a:r>
              <a:rPr lang="en-US" sz="6400" dirty="0"/>
              <a:t>Town of Midway	Curry\Roosevelt</a:t>
            </a:r>
          </a:p>
          <a:p>
            <a:pPr marL="0" indent="0">
              <a:spcBef>
                <a:spcPts val="0"/>
              </a:spcBef>
              <a:buNone/>
            </a:pPr>
            <a:r>
              <a:rPr lang="en-US" sz="6400" dirty="0"/>
              <a:t>120500020111	Curry</a:t>
            </a:r>
          </a:p>
          <a:p>
            <a:pPr marL="0" indent="0">
              <a:spcBef>
                <a:spcPts val="0"/>
              </a:spcBef>
              <a:buNone/>
            </a:pPr>
            <a:r>
              <a:rPr lang="en-US" sz="6400" dirty="0"/>
              <a:t>City of Clovis	Curry</a:t>
            </a:r>
          </a:p>
          <a:p>
            <a:pPr marL="0" indent="0">
              <a:spcBef>
                <a:spcPts val="0"/>
              </a:spcBef>
              <a:buNone/>
            </a:pPr>
            <a:r>
              <a:rPr lang="en-US" sz="6400" dirty="0"/>
              <a:t>120500020110	Curry\Roosevelt</a:t>
            </a:r>
          </a:p>
          <a:p>
            <a:pPr marL="0" indent="0">
              <a:spcBef>
                <a:spcPts val="0"/>
              </a:spcBef>
              <a:buNone/>
            </a:pPr>
            <a:r>
              <a:rPr lang="en-US" sz="6400" dirty="0"/>
              <a:t>Blackwater Draw	Curry\Roosevelt</a:t>
            </a:r>
          </a:p>
          <a:p>
            <a:pPr marL="0" indent="0">
              <a:spcBef>
                <a:spcPts val="0"/>
              </a:spcBef>
              <a:buNone/>
            </a:pPr>
            <a:r>
              <a:rPr lang="en-US" sz="6400" dirty="0"/>
              <a:t>Town of </a:t>
            </a:r>
            <a:r>
              <a:rPr lang="en-US" sz="6400" dirty="0" err="1"/>
              <a:t>Ranchvale</a:t>
            </a:r>
            <a:r>
              <a:rPr lang="en-US" sz="6400" dirty="0"/>
              <a:t>	Curry</a:t>
            </a:r>
          </a:p>
          <a:p>
            <a:pPr marL="0" indent="0">
              <a:spcBef>
                <a:spcPts val="0"/>
              </a:spcBef>
              <a:buNone/>
            </a:pPr>
            <a:r>
              <a:rPr lang="en-US" sz="6400" dirty="0"/>
              <a:t>Pleasure Lake	Curry</a:t>
            </a:r>
          </a:p>
          <a:p>
            <a:pPr marL="0" indent="0">
              <a:spcBef>
                <a:spcPts val="0"/>
              </a:spcBef>
              <a:buNone/>
            </a:pPr>
            <a:r>
              <a:rPr lang="en-US" sz="6400" dirty="0" err="1"/>
              <a:t>Cimarroncito</a:t>
            </a:r>
            <a:r>
              <a:rPr lang="en-US" sz="6400" dirty="0"/>
              <a:t> Creek	Colfax</a:t>
            </a:r>
          </a:p>
          <a:p>
            <a:pPr marL="0" indent="0">
              <a:spcBef>
                <a:spcPts val="0"/>
              </a:spcBef>
              <a:buNone/>
            </a:pPr>
            <a:r>
              <a:rPr lang="en-US" sz="6400" dirty="0" err="1"/>
              <a:t>Cimarroncito</a:t>
            </a:r>
            <a:r>
              <a:rPr lang="en-US" sz="6400" dirty="0"/>
              <a:t> Creek	Colfax</a:t>
            </a:r>
          </a:p>
          <a:p>
            <a:pPr marL="0" indent="0">
              <a:spcBef>
                <a:spcPts val="0"/>
              </a:spcBef>
              <a:buNone/>
            </a:pPr>
            <a:r>
              <a:rPr lang="en-US" sz="6400" dirty="0"/>
              <a:t>Burro Creek	Harding\San Miguel</a:t>
            </a:r>
          </a:p>
          <a:p>
            <a:pPr marL="0" indent="0">
              <a:spcBef>
                <a:spcPts val="0"/>
              </a:spcBef>
              <a:buNone/>
            </a:pPr>
            <a:r>
              <a:rPr lang="en-US" sz="6400" dirty="0" err="1"/>
              <a:t>equesquite</a:t>
            </a:r>
            <a:r>
              <a:rPr lang="en-US" sz="6400" dirty="0"/>
              <a:t> Creek	Harding</a:t>
            </a:r>
          </a:p>
          <a:p>
            <a:pPr marL="0" indent="0">
              <a:spcBef>
                <a:spcPts val="0"/>
              </a:spcBef>
              <a:buNone/>
            </a:pPr>
            <a:r>
              <a:rPr lang="en-US" sz="6400" dirty="0"/>
              <a:t>Mule Creek	Harding\San Miguel</a:t>
            </a:r>
          </a:p>
          <a:p>
            <a:pPr marL="0" indent="0">
              <a:spcBef>
                <a:spcPts val="0"/>
              </a:spcBef>
              <a:buNone/>
            </a:pPr>
            <a:r>
              <a:rPr lang="en-US" sz="6400" dirty="0"/>
              <a:t>Ladd Lake	Harding</a:t>
            </a:r>
          </a:p>
          <a:p>
            <a:pPr marL="0" indent="0">
              <a:spcBef>
                <a:spcPts val="0"/>
              </a:spcBef>
              <a:buNone/>
            </a:pPr>
            <a:r>
              <a:rPr lang="en-US" sz="6400" dirty="0"/>
              <a:t>Black Lake	Harding</a:t>
            </a:r>
          </a:p>
          <a:p>
            <a:pPr marL="0" indent="0">
              <a:spcBef>
                <a:spcPts val="0"/>
              </a:spcBef>
              <a:buNone/>
            </a:pPr>
            <a:r>
              <a:rPr lang="en-US" sz="6400" dirty="0"/>
              <a:t>Las Cuevas Canyon	Harding</a:t>
            </a:r>
          </a:p>
          <a:p>
            <a:pPr marL="0" indent="0">
              <a:spcBef>
                <a:spcPts val="0"/>
              </a:spcBef>
              <a:buNone/>
            </a:pPr>
            <a:r>
              <a:rPr lang="en-US" sz="6400" dirty="0"/>
              <a:t>Smith Canyon	McKinley</a:t>
            </a:r>
          </a:p>
          <a:p>
            <a:pPr marL="0" indent="0">
              <a:spcBef>
                <a:spcPts val="0"/>
              </a:spcBef>
              <a:buNone/>
            </a:pPr>
            <a:r>
              <a:rPr lang="en-US" sz="6400" dirty="0"/>
              <a:t>Upper Mitchell Draw 	McKinley</a:t>
            </a:r>
          </a:p>
          <a:p>
            <a:pPr marL="0" indent="0">
              <a:spcBef>
                <a:spcPts val="0"/>
              </a:spcBef>
              <a:buNone/>
            </a:pPr>
            <a:r>
              <a:rPr lang="en-US" sz="6400" dirty="0"/>
              <a:t>Shingle Canyon	Grant</a:t>
            </a:r>
          </a:p>
          <a:p>
            <a:pPr marL="0" indent="0">
              <a:buNone/>
            </a:pPr>
            <a:endParaRPr lang="en-US" sz="4400" dirty="0"/>
          </a:p>
          <a:p>
            <a:pPr marL="0" indent="0" algn="ctr">
              <a:buNone/>
            </a:pPr>
            <a:endParaRPr lang="en-US" sz="4400" dirty="0"/>
          </a:p>
        </p:txBody>
      </p:sp>
    </p:spTree>
    <p:extLst>
      <p:ext uri="{BB962C8B-B14F-4D97-AF65-F5344CB8AC3E}">
        <p14:creationId xmlns:p14="http://schemas.microsoft.com/office/powerpoint/2010/main" val="2577010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r>
              <a:rPr lang="en-US" dirty="0"/>
              <a:t>Source Water Protection 	</a:t>
            </a:r>
          </a:p>
        </p:txBody>
      </p:sp>
      <p:sp>
        <p:nvSpPr>
          <p:cNvPr id="7" name="Content Placeholder 6">
            <a:extLst>
              <a:ext uri="{FF2B5EF4-FFF2-40B4-BE49-F238E27FC236}">
                <a16:creationId xmlns:a16="http://schemas.microsoft.com/office/drawing/2014/main" id="{82DF85BF-A9E6-41EA-BE9D-7C85BDF37EC8}"/>
              </a:ext>
            </a:extLst>
          </p:cNvPr>
          <p:cNvSpPr>
            <a:spLocks noGrp="1"/>
          </p:cNvSpPr>
          <p:nvPr>
            <p:ph idx="1"/>
          </p:nvPr>
        </p:nvSpPr>
        <p:spPr/>
        <p:txBody>
          <a:bodyPr>
            <a:normAutofit fontScale="70000" lnSpcReduction="20000"/>
          </a:bodyPr>
          <a:lstStyle/>
          <a:p>
            <a:r>
              <a:rPr lang="en-US" dirty="0"/>
              <a:t>Source Water Protection Priority Practices – </a:t>
            </a:r>
            <a:r>
              <a:rPr lang="en-US" dirty="0">
                <a:solidFill>
                  <a:srgbClr val="FF0000"/>
                </a:solidFill>
              </a:rPr>
              <a:t>Recommendations needed</a:t>
            </a:r>
          </a:p>
          <a:p>
            <a:pPr lvl="1"/>
            <a:r>
              <a:rPr lang="en-US" dirty="0"/>
              <a:t>All Practice that address Water Quality and Quantity are eligible </a:t>
            </a:r>
          </a:p>
          <a:p>
            <a:pPr lvl="1"/>
            <a:r>
              <a:rPr lang="en-US" dirty="0"/>
              <a:t>Priority Practices paid at a higher payment rate</a:t>
            </a: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Irrigation Water Management-449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Residue and Tillage Management, No Till/Strip Till-329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Riparian Forest Buffer-391</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Grade Stabilization-410</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Diversion-362</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Prescribed Grazing-528</a:t>
            </a: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Cover Crop-340</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Filter Strips-393</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Field Border-386</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Forage Harvest Management-511</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Nutrient Management-590</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Pest Management Systems-595</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Hedgerow Planting-422</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spcAft>
                <a:spcPts val="800"/>
              </a:spcAft>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Stream Habitat Improvement and Management-395</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lvl="2"/>
            <a:endParaRPr lang="en-US" dirty="0"/>
          </a:p>
        </p:txBody>
      </p:sp>
    </p:spTree>
    <p:extLst>
      <p:ext uri="{BB962C8B-B14F-4D97-AF65-F5344CB8AC3E}">
        <p14:creationId xmlns:p14="http://schemas.microsoft.com/office/powerpoint/2010/main" val="2875312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
            <a:ext cx="7886700" cy="317089"/>
          </a:xfrm>
        </p:spPr>
        <p:txBody>
          <a:bodyPr>
            <a:normAutofit fontScale="90000"/>
          </a:bodyPr>
          <a:lstStyle/>
          <a:p>
            <a:pPr algn="ctr"/>
            <a:br>
              <a:rPr lang="en-US"/>
            </a:br>
            <a:r>
              <a:rPr lang="en-US"/>
              <a:t>	</a:t>
            </a:r>
            <a:endParaRPr lang="en-US" dirty="0"/>
          </a:p>
        </p:txBody>
      </p:sp>
      <p:sp>
        <p:nvSpPr>
          <p:cNvPr id="3" name="Content Placeholder 2"/>
          <p:cNvSpPr>
            <a:spLocks noGrp="1"/>
          </p:cNvSpPr>
          <p:nvPr>
            <p:ph idx="4294967295"/>
          </p:nvPr>
        </p:nvSpPr>
        <p:spPr>
          <a:xfrm>
            <a:off x="0" y="1825625"/>
            <a:ext cx="7886700" cy="4351338"/>
          </a:xfrm>
        </p:spPr>
        <p:txBody>
          <a:bodyPr>
            <a:normAutofit/>
          </a:bodyPr>
          <a:lstStyle/>
          <a:p>
            <a:endParaRPr lang="en-US"/>
          </a:p>
          <a:p>
            <a:pPr marL="0" indent="0">
              <a:buNone/>
            </a:pPr>
            <a:endParaRPr lang="en-US" dirty="0"/>
          </a:p>
        </p:txBody>
      </p:sp>
      <p:pic>
        <p:nvPicPr>
          <p:cNvPr id="4" name="Picture 3">
            <a:extLst>
              <a:ext uri="{FF2B5EF4-FFF2-40B4-BE49-F238E27FC236}">
                <a16:creationId xmlns:a16="http://schemas.microsoft.com/office/drawing/2014/main" id="{AD0CD254-2C47-4BC1-AF1D-AD71E68869CA}"/>
              </a:ext>
            </a:extLst>
          </p:cNvPr>
          <p:cNvPicPr>
            <a:picLocks noChangeAspect="1"/>
          </p:cNvPicPr>
          <p:nvPr/>
        </p:nvPicPr>
        <p:blipFill>
          <a:blip r:embed="rId2"/>
          <a:stretch>
            <a:fillRect/>
          </a:stretch>
        </p:blipFill>
        <p:spPr>
          <a:xfrm>
            <a:off x="1476375" y="128587"/>
            <a:ext cx="6191250" cy="6600825"/>
          </a:xfrm>
          <a:prstGeom prst="rect">
            <a:avLst/>
          </a:prstGeom>
        </p:spPr>
      </p:pic>
    </p:spTree>
    <p:extLst>
      <p:ext uri="{BB962C8B-B14F-4D97-AF65-F5344CB8AC3E}">
        <p14:creationId xmlns:p14="http://schemas.microsoft.com/office/powerpoint/2010/main" val="1103989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map&#10;&#10;Description automatically generated">
            <a:extLst>
              <a:ext uri="{FF2B5EF4-FFF2-40B4-BE49-F238E27FC236}">
                <a16:creationId xmlns:a16="http://schemas.microsoft.com/office/drawing/2014/main" id="{4B2EEA11-13AD-405E-8767-3D91B85C7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858" y="132735"/>
            <a:ext cx="7541643" cy="6725264"/>
          </a:xfrm>
          <a:prstGeom prst="rect">
            <a:avLst/>
          </a:prstGeom>
        </p:spPr>
      </p:pic>
      <p:sp>
        <p:nvSpPr>
          <p:cNvPr id="2" name="Title 1"/>
          <p:cNvSpPr>
            <a:spLocks noGrp="1"/>
          </p:cNvSpPr>
          <p:nvPr>
            <p:ph type="title" idx="4294967295"/>
          </p:nvPr>
        </p:nvSpPr>
        <p:spPr>
          <a:xfrm>
            <a:off x="0" y="1"/>
            <a:ext cx="7886700" cy="317089"/>
          </a:xfrm>
        </p:spPr>
        <p:txBody>
          <a:bodyPr>
            <a:normAutofit fontScale="90000"/>
          </a:bodyPr>
          <a:lstStyle/>
          <a:p>
            <a:pPr algn="ctr"/>
            <a:br>
              <a:rPr lang="en-US" dirty="0"/>
            </a:br>
            <a:r>
              <a:rPr lang="en-US" dirty="0"/>
              <a:t>	</a:t>
            </a:r>
          </a:p>
        </p:txBody>
      </p:sp>
      <p:sp>
        <p:nvSpPr>
          <p:cNvPr id="3" name="Content Placeholder 2"/>
          <p:cNvSpPr>
            <a:spLocks noGrp="1"/>
          </p:cNvSpPr>
          <p:nvPr>
            <p:ph idx="4294967295"/>
          </p:nvPr>
        </p:nvSpPr>
        <p:spPr>
          <a:xfrm>
            <a:off x="0" y="1825625"/>
            <a:ext cx="7886700" cy="4351338"/>
          </a:xfrm>
        </p:spPr>
        <p:txBody>
          <a:bodyPr>
            <a:normAutofit/>
          </a:bodyPr>
          <a:lstStyle/>
          <a:p>
            <a:endParaRPr lang="en-US" dirty="0"/>
          </a:p>
          <a:p>
            <a:pPr marL="0" indent="0">
              <a:buNone/>
            </a:pPr>
            <a:endParaRPr lang="en-US" dirty="0"/>
          </a:p>
        </p:txBody>
      </p:sp>
    </p:spTree>
    <p:extLst>
      <p:ext uri="{BB962C8B-B14F-4D97-AF65-F5344CB8AC3E}">
        <p14:creationId xmlns:p14="http://schemas.microsoft.com/office/powerpoint/2010/main" val="2880290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5C3826-32E3-4CC3-8F02-BEE3A6DA6DD4}"/>
              </a:ext>
            </a:extLst>
          </p:cNvPr>
          <p:cNvSpPr>
            <a:spLocks noGrp="1"/>
          </p:cNvSpPr>
          <p:nvPr>
            <p:ph idx="4294967295"/>
          </p:nvPr>
        </p:nvSpPr>
        <p:spPr>
          <a:xfrm>
            <a:off x="242595" y="1642188"/>
            <a:ext cx="5728998" cy="2892490"/>
          </a:xfrm>
          <a:prstGeom prst="rect">
            <a:avLst/>
          </a:prstGeom>
        </p:spPr>
        <p:txBody>
          <a:bodyPr/>
          <a:lstStyle/>
          <a:p>
            <a:pPr marL="0" indent="0">
              <a:buNone/>
            </a:pPr>
            <a:r>
              <a:rPr lang="en-US" sz="3600" b="1" dirty="0">
                <a:solidFill>
                  <a:srgbClr val="FFFFFF"/>
                </a:solidFill>
              </a:rPr>
              <a:t>High priority areas</a:t>
            </a:r>
          </a:p>
          <a:p>
            <a:pPr marL="0" indent="0">
              <a:buNone/>
            </a:pPr>
            <a:r>
              <a:rPr lang="en-US" sz="3600" b="1" dirty="0">
                <a:solidFill>
                  <a:srgbClr val="FFFFFF"/>
                </a:solidFill>
              </a:rPr>
              <a:t>Priority resource concerns</a:t>
            </a:r>
          </a:p>
          <a:p>
            <a:pPr marL="0" indent="0">
              <a:buNone/>
            </a:pPr>
            <a:r>
              <a:rPr lang="en-US" sz="3600" b="1" dirty="0">
                <a:solidFill>
                  <a:srgbClr val="FFFFFF"/>
                </a:solidFill>
              </a:rPr>
              <a:t>Practices/Enhancements</a:t>
            </a:r>
          </a:p>
        </p:txBody>
      </p:sp>
    </p:spTree>
    <p:extLst>
      <p:ext uri="{BB962C8B-B14F-4D97-AF65-F5344CB8AC3E}">
        <p14:creationId xmlns:p14="http://schemas.microsoft.com/office/powerpoint/2010/main" val="1189708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560340" cy="898723"/>
          </a:xfrm>
        </p:spPr>
        <p:txBody>
          <a:bodyPr/>
          <a:lstStyle/>
          <a:p>
            <a:r>
              <a:rPr lang="en-US" sz="4800" b="1" dirty="0"/>
              <a:t>EQIP CIC High Priority Areas (HPAs)</a:t>
            </a:r>
          </a:p>
        </p:txBody>
      </p:sp>
      <p:sp>
        <p:nvSpPr>
          <p:cNvPr id="3" name="Content Placeholder 2">
            <a:extLst>
              <a:ext uri="{FF2B5EF4-FFF2-40B4-BE49-F238E27FC236}">
                <a16:creationId xmlns:a16="http://schemas.microsoft.com/office/drawing/2014/main" id="{7D5C3826-32E3-4CC3-8F02-BEE3A6DA6DD4}"/>
              </a:ext>
            </a:extLst>
          </p:cNvPr>
          <p:cNvSpPr>
            <a:spLocks noGrp="1"/>
          </p:cNvSpPr>
          <p:nvPr>
            <p:ph idx="1"/>
          </p:nvPr>
        </p:nvSpPr>
        <p:spPr>
          <a:xfrm>
            <a:off x="291830" y="1750978"/>
            <a:ext cx="8560340" cy="4980561"/>
          </a:xfrm>
        </p:spPr>
        <p:txBody>
          <a:bodyPr/>
          <a:lstStyle/>
          <a:p>
            <a:pPr marL="0" indent="0">
              <a:buNone/>
            </a:pPr>
            <a:r>
              <a:rPr lang="en-US" dirty="0"/>
              <a:t>•  States, in consultation with the State Technical Committee, will identify areas of high priority</a:t>
            </a:r>
          </a:p>
          <a:p>
            <a:pPr marL="0" indent="0">
              <a:buNone/>
            </a:pPr>
            <a:endParaRPr lang="en-US" sz="1000" dirty="0"/>
          </a:p>
          <a:p>
            <a:pPr marL="0" indent="0">
              <a:buNone/>
            </a:pPr>
            <a:r>
              <a:rPr lang="en-US" dirty="0"/>
              <a:t>•  High Priority Areas:</a:t>
            </a:r>
          </a:p>
          <a:p>
            <a:pPr marL="0" indent="0">
              <a:buNone/>
            </a:pPr>
            <a:r>
              <a:rPr lang="en-US" sz="2000" dirty="0"/>
              <a:t>	•  Represent areas of significant concern</a:t>
            </a:r>
          </a:p>
          <a:p>
            <a:pPr marL="0" indent="0">
              <a:buNone/>
            </a:pPr>
            <a:r>
              <a:rPr lang="en-US" sz="2000" dirty="0"/>
              <a:t>	•  Must encompass every region within the State</a:t>
            </a:r>
          </a:p>
          <a:p>
            <a:pPr marL="0" indent="0">
              <a:buNone/>
            </a:pPr>
            <a:r>
              <a:rPr lang="en-US" sz="2000" dirty="0"/>
              <a:t>	•  May encompass an entire State or overlap with other high priority 	 	    areas</a:t>
            </a:r>
          </a:p>
          <a:p>
            <a:pPr marL="0" indent="0">
              <a:buNone/>
            </a:pPr>
            <a:r>
              <a:rPr lang="en-US" sz="2000" dirty="0"/>
              <a:t>		•  Set of High Priority Areas must cover the whole state</a:t>
            </a:r>
          </a:p>
          <a:p>
            <a:pPr marL="0" indent="0">
              <a:buNone/>
            </a:pPr>
            <a:endParaRPr lang="en-US" sz="1000" dirty="0"/>
          </a:p>
        </p:txBody>
      </p:sp>
    </p:spTree>
    <p:extLst>
      <p:ext uri="{BB962C8B-B14F-4D97-AF65-F5344CB8AC3E}">
        <p14:creationId xmlns:p14="http://schemas.microsoft.com/office/powerpoint/2010/main" val="2195405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223520" cy="898723"/>
          </a:xfrm>
        </p:spPr>
        <p:txBody>
          <a:bodyPr/>
          <a:lstStyle/>
          <a:p>
            <a:r>
              <a:rPr lang="en-US" sz="4800" dirty="0">
                <a:solidFill>
                  <a:srgbClr val="000000"/>
                </a:solidFill>
                <a:latin typeface="Calibri" panose="020F0502020204030204" pitchFamily="34" charset="0"/>
              </a:rPr>
              <a:t>Example 1: Entire State is HPA</a:t>
            </a:r>
            <a:endParaRPr lang="en-US" sz="4800" b="1" dirty="0"/>
          </a:p>
        </p:txBody>
      </p:sp>
      <p:sp>
        <p:nvSpPr>
          <p:cNvPr id="3" name="Content Placeholder 2">
            <a:extLst>
              <a:ext uri="{FF2B5EF4-FFF2-40B4-BE49-F238E27FC236}">
                <a16:creationId xmlns:a16="http://schemas.microsoft.com/office/drawing/2014/main" id="{7D5C3826-32E3-4CC3-8F02-BEE3A6DA6DD4}"/>
              </a:ext>
            </a:extLst>
          </p:cNvPr>
          <p:cNvSpPr>
            <a:spLocks noGrp="1"/>
          </p:cNvSpPr>
          <p:nvPr>
            <p:ph idx="1"/>
          </p:nvPr>
        </p:nvSpPr>
        <p:spPr>
          <a:xfrm>
            <a:off x="291830" y="1750978"/>
            <a:ext cx="8560340" cy="4980561"/>
          </a:xfrm>
        </p:spPr>
        <p:txBody>
          <a:bodyPr/>
          <a:lstStyle/>
          <a:p>
            <a:pPr marL="0" indent="0">
              <a:buNone/>
            </a:pPr>
            <a:endParaRPr lang="en-US" sz="1400" dirty="0"/>
          </a:p>
          <a:p>
            <a:pPr marL="0" indent="0">
              <a:buNone/>
            </a:pPr>
            <a:endParaRPr lang="en-US" sz="1400" dirty="0"/>
          </a:p>
        </p:txBody>
      </p:sp>
      <p:pic>
        <p:nvPicPr>
          <p:cNvPr id="4" name="Picture 3">
            <a:extLst>
              <a:ext uri="{FF2B5EF4-FFF2-40B4-BE49-F238E27FC236}">
                <a16:creationId xmlns:a16="http://schemas.microsoft.com/office/drawing/2014/main" id="{F6760ADF-F834-4374-8C96-DEB39222E263}"/>
              </a:ext>
            </a:extLst>
          </p:cNvPr>
          <p:cNvPicPr>
            <a:picLocks noChangeAspect="1"/>
          </p:cNvPicPr>
          <p:nvPr/>
        </p:nvPicPr>
        <p:blipFill>
          <a:blip r:embed="rId2"/>
          <a:stretch>
            <a:fillRect/>
          </a:stretch>
        </p:blipFill>
        <p:spPr>
          <a:xfrm>
            <a:off x="1600365" y="1750977"/>
            <a:ext cx="4601143" cy="4832684"/>
          </a:xfrm>
          <a:prstGeom prst="rect">
            <a:avLst/>
          </a:prstGeom>
        </p:spPr>
      </p:pic>
    </p:spTree>
    <p:extLst>
      <p:ext uri="{BB962C8B-B14F-4D97-AF65-F5344CB8AC3E}">
        <p14:creationId xmlns:p14="http://schemas.microsoft.com/office/powerpoint/2010/main" val="1619169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693550" cy="898723"/>
          </a:xfrm>
        </p:spPr>
        <p:txBody>
          <a:bodyPr/>
          <a:lstStyle/>
          <a:p>
            <a:r>
              <a:rPr lang="en-US" sz="4800" dirty="0">
                <a:solidFill>
                  <a:srgbClr val="000000"/>
                </a:solidFill>
                <a:latin typeface="Calibri" panose="020F0502020204030204" pitchFamily="34" charset="0"/>
              </a:rPr>
              <a:t>New Mexico FY2021 – Land Uses</a:t>
            </a:r>
            <a:endParaRPr lang="en-US" sz="4800" b="1" dirty="0"/>
          </a:p>
        </p:txBody>
      </p:sp>
      <p:sp>
        <p:nvSpPr>
          <p:cNvPr id="3" name="Content Placeholder 2">
            <a:extLst>
              <a:ext uri="{FF2B5EF4-FFF2-40B4-BE49-F238E27FC236}">
                <a16:creationId xmlns:a16="http://schemas.microsoft.com/office/drawing/2014/main" id="{7D5C3826-32E3-4CC3-8F02-BEE3A6DA6DD4}"/>
              </a:ext>
            </a:extLst>
          </p:cNvPr>
          <p:cNvSpPr>
            <a:spLocks noGrp="1"/>
          </p:cNvSpPr>
          <p:nvPr>
            <p:ph idx="1"/>
          </p:nvPr>
        </p:nvSpPr>
        <p:spPr>
          <a:xfrm>
            <a:off x="291830" y="1750978"/>
            <a:ext cx="8560340" cy="4980561"/>
          </a:xfrm>
        </p:spPr>
        <p:txBody>
          <a:bodyPr/>
          <a:lstStyle/>
          <a:p>
            <a:pPr marL="0" indent="0">
              <a:buNone/>
            </a:pPr>
            <a:endParaRPr lang="en-US" sz="1400" dirty="0"/>
          </a:p>
          <a:p>
            <a:pPr marL="0" indent="0">
              <a:buNone/>
            </a:pPr>
            <a:endParaRPr lang="en-US" sz="1400" dirty="0"/>
          </a:p>
        </p:txBody>
      </p:sp>
      <p:sp>
        <p:nvSpPr>
          <p:cNvPr id="5" name="TextBox 4">
            <a:extLst>
              <a:ext uri="{FF2B5EF4-FFF2-40B4-BE49-F238E27FC236}">
                <a16:creationId xmlns:a16="http://schemas.microsoft.com/office/drawing/2014/main" id="{EA2F577C-1A6D-41A5-8DF6-FF0A2962D729}"/>
              </a:ext>
            </a:extLst>
          </p:cNvPr>
          <p:cNvSpPr txBox="1"/>
          <p:nvPr/>
        </p:nvSpPr>
        <p:spPr>
          <a:xfrm>
            <a:off x="597159" y="1748269"/>
            <a:ext cx="7409604" cy="498598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5400" b="0" i="0" u="none" strike="noStrike" kern="1200" cap="none" spc="0" normalizeH="0" baseline="0" noProof="0" dirty="0">
                <a:ln>
                  <a:noFill/>
                </a:ln>
                <a:solidFill>
                  <a:srgbClr val="000000"/>
                </a:solidFill>
                <a:effectLst/>
                <a:uLnTx/>
                <a:uFillTx/>
                <a:latin typeface="Calibri" panose="020F0502020204030204"/>
                <a:ea typeface="+mn-ea"/>
                <a:cs typeface="+mn-cs"/>
              </a:rPr>
              <a:t>Cropland/Pasture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5400" b="0" i="0" u="none" strike="noStrike" kern="1200" cap="none" spc="0" normalizeH="0" baseline="0" noProof="0" dirty="0">
                <a:ln>
                  <a:noFill/>
                </a:ln>
                <a:solidFill>
                  <a:srgbClr val="000000"/>
                </a:solidFill>
                <a:effectLst/>
                <a:uLnTx/>
                <a:uFillTx/>
                <a:latin typeface="Calibri" panose="020F0502020204030204"/>
                <a:ea typeface="+mn-ea"/>
                <a:cs typeface="+mn-cs"/>
              </a:rPr>
              <a:t>Forest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recent years Crop and Forest applications have been limited in CSP. Since CIC is a gateway from EQIP to CSP we are wanting to increase participation by crop and forest producers in CSP. We are hoping CIC will be a way for crop and forest landowners to try elements of CSP on portions of their operation which could lead to CSP applications.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493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extLst>
              <p:ext uri="{D42A27DB-BD31-4B8C-83A1-F6EECF244321}">
                <p14:modId xmlns:p14="http://schemas.microsoft.com/office/powerpoint/2010/main" val="3637154370"/>
              </p:ext>
            </p:extLst>
          </p:nvPr>
        </p:nvGraphicFramePr>
        <p:xfrm>
          <a:off x="228599" y="197428"/>
          <a:ext cx="5749636" cy="38758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537314524"/>
              </p:ext>
            </p:extLst>
          </p:nvPr>
        </p:nvGraphicFramePr>
        <p:xfrm>
          <a:off x="5978235" y="750471"/>
          <a:ext cx="2787565" cy="4836074"/>
        </p:xfrm>
        <a:graphic>
          <a:graphicData uri="http://schemas.openxmlformats.org/drawingml/2006/table">
            <a:tbl>
              <a:tblPr>
                <a:tableStyleId>{284E427A-3D55-4303-BF80-6455036E1DE7}</a:tableStyleId>
              </a:tblPr>
              <a:tblGrid>
                <a:gridCol w="732473">
                  <a:extLst>
                    <a:ext uri="{9D8B030D-6E8A-4147-A177-3AD203B41FA5}">
                      <a16:colId xmlns:a16="http://schemas.microsoft.com/office/drawing/2014/main" val="20000"/>
                    </a:ext>
                  </a:extLst>
                </a:gridCol>
                <a:gridCol w="1027546">
                  <a:extLst>
                    <a:ext uri="{9D8B030D-6E8A-4147-A177-3AD203B41FA5}">
                      <a16:colId xmlns:a16="http://schemas.microsoft.com/office/drawing/2014/main" val="20001"/>
                    </a:ext>
                  </a:extLst>
                </a:gridCol>
                <a:gridCol w="1027546">
                  <a:extLst>
                    <a:ext uri="{9D8B030D-6E8A-4147-A177-3AD203B41FA5}">
                      <a16:colId xmlns:a16="http://schemas.microsoft.com/office/drawing/2014/main" val="20002"/>
                    </a:ext>
                  </a:extLst>
                </a:gridCol>
              </a:tblGrid>
              <a:tr h="370802">
                <a:tc>
                  <a:txBody>
                    <a:bodyPr/>
                    <a:lstStyle/>
                    <a:p>
                      <a:r>
                        <a:rPr lang="en-US" dirty="0"/>
                        <a:t>Team</a:t>
                      </a:r>
                    </a:p>
                  </a:txBody>
                  <a:tcPr/>
                </a:tc>
                <a:tc>
                  <a:txBody>
                    <a:bodyPr/>
                    <a:lstStyle/>
                    <a:p>
                      <a:r>
                        <a:rPr lang="en-US" dirty="0"/>
                        <a:t>Apps</a:t>
                      </a:r>
                    </a:p>
                  </a:txBody>
                  <a:tcPr/>
                </a:tc>
                <a:tc>
                  <a:txBody>
                    <a:bodyPr/>
                    <a:lstStyle/>
                    <a:p>
                      <a:r>
                        <a:rPr lang="en-US" dirty="0"/>
                        <a:t>Contract</a:t>
                      </a:r>
                    </a:p>
                  </a:txBody>
                  <a:tcPr/>
                </a:tc>
                <a:extLst>
                  <a:ext uri="{0D108BD9-81ED-4DB2-BD59-A6C34878D82A}">
                    <a16:rowId xmlns:a16="http://schemas.microsoft.com/office/drawing/2014/main" val="10000"/>
                  </a:ext>
                </a:extLst>
              </a:tr>
              <a:tr h="370802">
                <a:tc>
                  <a:txBody>
                    <a:bodyPr/>
                    <a:lstStyle/>
                    <a:p>
                      <a:r>
                        <a:rPr lang="en-US" dirty="0"/>
                        <a:t>1</a:t>
                      </a:r>
                    </a:p>
                  </a:txBody>
                  <a:tcPr/>
                </a:tc>
                <a:tc>
                  <a:txBody>
                    <a:bodyPr/>
                    <a:lstStyle/>
                    <a:p>
                      <a:r>
                        <a:rPr lang="en-US" dirty="0"/>
                        <a:t>140</a:t>
                      </a:r>
                    </a:p>
                  </a:txBody>
                  <a:tcPr/>
                </a:tc>
                <a:tc>
                  <a:txBody>
                    <a:bodyPr/>
                    <a:lstStyle/>
                    <a:p>
                      <a:r>
                        <a:rPr lang="en-US" dirty="0"/>
                        <a:t>25</a:t>
                      </a:r>
                    </a:p>
                  </a:txBody>
                  <a:tcPr/>
                </a:tc>
                <a:extLst>
                  <a:ext uri="{0D108BD9-81ED-4DB2-BD59-A6C34878D82A}">
                    <a16:rowId xmlns:a16="http://schemas.microsoft.com/office/drawing/2014/main" val="10001"/>
                  </a:ext>
                </a:extLst>
              </a:tr>
              <a:tr h="370802">
                <a:tc>
                  <a:txBody>
                    <a:bodyPr/>
                    <a:lstStyle/>
                    <a:p>
                      <a:r>
                        <a:rPr lang="en-US" dirty="0"/>
                        <a:t>2</a:t>
                      </a:r>
                    </a:p>
                  </a:txBody>
                  <a:tcPr/>
                </a:tc>
                <a:tc>
                  <a:txBody>
                    <a:bodyPr/>
                    <a:lstStyle/>
                    <a:p>
                      <a:r>
                        <a:rPr lang="en-US" dirty="0"/>
                        <a:t>112</a:t>
                      </a:r>
                    </a:p>
                  </a:txBody>
                  <a:tcPr/>
                </a:tc>
                <a:tc>
                  <a:txBody>
                    <a:bodyPr/>
                    <a:lstStyle/>
                    <a:p>
                      <a:r>
                        <a:rPr lang="en-US" dirty="0"/>
                        <a:t>34</a:t>
                      </a:r>
                    </a:p>
                  </a:txBody>
                  <a:tcPr/>
                </a:tc>
                <a:extLst>
                  <a:ext uri="{0D108BD9-81ED-4DB2-BD59-A6C34878D82A}">
                    <a16:rowId xmlns:a16="http://schemas.microsoft.com/office/drawing/2014/main" val="10002"/>
                  </a:ext>
                </a:extLst>
              </a:tr>
              <a:tr h="370802">
                <a:tc>
                  <a:txBody>
                    <a:bodyPr/>
                    <a:lstStyle/>
                    <a:p>
                      <a:r>
                        <a:rPr lang="en-US" dirty="0"/>
                        <a:t>3</a:t>
                      </a:r>
                    </a:p>
                  </a:txBody>
                  <a:tcPr/>
                </a:tc>
                <a:tc>
                  <a:txBody>
                    <a:bodyPr/>
                    <a:lstStyle/>
                    <a:p>
                      <a:r>
                        <a:rPr lang="en-US" dirty="0"/>
                        <a:t>120</a:t>
                      </a:r>
                    </a:p>
                  </a:txBody>
                  <a:tcPr/>
                </a:tc>
                <a:tc>
                  <a:txBody>
                    <a:bodyPr/>
                    <a:lstStyle/>
                    <a:p>
                      <a:r>
                        <a:rPr lang="en-US" dirty="0"/>
                        <a:t>31</a:t>
                      </a:r>
                    </a:p>
                  </a:txBody>
                  <a:tcPr/>
                </a:tc>
                <a:extLst>
                  <a:ext uri="{0D108BD9-81ED-4DB2-BD59-A6C34878D82A}">
                    <a16:rowId xmlns:a16="http://schemas.microsoft.com/office/drawing/2014/main" val="10003"/>
                  </a:ext>
                </a:extLst>
              </a:tr>
              <a:tr h="386450">
                <a:tc>
                  <a:txBody>
                    <a:bodyPr/>
                    <a:lstStyle/>
                    <a:p>
                      <a:r>
                        <a:rPr lang="en-US" dirty="0"/>
                        <a:t>4</a:t>
                      </a:r>
                    </a:p>
                  </a:txBody>
                  <a:tcPr/>
                </a:tc>
                <a:tc>
                  <a:txBody>
                    <a:bodyPr/>
                    <a:lstStyle/>
                    <a:p>
                      <a:r>
                        <a:rPr lang="en-US" dirty="0"/>
                        <a:t>224</a:t>
                      </a:r>
                    </a:p>
                  </a:txBody>
                  <a:tcPr/>
                </a:tc>
                <a:tc>
                  <a:txBody>
                    <a:bodyPr/>
                    <a:lstStyle/>
                    <a:p>
                      <a:r>
                        <a:rPr lang="en-US" dirty="0"/>
                        <a:t>41</a:t>
                      </a:r>
                    </a:p>
                  </a:txBody>
                  <a:tcPr/>
                </a:tc>
                <a:extLst>
                  <a:ext uri="{0D108BD9-81ED-4DB2-BD59-A6C34878D82A}">
                    <a16:rowId xmlns:a16="http://schemas.microsoft.com/office/drawing/2014/main" val="10004"/>
                  </a:ext>
                </a:extLst>
              </a:tr>
              <a:tr h="370802">
                <a:tc>
                  <a:txBody>
                    <a:bodyPr/>
                    <a:lstStyle/>
                    <a:p>
                      <a:r>
                        <a:rPr lang="en-US" dirty="0"/>
                        <a:t>5</a:t>
                      </a:r>
                    </a:p>
                  </a:txBody>
                  <a:tcPr/>
                </a:tc>
                <a:tc>
                  <a:txBody>
                    <a:bodyPr/>
                    <a:lstStyle/>
                    <a:p>
                      <a:r>
                        <a:rPr lang="en-US" dirty="0"/>
                        <a:t>143</a:t>
                      </a:r>
                    </a:p>
                  </a:txBody>
                  <a:tcPr/>
                </a:tc>
                <a:tc>
                  <a:txBody>
                    <a:bodyPr/>
                    <a:lstStyle/>
                    <a:p>
                      <a:r>
                        <a:rPr lang="en-US" dirty="0"/>
                        <a:t>23</a:t>
                      </a:r>
                    </a:p>
                  </a:txBody>
                  <a:tcPr/>
                </a:tc>
                <a:extLst>
                  <a:ext uri="{0D108BD9-81ED-4DB2-BD59-A6C34878D82A}">
                    <a16:rowId xmlns:a16="http://schemas.microsoft.com/office/drawing/2014/main" val="10005"/>
                  </a:ext>
                </a:extLst>
              </a:tr>
              <a:tr h="370802">
                <a:tc>
                  <a:txBody>
                    <a:bodyPr/>
                    <a:lstStyle/>
                    <a:p>
                      <a:r>
                        <a:rPr lang="en-US" dirty="0"/>
                        <a:t>6</a:t>
                      </a:r>
                    </a:p>
                  </a:txBody>
                  <a:tcPr/>
                </a:tc>
                <a:tc>
                  <a:txBody>
                    <a:bodyPr/>
                    <a:lstStyle/>
                    <a:p>
                      <a:r>
                        <a:rPr lang="en-US" dirty="0"/>
                        <a:t>156</a:t>
                      </a:r>
                    </a:p>
                  </a:txBody>
                  <a:tcPr/>
                </a:tc>
                <a:tc>
                  <a:txBody>
                    <a:bodyPr/>
                    <a:lstStyle/>
                    <a:p>
                      <a:r>
                        <a:rPr lang="en-US" dirty="0"/>
                        <a:t>26</a:t>
                      </a:r>
                    </a:p>
                  </a:txBody>
                  <a:tcPr/>
                </a:tc>
                <a:extLst>
                  <a:ext uri="{0D108BD9-81ED-4DB2-BD59-A6C34878D82A}">
                    <a16:rowId xmlns:a16="http://schemas.microsoft.com/office/drawing/2014/main" val="10006"/>
                  </a:ext>
                </a:extLst>
              </a:tr>
              <a:tr h="370802">
                <a:tc>
                  <a:txBody>
                    <a:bodyPr/>
                    <a:lstStyle/>
                    <a:p>
                      <a:r>
                        <a:rPr lang="en-US" dirty="0"/>
                        <a:t>7</a:t>
                      </a:r>
                    </a:p>
                  </a:txBody>
                  <a:tcPr/>
                </a:tc>
                <a:tc>
                  <a:txBody>
                    <a:bodyPr/>
                    <a:lstStyle/>
                    <a:p>
                      <a:r>
                        <a:rPr lang="en-US" dirty="0"/>
                        <a:t>77</a:t>
                      </a:r>
                    </a:p>
                  </a:txBody>
                  <a:tcPr/>
                </a:tc>
                <a:tc>
                  <a:txBody>
                    <a:bodyPr/>
                    <a:lstStyle/>
                    <a:p>
                      <a:r>
                        <a:rPr lang="en-US" dirty="0"/>
                        <a:t>22</a:t>
                      </a:r>
                    </a:p>
                  </a:txBody>
                  <a:tcPr/>
                </a:tc>
                <a:extLst>
                  <a:ext uri="{0D108BD9-81ED-4DB2-BD59-A6C34878D82A}">
                    <a16:rowId xmlns:a16="http://schemas.microsoft.com/office/drawing/2014/main" val="10007"/>
                  </a:ext>
                </a:extLst>
              </a:tr>
              <a:tr h="370802">
                <a:tc>
                  <a:txBody>
                    <a:bodyPr/>
                    <a:lstStyle/>
                    <a:p>
                      <a:r>
                        <a:rPr lang="en-US" dirty="0"/>
                        <a:t>8</a:t>
                      </a:r>
                    </a:p>
                  </a:txBody>
                  <a:tcPr/>
                </a:tc>
                <a:tc>
                  <a:txBody>
                    <a:bodyPr/>
                    <a:lstStyle/>
                    <a:p>
                      <a:r>
                        <a:rPr lang="en-US" dirty="0"/>
                        <a:t>116</a:t>
                      </a:r>
                    </a:p>
                  </a:txBody>
                  <a:tcPr/>
                </a:tc>
                <a:tc>
                  <a:txBody>
                    <a:bodyPr/>
                    <a:lstStyle/>
                    <a:p>
                      <a:r>
                        <a:rPr lang="en-US" dirty="0"/>
                        <a:t>32</a:t>
                      </a:r>
                    </a:p>
                  </a:txBody>
                  <a:tcPr/>
                </a:tc>
                <a:extLst>
                  <a:ext uri="{0D108BD9-81ED-4DB2-BD59-A6C34878D82A}">
                    <a16:rowId xmlns:a16="http://schemas.microsoft.com/office/drawing/2014/main" val="10008"/>
                  </a:ext>
                </a:extLst>
              </a:tr>
              <a:tr h="370802">
                <a:tc>
                  <a:txBody>
                    <a:bodyPr/>
                    <a:lstStyle/>
                    <a:p>
                      <a:r>
                        <a:rPr lang="en-US" dirty="0"/>
                        <a:t>9</a:t>
                      </a:r>
                    </a:p>
                  </a:txBody>
                  <a:tcPr/>
                </a:tc>
                <a:tc>
                  <a:txBody>
                    <a:bodyPr/>
                    <a:lstStyle/>
                    <a:p>
                      <a:r>
                        <a:rPr lang="en-US" dirty="0"/>
                        <a:t>75</a:t>
                      </a:r>
                    </a:p>
                  </a:txBody>
                  <a:tcPr/>
                </a:tc>
                <a:tc>
                  <a:txBody>
                    <a:bodyPr/>
                    <a:lstStyle/>
                    <a:p>
                      <a:r>
                        <a:rPr lang="en-US" dirty="0"/>
                        <a:t>32</a:t>
                      </a:r>
                    </a:p>
                  </a:txBody>
                  <a:tcPr/>
                </a:tc>
                <a:extLst>
                  <a:ext uri="{0D108BD9-81ED-4DB2-BD59-A6C34878D82A}">
                    <a16:rowId xmlns:a16="http://schemas.microsoft.com/office/drawing/2014/main" val="10009"/>
                  </a:ext>
                </a:extLst>
              </a:tr>
              <a:tr h="370802">
                <a:tc>
                  <a:txBody>
                    <a:bodyPr/>
                    <a:lstStyle/>
                    <a:p>
                      <a:r>
                        <a:rPr lang="en-US" dirty="0"/>
                        <a:t>10</a:t>
                      </a:r>
                    </a:p>
                  </a:txBody>
                  <a:tcPr/>
                </a:tc>
                <a:tc>
                  <a:txBody>
                    <a:bodyPr/>
                    <a:lstStyle/>
                    <a:p>
                      <a:r>
                        <a:rPr lang="en-US" dirty="0"/>
                        <a:t>96</a:t>
                      </a:r>
                    </a:p>
                  </a:txBody>
                  <a:tcPr/>
                </a:tc>
                <a:tc>
                  <a:txBody>
                    <a:bodyPr/>
                    <a:lstStyle/>
                    <a:p>
                      <a:r>
                        <a:rPr lang="en-US" dirty="0"/>
                        <a:t>20</a:t>
                      </a:r>
                    </a:p>
                  </a:txBody>
                  <a:tcPr/>
                </a:tc>
                <a:extLst>
                  <a:ext uri="{0D108BD9-81ED-4DB2-BD59-A6C34878D82A}">
                    <a16:rowId xmlns:a16="http://schemas.microsoft.com/office/drawing/2014/main" val="10010"/>
                  </a:ext>
                </a:extLst>
              </a:tr>
              <a:tr h="370802">
                <a:tc>
                  <a:txBody>
                    <a:bodyPr/>
                    <a:lstStyle/>
                    <a:p>
                      <a:r>
                        <a:rPr lang="en-US" dirty="0"/>
                        <a:t>11</a:t>
                      </a:r>
                    </a:p>
                  </a:txBody>
                  <a:tcPr/>
                </a:tc>
                <a:tc>
                  <a:txBody>
                    <a:bodyPr/>
                    <a:lstStyle/>
                    <a:p>
                      <a:r>
                        <a:rPr lang="en-US" dirty="0"/>
                        <a:t>141</a:t>
                      </a:r>
                    </a:p>
                  </a:txBody>
                  <a:tcPr/>
                </a:tc>
                <a:tc>
                  <a:txBody>
                    <a:bodyPr/>
                    <a:lstStyle/>
                    <a:p>
                      <a:r>
                        <a:rPr lang="en-US" dirty="0"/>
                        <a:t>18</a:t>
                      </a:r>
                    </a:p>
                  </a:txBody>
                  <a:tcPr/>
                </a:tc>
                <a:extLst>
                  <a:ext uri="{0D108BD9-81ED-4DB2-BD59-A6C34878D82A}">
                    <a16:rowId xmlns:a16="http://schemas.microsoft.com/office/drawing/2014/main" val="10011"/>
                  </a:ext>
                </a:extLst>
              </a:tr>
              <a:tr h="370802">
                <a:tc>
                  <a:txBody>
                    <a:bodyPr/>
                    <a:lstStyle/>
                    <a:p>
                      <a:r>
                        <a:rPr lang="en-US" dirty="0"/>
                        <a:t>Total</a:t>
                      </a:r>
                    </a:p>
                  </a:txBody>
                  <a:tcPr/>
                </a:tc>
                <a:tc>
                  <a:txBody>
                    <a:bodyPr/>
                    <a:lstStyle/>
                    <a:p>
                      <a:r>
                        <a:rPr lang="en-US" dirty="0"/>
                        <a:t>1400</a:t>
                      </a:r>
                    </a:p>
                  </a:txBody>
                  <a:tcPr/>
                </a:tc>
                <a:tc>
                  <a:txBody>
                    <a:bodyPr/>
                    <a:lstStyle/>
                    <a:p>
                      <a:r>
                        <a:rPr lang="en-US" dirty="0"/>
                        <a:t>304</a:t>
                      </a:r>
                    </a:p>
                  </a:txBody>
                  <a:tcPr/>
                </a:tc>
                <a:extLst>
                  <a:ext uri="{0D108BD9-81ED-4DB2-BD59-A6C34878D82A}">
                    <a16:rowId xmlns:a16="http://schemas.microsoft.com/office/drawing/2014/main" val="2257095519"/>
                  </a:ext>
                </a:extLst>
              </a:tr>
            </a:tbl>
          </a:graphicData>
        </a:graphic>
      </p:graphicFrame>
      <p:sp>
        <p:nvSpPr>
          <p:cNvPr id="13" name="TextBox 12"/>
          <p:cNvSpPr txBox="1"/>
          <p:nvPr/>
        </p:nvSpPr>
        <p:spPr>
          <a:xfrm>
            <a:off x="831273" y="4738255"/>
            <a:ext cx="3972498" cy="646331"/>
          </a:xfrm>
          <a:prstGeom prst="rect">
            <a:avLst/>
          </a:prstGeom>
          <a:noFill/>
        </p:spPr>
        <p:txBody>
          <a:bodyPr wrap="none" rtlCol="0">
            <a:spAutoFit/>
          </a:bodyPr>
          <a:lstStyle/>
          <a:p>
            <a:r>
              <a:rPr lang="en-US" dirty="0"/>
              <a:t>FY 2021 EQIP Applications and Contracts</a:t>
            </a:r>
          </a:p>
          <a:p>
            <a:r>
              <a:rPr lang="en-US" dirty="0"/>
              <a:t>	       Per Team</a:t>
            </a:r>
          </a:p>
        </p:txBody>
      </p:sp>
    </p:spTree>
    <p:extLst>
      <p:ext uri="{BB962C8B-B14F-4D97-AF65-F5344CB8AC3E}">
        <p14:creationId xmlns:p14="http://schemas.microsoft.com/office/powerpoint/2010/main" val="40622588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560340" cy="1375129"/>
          </a:xfrm>
        </p:spPr>
        <p:txBody>
          <a:bodyPr/>
          <a:lstStyle/>
          <a:p>
            <a:r>
              <a:rPr lang="en-US" sz="4800" b="1" dirty="0"/>
              <a:t>EQIP CIC Priority Resource Concerns (PRCs)</a:t>
            </a:r>
          </a:p>
        </p:txBody>
      </p:sp>
      <p:sp>
        <p:nvSpPr>
          <p:cNvPr id="3" name="Content Placeholder 2">
            <a:extLst>
              <a:ext uri="{FF2B5EF4-FFF2-40B4-BE49-F238E27FC236}">
                <a16:creationId xmlns:a16="http://schemas.microsoft.com/office/drawing/2014/main" id="{7D5C3826-32E3-4CC3-8F02-BEE3A6DA6DD4}"/>
              </a:ext>
            </a:extLst>
          </p:cNvPr>
          <p:cNvSpPr>
            <a:spLocks noGrp="1"/>
          </p:cNvSpPr>
          <p:nvPr>
            <p:ph idx="1"/>
          </p:nvPr>
        </p:nvSpPr>
        <p:spPr>
          <a:xfrm>
            <a:off x="291830" y="2145323"/>
            <a:ext cx="8560340" cy="4586216"/>
          </a:xfrm>
        </p:spPr>
        <p:txBody>
          <a:bodyPr/>
          <a:lstStyle/>
          <a:p>
            <a:pPr marL="0" indent="0">
              <a:buNone/>
            </a:pPr>
            <a:endParaRPr lang="en-US" sz="1400" dirty="0"/>
          </a:p>
          <a:p>
            <a:pPr marL="0" indent="0">
              <a:buNone/>
            </a:pPr>
            <a:endParaRPr lang="en-US" sz="1400" dirty="0"/>
          </a:p>
        </p:txBody>
      </p:sp>
      <p:sp>
        <p:nvSpPr>
          <p:cNvPr id="4" name="Rectangle 3">
            <a:extLst>
              <a:ext uri="{FF2B5EF4-FFF2-40B4-BE49-F238E27FC236}">
                <a16:creationId xmlns:a16="http://schemas.microsoft.com/office/drawing/2014/main" id="{086080FF-0FBB-4B71-89D0-55ACA37937F0}"/>
              </a:ext>
            </a:extLst>
          </p:cNvPr>
          <p:cNvSpPr/>
          <p:nvPr/>
        </p:nvSpPr>
        <p:spPr>
          <a:xfrm>
            <a:off x="175846" y="2508966"/>
            <a:ext cx="8676324" cy="40318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States, in consultation with the State Technical Committee, will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identify priority resource concerns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Priority Resource Concern Criteria: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  States may identify </a:t>
            </a:r>
            <a:r>
              <a:rPr kumimoji="0" lang="en-US" sz="2200" b="1" i="0" u="sng" strike="noStrike" kern="1200" cap="none" spc="0" normalizeH="0" baseline="0" noProof="0" dirty="0">
                <a:ln>
                  <a:noFill/>
                </a:ln>
                <a:solidFill>
                  <a:srgbClr val="000000"/>
                </a:solidFill>
                <a:effectLst/>
                <a:uLnTx/>
                <a:uFillTx/>
                <a:latin typeface="Calibri" panose="020F0502020204030204"/>
                <a:ea typeface="+mn-ea"/>
                <a:cs typeface="+mn-cs"/>
              </a:rPr>
              <a:t>up to</a:t>
            </a: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 3 PRCs for each land use within a given 	    high priority area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  Note: Not all land uses need to be included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  The same PRCs may be used for more than one land use within 	    the same high priority area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	•  For each PRC, States will identify the incentive practices 	  	    (practices and enhancements) that will be available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	•  Conservation plans must target at least one PRC</a:t>
            </a:r>
          </a:p>
        </p:txBody>
      </p:sp>
    </p:spTree>
    <p:extLst>
      <p:ext uri="{BB962C8B-B14F-4D97-AF65-F5344CB8AC3E}">
        <p14:creationId xmlns:p14="http://schemas.microsoft.com/office/powerpoint/2010/main" val="401592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5C3826-32E3-4CC3-8F02-BEE3A6DA6DD4}"/>
              </a:ext>
            </a:extLst>
          </p:cNvPr>
          <p:cNvSpPr>
            <a:spLocks noGrp="1"/>
          </p:cNvSpPr>
          <p:nvPr>
            <p:ph idx="1"/>
          </p:nvPr>
        </p:nvSpPr>
        <p:spPr>
          <a:xfrm>
            <a:off x="291830" y="2145323"/>
            <a:ext cx="8560340" cy="4586216"/>
          </a:xfrm>
        </p:spPr>
        <p:txBody>
          <a:bodyPr/>
          <a:lstStyle/>
          <a:p>
            <a:pPr marL="0" indent="0">
              <a:buNone/>
            </a:pPr>
            <a:endParaRPr lang="en-US" sz="1400" dirty="0"/>
          </a:p>
          <a:p>
            <a:pPr marL="0" indent="0">
              <a:buNone/>
            </a:pPr>
            <a:endParaRPr lang="en-US" sz="1400" dirty="0"/>
          </a:p>
        </p:txBody>
      </p:sp>
      <p:pic>
        <p:nvPicPr>
          <p:cNvPr id="5" name="Picture 4">
            <a:extLst>
              <a:ext uri="{FF2B5EF4-FFF2-40B4-BE49-F238E27FC236}">
                <a16:creationId xmlns:a16="http://schemas.microsoft.com/office/drawing/2014/main" id="{FDCBC798-7AD7-4153-8F0F-7A3E2C85FCE9}"/>
              </a:ext>
            </a:extLst>
          </p:cNvPr>
          <p:cNvPicPr>
            <a:picLocks noChangeAspect="1"/>
          </p:cNvPicPr>
          <p:nvPr/>
        </p:nvPicPr>
        <p:blipFill>
          <a:blip r:embed="rId2"/>
          <a:stretch>
            <a:fillRect/>
          </a:stretch>
        </p:blipFill>
        <p:spPr>
          <a:xfrm>
            <a:off x="746449" y="906350"/>
            <a:ext cx="7959012" cy="5708621"/>
          </a:xfrm>
          <a:prstGeom prst="rect">
            <a:avLst/>
          </a:prstGeom>
        </p:spPr>
      </p:pic>
    </p:spTree>
    <p:extLst>
      <p:ext uri="{BB962C8B-B14F-4D97-AF65-F5344CB8AC3E}">
        <p14:creationId xmlns:p14="http://schemas.microsoft.com/office/powerpoint/2010/main" val="34060523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693550" cy="898723"/>
          </a:xfrm>
        </p:spPr>
        <p:txBody>
          <a:bodyPr/>
          <a:lstStyle/>
          <a:p>
            <a:r>
              <a:rPr lang="en-US" sz="4800" dirty="0">
                <a:solidFill>
                  <a:srgbClr val="000000"/>
                </a:solidFill>
                <a:latin typeface="Calibri" panose="020F0502020204030204" pitchFamily="34" charset="0"/>
              </a:rPr>
              <a:t>New Mexico FY2021 – PRC’s</a:t>
            </a:r>
            <a:endParaRPr lang="en-US" sz="4800" b="1" dirty="0"/>
          </a:p>
        </p:txBody>
      </p:sp>
      <p:sp>
        <p:nvSpPr>
          <p:cNvPr id="3" name="Content Placeholder 2">
            <a:extLst>
              <a:ext uri="{FF2B5EF4-FFF2-40B4-BE49-F238E27FC236}">
                <a16:creationId xmlns:a16="http://schemas.microsoft.com/office/drawing/2014/main" id="{7D5C3826-32E3-4CC3-8F02-BEE3A6DA6DD4}"/>
              </a:ext>
            </a:extLst>
          </p:cNvPr>
          <p:cNvSpPr>
            <a:spLocks noGrp="1"/>
          </p:cNvSpPr>
          <p:nvPr>
            <p:ph idx="1"/>
          </p:nvPr>
        </p:nvSpPr>
        <p:spPr>
          <a:xfrm>
            <a:off x="291830" y="1750978"/>
            <a:ext cx="8560340" cy="4511509"/>
          </a:xfrm>
        </p:spPr>
        <p:txBody>
          <a:bodyPr/>
          <a:lstStyle/>
          <a:p>
            <a:pPr marL="0" indent="0">
              <a:buNone/>
            </a:pPr>
            <a:endParaRPr lang="en-US" sz="1400" dirty="0"/>
          </a:p>
          <a:p>
            <a:pPr marL="0" indent="0">
              <a:buNone/>
            </a:pPr>
            <a:endParaRPr lang="en-US" sz="1400" dirty="0"/>
          </a:p>
        </p:txBody>
      </p:sp>
      <p:sp>
        <p:nvSpPr>
          <p:cNvPr id="5" name="TextBox 4">
            <a:extLst>
              <a:ext uri="{FF2B5EF4-FFF2-40B4-BE49-F238E27FC236}">
                <a16:creationId xmlns:a16="http://schemas.microsoft.com/office/drawing/2014/main" id="{EA2F577C-1A6D-41A5-8DF6-FF0A2962D729}"/>
              </a:ext>
            </a:extLst>
          </p:cNvPr>
          <p:cNvSpPr txBox="1"/>
          <p:nvPr/>
        </p:nvSpPr>
        <p:spPr>
          <a:xfrm>
            <a:off x="736569" y="1750977"/>
            <a:ext cx="7754288" cy="42165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Calibri" panose="020F0502020204030204"/>
                <a:ea typeface="+mn-ea"/>
                <a:cs typeface="+mn-cs"/>
              </a:rPr>
              <a:t>Crop: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Soil Quality Limitations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Source Water Depletion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Wind &amp; Water Erosion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Calibri" panose="020F0502020204030204"/>
                <a:ea typeface="+mn-ea"/>
                <a:cs typeface="+mn-cs"/>
              </a:rPr>
              <a:t>Forest: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Fire Management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Terrestrial Habitat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Concentrated Erosion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0668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693550" cy="1388272"/>
          </a:xfrm>
        </p:spPr>
        <p:txBody>
          <a:bodyPr/>
          <a:lstStyle/>
          <a:p>
            <a:r>
              <a:rPr lang="en-US" sz="4000" dirty="0">
                <a:solidFill>
                  <a:srgbClr val="000000"/>
                </a:solidFill>
                <a:latin typeface="Calibri" panose="020F0502020204030204" pitchFamily="34" charset="0"/>
              </a:rPr>
              <a:t>New Mexico FY2021 – Cropland/Pasture</a:t>
            </a:r>
            <a:br>
              <a:rPr lang="en-US" sz="4000" dirty="0">
                <a:solidFill>
                  <a:srgbClr val="000000"/>
                </a:solidFill>
                <a:latin typeface="Calibri" panose="020F0502020204030204" pitchFamily="34" charset="0"/>
              </a:rPr>
            </a:br>
            <a:r>
              <a:rPr lang="en-US" sz="4000" dirty="0">
                <a:solidFill>
                  <a:srgbClr val="000000"/>
                </a:solidFill>
                <a:latin typeface="Calibri" panose="020F0502020204030204" pitchFamily="34" charset="0"/>
              </a:rPr>
              <a:t>Practices</a:t>
            </a:r>
            <a:br>
              <a:rPr lang="en-US" sz="4800" dirty="0">
                <a:solidFill>
                  <a:srgbClr val="000000"/>
                </a:solidFill>
                <a:latin typeface="Calibri" panose="020F0502020204030204" pitchFamily="34" charset="0"/>
              </a:rPr>
            </a:br>
            <a:endParaRPr lang="en-US" sz="4800" b="1" dirty="0"/>
          </a:p>
        </p:txBody>
      </p:sp>
      <p:sp>
        <p:nvSpPr>
          <p:cNvPr id="5" name="TextBox 4">
            <a:extLst>
              <a:ext uri="{FF2B5EF4-FFF2-40B4-BE49-F238E27FC236}">
                <a16:creationId xmlns:a16="http://schemas.microsoft.com/office/drawing/2014/main" id="{EA2F577C-1A6D-41A5-8DF6-FF0A2962D729}"/>
              </a:ext>
            </a:extLst>
          </p:cNvPr>
          <p:cNvSpPr txBox="1"/>
          <p:nvPr/>
        </p:nvSpPr>
        <p:spPr>
          <a:xfrm>
            <a:off x="385137" y="2240528"/>
            <a:ext cx="3944267"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Practices:</a:t>
            </a:r>
            <a:b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327 – Conservation Cover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328 – Conservation Crop Rotation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329 – Residue and Tillage Management, No-Till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331 – Contour Orchard and Other Perennial Crops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340 – Cover Crop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345 – Residue and Tillage Management, Reduced Till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386 – Field Border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428 – Irrigation Ditch Lining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430 – Irrigation Pipeline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436 – Irrigation Reservoir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441 – Irrigation System, </a:t>
            </a:r>
            <a:r>
              <a:rPr kumimoji="0" lang="en-US" sz="1800" b="0" i="0" u="none" strike="noStrike" kern="1200" cap="none" spc="0" normalizeH="0" baseline="0" noProof="0" dirty="0" err="1">
                <a:ln>
                  <a:noFill/>
                </a:ln>
                <a:solidFill>
                  <a:srgbClr val="000000"/>
                </a:solidFill>
                <a:effectLst/>
                <a:uLnTx/>
                <a:uFillTx/>
                <a:latin typeface="Calibri" panose="020F0502020204030204"/>
                <a:ea typeface="+mn-ea"/>
                <a:cs typeface="+mn-cs"/>
              </a:rPr>
              <a:t>Microirrigation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BD895CC-0F31-4508-BC71-005F3F79ACFA}"/>
              </a:ext>
            </a:extLst>
          </p:cNvPr>
          <p:cNvSpPr txBox="1"/>
          <p:nvPr/>
        </p:nvSpPr>
        <p:spPr>
          <a:xfrm>
            <a:off x="5029199" y="2277768"/>
            <a:ext cx="3822969"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442 – Sprinkler System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443 – Irrigation System, Surface and Subsurface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449 – Irrigation Water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464 – Irrigation Land Leveling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484 – Mulching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511 – Forage Harvest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512 – Pasture and Hay planting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533 – Pumping Plant</a:t>
            </a:r>
            <a:b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550 – Range Planting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587 – Structure for Water Control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590 – Nutrient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595 – Pest Management Conservation System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600 – Terrace</a:t>
            </a:r>
          </a:p>
        </p:txBody>
      </p:sp>
    </p:spTree>
    <p:extLst>
      <p:ext uri="{BB962C8B-B14F-4D97-AF65-F5344CB8AC3E}">
        <p14:creationId xmlns:p14="http://schemas.microsoft.com/office/powerpoint/2010/main" val="26000148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693550" cy="1415083"/>
          </a:xfrm>
        </p:spPr>
        <p:txBody>
          <a:bodyPr/>
          <a:lstStyle/>
          <a:p>
            <a:r>
              <a:rPr lang="en-US" sz="4800" dirty="0">
                <a:solidFill>
                  <a:srgbClr val="000000"/>
                </a:solidFill>
                <a:latin typeface="Calibri" panose="020F0502020204030204" pitchFamily="34" charset="0"/>
              </a:rPr>
              <a:t>New Mexico FY2021 – Practices</a:t>
            </a:r>
            <a:br>
              <a:rPr lang="en-US" sz="4800" dirty="0">
                <a:solidFill>
                  <a:srgbClr val="000000"/>
                </a:solidFill>
                <a:latin typeface="Calibri" panose="020F0502020204030204" pitchFamily="34" charset="0"/>
              </a:rPr>
            </a:br>
            <a:r>
              <a:rPr lang="en-US" sz="4800" dirty="0">
                <a:solidFill>
                  <a:srgbClr val="000000"/>
                </a:solidFill>
                <a:latin typeface="Calibri" panose="020F0502020204030204" pitchFamily="34" charset="0"/>
              </a:rPr>
              <a:t>Forestry</a:t>
            </a:r>
            <a:endParaRPr lang="en-US" sz="4800" b="1" dirty="0"/>
          </a:p>
        </p:txBody>
      </p:sp>
      <p:sp>
        <p:nvSpPr>
          <p:cNvPr id="3" name="Content Placeholder 2">
            <a:extLst>
              <a:ext uri="{FF2B5EF4-FFF2-40B4-BE49-F238E27FC236}">
                <a16:creationId xmlns:a16="http://schemas.microsoft.com/office/drawing/2014/main" id="{7D5C3826-32E3-4CC3-8F02-BEE3A6DA6DD4}"/>
              </a:ext>
            </a:extLst>
          </p:cNvPr>
          <p:cNvSpPr>
            <a:spLocks noGrp="1"/>
          </p:cNvSpPr>
          <p:nvPr>
            <p:ph idx="1"/>
          </p:nvPr>
        </p:nvSpPr>
        <p:spPr>
          <a:xfrm>
            <a:off x="291830" y="2267339"/>
            <a:ext cx="8560340" cy="4464200"/>
          </a:xfrm>
        </p:spPr>
        <p:txBody>
          <a:bodyPr/>
          <a:lstStyle/>
          <a:p>
            <a:pPr marL="0" indent="0">
              <a:buNone/>
            </a:pPr>
            <a:endParaRPr lang="en-US" sz="1400" dirty="0"/>
          </a:p>
          <a:p>
            <a:pPr marL="0" indent="0">
              <a:buNone/>
            </a:pPr>
            <a:endParaRPr lang="en-US" sz="1400" dirty="0"/>
          </a:p>
        </p:txBody>
      </p:sp>
      <p:sp>
        <p:nvSpPr>
          <p:cNvPr id="5" name="TextBox 4">
            <a:extLst>
              <a:ext uri="{FF2B5EF4-FFF2-40B4-BE49-F238E27FC236}">
                <a16:creationId xmlns:a16="http://schemas.microsoft.com/office/drawing/2014/main" id="{EA2F577C-1A6D-41A5-8DF6-FF0A2962D729}"/>
              </a:ext>
            </a:extLst>
          </p:cNvPr>
          <p:cNvSpPr txBox="1"/>
          <p:nvPr/>
        </p:nvSpPr>
        <p:spPr>
          <a:xfrm>
            <a:off x="373225" y="2374716"/>
            <a:ext cx="3940100"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Practices: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314 – Brush Management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327 – Conservation Cover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338 – Prescribed Burning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381 – </a:t>
            </a:r>
            <a:r>
              <a:rPr kumimoji="0" lang="en-US" sz="1800" b="0" i="0" u="none" strike="noStrike" kern="1200" cap="none" spc="0" normalizeH="0" baseline="0" noProof="0" dirty="0" err="1">
                <a:ln>
                  <a:noFill/>
                </a:ln>
                <a:solidFill>
                  <a:srgbClr val="000000"/>
                </a:solidFill>
                <a:effectLst/>
                <a:uLnTx/>
                <a:uFillTx/>
                <a:latin typeface="Calibri" panose="020F0502020204030204"/>
                <a:ea typeface="+mn-ea"/>
                <a:cs typeface="+mn-cs"/>
              </a:rPr>
              <a:t>Silvopasture</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382 – Fence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362 – Diversion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383 – Fuel Break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384 – Woody Residue Treatment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391 – Riparian Forest Buffer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394 – Firebreak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395 – Stream Habitat Improvement and Management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410 – Grade Stabilization Structure</a:t>
            </a:r>
          </a:p>
        </p:txBody>
      </p:sp>
      <p:sp>
        <p:nvSpPr>
          <p:cNvPr id="6" name="TextBox 5">
            <a:extLst>
              <a:ext uri="{FF2B5EF4-FFF2-40B4-BE49-F238E27FC236}">
                <a16:creationId xmlns:a16="http://schemas.microsoft.com/office/drawing/2014/main" id="{F499376B-7BE1-4590-9C22-14D67E0CDCC8}"/>
              </a:ext>
            </a:extLst>
          </p:cNvPr>
          <p:cNvSpPr txBox="1"/>
          <p:nvPr/>
        </p:nvSpPr>
        <p:spPr>
          <a:xfrm>
            <a:off x="4830676" y="2365385"/>
            <a:ext cx="3940099"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420 – Wildlife Habitat Planting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472 – Access Control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516 – Livestock Pipeline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528 – Prescribed Grazing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533 – Pumping Plant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574 – Spring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614 – Water Facility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642 – Water Well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643 – Restoration of Rare or declining habitat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645 – Upland Wildlife Habitat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649 – Structures for Wildlife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666 – Forest Stand Improvement</a:t>
            </a:r>
          </a:p>
        </p:txBody>
      </p:sp>
    </p:spTree>
    <p:extLst>
      <p:ext uri="{BB962C8B-B14F-4D97-AF65-F5344CB8AC3E}">
        <p14:creationId xmlns:p14="http://schemas.microsoft.com/office/powerpoint/2010/main" val="3444160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693550" cy="1388272"/>
          </a:xfrm>
        </p:spPr>
        <p:txBody>
          <a:bodyPr/>
          <a:lstStyle/>
          <a:p>
            <a:r>
              <a:rPr lang="en-US" sz="4000" dirty="0">
                <a:solidFill>
                  <a:srgbClr val="000000"/>
                </a:solidFill>
                <a:latin typeface="Calibri" panose="020F0502020204030204" pitchFamily="34" charset="0"/>
              </a:rPr>
              <a:t>New Mexico FY2021 – Cropland/Pasture</a:t>
            </a:r>
            <a:br>
              <a:rPr lang="en-US" sz="4000" dirty="0">
                <a:solidFill>
                  <a:srgbClr val="000000"/>
                </a:solidFill>
                <a:latin typeface="Calibri" panose="020F0502020204030204" pitchFamily="34" charset="0"/>
              </a:rPr>
            </a:br>
            <a:r>
              <a:rPr lang="en-US" sz="4000" dirty="0">
                <a:solidFill>
                  <a:srgbClr val="000000"/>
                </a:solidFill>
                <a:latin typeface="Calibri" panose="020F0502020204030204" pitchFamily="34" charset="0"/>
              </a:rPr>
              <a:t>Enhancements</a:t>
            </a:r>
            <a:br>
              <a:rPr lang="en-US" sz="4800" dirty="0">
                <a:solidFill>
                  <a:srgbClr val="000000"/>
                </a:solidFill>
                <a:latin typeface="Calibri" panose="020F0502020204030204" pitchFamily="34" charset="0"/>
              </a:rPr>
            </a:br>
            <a:endParaRPr lang="en-US" sz="4800" b="1" dirty="0"/>
          </a:p>
        </p:txBody>
      </p:sp>
      <p:sp>
        <p:nvSpPr>
          <p:cNvPr id="5" name="TextBox 4">
            <a:extLst>
              <a:ext uri="{FF2B5EF4-FFF2-40B4-BE49-F238E27FC236}">
                <a16:creationId xmlns:a16="http://schemas.microsoft.com/office/drawing/2014/main" id="{EA2F577C-1A6D-41A5-8DF6-FF0A2962D729}"/>
              </a:ext>
            </a:extLst>
          </p:cNvPr>
          <p:cNvSpPr txBox="1"/>
          <p:nvPr/>
        </p:nvSpPr>
        <p:spPr>
          <a:xfrm>
            <a:off x="385137" y="2240528"/>
            <a:ext cx="8467033"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E328A Resource Conserving crop rotation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E328B Improved resource conserving </a:t>
            </a:r>
            <a:r>
              <a:rPr kumimoji="0" lang="en-US" sz="1800" b="0" i="0" u="none" strike="noStrike" kern="1200" cap="none" spc="0" normalizeH="0" baseline="0" noProof="0" dirty="0" err="1">
                <a:ln>
                  <a:noFill/>
                </a:ln>
                <a:solidFill>
                  <a:srgbClr val="000000"/>
                </a:solidFill>
                <a:effectLst/>
                <a:uLnTx/>
                <a:uFillTx/>
                <a:latin typeface="Calibri" panose="020F0502020204030204"/>
                <a:ea typeface="+mn-ea"/>
                <a:cs typeface="+mn-cs"/>
              </a:rPr>
              <a:t>vrop</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rotation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E328C Conservation crop rotation on recently converted CRP grass/legume cover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E328E Soil health crop rotation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E328F Modifications to improve soil health and increase soil organic matter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E328G Crop rotation on recently converted CRP grass/legume cover for soil organic matter improvement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E329A No till to reduce soil erosion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E329C No till to increase plant-available moisture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E329D No till system to increase soil health and soil organic matter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E334A Controlled traffic farming to reduce compaction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E340A Cover crop to reduce soil erosion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E340B Intensive cover cropping to increase soil health and soil organic matter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E340C Use of multi-species cover crops to improve soil health and increase soil organic matter</a:t>
            </a:r>
          </a:p>
        </p:txBody>
      </p:sp>
    </p:spTree>
    <p:extLst>
      <p:ext uri="{BB962C8B-B14F-4D97-AF65-F5344CB8AC3E}">
        <p14:creationId xmlns:p14="http://schemas.microsoft.com/office/powerpoint/2010/main" val="1821723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693550" cy="1388272"/>
          </a:xfrm>
        </p:spPr>
        <p:txBody>
          <a:bodyPr/>
          <a:lstStyle/>
          <a:p>
            <a:r>
              <a:rPr lang="en-US" sz="4000" dirty="0">
                <a:solidFill>
                  <a:srgbClr val="000000"/>
                </a:solidFill>
                <a:latin typeface="Calibri" panose="020F0502020204030204" pitchFamily="34" charset="0"/>
              </a:rPr>
              <a:t>New Mexico FY2021 – Cropland/Pasture</a:t>
            </a:r>
            <a:br>
              <a:rPr lang="en-US" sz="4000" dirty="0">
                <a:solidFill>
                  <a:srgbClr val="000000"/>
                </a:solidFill>
                <a:latin typeface="Calibri" panose="020F0502020204030204" pitchFamily="34" charset="0"/>
              </a:rPr>
            </a:br>
            <a:r>
              <a:rPr lang="en-US" sz="4000" dirty="0">
                <a:solidFill>
                  <a:srgbClr val="000000"/>
                </a:solidFill>
                <a:latin typeface="Calibri" panose="020F0502020204030204" pitchFamily="34" charset="0"/>
              </a:rPr>
              <a:t>Enhancements</a:t>
            </a:r>
            <a:br>
              <a:rPr lang="en-US" sz="4800" dirty="0">
                <a:solidFill>
                  <a:srgbClr val="000000"/>
                </a:solidFill>
                <a:latin typeface="Calibri" panose="020F0502020204030204" pitchFamily="34" charset="0"/>
              </a:rPr>
            </a:br>
            <a:endParaRPr lang="en-US" sz="4800" b="1" dirty="0"/>
          </a:p>
        </p:txBody>
      </p:sp>
      <p:sp>
        <p:nvSpPr>
          <p:cNvPr id="5" name="TextBox 4">
            <a:extLst>
              <a:ext uri="{FF2B5EF4-FFF2-40B4-BE49-F238E27FC236}">
                <a16:creationId xmlns:a16="http://schemas.microsoft.com/office/drawing/2014/main" id="{EA2F577C-1A6D-41A5-8DF6-FF0A2962D729}"/>
              </a:ext>
            </a:extLst>
          </p:cNvPr>
          <p:cNvSpPr txBox="1"/>
          <p:nvPr/>
        </p:nvSpPr>
        <p:spPr>
          <a:xfrm>
            <a:off x="385137" y="2240528"/>
            <a:ext cx="8467033"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E340D Intensive orchard/vineyard floor cover cropping to increase soil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E340E Use of soil health assessment to assist with development of cover crop mix to improve soil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E340F Cover crop to minimize soil compaction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E340I Using cover crops for biological strip till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E345A Reduced tillage to reduce soil erosion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E345C Reduced tillage to increase plant-available moisture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E345D Reduced tillage to increase soil health and soil organic matter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E386A Enhanced field borders to reduce soil erosion along the edge(s) of a field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E386B Enhanced field borders to increase carbon storage along the edge(s) of the field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E449A Complete pumping plant evaluation for water savings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E449C Advanced Automated IWM - Year 2-5, soil moisture monitoring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E449D Advanced Automated IWM - Year 1, Equipment and soil moisture or water level monitoring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E449F Intermediate IWM- Year 1, Equipment with Soil or Water Level monitoring</a:t>
            </a:r>
          </a:p>
        </p:txBody>
      </p:sp>
    </p:spTree>
    <p:extLst>
      <p:ext uri="{BB962C8B-B14F-4D97-AF65-F5344CB8AC3E}">
        <p14:creationId xmlns:p14="http://schemas.microsoft.com/office/powerpoint/2010/main" val="20265737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693550" cy="1388272"/>
          </a:xfrm>
        </p:spPr>
        <p:txBody>
          <a:bodyPr/>
          <a:lstStyle/>
          <a:p>
            <a:r>
              <a:rPr lang="en-US" sz="4000" dirty="0">
                <a:solidFill>
                  <a:srgbClr val="000000"/>
                </a:solidFill>
                <a:latin typeface="Calibri" panose="020F0502020204030204" pitchFamily="34" charset="0"/>
              </a:rPr>
              <a:t>New Mexico FY2021 – Cropland/Pasture</a:t>
            </a:r>
            <a:br>
              <a:rPr lang="en-US" sz="4000" dirty="0">
                <a:solidFill>
                  <a:srgbClr val="000000"/>
                </a:solidFill>
                <a:latin typeface="Calibri" panose="020F0502020204030204" pitchFamily="34" charset="0"/>
              </a:rPr>
            </a:br>
            <a:r>
              <a:rPr lang="en-US" sz="4000" dirty="0">
                <a:solidFill>
                  <a:srgbClr val="000000"/>
                </a:solidFill>
                <a:latin typeface="Calibri" panose="020F0502020204030204" pitchFamily="34" charset="0"/>
              </a:rPr>
              <a:t>Enhancements</a:t>
            </a:r>
            <a:br>
              <a:rPr lang="en-US" sz="4800" dirty="0">
                <a:solidFill>
                  <a:srgbClr val="000000"/>
                </a:solidFill>
                <a:latin typeface="Calibri" panose="020F0502020204030204" pitchFamily="34" charset="0"/>
              </a:rPr>
            </a:br>
            <a:endParaRPr lang="en-US" sz="4800" b="1" dirty="0"/>
          </a:p>
        </p:txBody>
      </p:sp>
      <p:sp>
        <p:nvSpPr>
          <p:cNvPr id="5" name="TextBox 4">
            <a:extLst>
              <a:ext uri="{FF2B5EF4-FFF2-40B4-BE49-F238E27FC236}">
                <a16:creationId xmlns:a16="http://schemas.microsoft.com/office/drawing/2014/main" id="{EA2F577C-1A6D-41A5-8DF6-FF0A2962D729}"/>
              </a:ext>
            </a:extLst>
          </p:cNvPr>
          <p:cNvSpPr txBox="1"/>
          <p:nvPr/>
        </p:nvSpPr>
        <p:spPr>
          <a:xfrm>
            <a:off x="385137" y="2240528"/>
            <a:ext cx="8467033"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E449G Intermediate IWM- Years 2-5, Soil or Water Level monitoring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E449H Intermediate IWM— Years 2 -5, using soil moisture or water level monitoring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E449I IWM - Year 1, Retrofit Equipment with Speed Control on Sprinkler Irrigation System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E484A Mulching to improve soil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E512A Cropland conversion to grass-based agriculture to reduce soil erosion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E512B Forage plantings that help increase organic matter in depleted soils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E512C Cropland conversion to grass for soil organic matter improvement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E512D Forage plantings that help increase organic matter in depleted soils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E533 Advanced Pumping Plant Automation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E550A Range planting for increasing/maintaining organic matter</a:t>
            </a:r>
          </a:p>
        </p:txBody>
      </p:sp>
    </p:spTree>
    <p:extLst>
      <p:ext uri="{BB962C8B-B14F-4D97-AF65-F5344CB8AC3E}">
        <p14:creationId xmlns:p14="http://schemas.microsoft.com/office/powerpoint/2010/main" val="3260545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693550" cy="1228471"/>
          </a:xfrm>
        </p:spPr>
        <p:txBody>
          <a:bodyPr/>
          <a:lstStyle/>
          <a:p>
            <a:r>
              <a:rPr lang="en-US" sz="4000" dirty="0">
                <a:solidFill>
                  <a:srgbClr val="000000"/>
                </a:solidFill>
                <a:latin typeface="Calibri" panose="020F0502020204030204" pitchFamily="34" charset="0"/>
              </a:rPr>
              <a:t>New Mexico FY2021 – Enhancements</a:t>
            </a:r>
            <a:br>
              <a:rPr lang="en-US" sz="4000" dirty="0">
                <a:solidFill>
                  <a:srgbClr val="000000"/>
                </a:solidFill>
                <a:latin typeface="Calibri" panose="020F0502020204030204" pitchFamily="34" charset="0"/>
              </a:rPr>
            </a:br>
            <a:r>
              <a:rPr lang="en-US" sz="4000" dirty="0">
                <a:solidFill>
                  <a:srgbClr val="000000"/>
                </a:solidFill>
                <a:latin typeface="Calibri" panose="020F0502020204030204" pitchFamily="34" charset="0"/>
              </a:rPr>
              <a:t>Forestry</a:t>
            </a:r>
            <a:endParaRPr lang="en-US" sz="4000" b="1" dirty="0"/>
          </a:p>
        </p:txBody>
      </p:sp>
      <p:sp>
        <p:nvSpPr>
          <p:cNvPr id="3" name="Content Placeholder 2">
            <a:extLst>
              <a:ext uri="{FF2B5EF4-FFF2-40B4-BE49-F238E27FC236}">
                <a16:creationId xmlns:a16="http://schemas.microsoft.com/office/drawing/2014/main" id="{7D5C3826-32E3-4CC3-8F02-BEE3A6DA6DD4}"/>
              </a:ext>
            </a:extLst>
          </p:cNvPr>
          <p:cNvSpPr>
            <a:spLocks noGrp="1"/>
          </p:cNvSpPr>
          <p:nvPr>
            <p:ph idx="1"/>
          </p:nvPr>
        </p:nvSpPr>
        <p:spPr>
          <a:xfrm>
            <a:off x="291830" y="2267339"/>
            <a:ext cx="8560340" cy="4464200"/>
          </a:xfrm>
        </p:spPr>
        <p:txBody>
          <a:bodyPr/>
          <a:lstStyle/>
          <a:p>
            <a:pPr marL="0" indent="0">
              <a:buNone/>
            </a:pPr>
            <a:endParaRPr lang="en-US" sz="1400" dirty="0"/>
          </a:p>
          <a:p>
            <a:pPr marL="0" indent="0">
              <a:buNone/>
            </a:pPr>
            <a:endParaRPr lang="en-US" sz="1400" dirty="0"/>
          </a:p>
        </p:txBody>
      </p:sp>
      <p:sp>
        <p:nvSpPr>
          <p:cNvPr id="5" name="TextBox 4">
            <a:extLst>
              <a:ext uri="{FF2B5EF4-FFF2-40B4-BE49-F238E27FC236}">
                <a16:creationId xmlns:a16="http://schemas.microsoft.com/office/drawing/2014/main" id="{EA2F577C-1A6D-41A5-8DF6-FF0A2962D729}"/>
              </a:ext>
            </a:extLst>
          </p:cNvPr>
          <p:cNvSpPr txBox="1"/>
          <p:nvPr/>
        </p:nvSpPr>
        <p:spPr>
          <a:xfrm>
            <a:off x="291830" y="2056686"/>
            <a:ext cx="8332236" cy="48013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E327A- Conservation cover for Pollinators and beneficial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E314A Brush Management to Improve Wildlife Habitat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E338A Strategically planned, path burning for grazing distribution and wildlife habitat.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E338B-Short-interval burns to promote a healthy herbaceous plant community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E338C Sequential patch burning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E381E </a:t>
            </a:r>
            <a:r>
              <a:rPr kumimoji="0" lang="en-US" sz="1800" b="0" i="0" u="none" strike="noStrike" kern="1200" cap="none" spc="0" normalizeH="0" baseline="0" noProof="0" dirty="0" err="1">
                <a:ln>
                  <a:noFill/>
                </a:ln>
                <a:solidFill>
                  <a:srgbClr val="000000"/>
                </a:solidFill>
                <a:effectLst/>
                <a:uLnTx/>
                <a:uFillTx/>
                <a:latin typeface="Calibri" panose="020F0502020204030204"/>
                <a:ea typeface="+mn-ea"/>
                <a:cs typeface="+mn-cs"/>
              </a:rPr>
              <a:t>Silvopasture</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to improve wildlife habitat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E382A- Incorporating "wildlife friendly" fencing for connectivity of wildlife food resources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E383A- Grazing-maintained fuel break to reduce the risk of fire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E391C- Increase riparian forest buffer width to enhance wildlife habitat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E395A - Stream habitat improvement through placement of woody biomass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E420A- Establish pollinator habitat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E528B Grazing management that improves monarch butterfly habitat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E528D Grazing management for improving quantity and quality of food or cover and shelter for wildlife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E528E Improved grazing management for enhanced plant structure and composition for wildlife</a:t>
            </a:r>
          </a:p>
        </p:txBody>
      </p:sp>
    </p:spTree>
    <p:extLst>
      <p:ext uri="{BB962C8B-B14F-4D97-AF65-F5344CB8AC3E}">
        <p14:creationId xmlns:p14="http://schemas.microsoft.com/office/powerpoint/2010/main" val="31074776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D192-F998-492F-87F5-72DEB7249701}"/>
              </a:ext>
            </a:extLst>
          </p:cNvPr>
          <p:cNvSpPr>
            <a:spLocks noGrp="1"/>
          </p:cNvSpPr>
          <p:nvPr>
            <p:ph type="title"/>
          </p:nvPr>
        </p:nvSpPr>
        <p:spPr>
          <a:xfrm>
            <a:off x="291830" y="852256"/>
            <a:ext cx="8693550" cy="1228471"/>
          </a:xfrm>
        </p:spPr>
        <p:txBody>
          <a:bodyPr/>
          <a:lstStyle/>
          <a:p>
            <a:r>
              <a:rPr lang="en-US" sz="4000" dirty="0">
                <a:solidFill>
                  <a:srgbClr val="000000"/>
                </a:solidFill>
                <a:latin typeface="Calibri" panose="020F0502020204030204" pitchFamily="34" charset="0"/>
              </a:rPr>
              <a:t>New Mexico FY2021 – Enhancements</a:t>
            </a:r>
            <a:br>
              <a:rPr lang="en-US" sz="4000" dirty="0">
                <a:solidFill>
                  <a:srgbClr val="000000"/>
                </a:solidFill>
                <a:latin typeface="Calibri" panose="020F0502020204030204" pitchFamily="34" charset="0"/>
              </a:rPr>
            </a:br>
            <a:r>
              <a:rPr lang="en-US" sz="4000" dirty="0">
                <a:solidFill>
                  <a:srgbClr val="000000"/>
                </a:solidFill>
                <a:latin typeface="Calibri" panose="020F0502020204030204" pitchFamily="34" charset="0"/>
              </a:rPr>
              <a:t>Forestry</a:t>
            </a:r>
            <a:endParaRPr lang="en-US" sz="4000" b="1" dirty="0"/>
          </a:p>
        </p:txBody>
      </p:sp>
      <p:sp>
        <p:nvSpPr>
          <p:cNvPr id="3" name="Content Placeholder 2">
            <a:extLst>
              <a:ext uri="{FF2B5EF4-FFF2-40B4-BE49-F238E27FC236}">
                <a16:creationId xmlns:a16="http://schemas.microsoft.com/office/drawing/2014/main" id="{7D5C3826-32E3-4CC3-8F02-BEE3A6DA6DD4}"/>
              </a:ext>
            </a:extLst>
          </p:cNvPr>
          <p:cNvSpPr>
            <a:spLocks noGrp="1"/>
          </p:cNvSpPr>
          <p:nvPr>
            <p:ph idx="1"/>
          </p:nvPr>
        </p:nvSpPr>
        <p:spPr>
          <a:xfrm>
            <a:off x="291830" y="2267339"/>
            <a:ext cx="8560340" cy="4464200"/>
          </a:xfrm>
        </p:spPr>
        <p:txBody>
          <a:bodyPr/>
          <a:lstStyle/>
          <a:p>
            <a:pPr marL="0" indent="0">
              <a:buNone/>
            </a:pPr>
            <a:endParaRPr lang="en-US" sz="1400" dirty="0"/>
          </a:p>
          <a:p>
            <a:pPr marL="0" indent="0">
              <a:buNone/>
            </a:pPr>
            <a:endParaRPr lang="en-US" sz="1400" dirty="0"/>
          </a:p>
        </p:txBody>
      </p:sp>
      <p:sp>
        <p:nvSpPr>
          <p:cNvPr id="5" name="TextBox 4">
            <a:extLst>
              <a:ext uri="{FF2B5EF4-FFF2-40B4-BE49-F238E27FC236}">
                <a16:creationId xmlns:a16="http://schemas.microsoft.com/office/drawing/2014/main" id="{EA2F577C-1A6D-41A5-8DF6-FF0A2962D729}"/>
              </a:ext>
            </a:extLst>
          </p:cNvPr>
          <p:cNvSpPr txBox="1"/>
          <p:nvPr/>
        </p:nvSpPr>
        <p:spPr>
          <a:xfrm>
            <a:off x="405882" y="2267339"/>
            <a:ext cx="8332236"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E643B Restoration and management of rare or declining habitat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E645B Manage existing shrub thickets to provide adequate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E645C Edge feathering for wildlife cover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E666D Forest management to enhance understory vegetation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E666E Reduce height of the forest understory to limit wildfire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E666F Reduce forest stand density to create open stand structure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E666G Reduce forest density and manage understory along roads to limit wildfire risk and improve habitat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E666K Creating structural diversity with patch openings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E666M Maintaining structural diversity in dry Western forests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E666N Creating structural diversity in dry Western forests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E666O Snags, den trees, and coarse woody debris for wildlife habitat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E666P- Summer roosting habitat for native forest-dwelling bat species</a:t>
            </a:r>
          </a:p>
        </p:txBody>
      </p:sp>
    </p:spTree>
    <p:extLst>
      <p:ext uri="{BB962C8B-B14F-4D97-AF65-F5344CB8AC3E}">
        <p14:creationId xmlns:p14="http://schemas.microsoft.com/office/powerpoint/2010/main" val="2107251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040998707"/>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919903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b="1" dirty="0">
                <a:solidFill>
                  <a:schemeClr val="bg1"/>
                </a:solidFill>
              </a:rPr>
              <a:t>EQIP 2022 Updates</a:t>
            </a:r>
            <a:br>
              <a:rPr lang="en-US" b="1" dirty="0">
                <a:solidFill>
                  <a:schemeClr val="bg1"/>
                </a:solidFill>
              </a:rPr>
            </a:br>
            <a:endParaRPr lang="en-US" b="1" dirty="0">
              <a:solidFill>
                <a:schemeClr val="bg1"/>
              </a:solidFill>
            </a:endParaRPr>
          </a:p>
        </p:txBody>
      </p:sp>
      <p:sp>
        <p:nvSpPr>
          <p:cNvPr id="5" name="Subtitle 4">
            <a:extLst>
              <a:ext uri="{FF2B5EF4-FFF2-40B4-BE49-F238E27FC236}">
                <a16:creationId xmlns:a16="http://schemas.microsoft.com/office/drawing/2014/main" id="{A55B18D7-1017-46C9-B3E5-89BC15AF24A1}"/>
              </a:ext>
            </a:extLst>
          </p:cNvPr>
          <p:cNvSpPr>
            <a:spLocks noGrp="1"/>
          </p:cNvSpPr>
          <p:nvPr>
            <p:ph type="subTitle" idx="1"/>
          </p:nvPr>
        </p:nvSpPr>
        <p:spPr/>
        <p:txBody>
          <a:bodyPr>
            <a:normAutofit fontScale="77500" lnSpcReduction="20000"/>
          </a:bodyPr>
          <a:lstStyle/>
          <a:p>
            <a:r>
              <a:rPr lang="en-US" b="1" dirty="0">
                <a:solidFill>
                  <a:schemeClr val="bg1"/>
                </a:solidFill>
              </a:rPr>
              <a:t>by Oct. 22</a:t>
            </a:r>
          </a:p>
          <a:p>
            <a:r>
              <a:rPr lang="en-US" b="1" dirty="0">
                <a:solidFill>
                  <a:schemeClr val="bg1"/>
                </a:solidFill>
              </a:rPr>
              <a:t>to</a:t>
            </a:r>
          </a:p>
          <a:p>
            <a:r>
              <a:rPr lang="en-US" b="1" dirty="0">
                <a:solidFill>
                  <a:schemeClr val="bg1"/>
                </a:solidFill>
                <a:hlinkClick r:id="rId3"/>
              </a:rPr>
              <a:t>aaron.reynolds@usda.gov</a:t>
            </a:r>
            <a:endParaRPr lang="en-US" b="1" dirty="0">
              <a:solidFill>
                <a:schemeClr val="bg1"/>
              </a:solidFill>
            </a:endParaRPr>
          </a:p>
          <a:p>
            <a:endParaRPr lang="en-US" b="1" dirty="0">
              <a:solidFill>
                <a:schemeClr val="bg1"/>
              </a:solidFill>
            </a:endParaRPr>
          </a:p>
          <a:p>
            <a:r>
              <a:rPr lang="en-US" b="1" dirty="0">
                <a:solidFill>
                  <a:srgbClr val="FF0000"/>
                </a:solidFill>
              </a:rPr>
              <a:t>Requests for STC Recommendations in Red</a:t>
            </a:r>
          </a:p>
        </p:txBody>
      </p:sp>
    </p:spTree>
    <p:extLst>
      <p:ext uri="{BB962C8B-B14F-4D97-AF65-F5344CB8AC3E}">
        <p14:creationId xmlns:p14="http://schemas.microsoft.com/office/powerpoint/2010/main" val="548123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721415" y="62467"/>
            <a:ext cx="8099714" cy="132556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dirty="0">
                <a:solidFill>
                  <a:schemeClr val="bg1"/>
                </a:solidFill>
              </a:rPr>
              <a:t>FY 21 Financial Assistance </a:t>
            </a:r>
            <a:br>
              <a:rPr lang="en-US" dirty="0">
                <a:solidFill>
                  <a:schemeClr val="bg1"/>
                </a:solidFill>
              </a:rPr>
            </a:br>
            <a:r>
              <a:rPr lang="en-US" dirty="0">
                <a:solidFill>
                  <a:schemeClr val="bg1"/>
                </a:solidFill>
              </a:rPr>
              <a:t>NM Initiatives  $24,000,000</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975532155"/>
              </p:ext>
            </p:extLst>
          </p:nvPr>
        </p:nvGraphicFramePr>
        <p:xfrm>
          <a:off x="277978" y="1498730"/>
          <a:ext cx="4236873" cy="5046565"/>
        </p:xfrm>
        <a:graphic>
          <a:graphicData uri="http://schemas.openxmlformats.org/drawingml/2006/table">
            <a:tbl>
              <a:tblPr firstRow="1" bandRow="1">
                <a:tableStyleId>{5C22544A-7EE6-4342-B048-85BDC9FD1C3A}</a:tableStyleId>
              </a:tblPr>
              <a:tblGrid>
                <a:gridCol w="1412291">
                  <a:extLst>
                    <a:ext uri="{9D8B030D-6E8A-4147-A177-3AD203B41FA5}">
                      <a16:colId xmlns:a16="http://schemas.microsoft.com/office/drawing/2014/main" val="20000"/>
                    </a:ext>
                  </a:extLst>
                </a:gridCol>
                <a:gridCol w="1412291">
                  <a:extLst>
                    <a:ext uri="{9D8B030D-6E8A-4147-A177-3AD203B41FA5}">
                      <a16:colId xmlns:a16="http://schemas.microsoft.com/office/drawing/2014/main" val="20001"/>
                    </a:ext>
                  </a:extLst>
                </a:gridCol>
                <a:gridCol w="1412291">
                  <a:extLst>
                    <a:ext uri="{9D8B030D-6E8A-4147-A177-3AD203B41FA5}">
                      <a16:colId xmlns:a16="http://schemas.microsoft.com/office/drawing/2014/main" val="20002"/>
                    </a:ext>
                  </a:extLst>
                </a:gridCol>
              </a:tblGrid>
              <a:tr h="628091">
                <a:tc>
                  <a:txBody>
                    <a:bodyPr/>
                    <a:lstStyle/>
                    <a:p>
                      <a:r>
                        <a:rPr lang="en-US" dirty="0"/>
                        <a:t>Fund Code</a:t>
                      </a:r>
                    </a:p>
                  </a:txBody>
                  <a:tcPr/>
                </a:tc>
                <a:tc>
                  <a:txBody>
                    <a:bodyPr/>
                    <a:lstStyle/>
                    <a:p>
                      <a:r>
                        <a:rPr lang="en-US" dirty="0"/>
                        <a:t>Initial</a:t>
                      </a:r>
                      <a:r>
                        <a:rPr lang="en-US" baseline="0" dirty="0"/>
                        <a:t> Allocation</a:t>
                      </a:r>
                      <a:endParaRPr lang="en-US" dirty="0"/>
                    </a:p>
                  </a:txBody>
                  <a:tcPr/>
                </a:tc>
                <a:tc>
                  <a:txBody>
                    <a:bodyPr/>
                    <a:lstStyle/>
                    <a:p>
                      <a:r>
                        <a:rPr lang="en-US" dirty="0"/>
                        <a:t>Obligated</a:t>
                      </a:r>
                    </a:p>
                  </a:txBody>
                  <a:tcPr/>
                </a:tc>
                <a:extLst>
                  <a:ext uri="{0D108BD9-81ED-4DB2-BD59-A6C34878D82A}">
                    <a16:rowId xmlns:a16="http://schemas.microsoft.com/office/drawing/2014/main" val="10000"/>
                  </a:ext>
                </a:extLst>
              </a:tr>
              <a:tr h="358909">
                <a:tc>
                  <a:txBody>
                    <a:bodyPr/>
                    <a:lstStyle/>
                    <a:p>
                      <a:r>
                        <a:rPr lang="en-US" sz="1050" dirty="0"/>
                        <a:t>Organic**</a:t>
                      </a:r>
                    </a:p>
                  </a:txBody>
                  <a:tcPr/>
                </a:tc>
                <a:tc>
                  <a:txBody>
                    <a:bodyPr/>
                    <a:lstStyle/>
                    <a:p>
                      <a:r>
                        <a:rPr lang="en-US" sz="1050" dirty="0"/>
                        <a:t>$30,000</a:t>
                      </a:r>
                    </a:p>
                  </a:txBody>
                  <a:tcPr/>
                </a:tc>
                <a:tc>
                  <a:txBody>
                    <a:bodyPr/>
                    <a:lstStyle/>
                    <a:p>
                      <a:r>
                        <a:rPr lang="en-US" sz="1050" dirty="0"/>
                        <a:t>$0</a:t>
                      </a:r>
                    </a:p>
                  </a:txBody>
                  <a:tcPr/>
                </a:tc>
                <a:extLst>
                  <a:ext uri="{0D108BD9-81ED-4DB2-BD59-A6C34878D82A}">
                    <a16:rowId xmlns:a16="http://schemas.microsoft.com/office/drawing/2014/main" val="10001"/>
                  </a:ext>
                </a:extLst>
              </a:tr>
              <a:tr h="560624">
                <a:tc>
                  <a:txBody>
                    <a:bodyPr/>
                    <a:lstStyle/>
                    <a:p>
                      <a:r>
                        <a:rPr lang="en-US" sz="1050" dirty="0"/>
                        <a:t>Organic-</a:t>
                      </a:r>
                      <a:r>
                        <a:rPr lang="en-US" sz="1050" dirty="0" err="1"/>
                        <a:t>Trns</a:t>
                      </a:r>
                      <a:r>
                        <a:rPr lang="en-US" sz="1050" dirty="0"/>
                        <a:t>**</a:t>
                      </a:r>
                    </a:p>
                  </a:txBody>
                  <a:tcPr/>
                </a:tc>
                <a:tc>
                  <a:txBody>
                    <a:bodyPr/>
                    <a:lstStyle/>
                    <a:p>
                      <a:r>
                        <a:rPr lang="en-US" sz="1050" dirty="0"/>
                        <a:t>$25,000</a:t>
                      </a:r>
                    </a:p>
                  </a:txBody>
                  <a:tcPr/>
                </a:tc>
                <a:tc>
                  <a:txBody>
                    <a:bodyPr/>
                    <a:lstStyle/>
                    <a:p>
                      <a:r>
                        <a:rPr lang="en-US" sz="1050" dirty="0"/>
                        <a:t>$12,210</a:t>
                      </a:r>
                    </a:p>
                  </a:txBody>
                  <a:tcPr/>
                </a:tc>
                <a:extLst>
                  <a:ext uri="{0D108BD9-81ED-4DB2-BD59-A6C34878D82A}">
                    <a16:rowId xmlns:a16="http://schemas.microsoft.com/office/drawing/2014/main" val="10002"/>
                  </a:ext>
                </a:extLst>
              </a:tr>
              <a:tr h="448727">
                <a:tc>
                  <a:txBody>
                    <a:bodyPr/>
                    <a:lstStyle/>
                    <a:p>
                      <a:r>
                        <a:rPr lang="en-US" sz="1050" dirty="0"/>
                        <a:t>High Tunnel**</a:t>
                      </a:r>
                    </a:p>
                  </a:txBody>
                  <a:tcPr/>
                </a:tc>
                <a:tc>
                  <a:txBody>
                    <a:bodyPr/>
                    <a:lstStyle/>
                    <a:p>
                      <a:r>
                        <a:rPr lang="en-US" sz="1050" dirty="0"/>
                        <a:t>$90,000</a:t>
                      </a:r>
                    </a:p>
                  </a:txBody>
                  <a:tcPr/>
                </a:tc>
                <a:tc>
                  <a:txBody>
                    <a:bodyPr/>
                    <a:lstStyle/>
                    <a:p>
                      <a:r>
                        <a:rPr lang="en-US" sz="1050" dirty="0"/>
                        <a:t>$</a:t>
                      </a:r>
                      <a:r>
                        <a:rPr lang="en-US" sz="1050" kern="1200" dirty="0">
                          <a:solidFill>
                            <a:schemeClr val="dk1"/>
                          </a:solidFill>
                          <a:effectLst/>
                          <a:latin typeface="+mn-lt"/>
                          <a:ea typeface="+mn-ea"/>
                          <a:cs typeface="+mn-cs"/>
                        </a:rPr>
                        <a:t>87,076</a:t>
                      </a:r>
                      <a:endParaRPr lang="en-US" sz="1050" dirty="0"/>
                    </a:p>
                  </a:txBody>
                  <a:tcPr/>
                </a:tc>
                <a:extLst>
                  <a:ext uri="{0D108BD9-81ED-4DB2-BD59-A6C34878D82A}">
                    <a16:rowId xmlns:a16="http://schemas.microsoft.com/office/drawing/2014/main" val="10003"/>
                  </a:ext>
                </a:extLst>
              </a:tr>
              <a:tr h="628091">
                <a:tc>
                  <a:txBody>
                    <a:bodyPr/>
                    <a:lstStyle/>
                    <a:p>
                      <a:r>
                        <a:rPr lang="en-US" sz="1050" dirty="0"/>
                        <a:t>BFR High Tunnel*,**</a:t>
                      </a:r>
                    </a:p>
                  </a:txBody>
                  <a:tcPr/>
                </a:tc>
                <a:tc>
                  <a:txBody>
                    <a:bodyPr/>
                    <a:lstStyle/>
                    <a:p>
                      <a:r>
                        <a:rPr lang="en-US" sz="1050" dirty="0"/>
                        <a:t>$90,000</a:t>
                      </a:r>
                    </a:p>
                    <a:p>
                      <a:endParaRPr lang="en-US" sz="1050" dirty="0"/>
                    </a:p>
                  </a:txBody>
                  <a:tcPr/>
                </a:tc>
                <a:tc>
                  <a:txBody>
                    <a:bodyPr/>
                    <a:lstStyle/>
                    <a:p>
                      <a:r>
                        <a:rPr lang="en-US" sz="1050" dirty="0"/>
                        <a:t>$</a:t>
                      </a:r>
                      <a:r>
                        <a:rPr lang="en-US" sz="1050" kern="1200" dirty="0">
                          <a:solidFill>
                            <a:schemeClr val="dk1"/>
                          </a:solidFill>
                          <a:effectLst/>
                          <a:latin typeface="+mn-lt"/>
                          <a:ea typeface="+mn-ea"/>
                          <a:cs typeface="+mn-cs"/>
                        </a:rPr>
                        <a:t>89,673</a:t>
                      </a:r>
                      <a:endParaRPr lang="en-US" sz="1050" dirty="0"/>
                    </a:p>
                  </a:txBody>
                  <a:tcPr/>
                </a:tc>
                <a:extLst>
                  <a:ext uri="{0D108BD9-81ED-4DB2-BD59-A6C34878D82A}">
                    <a16:rowId xmlns:a16="http://schemas.microsoft.com/office/drawing/2014/main" val="10004"/>
                  </a:ext>
                </a:extLst>
              </a:tr>
              <a:tr h="358909">
                <a:tc>
                  <a:txBody>
                    <a:bodyPr/>
                    <a:lstStyle/>
                    <a:p>
                      <a:r>
                        <a:rPr lang="en-US" sz="1050" dirty="0"/>
                        <a:t>Energy</a:t>
                      </a:r>
                    </a:p>
                  </a:txBody>
                  <a:tcPr/>
                </a:tc>
                <a:tc>
                  <a:txBody>
                    <a:bodyPr/>
                    <a:lstStyle/>
                    <a:p>
                      <a:r>
                        <a:rPr lang="en-US" sz="1050" dirty="0"/>
                        <a:t>$8000</a:t>
                      </a:r>
                    </a:p>
                  </a:txBody>
                  <a:tcPr/>
                </a:tc>
                <a:tc>
                  <a:txBody>
                    <a:bodyPr/>
                    <a:lstStyle/>
                    <a:p>
                      <a:r>
                        <a:rPr lang="en-US" sz="1050" dirty="0"/>
                        <a:t>$0</a:t>
                      </a:r>
                    </a:p>
                  </a:txBody>
                  <a:tcPr/>
                </a:tc>
                <a:extLst>
                  <a:ext uri="{0D108BD9-81ED-4DB2-BD59-A6C34878D82A}">
                    <a16:rowId xmlns:a16="http://schemas.microsoft.com/office/drawing/2014/main" val="10005"/>
                  </a:ext>
                </a:extLst>
              </a:tr>
              <a:tr h="358909">
                <a:tc>
                  <a:txBody>
                    <a:bodyPr/>
                    <a:lstStyle/>
                    <a:p>
                      <a:r>
                        <a:rPr lang="en-US" sz="1050" dirty="0"/>
                        <a:t>CAP</a:t>
                      </a:r>
                    </a:p>
                  </a:txBody>
                  <a:tcPr/>
                </a:tc>
                <a:tc>
                  <a:txBody>
                    <a:bodyPr/>
                    <a:lstStyle/>
                    <a:p>
                      <a:r>
                        <a:rPr lang="en-US" sz="1050" dirty="0"/>
                        <a:t>$12,000</a:t>
                      </a:r>
                    </a:p>
                  </a:txBody>
                  <a:tcPr/>
                </a:tc>
                <a:tc>
                  <a:txBody>
                    <a:bodyPr/>
                    <a:lstStyle/>
                    <a:p>
                      <a:r>
                        <a:rPr lang="en-US" sz="1050" dirty="0"/>
                        <a:t>$</a:t>
                      </a:r>
                      <a:r>
                        <a:rPr lang="en-US" sz="1050" kern="1200" dirty="0">
                          <a:solidFill>
                            <a:schemeClr val="dk1"/>
                          </a:solidFill>
                          <a:effectLst/>
                          <a:latin typeface="+mn-lt"/>
                          <a:ea typeface="+mn-ea"/>
                          <a:cs typeface="+mn-cs"/>
                        </a:rPr>
                        <a:t>14,431</a:t>
                      </a:r>
                      <a:endParaRPr lang="en-US" sz="1050" dirty="0"/>
                    </a:p>
                  </a:txBody>
                  <a:tcPr/>
                </a:tc>
                <a:extLst>
                  <a:ext uri="{0D108BD9-81ED-4DB2-BD59-A6C34878D82A}">
                    <a16:rowId xmlns:a16="http://schemas.microsoft.com/office/drawing/2014/main" val="10006"/>
                  </a:ext>
                </a:extLst>
              </a:tr>
              <a:tr h="448727">
                <a:tc>
                  <a:txBody>
                    <a:bodyPr/>
                    <a:lstStyle/>
                    <a:p>
                      <a:r>
                        <a:rPr lang="en-US" sz="1050" dirty="0"/>
                        <a:t>Tribal</a:t>
                      </a:r>
                    </a:p>
                  </a:txBody>
                  <a:tcPr/>
                </a:tc>
                <a:tc>
                  <a:txBody>
                    <a:bodyPr/>
                    <a:lstStyle/>
                    <a:p>
                      <a:r>
                        <a:rPr lang="en-US" sz="1050" dirty="0"/>
                        <a:t>$600,000</a:t>
                      </a:r>
                    </a:p>
                  </a:txBody>
                  <a:tcPr/>
                </a:tc>
                <a:tc>
                  <a:txBody>
                    <a:bodyPr/>
                    <a:lstStyle/>
                    <a:p>
                      <a:r>
                        <a:rPr lang="en-US" sz="1050" dirty="0"/>
                        <a:t>$1,118,565</a:t>
                      </a:r>
                    </a:p>
                  </a:txBody>
                  <a:tcPr/>
                </a:tc>
                <a:extLst>
                  <a:ext uri="{0D108BD9-81ED-4DB2-BD59-A6C34878D82A}">
                    <a16:rowId xmlns:a16="http://schemas.microsoft.com/office/drawing/2014/main" val="10007"/>
                  </a:ext>
                </a:extLst>
              </a:tr>
              <a:tr h="448727">
                <a:tc>
                  <a:txBody>
                    <a:bodyPr/>
                    <a:lstStyle/>
                    <a:p>
                      <a:r>
                        <a:rPr lang="en-US" sz="1050" dirty="0"/>
                        <a:t>BFR- North*</a:t>
                      </a:r>
                    </a:p>
                  </a:txBody>
                  <a:tcPr/>
                </a:tc>
                <a:tc>
                  <a:txBody>
                    <a:bodyPr/>
                    <a:lstStyle/>
                    <a:p>
                      <a:r>
                        <a:rPr lang="en-US" sz="1050" dirty="0"/>
                        <a:t>$275,000</a:t>
                      </a:r>
                    </a:p>
                  </a:txBody>
                  <a:tcPr/>
                </a:tc>
                <a:tc>
                  <a:txBody>
                    <a:bodyPr/>
                    <a:lstStyle/>
                    <a:p>
                      <a:r>
                        <a:rPr lang="en-US" sz="1050" dirty="0"/>
                        <a:t>$427,094</a:t>
                      </a:r>
                    </a:p>
                  </a:txBody>
                  <a:tcPr/>
                </a:tc>
                <a:extLst>
                  <a:ext uri="{0D108BD9-81ED-4DB2-BD59-A6C34878D82A}">
                    <a16:rowId xmlns:a16="http://schemas.microsoft.com/office/drawing/2014/main" val="10008"/>
                  </a:ext>
                </a:extLst>
              </a:tr>
              <a:tr h="435953">
                <a:tc>
                  <a:txBody>
                    <a:bodyPr/>
                    <a:lstStyle/>
                    <a:p>
                      <a:r>
                        <a:rPr lang="en-US" sz="1050" dirty="0"/>
                        <a:t>SD- North*</a:t>
                      </a:r>
                    </a:p>
                  </a:txBody>
                  <a:tcPr/>
                </a:tc>
                <a:tc>
                  <a:txBody>
                    <a:bodyPr/>
                    <a:lstStyle/>
                    <a:p>
                      <a:r>
                        <a:rPr lang="en-US" sz="1050" dirty="0"/>
                        <a:t>$185,000</a:t>
                      </a:r>
                    </a:p>
                  </a:txBody>
                  <a:tcPr/>
                </a:tc>
                <a:tc>
                  <a:txBody>
                    <a:bodyPr/>
                    <a:lstStyle/>
                    <a:p>
                      <a:r>
                        <a:rPr lang="en-US" sz="1050" dirty="0"/>
                        <a:t>$57,154</a:t>
                      </a:r>
                    </a:p>
                  </a:txBody>
                  <a:tcPr/>
                </a:tc>
                <a:extLst>
                  <a:ext uri="{0D108BD9-81ED-4DB2-BD59-A6C34878D82A}">
                    <a16:rowId xmlns:a16="http://schemas.microsoft.com/office/drawing/2014/main" val="10009"/>
                  </a:ext>
                </a:extLst>
              </a:tr>
              <a:tr h="358909">
                <a:tc>
                  <a:txBody>
                    <a:bodyPr/>
                    <a:lstStyle/>
                    <a:p>
                      <a:r>
                        <a:rPr lang="en-US" sz="1050" dirty="0"/>
                        <a:t>WME</a:t>
                      </a:r>
                    </a:p>
                  </a:txBody>
                  <a:tcPr/>
                </a:tc>
                <a:tc>
                  <a:txBody>
                    <a:bodyPr/>
                    <a:lstStyle/>
                    <a:p>
                      <a:r>
                        <a:rPr lang="en-US" sz="1050" dirty="0"/>
                        <a:t>$800,000</a:t>
                      </a:r>
                    </a:p>
                  </a:txBody>
                  <a:tcPr/>
                </a:tc>
                <a:tc>
                  <a:txBody>
                    <a:bodyPr/>
                    <a:lstStyle/>
                    <a:p>
                      <a:r>
                        <a:rPr lang="en-US" sz="1050" dirty="0"/>
                        <a:t>$934,450</a:t>
                      </a:r>
                    </a:p>
                  </a:txBody>
                  <a:tcPr/>
                </a:tc>
                <a:extLst>
                  <a:ext uri="{0D108BD9-81ED-4DB2-BD59-A6C34878D82A}">
                    <a16:rowId xmlns:a16="http://schemas.microsoft.com/office/drawing/2014/main" val="1908246445"/>
                  </a:ext>
                </a:extLst>
              </a:tr>
            </a:tbl>
          </a:graphicData>
        </a:graphic>
      </p:graphicFrame>
      <p:graphicFrame>
        <p:nvGraphicFramePr>
          <p:cNvPr id="8" name="Content Placeholder 7"/>
          <p:cNvGraphicFramePr>
            <a:graphicFrameLocks noGrp="1"/>
          </p:cNvGraphicFramePr>
          <p:nvPr>
            <p:ph sz="half" idx="2"/>
            <p:extLst>
              <p:ext uri="{D42A27DB-BD31-4B8C-83A1-F6EECF244321}">
                <p14:modId xmlns:p14="http://schemas.microsoft.com/office/powerpoint/2010/main" val="1289483916"/>
              </p:ext>
            </p:extLst>
          </p:nvPr>
        </p:nvGraphicFramePr>
        <p:xfrm>
          <a:off x="4629150" y="1498730"/>
          <a:ext cx="4191979" cy="5215294"/>
        </p:xfrm>
        <a:graphic>
          <a:graphicData uri="http://schemas.openxmlformats.org/drawingml/2006/table">
            <a:tbl>
              <a:tblPr firstRow="1" bandRow="1">
                <a:tableStyleId>{5C22544A-7EE6-4342-B048-85BDC9FD1C3A}</a:tableStyleId>
              </a:tblPr>
              <a:tblGrid>
                <a:gridCol w="1560866">
                  <a:extLst>
                    <a:ext uri="{9D8B030D-6E8A-4147-A177-3AD203B41FA5}">
                      <a16:colId xmlns:a16="http://schemas.microsoft.com/office/drawing/2014/main" val="20000"/>
                    </a:ext>
                  </a:extLst>
                </a:gridCol>
                <a:gridCol w="1115853">
                  <a:extLst>
                    <a:ext uri="{9D8B030D-6E8A-4147-A177-3AD203B41FA5}">
                      <a16:colId xmlns:a16="http://schemas.microsoft.com/office/drawing/2014/main" val="20001"/>
                    </a:ext>
                  </a:extLst>
                </a:gridCol>
                <a:gridCol w="1515260">
                  <a:extLst>
                    <a:ext uri="{9D8B030D-6E8A-4147-A177-3AD203B41FA5}">
                      <a16:colId xmlns:a16="http://schemas.microsoft.com/office/drawing/2014/main" val="20002"/>
                    </a:ext>
                  </a:extLst>
                </a:gridCol>
              </a:tblGrid>
              <a:tr h="866220">
                <a:tc>
                  <a:txBody>
                    <a:bodyPr/>
                    <a:lstStyle/>
                    <a:p>
                      <a:r>
                        <a:rPr lang="en-US" dirty="0"/>
                        <a:t>Fund Code</a:t>
                      </a:r>
                    </a:p>
                  </a:txBody>
                  <a:tcPr/>
                </a:tc>
                <a:tc>
                  <a:txBody>
                    <a:bodyPr/>
                    <a:lstStyle/>
                    <a:p>
                      <a:r>
                        <a:rPr lang="en-US" dirty="0"/>
                        <a:t>Initial Allocation</a:t>
                      </a:r>
                    </a:p>
                  </a:txBody>
                  <a:tcPr/>
                </a:tc>
                <a:tc>
                  <a:txBody>
                    <a:bodyPr/>
                    <a:lstStyle/>
                    <a:p>
                      <a:r>
                        <a:rPr lang="en-US" dirty="0"/>
                        <a:t>Obligated</a:t>
                      </a:r>
                    </a:p>
                  </a:txBody>
                  <a:tcPr/>
                </a:tc>
                <a:extLst>
                  <a:ext uri="{0D108BD9-81ED-4DB2-BD59-A6C34878D82A}">
                    <a16:rowId xmlns:a16="http://schemas.microsoft.com/office/drawing/2014/main" val="10000"/>
                  </a:ext>
                </a:extLst>
              </a:tr>
              <a:tr h="501771">
                <a:tc>
                  <a:txBody>
                    <a:bodyPr/>
                    <a:lstStyle/>
                    <a:p>
                      <a:r>
                        <a:rPr lang="en-US" sz="1050" dirty="0"/>
                        <a:t>BFR- South*</a:t>
                      </a:r>
                    </a:p>
                  </a:txBody>
                  <a:tcPr/>
                </a:tc>
                <a:tc>
                  <a:txBody>
                    <a:bodyPr/>
                    <a:lstStyle/>
                    <a:p>
                      <a:r>
                        <a:rPr lang="en-US" sz="1050" dirty="0"/>
                        <a:t>$275,000</a:t>
                      </a:r>
                    </a:p>
                  </a:txBody>
                  <a:tcPr/>
                </a:tc>
                <a:tc>
                  <a:txBody>
                    <a:bodyPr/>
                    <a:lstStyle/>
                    <a:p>
                      <a:r>
                        <a:rPr lang="en-US" sz="1050" dirty="0"/>
                        <a:t>$109,763</a:t>
                      </a:r>
                    </a:p>
                  </a:txBody>
                  <a:tcPr/>
                </a:tc>
                <a:extLst>
                  <a:ext uri="{0D108BD9-81ED-4DB2-BD59-A6C34878D82A}">
                    <a16:rowId xmlns:a16="http://schemas.microsoft.com/office/drawing/2014/main" val="10001"/>
                  </a:ext>
                </a:extLst>
              </a:tr>
              <a:tr h="501771">
                <a:tc>
                  <a:txBody>
                    <a:bodyPr/>
                    <a:lstStyle/>
                    <a:p>
                      <a:r>
                        <a:rPr lang="en-US" sz="1050" dirty="0"/>
                        <a:t>SD- South*</a:t>
                      </a:r>
                    </a:p>
                  </a:txBody>
                  <a:tcPr/>
                </a:tc>
                <a:tc>
                  <a:txBody>
                    <a:bodyPr/>
                    <a:lstStyle/>
                    <a:p>
                      <a:r>
                        <a:rPr lang="en-US" sz="1050" dirty="0"/>
                        <a:t>$185,000</a:t>
                      </a:r>
                    </a:p>
                  </a:txBody>
                  <a:tcPr/>
                </a:tc>
                <a:tc>
                  <a:txBody>
                    <a:bodyPr/>
                    <a:lstStyle/>
                    <a:p>
                      <a:r>
                        <a:rPr lang="en-US" sz="1050" dirty="0"/>
                        <a:t>$294,801</a:t>
                      </a:r>
                    </a:p>
                  </a:txBody>
                  <a:tcPr/>
                </a:tc>
                <a:extLst>
                  <a:ext uri="{0D108BD9-81ED-4DB2-BD59-A6C34878D82A}">
                    <a16:rowId xmlns:a16="http://schemas.microsoft.com/office/drawing/2014/main" val="10002"/>
                  </a:ext>
                </a:extLst>
              </a:tr>
              <a:tr h="501771">
                <a:tc>
                  <a:txBody>
                    <a:bodyPr/>
                    <a:lstStyle/>
                    <a:p>
                      <a:r>
                        <a:rPr lang="en-US" sz="1050" dirty="0"/>
                        <a:t>Forestry* (BFR, SD)</a:t>
                      </a:r>
                    </a:p>
                  </a:txBody>
                  <a:tcPr/>
                </a:tc>
                <a:tc>
                  <a:txBody>
                    <a:bodyPr/>
                    <a:lstStyle/>
                    <a:p>
                      <a:r>
                        <a:rPr lang="en-US" sz="1050" dirty="0"/>
                        <a:t>$170,000</a:t>
                      </a:r>
                    </a:p>
                  </a:txBody>
                  <a:tcPr/>
                </a:tc>
                <a:tc>
                  <a:txBody>
                    <a:bodyPr/>
                    <a:lstStyle/>
                    <a:p>
                      <a:r>
                        <a:rPr lang="en-US" sz="1050" dirty="0"/>
                        <a:t>$180,915</a:t>
                      </a:r>
                    </a:p>
                  </a:txBody>
                  <a:tcPr/>
                </a:tc>
                <a:extLst>
                  <a:ext uri="{0D108BD9-81ED-4DB2-BD59-A6C34878D82A}">
                    <a16:rowId xmlns:a16="http://schemas.microsoft.com/office/drawing/2014/main" val="10003"/>
                  </a:ext>
                </a:extLst>
              </a:tr>
              <a:tr h="501771">
                <a:tc>
                  <a:txBody>
                    <a:bodyPr/>
                    <a:lstStyle/>
                    <a:p>
                      <a:r>
                        <a:rPr lang="en-US" sz="1050" dirty="0" err="1"/>
                        <a:t>StrikeForce</a:t>
                      </a:r>
                      <a:r>
                        <a:rPr lang="en-US" sz="1050" dirty="0"/>
                        <a:t> **</a:t>
                      </a:r>
                    </a:p>
                    <a:p>
                      <a:r>
                        <a:rPr lang="en-US" sz="1050" dirty="0"/>
                        <a:t>(Crop, Range, Forest)</a:t>
                      </a:r>
                    </a:p>
                  </a:txBody>
                  <a:tcPr/>
                </a:tc>
                <a:tc>
                  <a:txBody>
                    <a:bodyPr/>
                    <a:lstStyle/>
                    <a:p>
                      <a:r>
                        <a:rPr lang="en-US" sz="1050" dirty="0"/>
                        <a:t>$2,700,000</a:t>
                      </a:r>
                    </a:p>
                  </a:txBody>
                  <a:tcPr/>
                </a:tc>
                <a:tc>
                  <a:txBody>
                    <a:bodyPr/>
                    <a:lstStyle/>
                    <a:p>
                      <a:r>
                        <a:rPr lang="en-US" sz="1050" dirty="0"/>
                        <a:t>$3,381,412.96</a:t>
                      </a:r>
                    </a:p>
                  </a:txBody>
                  <a:tcPr/>
                </a:tc>
                <a:extLst>
                  <a:ext uri="{0D108BD9-81ED-4DB2-BD59-A6C34878D82A}">
                    <a16:rowId xmlns:a16="http://schemas.microsoft.com/office/drawing/2014/main" val="10004"/>
                  </a:ext>
                </a:extLst>
              </a:tr>
              <a:tr h="501771">
                <a:tc>
                  <a:txBody>
                    <a:bodyPr/>
                    <a:lstStyle/>
                    <a:p>
                      <a:r>
                        <a:rPr lang="en-US" sz="1050" dirty="0"/>
                        <a:t>NM Wildlife*</a:t>
                      </a:r>
                    </a:p>
                  </a:txBody>
                  <a:tcPr/>
                </a:tc>
                <a:tc>
                  <a:txBody>
                    <a:bodyPr/>
                    <a:lstStyle/>
                    <a:p>
                      <a:r>
                        <a:rPr lang="en-US" sz="1050" dirty="0"/>
                        <a:t>$1,757,991</a:t>
                      </a:r>
                    </a:p>
                  </a:txBody>
                  <a:tcPr/>
                </a:tc>
                <a:tc>
                  <a:txBody>
                    <a:bodyPr/>
                    <a:lstStyle/>
                    <a:p>
                      <a:r>
                        <a:rPr lang="en-US" sz="1050" dirty="0"/>
                        <a:t>$1,493,708</a:t>
                      </a:r>
                    </a:p>
                  </a:txBody>
                  <a:tcPr/>
                </a:tc>
                <a:extLst>
                  <a:ext uri="{0D108BD9-81ED-4DB2-BD59-A6C34878D82A}">
                    <a16:rowId xmlns:a16="http://schemas.microsoft.com/office/drawing/2014/main" val="10005"/>
                  </a:ext>
                </a:extLst>
              </a:tr>
              <a:tr h="286726">
                <a:tc>
                  <a:txBody>
                    <a:bodyPr/>
                    <a:lstStyle/>
                    <a:p>
                      <a:r>
                        <a:rPr lang="en-US" sz="1050" dirty="0"/>
                        <a:t>Source Water</a:t>
                      </a:r>
                    </a:p>
                  </a:txBody>
                  <a:tcPr/>
                </a:tc>
                <a:tc>
                  <a:txBody>
                    <a:bodyPr/>
                    <a:lstStyle/>
                    <a:p>
                      <a:r>
                        <a:rPr lang="en-US" sz="1050" dirty="0"/>
                        <a:t>2,447,009</a:t>
                      </a:r>
                    </a:p>
                  </a:txBody>
                  <a:tcPr/>
                </a:tc>
                <a:tc>
                  <a:txBody>
                    <a:bodyPr/>
                    <a:lstStyle/>
                    <a:p>
                      <a:r>
                        <a:rPr lang="en-US" sz="1050" dirty="0"/>
                        <a:t>3,914,747</a:t>
                      </a:r>
                    </a:p>
                  </a:txBody>
                  <a:tcPr/>
                </a:tc>
                <a:extLst>
                  <a:ext uri="{0D108BD9-81ED-4DB2-BD59-A6C34878D82A}">
                    <a16:rowId xmlns:a16="http://schemas.microsoft.com/office/drawing/2014/main" val="10006"/>
                  </a:ext>
                </a:extLst>
              </a:tr>
              <a:tr h="286726">
                <a:tc>
                  <a:txBody>
                    <a:bodyPr/>
                    <a:lstStyle/>
                    <a:p>
                      <a:r>
                        <a:rPr lang="en-US" sz="1050" dirty="0"/>
                        <a:t>CIG</a:t>
                      </a:r>
                    </a:p>
                  </a:txBody>
                  <a:tcPr/>
                </a:tc>
                <a:tc>
                  <a:txBody>
                    <a:bodyPr/>
                    <a:lstStyle/>
                    <a:p>
                      <a:r>
                        <a:rPr lang="en-US" sz="1050" dirty="0"/>
                        <a:t>$50,000</a:t>
                      </a:r>
                    </a:p>
                  </a:txBody>
                  <a:tcPr/>
                </a:tc>
                <a:tc>
                  <a:txBody>
                    <a:bodyPr/>
                    <a:lstStyle/>
                    <a:p>
                      <a:r>
                        <a:rPr lang="en-US" sz="1050" dirty="0"/>
                        <a:t>$50,000</a:t>
                      </a:r>
                    </a:p>
                  </a:txBody>
                  <a:tcPr/>
                </a:tc>
                <a:extLst>
                  <a:ext uri="{0D108BD9-81ED-4DB2-BD59-A6C34878D82A}">
                    <a16:rowId xmlns:a16="http://schemas.microsoft.com/office/drawing/2014/main" val="10007"/>
                  </a:ext>
                </a:extLst>
              </a:tr>
              <a:tr h="501771">
                <a:tc>
                  <a:txBody>
                    <a:bodyPr/>
                    <a:lstStyle/>
                    <a:p>
                      <a:r>
                        <a:rPr lang="en-US" sz="1050" dirty="0"/>
                        <a:t>State AFO</a:t>
                      </a:r>
                    </a:p>
                  </a:txBody>
                  <a:tcPr/>
                </a:tc>
                <a:tc>
                  <a:txBody>
                    <a:bodyPr/>
                    <a:lstStyle/>
                    <a:p>
                      <a:r>
                        <a:rPr lang="en-US" sz="1050" dirty="0"/>
                        <a:t>$150,000</a:t>
                      </a:r>
                    </a:p>
                  </a:txBody>
                  <a:tcPr/>
                </a:tc>
                <a:tc>
                  <a:txBody>
                    <a:bodyPr/>
                    <a:lstStyle/>
                    <a:p>
                      <a:r>
                        <a:rPr lang="en-US" sz="1050" dirty="0"/>
                        <a:t>$0</a:t>
                      </a:r>
                    </a:p>
                  </a:txBody>
                  <a:tcPr/>
                </a:tc>
                <a:extLst>
                  <a:ext uri="{0D108BD9-81ED-4DB2-BD59-A6C34878D82A}">
                    <a16:rowId xmlns:a16="http://schemas.microsoft.com/office/drawing/2014/main" val="10008"/>
                  </a:ext>
                </a:extLst>
              </a:tr>
              <a:tr h="716816">
                <a:tc>
                  <a:txBody>
                    <a:bodyPr/>
                    <a:lstStyle/>
                    <a:p>
                      <a:r>
                        <a:rPr lang="en-US" sz="1050" dirty="0"/>
                        <a:t>Local</a:t>
                      </a:r>
                    </a:p>
                    <a:p>
                      <a:r>
                        <a:rPr lang="en-US" sz="1050" dirty="0"/>
                        <a:t>*Mandated Funding </a:t>
                      </a:r>
                    </a:p>
                  </a:txBody>
                  <a:tcPr/>
                </a:tc>
                <a:tc>
                  <a:txBody>
                    <a:bodyPr/>
                    <a:lstStyle/>
                    <a:p>
                      <a:r>
                        <a:rPr lang="en-US" sz="1050" dirty="0"/>
                        <a:t>$10,000,000</a:t>
                      </a:r>
                    </a:p>
                  </a:txBody>
                  <a:tcPr/>
                </a:tc>
                <a:tc>
                  <a:txBody>
                    <a:bodyPr/>
                    <a:lstStyle/>
                    <a:p>
                      <a:r>
                        <a:rPr lang="en-US" sz="1050" dirty="0"/>
                        <a:t>$13,091,093</a:t>
                      </a: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048867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55964"/>
            <a:ext cx="7886700" cy="987135"/>
          </a:xfrm>
        </p:spPr>
        <p:txBody>
          <a:bodyPr>
            <a:normAutofit fontScale="90000"/>
          </a:bodyPr>
          <a:lstStyle/>
          <a:p>
            <a:r>
              <a:rPr lang="en-US" dirty="0"/>
              <a:t>FY 2021 Financial Assistance </a:t>
            </a:r>
            <a:br>
              <a:rPr lang="en-US" dirty="0"/>
            </a:br>
            <a:r>
              <a:rPr lang="en-US" dirty="0"/>
              <a:t>National Initiatives- 6,000,000</a:t>
            </a:r>
          </a:p>
        </p:txBody>
      </p:sp>
      <p:sp>
        <p:nvSpPr>
          <p:cNvPr id="3" name="Content Placeholder 2"/>
          <p:cNvSpPr>
            <a:spLocks noGrp="1"/>
          </p:cNvSpPr>
          <p:nvPr>
            <p:ph idx="1"/>
          </p:nvPr>
        </p:nvSpPr>
        <p:spPr>
          <a:xfrm>
            <a:off x="628650" y="2171699"/>
            <a:ext cx="7886700" cy="4005263"/>
          </a:xfrm>
        </p:spPr>
        <p:txBody>
          <a:bodyPr>
            <a:normAutofit/>
          </a:bodyPr>
          <a:lstStyle/>
          <a:p>
            <a:endParaRPr lang="en-US" dirty="0"/>
          </a:p>
          <a:p>
            <a:endParaRPr lang="en-US" dirty="0"/>
          </a:p>
        </p:txBody>
      </p:sp>
      <p:graphicFrame>
        <p:nvGraphicFramePr>
          <p:cNvPr id="4" name="Table 3">
            <a:extLst>
              <a:ext uri="{FF2B5EF4-FFF2-40B4-BE49-F238E27FC236}">
                <a16:creationId xmlns:a16="http://schemas.microsoft.com/office/drawing/2014/main" id="{60CAFDE0-3F7C-4C7B-AD6D-987BAE971AEE}"/>
              </a:ext>
            </a:extLst>
          </p:cNvPr>
          <p:cNvGraphicFramePr>
            <a:graphicFrameLocks noGrp="1"/>
          </p:cNvGraphicFramePr>
          <p:nvPr>
            <p:extLst>
              <p:ext uri="{D42A27DB-BD31-4B8C-83A1-F6EECF244321}">
                <p14:modId xmlns:p14="http://schemas.microsoft.com/office/powerpoint/2010/main" val="2773503018"/>
              </p:ext>
            </p:extLst>
          </p:nvPr>
        </p:nvGraphicFramePr>
        <p:xfrm>
          <a:off x="848139" y="2401934"/>
          <a:ext cx="6702449" cy="2463044"/>
        </p:xfrm>
        <a:graphic>
          <a:graphicData uri="http://schemas.openxmlformats.org/drawingml/2006/table">
            <a:tbl>
              <a:tblPr firstRow="1" bandRow="1">
                <a:tableStyleId>{5C22544A-7EE6-4342-B048-85BDC9FD1C3A}</a:tableStyleId>
              </a:tblPr>
              <a:tblGrid>
                <a:gridCol w="2238085">
                  <a:extLst>
                    <a:ext uri="{9D8B030D-6E8A-4147-A177-3AD203B41FA5}">
                      <a16:colId xmlns:a16="http://schemas.microsoft.com/office/drawing/2014/main" val="420708597"/>
                    </a:ext>
                  </a:extLst>
                </a:gridCol>
                <a:gridCol w="2232182">
                  <a:extLst>
                    <a:ext uri="{9D8B030D-6E8A-4147-A177-3AD203B41FA5}">
                      <a16:colId xmlns:a16="http://schemas.microsoft.com/office/drawing/2014/main" val="438493147"/>
                    </a:ext>
                  </a:extLst>
                </a:gridCol>
                <a:gridCol w="2232182">
                  <a:extLst>
                    <a:ext uri="{9D8B030D-6E8A-4147-A177-3AD203B41FA5}">
                      <a16:colId xmlns:a16="http://schemas.microsoft.com/office/drawing/2014/main" val="2330797272"/>
                    </a:ext>
                  </a:extLst>
                </a:gridCol>
              </a:tblGrid>
              <a:tr h="455741">
                <a:tc>
                  <a:txBody>
                    <a:bodyPr/>
                    <a:lstStyle/>
                    <a:p>
                      <a:r>
                        <a:rPr lang="en-US" dirty="0"/>
                        <a:t>Initiative</a:t>
                      </a:r>
                    </a:p>
                  </a:txBody>
                  <a:tcPr/>
                </a:tc>
                <a:tc>
                  <a:txBody>
                    <a:bodyPr/>
                    <a:lstStyle/>
                    <a:p>
                      <a:r>
                        <a:rPr lang="en-US" dirty="0"/>
                        <a:t>Allocation</a:t>
                      </a:r>
                    </a:p>
                  </a:txBody>
                  <a:tcPr/>
                </a:tc>
                <a:tc>
                  <a:txBody>
                    <a:bodyPr/>
                    <a:lstStyle/>
                    <a:p>
                      <a:r>
                        <a:rPr lang="en-US" dirty="0"/>
                        <a:t>Obligated</a:t>
                      </a:r>
                    </a:p>
                  </a:txBody>
                  <a:tcPr/>
                </a:tc>
                <a:extLst>
                  <a:ext uri="{0D108BD9-81ED-4DB2-BD59-A6C34878D82A}">
                    <a16:rowId xmlns:a16="http://schemas.microsoft.com/office/drawing/2014/main" val="1471580435"/>
                  </a:ext>
                </a:extLst>
              </a:tr>
              <a:tr h="455741">
                <a:tc>
                  <a:txBody>
                    <a:bodyPr/>
                    <a:lstStyle/>
                    <a:p>
                      <a:r>
                        <a:rPr lang="en-US" dirty="0"/>
                        <a:t>WLFW LPCI</a:t>
                      </a:r>
                    </a:p>
                  </a:txBody>
                  <a:tcPr/>
                </a:tc>
                <a:tc>
                  <a:txBody>
                    <a:bodyPr/>
                    <a:lstStyle/>
                    <a:p>
                      <a:r>
                        <a:rPr lang="en-US" dirty="0"/>
                        <a:t>$500,000</a:t>
                      </a:r>
                    </a:p>
                  </a:txBody>
                  <a:tcPr/>
                </a:tc>
                <a:tc>
                  <a:txBody>
                    <a:bodyPr/>
                    <a:lstStyle/>
                    <a:p>
                      <a:r>
                        <a:rPr lang="en-US" dirty="0"/>
                        <a:t>$</a:t>
                      </a:r>
                      <a:r>
                        <a:rPr lang="en-US" sz="1800" kern="1200" dirty="0">
                          <a:solidFill>
                            <a:schemeClr val="dk1"/>
                          </a:solidFill>
                          <a:effectLst/>
                          <a:latin typeface="+mn-lt"/>
                          <a:ea typeface="+mn-ea"/>
                          <a:cs typeface="+mn-cs"/>
                        </a:rPr>
                        <a:t>774,152.00</a:t>
                      </a:r>
                      <a:endParaRPr lang="en-US" dirty="0"/>
                    </a:p>
                  </a:txBody>
                  <a:tcPr/>
                </a:tc>
                <a:extLst>
                  <a:ext uri="{0D108BD9-81ED-4DB2-BD59-A6C34878D82A}">
                    <a16:rowId xmlns:a16="http://schemas.microsoft.com/office/drawing/2014/main" val="1813237741"/>
                  </a:ext>
                </a:extLst>
              </a:tr>
              <a:tr h="455741">
                <a:tc>
                  <a:txBody>
                    <a:bodyPr/>
                    <a:lstStyle/>
                    <a:p>
                      <a:r>
                        <a:rPr lang="en-US" dirty="0"/>
                        <a:t>NWQI</a:t>
                      </a:r>
                    </a:p>
                  </a:txBody>
                  <a:tcPr/>
                </a:tc>
                <a:tc>
                  <a:txBody>
                    <a:bodyPr/>
                    <a:lstStyle/>
                    <a:p>
                      <a:r>
                        <a:rPr lang="en-US" dirty="0"/>
                        <a:t>$621,090</a:t>
                      </a:r>
                    </a:p>
                  </a:txBody>
                  <a:tcPr/>
                </a:tc>
                <a:tc>
                  <a:txBody>
                    <a:bodyPr/>
                    <a:lstStyle/>
                    <a:p>
                      <a:r>
                        <a:rPr lang="en-US" dirty="0"/>
                        <a:t>$157,649</a:t>
                      </a:r>
                    </a:p>
                  </a:txBody>
                  <a:tcPr/>
                </a:tc>
                <a:extLst>
                  <a:ext uri="{0D108BD9-81ED-4DB2-BD59-A6C34878D82A}">
                    <a16:rowId xmlns:a16="http://schemas.microsoft.com/office/drawing/2014/main" val="83051238"/>
                  </a:ext>
                </a:extLst>
              </a:tr>
              <a:tr h="455741">
                <a:tc>
                  <a:txBody>
                    <a:bodyPr/>
                    <a:lstStyle/>
                    <a:p>
                      <a:r>
                        <a:rPr lang="en-US" dirty="0"/>
                        <a:t>Joint Chiefs</a:t>
                      </a:r>
                    </a:p>
                  </a:txBody>
                  <a:tcPr/>
                </a:tc>
                <a:tc>
                  <a:txBody>
                    <a:bodyPr/>
                    <a:lstStyle/>
                    <a:p>
                      <a:r>
                        <a:rPr lang="en-US" dirty="0"/>
                        <a:t>$575,216</a:t>
                      </a:r>
                    </a:p>
                  </a:txBody>
                  <a:tcPr/>
                </a:tc>
                <a:tc>
                  <a:txBody>
                    <a:bodyPr/>
                    <a:lstStyle/>
                    <a:p>
                      <a:r>
                        <a:rPr lang="en-US" dirty="0"/>
                        <a:t>$</a:t>
                      </a:r>
                      <a:r>
                        <a:rPr lang="en-US" sz="1800" kern="1200" dirty="0">
                          <a:solidFill>
                            <a:schemeClr val="dk1"/>
                          </a:solidFill>
                          <a:effectLst/>
                          <a:latin typeface="+mn-lt"/>
                          <a:ea typeface="+mn-ea"/>
                          <a:cs typeface="+mn-cs"/>
                        </a:rPr>
                        <a:t>524,638*Sierra Blanca</a:t>
                      </a:r>
                      <a:endParaRPr lang="en-US" dirty="0"/>
                    </a:p>
                  </a:txBody>
                  <a:tcPr/>
                </a:tc>
                <a:extLst>
                  <a:ext uri="{0D108BD9-81ED-4DB2-BD59-A6C34878D82A}">
                    <a16:rowId xmlns:a16="http://schemas.microsoft.com/office/drawing/2014/main" val="4101651034"/>
                  </a:ext>
                </a:extLst>
              </a:tr>
              <a:tr h="455741">
                <a:tc>
                  <a:txBody>
                    <a:bodyPr/>
                    <a:lstStyle/>
                    <a:p>
                      <a:r>
                        <a:rPr lang="en-US" dirty="0"/>
                        <a:t>WaterSMART</a:t>
                      </a:r>
                    </a:p>
                  </a:txBody>
                  <a:tcPr/>
                </a:tc>
                <a:tc>
                  <a:txBody>
                    <a:bodyPr/>
                    <a:lstStyle/>
                    <a:p>
                      <a:r>
                        <a:rPr lang="en-US" dirty="0"/>
                        <a:t>$3,970,000</a:t>
                      </a:r>
                    </a:p>
                  </a:txBody>
                  <a:tcPr/>
                </a:tc>
                <a:tc>
                  <a:txBody>
                    <a:bodyPr/>
                    <a:lstStyle/>
                    <a:p>
                      <a:r>
                        <a:rPr lang="en-US" dirty="0"/>
                        <a:t>$4,119,081</a:t>
                      </a:r>
                    </a:p>
                  </a:txBody>
                  <a:tcPr/>
                </a:tc>
                <a:extLst>
                  <a:ext uri="{0D108BD9-81ED-4DB2-BD59-A6C34878D82A}">
                    <a16:rowId xmlns:a16="http://schemas.microsoft.com/office/drawing/2014/main" val="3679020796"/>
                  </a:ext>
                </a:extLst>
              </a:tr>
            </a:tbl>
          </a:graphicData>
        </a:graphic>
      </p:graphicFrame>
    </p:spTree>
    <p:extLst>
      <p:ext uri="{BB962C8B-B14F-4D97-AF65-F5344CB8AC3E}">
        <p14:creationId xmlns:p14="http://schemas.microsoft.com/office/powerpoint/2010/main" val="2714377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7"/>
            <a:ext cx="7886700" cy="1009652"/>
          </a:xfrm>
        </p:spPr>
        <p:txBody>
          <a:bodyPr>
            <a:normAutofit/>
          </a:bodyPr>
          <a:lstStyle/>
          <a:p>
            <a:pPr algn="ctr"/>
            <a:r>
              <a:rPr lang="en-US" sz="4000" b="1" dirty="0">
                <a:solidFill>
                  <a:schemeClr val="bg1"/>
                </a:solidFill>
              </a:rPr>
              <a:t>Amended Polices</a:t>
            </a: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a:bodyPr>
          <a:lstStyle/>
          <a:p>
            <a:r>
              <a:rPr lang="en-US" sz="2400" b="1" dirty="0">
                <a:solidFill>
                  <a:schemeClr val="bg1"/>
                </a:solidFill>
              </a:rPr>
              <a:t>Control of Land </a:t>
            </a:r>
          </a:p>
          <a:p>
            <a:pPr lvl="1"/>
            <a:r>
              <a:rPr lang="en-US" sz="1800" b="1" dirty="0">
                <a:solidFill>
                  <a:schemeClr val="bg1"/>
                </a:solidFill>
              </a:rPr>
              <a:t>Old Policy: Applicant/participant demonstrate control of land for the life of the contract at the time of enrollment</a:t>
            </a:r>
          </a:p>
          <a:p>
            <a:pPr lvl="1"/>
            <a:r>
              <a:rPr lang="en-US" sz="1800" b="1" dirty="0">
                <a:solidFill>
                  <a:schemeClr val="bg1"/>
                </a:solidFill>
              </a:rPr>
              <a:t>New Policy: Verification of land control at the time of enrollment</a:t>
            </a:r>
          </a:p>
          <a:p>
            <a:pPr lvl="1"/>
            <a:r>
              <a:rPr lang="en-US" sz="1800" b="1" dirty="0">
                <a:solidFill>
                  <a:schemeClr val="bg1"/>
                </a:solidFill>
              </a:rPr>
              <a:t>Applicant will need to establish control at the time of enrollment, NRCS will verify that the participant continues to maintain control during annual contract reviews and prior to approval of any Payment </a:t>
            </a:r>
          </a:p>
          <a:p>
            <a:r>
              <a:rPr lang="en-US" sz="2400" b="1" dirty="0">
                <a:solidFill>
                  <a:schemeClr val="bg1"/>
                </a:solidFill>
              </a:rPr>
              <a:t>Dependent Practices</a:t>
            </a:r>
          </a:p>
          <a:p>
            <a:pPr lvl="1"/>
            <a:r>
              <a:rPr lang="en-US" sz="1800" b="1" dirty="0">
                <a:solidFill>
                  <a:schemeClr val="bg1"/>
                </a:solidFill>
              </a:rPr>
              <a:t>Pay when practice meet standards and specs regardless of whether the participant has fully implemented the entire system.</a:t>
            </a:r>
          </a:p>
          <a:p>
            <a:pPr marL="457200" lvl="1" indent="0">
              <a:buNone/>
            </a:pPr>
            <a:endParaRPr lang="en-US" b="1" dirty="0">
              <a:solidFill>
                <a:schemeClr val="bg1"/>
              </a:solidFill>
            </a:endParaRPr>
          </a:p>
          <a:p>
            <a:pPr marL="457200" lvl="1" indent="0">
              <a:buNone/>
            </a:pPr>
            <a:endParaRPr lang="en-US" b="1" dirty="0">
              <a:solidFill>
                <a:schemeClr val="bg1"/>
              </a:solidFill>
            </a:endParaRPr>
          </a:p>
          <a:p>
            <a:endParaRPr lang="en-US" b="1" dirty="0">
              <a:solidFill>
                <a:schemeClr val="bg1"/>
              </a:solidFill>
            </a:endParaRPr>
          </a:p>
        </p:txBody>
      </p:sp>
    </p:spTree>
    <p:extLst>
      <p:ext uri="{BB962C8B-B14F-4D97-AF65-F5344CB8AC3E}">
        <p14:creationId xmlns:p14="http://schemas.microsoft.com/office/powerpoint/2010/main" val="1079469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b="1" dirty="0">
                <a:solidFill>
                  <a:schemeClr val="bg1"/>
                </a:solidFill>
              </a:rPr>
              <a:t>EQIP 2022 Updates</a:t>
            </a:r>
            <a:br>
              <a:rPr lang="en-US" b="1" dirty="0">
                <a:solidFill>
                  <a:schemeClr val="bg1"/>
                </a:solidFill>
              </a:rPr>
            </a:br>
            <a:endParaRPr lang="en-US" b="1" dirty="0">
              <a:solidFill>
                <a:schemeClr val="bg1"/>
              </a:solidFill>
            </a:endParaRPr>
          </a:p>
        </p:txBody>
      </p:sp>
      <p:sp>
        <p:nvSpPr>
          <p:cNvPr id="5" name="Subtitle 4">
            <a:extLst>
              <a:ext uri="{FF2B5EF4-FFF2-40B4-BE49-F238E27FC236}">
                <a16:creationId xmlns:a16="http://schemas.microsoft.com/office/drawing/2014/main" id="{A55B18D7-1017-46C9-B3E5-89BC15AF24A1}"/>
              </a:ext>
            </a:extLst>
          </p:cNvPr>
          <p:cNvSpPr>
            <a:spLocks noGrp="1"/>
          </p:cNvSpPr>
          <p:nvPr>
            <p:ph type="subTitle" idx="1"/>
          </p:nvPr>
        </p:nvSpPr>
        <p:spPr/>
        <p:txBody>
          <a:bodyPr>
            <a:normAutofit fontScale="77500" lnSpcReduction="20000"/>
          </a:bodyPr>
          <a:lstStyle/>
          <a:p>
            <a:r>
              <a:rPr lang="en-US" b="1" dirty="0">
                <a:solidFill>
                  <a:schemeClr val="bg1"/>
                </a:solidFill>
              </a:rPr>
              <a:t>by Oct. 22</a:t>
            </a:r>
          </a:p>
          <a:p>
            <a:r>
              <a:rPr lang="en-US" b="1" dirty="0">
                <a:solidFill>
                  <a:schemeClr val="bg1"/>
                </a:solidFill>
              </a:rPr>
              <a:t>to</a:t>
            </a:r>
          </a:p>
          <a:p>
            <a:r>
              <a:rPr lang="en-US" b="1" dirty="0">
                <a:solidFill>
                  <a:schemeClr val="bg1"/>
                </a:solidFill>
                <a:hlinkClick r:id="rId3"/>
              </a:rPr>
              <a:t>aaron.reynolds@usda.gov</a:t>
            </a:r>
            <a:endParaRPr lang="en-US" b="1" dirty="0">
              <a:solidFill>
                <a:schemeClr val="bg1"/>
              </a:solidFill>
            </a:endParaRPr>
          </a:p>
          <a:p>
            <a:endParaRPr lang="en-US" b="1" dirty="0">
              <a:solidFill>
                <a:schemeClr val="bg1"/>
              </a:solidFill>
            </a:endParaRPr>
          </a:p>
          <a:p>
            <a:r>
              <a:rPr lang="en-US" b="1" dirty="0">
                <a:solidFill>
                  <a:srgbClr val="FF0000"/>
                </a:solidFill>
              </a:rPr>
              <a:t>Requests for STC Recommendations in Red</a:t>
            </a:r>
          </a:p>
        </p:txBody>
      </p:sp>
    </p:spTree>
    <p:extLst>
      <p:ext uri="{BB962C8B-B14F-4D97-AF65-F5344CB8AC3E}">
        <p14:creationId xmlns:p14="http://schemas.microsoft.com/office/powerpoint/2010/main" val="3757396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803787"/>
            <a:ext cx="7886700" cy="886902"/>
          </a:xfrm>
        </p:spPr>
        <p:txBody>
          <a:bodyPr>
            <a:normAutofit/>
          </a:bodyPr>
          <a:lstStyle/>
          <a:p>
            <a:pPr algn="ctr"/>
            <a:r>
              <a:rPr lang="en-US" sz="4000" b="1" dirty="0">
                <a:solidFill>
                  <a:schemeClr val="bg1"/>
                </a:solidFill>
              </a:rPr>
              <a:t>High Priority Practices</a:t>
            </a:r>
          </a:p>
        </p:txBody>
      </p:sp>
      <p:sp>
        <p:nvSpPr>
          <p:cNvPr id="5" name="Subtitle 4">
            <a:extLst>
              <a:ext uri="{FF2B5EF4-FFF2-40B4-BE49-F238E27FC236}">
                <a16:creationId xmlns:a16="http://schemas.microsoft.com/office/drawing/2014/main" id="{A55B18D7-1017-46C9-B3E5-89BC15AF24A1}"/>
              </a:ext>
            </a:extLst>
          </p:cNvPr>
          <p:cNvSpPr>
            <a:spLocks noGrp="1"/>
          </p:cNvSpPr>
          <p:nvPr>
            <p:ph idx="1"/>
          </p:nvPr>
        </p:nvSpPr>
        <p:spPr/>
        <p:txBody>
          <a:bodyPr>
            <a:normAutofit fontScale="92500" lnSpcReduction="10000"/>
          </a:bodyPr>
          <a:lstStyle/>
          <a:p>
            <a:pPr marL="0" marR="0" indent="0">
              <a:spcBef>
                <a:spcPts val="0"/>
              </a:spcBef>
              <a:spcAft>
                <a:spcPts val="0"/>
              </a:spcAft>
              <a:buNone/>
            </a:pPr>
            <a:r>
              <a:rPr lang="en-US" sz="1800" dirty="0">
                <a:solidFill>
                  <a:schemeClr val="bg1"/>
                </a:solidFill>
                <a:effectLst/>
                <a:latin typeface="NewCenturySchlbk-Italic"/>
                <a:ea typeface="Calibri" panose="020F0502020204030204" pitchFamily="34" charset="0"/>
              </a:rPr>
              <a:t>Each State, in consultation with the State technical committee established under section 1261(a) for the State, may designate not more than 10 practices to be eligible for increased payments under subparagraph (B), on the condition that the practice, as determined by the Secretary—</a:t>
            </a:r>
            <a:endParaRPr lang="en-US" sz="1800" dirty="0">
              <a:solidFill>
                <a:schemeClr val="bg1"/>
              </a:solidFill>
              <a:effectLst/>
              <a:latin typeface="Calibri" panose="020F0502020204030204" pitchFamily="34" charset="0"/>
              <a:ea typeface="Calibri" panose="020F0502020204030204" pitchFamily="34" charset="0"/>
            </a:endParaRPr>
          </a:p>
          <a:p>
            <a:r>
              <a:rPr lang="en-US" b="1" dirty="0">
                <a:solidFill>
                  <a:schemeClr val="bg1"/>
                </a:solidFill>
              </a:rPr>
              <a:t>A high priority practice must meet one of the following criteria:</a:t>
            </a:r>
          </a:p>
          <a:p>
            <a:pPr lvl="1"/>
            <a:r>
              <a:rPr lang="en-US" b="1" dirty="0">
                <a:solidFill>
                  <a:schemeClr val="bg1"/>
                </a:solidFill>
              </a:rPr>
              <a:t>Addresses specific causes of impairment relating to excessive nutrients in ground or surface water;</a:t>
            </a:r>
          </a:p>
          <a:p>
            <a:pPr lvl="1"/>
            <a:r>
              <a:rPr lang="en-US" b="1" dirty="0">
                <a:solidFill>
                  <a:schemeClr val="bg1"/>
                </a:solidFill>
              </a:rPr>
              <a:t>Addresses the conservation of water, to advance drought mitigation and declining aquifers;</a:t>
            </a:r>
          </a:p>
          <a:p>
            <a:pPr lvl="1"/>
            <a:r>
              <a:rPr lang="en-US" b="1" dirty="0">
                <a:solidFill>
                  <a:schemeClr val="bg1"/>
                </a:solidFill>
              </a:rPr>
              <a:t>Meets other environmental priorities and other priority resource concerns identified in habitat or other area restoration plans; or</a:t>
            </a:r>
          </a:p>
          <a:p>
            <a:pPr lvl="1"/>
            <a:r>
              <a:rPr lang="en-US" b="1" dirty="0">
                <a:solidFill>
                  <a:schemeClr val="bg1"/>
                </a:solidFill>
              </a:rPr>
              <a:t>Is geographically targeted to address a natural resource concern in a specific watershed.</a:t>
            </a:r>
          </a:p>
          <a:p>
            <a:pPr marL="0" indent="0">
              <a:buNone/>
            </a:pPr>
            <a:endParaRPr lang="en-US" b="1" dirty="0">
              <a:solidFill>
                <a:schemeClr val="bg1"/>
              </a:solidFill>
            </a:endParaRPr>
          </a:p>
        </p:txBody>
      </p:sp>
    </p:spTree>
    <p:extLst>
      <p:ext uri="{BB962C8B-B14F-4D97-AF65-F5344CB8AC3E}">
        <p14:creationId xmlns:p14="http://schemas.microsoft.com/office/powerpoint/2010/main" val="28514949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6.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9710</TotalTime>
  <Words>2779</Words>
  <Application>Microsoft Office PowerPoint</Application>
  <PresentationFormat>On-screen Show (4:3)</PresentationFormat>
  <Paragraphs>516</Paragraphs>
  <Slides>40</Slides>
  <Notes>0</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40</vt:i4>
      </vt:variant>
    </vt:vector>
  </HeadingPairs>
  <TitlesOfParts>
    <vt:vector size="54" baseType="lpstr">
      <vt:lpstr>Arial</vt:lpstr>
      <vt:lpstr>Calibri</vt:lpstr>
      <vt:lpstr>Calibri Light</vt:lpstr>
      <vt:lpstr>NewCenturySchlbk-Italic</vt:lpstr>
      <vt:lpstr>Open Sans Extrabold</vt:lpstr>
      <vt:lpstr>Times New Roman</vt:lpstr>
      <vt:lpstr>Wingdings</vt:lpstr>
      <vt:lpstr>Office Theme</vt:lpstr>
      <vt:lpstr>3_Office Theme</vt:lpstr>
      <vt:lpstr>2_Office Theme</vt:lpstr>
      <vt:lpstr>1_Office Theme</vt:lpstr>
      <vt:lpstr>4_Office Theme</vt:lpstr>
      <vt:lpstr>Custom Design</vt:lpstr>
      <vt:lpstr>1_Custom Design</vt:lpstr>
      <vt:lpstr>State Technical Committee </vt:lpstr>
      <vt:lpstr>PowerPoint Presentation</vt:lpstr>
      <vt:lpstr>PowerPoint Presentation</vt:lpstr>
      <vt:lpstr>PowerPoint Presentation</vt:lpstr>
      <vt:lpstr>FY 21 Financial Assistance  NM Initiatives  $24,000,000</vt:lpstr>
      <vt:lpstr>FY 2021 Financial Assistance  National Initiatives- 6,000,000</vt:lpstr>
      <vt:lpstr>Amended Polices</vt:lpstr>
      <vt:lpstr>EQIP 2022 Updates </vt:lpstr>
      <vt:lpstr>High Priority Practices</vt:lpstr>
      <vt:lpstr>High Priority Conservation Practices</vt:lpstr>
      <vt:lpstr>State Priorities</vt:lpstr>
      <vt:lpstr>Ranking Weights</vt:lpstr>
      <vt:lpstr>Ranking Weights</vt:lpstr>
      <vt:lpstr>EQIP 2021</vt:lpstr>
      <vt:lpstr>EQIP 2021</vt:lpstr>
      <vt:lpstr>EQIP 2021</vt:lpstr>
      <vt:lpstr>EQIP 2021</vt:lpstr>
      <vt:lpstr>EQIP 2021</vt:lpstr>
      <vt:lpstr> Water Management Entities </vt:lpstr>
      <vt:lpstr> Water Management Entities </vt:lpstr>
      <vt:lpstr> WaterSMART Initiative </vt:lpstr>
      <vt:lpstr> Source Water Protection  </vt:lpstr>
      <vt:lpstr> Source Water Protection  </vt:lpstr>
      <vt:lpstr>  </vt:lpstr>
      <vt:lpstr>  </vt:lpstr>
      <vt:lpstr>PowerPoint Presentation</vt:lpstr>
      <vt:lpstr>EQIP CIC High Priority Areas (HPAs)</vt:lpstr>
      <vt:lpstr>Example 1: Entire State is HPA</vt:lpstr>
      <vt:lpstr>New Mexico FY2021 – Land Uses</vt:lpstr>
      <vt:lpstr>EQIP CIC Priority Resource Concerns (PRCs)</vt:lpstr>
      <vt:lpstr>PowerPoint Presentation</vt:lpstr>
      <vt:lpstr>New Mexico FY2021 – PRC’s</vt:lpstr>
      <vt:lpstr>New Mexico FY2021 – Cropland/Pasture Practices </vt:lpstr>
      <vt:lpstr>New Mexico FY2021 – Practices Forestry</vt:lpstr>
      <vt:lpstr>New Mexico FY2021 – Cropland/Pasture Enhancements </vt:lpstr>
      <vt:lpstr>New Mexico FY2021 – Cropland/Pasture Enhancements </vt:lpstr>
      <vt:lpstr>New Mexico FY2021 – Cropland/Pasture Enhancements </vt:lpstr>
      <vt:lpstr>New Mexico FY2021 – Enhancements Forestry</vt:lpstr>
      <vt:lpstr>New Mexico FY2021 – Enhancements Forestry</vt:lpstr>
      <vt:lpstr>EQIP 2022 Updates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Technical Committee</dc:title>
  <dc:creator>Branch, Kenneth - NRCS, Albuquerque, NM</dc:creator>
  <cp:lastModifiedBy>Luna, Leonard - NRCS, Albuquerque, NM</cp:lastModifiedBy>
  <cp:revision>75</cp:revision>
  <dcterms:created xsi:type="dcterms:W3CDTF">2019-11-13T22:02:10Z</dcterms:created>
  <dcterms:modified xsi:type="dcterms:W3CDTF">2022-10-29T00:45:33Z</dcterms:modified>
</cp:coreProperties>
</file>