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8" r:id="rId1"/>
    <p:sldMasterId id="2147483694" r:id="rId2"/>
  </p:sldMasterIdLst>
  <p:notesMasterIdLst>
    <p:notesMasterId r:id="rId16"/>
  </p:notesMasterIdLst>
  <p:handoutMasterIdLst>
    <p:handoutMasterId r:id="rId17"/>
  </p:handoutMasterIdLst>
  <p:sldIdLst>
    <p:sldId id="584" r:id="rId3"/>
    <p:sldId id="688" r:id="rId4"/>
    <p:sldId id="689" r:id="rId5"/>
    <p:sldId id="686" r:id="rId6"/>
    <p:sldId id="690" r:id="rId7"/>
    <p:sldId id="682" r:id="rId8"/>
    <p:sldId id="683" r:id="rId9"/>
    <p:sldId id="684" r:id="rId10"/>
    <p:sldId id="685" r:id="rId11"/>
    <p:sldId id="1381" r:id="rId12"/>
    <p:sldId id="724" r:id="rId13"/>
    <p:sldId id="726" r:id="rId14"/>
    <p:sldId id="687" r:id="rId15"/>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id="{FDFA6FF4-F7BA-4338-8046-9D76365F9FA1}">
          <p14:sldIdLst>
            <p14:sldId id="584"/>
            <p14:sldId id="688"/>
            <p14:sldId id="689"/>
            <p14:sldId id="686"/>
            <p14:sldId id="690"/>
            <p14:sldId id="682"/>
            <p14:sldId id="683"/>
            <p14:sldId id="684"/>
            <p14:sldId id="685"/>
            <p14:sldId id="1381"/>
            <p14:sldId id="724"/>
            <p14:sldId id="726"/>
            <p14:sldId id="687"/>
          </p14:sldIdLst>
        </p14:section>
        <p14:section name="Untitled Section" id="{6925C620-0AD2-4871-A9F4-2062798054C3}">
          <p14:sldIdLst/>
        </p14:section>
        <p14:section name="Untitled Section" id="{E56697B6-11B3-402E-96B0-81F0058A44A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44" userDrawn="1">
          <p15:clr>
            <a:srgbClr val="A4A3A4"/>
          </p15:clr>
        </p15:guide>
        <p15:guide id="2" pos="2125" userDrawn="1">
          <p15:clr>
            <a:srgbClr val="A4A3A4"/>
          </p15:clr>
        </p15:guide>
        <p15:guide id="3" orient="horz" pos="2839" userDrawn="1">
          <p15:clr>
            <a:srgbClr val="A4A3A4"/>
          </p15:clr>
        </p15:guide>
        <p15:guide id="4" pos="2120" userDrawn="1">
          <p15:clr>
            <a:srgbClr val="A4A3A4"/>
          </p15:clr>
        </p15:guide>
        <p15:guide id="5" orient="horz" pos="2937" userDrawn="1">
          <p15:clr>
            <a:srgbClr val="A4A3A4"/>
          </p15:clr>
        </p15:guide>
        <p15:guide id="6" orient="horz" pos="2932" userDrawn="1">
          <p15:clr>
            <a:srgbClr val="A4A3A4"/>
          </p15:clr>
        </p15:guide>
        <p15:guide id="7" pos="2217" userDrawn="1">
          <p15:clr>
            <a:srgbClr val="A4A3A4"/>
          </p15:clr>
        </p15:guide>
        <p15:guide id="8" pos="221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55" d="100"/>
          <a:sy n="55" d="100"/>
        </p:scale>
        <p:origin x="1286" y="38"/>
      </p:cViewPr>
      <p:guideLst>
        <p:guide orient="horz" pos="2160"/>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44"/>
        <p:guide pos="2125"/>
        <p:guide orient="horz" pos="2839"/>
        <p:guide pos="2120"/>
        <p:guide orient="horz" pos="2937"/>
        <p:guide orient="horz" pos="2932"/>
        <p:guide pos="2217"/>
        <p:guide pos="221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68D3910-7A4D-4F02-A972-F2729EE95562}"/>
              </a:ext>
            </a:extLst>
          </p:cNvPr>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0DD360F-8AAC-496C-958E-45CC9D6C3BDB}"/>
              </a:ext>
            </a:extLst>
          </p:cNvPr>
          <p:cNvSpPr>
            <a:spLocks noGrp="1"/>
          </p:cNvSpPr>
          <p:nvPr>
            <p:ph type="dt" sz="quarter" idx="1"/>
          </p:nvPr>
        </p:nvSpPr>
        <p:spPr>
          <a:xfrm>
            <a:off x="3978275" y="0"/>
            <a:ext cx="3043238" cy="466725"/>
          </a:xfrm>
          <a:prstGeom prst="rect">
            <a:avLst/>
          </a:prstGeom>
        </p:spPr>
        <p:txBody>
          <a:bodyPr vert="horz" lIns="91440" tIns="45720" rIns="91440" bIns="45720" rtlCol="0"/>
          <a:lstStyle>
            <a:lvl1pPr algn="r">
              <a:defRPr sz="1200"/>
            </a:lvl1pPr>
          </a:lstStyle>
          <a:p>
            <a:fld id="{B06FA011-458C-4E70-9C18-8C7CD74C9128}" type="datetimeFigureOut">
              <a:rPr lang="en-US" smtClean="0"/>
              <a:t>10/28/2022</a:t>
            </a:fld>
            <a:endParaRPr lang="en-US"/>
          </a:p>
        </p:txBody>
      </p:sp>
      <p:sp>
        <p:nvSpPr>
          <p:cNvPr id="4" name="Footer Placeholder 3">
            <a:extLst>
              <a:ext uri="{FF2B5EF4-FFF2-40B4-BE49-F238E27FC236}">
                <a16:creationId xmlns:a16="http://schemas.microsoft.com/office/drawing/2014/main" id="{589C665C-C29D-404A-A606-4F858D7E2E1C}"/>
              </a:ext>
            </a:extLst>
          </p:cNvPr>
          <p:cNvSpPr>
            <a:spLocks noGrp="1"/>
          </p:cNvSpPr>
          <p:nvPr>
            <p:ph type="ftr" sz="quarter" idx="2"/>
          </p:nvPr>
        </p:nvSpPr>
        <p:spPr>
          <a:xfrm>
            <a:off x="0" y="8842375"/>
            <a:ext cx="3043238"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2D08756-F85E-407E-A160-34DCDD9EFFA5}"/>
              </a:ext>
            </a:extLst>
          </p:cNvPr>
          <p:cNvSpPr>
            <a:spLocks noGrp="1"/>
          </p:cNvSpPr>
          <p:nvPr>
            <p:ph type="sldNum" sz="quarter" idx="3"/>
          </p:nvPr>
        </p:nvSpPr>
        <p:spPr>
          <a:xfrm>
            <a:off x="3978275" y="8842375"/>
            <a:ext cx="3043238" cy="466725"/>
          </a:xfrm>
          <a:prstGeom prst="rect">
            <a:avLst/>
          </a:prstGeom>
        </p:spPr>
        <p:txBody>
          <a:bodyPr vert="horz" lIns="91440" tIns="45720" rIns="91440" bIns="45720" rtlCol="0" anchor="b"/>
          <a:lstStyle>
            <a:lvl1pPr algn="r">
              <a:defRPr sz="1200"/>
            </a:lvl1pPr>
          </a:lstStyle>
          <a:p>
            <a:fld id="{3F5000C5-037B-4B64-9DE7-06E050C9C7C8}" type="slidenum">
              <a:rPr lang="en-US" smtClean="0"/>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E449A46-C06D-40D2-B1D8-BF8E95A2B618}"/>
              </a:ext>
            </a:extLst>
          </p:cNvPr>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BB3C4EE-1A85-4BF6-807F-285E6113943C}"/>
              </a:ext>
            </a:extLst>
          </p:cNvPr>
          <p:cNvSpPr>
            <a:spLocks noGrp="1"/>
          </p:cNvSpPr>
          <p:nvPr>
            <p:ph type="dt" idx="1"/>
          </p:nvPr>
        </p:nvSpPr>
        <p:spPr>
          <a:xfrm>
            <a:off x="3978275" y="0"/>
            <a:ext cx="3043238" cy="466725"/>
          </a:xfrm>
          <a:prstGeom prst="rect">
            <a:avLst/>
          </a:prstGeom>
        </p:spPr>
        <p:txBody>
          <a:bodyPr vert="horz" lIns="91440" tIns="45720" rIns="91440" bIns="45720" rtlCol="0"/>
          <a:lstStyle>
            <a:lvl1pPr algn="r">
              <a:defRPr sz="1200"/>
            </a:lvl1pPr>
          </a:lstStyle>
          <a:p>
            <a:fld id="{44D34F4E-119F-4063-A0F2-A19E7D3AF748}" type="datetimeFigureOut">
              <a:rPr lang="en-US" smtClean="0"/>
              <a:t>10/28/2022</a:t>
            </a:fld>
            <a:endParaRPr lang="en-US"/>
          </a:p>
        </p:txBody>
      </p:sp>
      <p:sp>
        <p:nvSpPr>
          <p:cNvPr id="4" name="Slide Image Placeholder 3">
            <a:extLst>
              <a:ext uri="{FF2B5EF4-FFF2-40B4-BE49-F238E27FC236}">
                <a16:creationId xmlns:a16="http://schemas.microsoft.com/office/drawing/2014/main" id="{7689ADCA-0EE6-432F-8C08-B70B77D8DE84}"/>
              </a:ext>
            </a:extLst>
          </p:cNvPr>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a:extLst>
              <a:ext uri="{FF2B5EF4-FFF2-40B4-BE49-F238E27FC236}">
                <a16:creationId xmlns:a16="http://schemas.microsoft.com/office/drawing/2014/main" id="{8241BD91-283A-44C7-A379-CB8630DF7AB7}"/>
              </a:ext>
            </a:extLst>
          </p:cNvPr>
          <p:cNvSpPr>
            <a:spLocks noGrp="1"/>
          </p:cNvSpPr>
          <p:nvPr>
            <p:ph type="body" sz="quarter" idx="3"/>
          </p:nvPr>
        </p:nvSpPr>
        <p:spPr>
          <a:xfrm>
            <a:off x="701675" y="4479925"/>
            <a:ext cx="5619750" cy="36655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99648CAA-6344-4529-95E0-9CF1D426BC43}"/>
              </a:ext>
            </a:extLst>
          </p:cNvPr>
          <p:cNvSpPr>
            <a:spLocks noGrp="1"/>
          </p:cNvSpPr>
          <p:nvPr>
            <p:ph type="ftr" sz="quarter" idx="4"/>
          </p:nvPr>
        </p:nvSpPr>
        <p:spPr>
          <a:xfrm>
            <a:off x="0" y="8842375"/>
            <a:ext cx="3043238"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a:extLst>
              <a:ext uri="{FF2B5EF4-FFF2-40B4-BE49-F238E27FC236}">
                <a16:creationId xmlns:a16="http://schemas.microsoft.com/office/drawing/2014/main" id="{1A5E56E5-878B-462F-A122-323FF7A39C2D}"/>
              </a:ext>
            </a:extLst>
          </p:cNvPr>
          <p:cNvSpPr>
            <a:spLocks noGrp="1"/>
          </p:cNvSpPr>
          <p:nvPr>
            <p:ph type="sldNum" sz="quarter" idx="5"/>
          </p:nvPr>
        </p:nvSpPr>
        <p:spPr>
          <a:xfrm>
            <a:off x="3978275" y="8842375"/>
            <a:ext cx="3043238" cy="466725"/>
          </a:xfrm>
          <a:prstGeom prst="rect">
            <a:avLst/>
          </a:prstGeom>
        </p:spPr>
        <p:txBody>
          <a:bodyPr vert="horz" lIns="91440" tIns="45720" rIns="91440" bIns="45720" rtlCol="0" anchor="b"/>
          <a:lstStyle>
            <a:lvl1pPr algn="r">
              <a:defRPr sz="1200"/>
            </a:lvl1pPr>
          </a:lstStyle>
          <a:p>
            <a:fld id="{18EA605C-1676-4537-9C2C-AF0B154B2874}"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CB9764-647B-4A0B-9CA5-C3B229C1C939}" type="slidenum">
              <a:rPr lang="en-US" smtClean="0"/>
              <a:t>1</a:t>
            </a:fld>
            <a:endParaRPr lang="en-US" dirty="0"/>
          </a:p>
        </p:txBody>
      </p:sp>
    </p:spTree>
    <p:extLst>
      <p:ext uri="{BB962C8B-B14F-4D97-AF65-F5344CB8AC3E}">
        <p14:creationId xmlns:p14="http://schemas.microsoft.com/office/powerpoint/2010/main" val="4603575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jp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3">
            <a:extLst>
              <a:ext uri="{28A0092B-C50C-407E-A947-70E740481C1C}">
                <a14:useLocalDpi xmlns:a14="http://schemas.microsoft.com/office/drawing/2010/main" val="0"/>
              </a:ext>
            </a:extLst>
          </a:blip>
          <a:srcRect l="166" t="26731" r="27577"/>
          <a:stretch/>
        </p:blipFill>
        <p:spPr>
          <a:xfrm>
            <a:off x="5581897" y="3341077"/>
            <a:ext cx="3562103" cy="2032000"/>
          </a:xfrm>
          <a:prstGeom prst="rect">
            <a:avLst/>
          </a:prstGeom>
        </p:spPr>
      </p:pic>
      <p:pic>
        <p:nvPicPr>
          <p:cNvPr id="12" name="Picture 11"/>
          <p:cNvPicPr>
            <a:picLocks noChangeAspect="1"/>
          </p:cNvPicPr>
          <p:nvPr userDrawn="1"/>
        </p:nvPicPr>
        <p:blipFill rotWithShape="1">
          <a:blip r:embed="rId4">
            <a:extLst>
              <a:ext uri="{28A0092B-C50C-407E-A947-70E740481C1C}">
                <a14:useLocalDpi xmlns:a14="http://schemas.microsoft.com/office/drawing/2010/main" val="0"/>
              </a:ext>
            </a:extLst>
          </a:blip>
          <a:srcRect l="1" t="18151" r="13724" b="14227"/>
          <a:stretch/>
        </p:blipFill>
        <p:spPr>
          <a:xfrm>
            <a:off x="5581899" y="1260232"/>
            <a:ext cx="3562102" cy="1856153"/>
          </a:xfrm>
          <a:prstGeom prst="rect">
            <a:avLst/>
          </a:prstGeom>
        </p:spPr>
      </p:pic>
      <p:sp>
        <p:nvSpPr>
          <p:cNvPr id="2" name="Title 1"/>
          <p:cNvSpPr>
            <a:spLocks noGrp="1"/>
          </p:cNvSpPr>
          <p:nvPr>
            <p:ph type="title" hasCustomPrompt="1"/>
          </p:nvPr>
        </p:nvSpPr>
        <p:spPr>
          <a:xfrm>
            <a:off x="614854" y="2543587"/>
            <a:ext cx="4367456" cy="2084741"/>
          </a:xfrm>
        </p:spPr>
        <p:txBody>
          <a:bodyPr anchor="t"/>
          <a:lstStyle>
            <a:lvl1pPr algn="l">
              <a:lnSpc>
                <a:spcPct val="90000"/>
              </a:lnSpc>
              <a:defRPr sz="4000" b="1" cap="none">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614854" y="1614533"/>
            <a:ext cx="3761764" cy="929054"/>
          </a:xfrm>
        </p:spPr>
        <p:txBody>
          <a:bodyPr anchor="b"/>
          <a:lstStyle>
            <a:lvl1pPr marL="0" indent="0">
              <a:buNone/>
              <a:defRPr sz="2000" b="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pic>
        <p:nvPicPr>
          <p:cNvPr id="9" name="Picture 8" descr="NRCS-Divider-Slide_Raindrop.png"/>
          <p:cNvPicPr>
            <a:picLocks noChangeAspect="1"/>
          </p:cNvPicPr>
          <p:nvPr userDrawn="1"/>
        </p:nvPicPr>
        <p:blipFill rotWithShape="1">
          <a:blip r:embed="rId5">
            <a:extLst>
              <a:ext uri="{28A0092B-C50C-407E-A947-70E740481C1C}">
                <a14:useLocalDpi xmlns:a14="http://schemas.microsoft.com/office/drawing/2010/main" val="0"/>
              </a:ext>
            </a:extLst>
          </a:blip>
          <a:srcRect b="42253"/>
          <a:stretch/>
        </p:blipFill>
        <p:spPr>
          <a:xfrm>
            <a:off x="7895119" y="2031999"/>
            <a:ext cx="1258650" cy="2676770"/>
          </a:xfrm>
          <a:prstGeom prst="rect">
            <a:avLst/>
          </a:prstGeom>
        </p:spPr>
      </p:pic>
      <p:sp>
        <p:nvSpPr>
          <p:cNvPr id="7" name="Rectangle 6"/>
          <p:cNvSpPr/>
          <p:nvPr userDrawn="1"/>
        </p:nvSpPr>
        <p:spPr>
          <a:xfrm>
            <a:off x="614854" y="4628328"/>
            <a:ext cx="4572000" cy="707886"/>
          </a:xfrm>
          <a:prstGeom prst="rect">
            <a:avLst/>
          </a:prstGeom>
        </p:spPr>
        <p:txBody>
          <a:bodyPr>
            <a:spAutoFit/>
          </a:bodyPr>
          <a:lstStyle/>
          <a:p>
            <a:r>
              <a:rPr lang="en-US" sz="2000" b="1" dirty="0">
                <a:solidFill>
                  <a:prstClr val="white"/>
                </a:solidFill>
                <a:ea typeface="+mj-ea"/>
                <a:cs typeface="+mj-cs"/>
              </a:rPr>
              <a:t>Mission Support Services</a:t>
            </a:r>
            <a:br>
              <a:rPr lang="en-US" sz="2000" dirty="0">
                <a:solidFill>
                  <a:prstClr val="white"/>
                </a:solidFill>
                <a:ea typeface="+mj-ea"/>
                <a:cs typeface="+mj-cs"/>
              </a:rPr>
            </a:br>
            <a:r>
              <a:rPr lang="en-US" sz="2000" dirty="0">
                <a:solidFill>
                  <a:prstClr val="white"/>
                </a:solidFill>
                <a:ea typeface="+mj-ea"/>
                <a:cs typeface="+mj-cs"/>
              </a:rPr>
              <a:t>Operations Associate Chief Area</a:t>
            </a:r>
            <a:endParaRPr lang="en-US" dirty="0"/>
          </a:p>
        </p:txBody>
      </p:sp>
    </p:spTree>
    <p:extLst>
      <p:ext uri="{BB962C8B-B14F-4D97-AF65-F5344CB8AC3E}">
        <p14:creationId xmlns:p14="http://schemas.microsoft.com/office/powerpoint/2010/main" val="40090691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R Transition Slide">
    <p:spTree>
      <p:nvGrpSpPr>
        <p:cNvPr id="1" name=""/>
        <p:cNvGrpSpPr/>
        <p:nvPr/>
      </p:nvGrpSpPr>
      <p:grpSpPr>
        <a:xfrm>
          <a:off x="0" y="0"/>
          <a:ext cx="0" cy="0"/>
          <a:chOff x="0" y="0"/>
          <a:chExt cx="0" cy="0"/>
        </a:xfrm>
      </p:grpSpPr>
      <p:sp>
        <p:nvSpPr>
          <p:cNvPr id="11" name="Rectangle 10"/>
          <p:cNvSpPr/>
          <p:nvPr userDrawn="1"/>
        </p:nvSpPr>
        <p:spPr>
          <a:xfrm>
            <a:off x="0" y="2419349"/>
            <a:ext cx="9144000" cy="1551523"/>
          </a:xfrm>
          <a:prstGeom prst="rect">
            <a:avLst/>
          </a:prstGeom>
          <a:solidFill>
            <a:srgbClr val="002C76"/>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3" name="Title 1"/>
          <p:cNvSpPr>
            <a:spLocks noGrp="1"/>
          </p:cNvSpPr>
          <p:nvPr>
            <p:ph type="title" hasCustomPrompt="1"/>
          </p:nvPr>
        </p:nvSpPr>
        <p:spPr>
          <a:xfrm>
            <a:off x="228600" y="2537885"/>
            <a:ext cx="6400800" cy="1322922"/>
          </a:xfrm>
          <a:prstGeom prst="rect">
            <a:avLst/>
          </a:prstGeom>
        </p:spPr>
        <p:txBody>
          <a:bodyPr anchor="ctr">
            <a:normAutofit/>
          </a:bodyPr>
          <a:lstStyle>
            <a:lvl1pPr algn="l">
              <a:defRPr sz="3600" b="0" u="none" cap="none" spc="-150" normalizeH="0" baseline="0">
                <a:solidFill>
                  <a:schemeClr val="bg1"/>
                </a:solidFill>
                <a:latin typeface="+mj-lt"/>
              </a:defRPr>
            </a:lvl1pPr>
          </a:lstStyle>
          <a:p>
            <a:r>
              <a:rPr lang="en-US" dirty="0"/>
              <a:t>Insert Transition Slide Title</a:t>
            </a:r>
          </a:p>
        </p:txBody>
      </p:sp>
      <p:sp>
        <p:nvSpPr>
          <p:cNvPr id="14" name="Text Placeholder 3"/>
          <p:cNvSpPr>
            <a:spLocks noGrp="1"/>
          </p:cNvSpPr>
          <p:nvPr>
            <p:ph type="body" sz="quarter" idx="10" hasCustomPrompt="1"/>
          </p:nvPr>
        </p:nvSpPr>
        <p:spPr>
          <a:xfrm>
            <a:off x="228600" y="4095750"/>
            <a:ext cx="5867400" cy="539750"/>
          </a:xfrm>
          <a:prstGeom prst="rect">
            <a:avLst/>
          </a:prstGeom>
        </p:spPr>
        <p:txBody>
          <a:bodyPr>
            <a:normAutofit/>
          </a:bodyPr>
          <a:lstStyle>
            <a:lvl1pPr marL="0" indent="0" algn="l">
              <a:buNone/>
              <a:defRPr sz="2400" b="0">
                <a:solidFill>
                  <a:srgbClr val="58595B"/>
                </a:solidFill>
                <a:latin typeface="+mj-lt"/>
              </a:defRPr>
            </a:lvl1pPr>
          </a:lstStyle>
          <a:p>
            <a:pPr lvl="0"/>
            <a:r>
              <a:rPr lang="en-US" dirty="0"/>
              <a:t>Insert Subtitle</a:t>
            </a:r>
          </a:p>
        </p:txBody>
      </p:sp>
      <p:pic>
        <p:nvPicPr>
          <p:cNvPr id="10" name="Picture 9" descr="NRCS-Divider-Slide_Raindrop.png"/>
          <p:cNvPicPr>
            <a:picLocks noChangeAspect="1"/>
          </p:cNvPicPr>
          <p:nvPr userDrawn="1"/>
        </p:nvPicPr>
        <p:blipFill rotWithShape="1">
          <a:blip r:embed="rId2">
            <a:extLst>
              <a:ext uri="{28A0092B-C50C-407E-A947-70E740481C1C}">
                <a14:useLocalDpi xmlns:a14="http://schemas.microsoft.com/office/drawing/2010/main" val="0"/>
              </a:ext>
            </a:extLst>
          </a:blip>
          <a:srcRect b="42253"/>
          <a:stretch/>
        </p:blipFill>
        <p:spPr>
          <a:xfrm>
            <a:off x="7895119" y="2031999"/>
            <a:ext cx="1258650" cy="2676770"/>
          </a:xfrm>
          <a:prstGeom prst="rect">
            <a:avLst/>
          </a:prstGeom>
        </p:spPr>
      </p:pic>
      <p:sp>
        <p:nvSpPr>
          <p:cNvPr id="2" name="Rectangle 1"/>
          <p:cNvSpPr/>
          <p:nvPr userDrawn="1"/>
        </p:nvSpPr>
        <p:spPr>
          <a:xfrm>
            <a:off x="0" y="0"/>
            <a:ext cx="9144000" cy="68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userDrawn="1"/>
        </p:nvSpPr>
        <p:spPr>
          <a:xfrm>
            <a:off x="966502" y="6324600"/>
            <a:ext cx="1915909" cy="276999"/>
          </a:xfrm>
          <a:prstGeom prst="rect">
            <a:avLst/>
          </a:prstGeom>
          <a:noFill/>
        </p:spPr>
        <p:txBody>
          <a:bodyPr wrap="none" rtlCol="0">
            <a:spAutoFit/>
          </a:bodyPr>
          <a:lstStyle/>
          <a:p>
            <a:r>
              <a:rPr lang="en-US" sz="1200" b="0" dirty="0">
                <a:solidFill>
                  <a:srgbClr val="00ABC0"/>
                </a:solidFill>
                <a:latin typeface="+mj-lt"/>
              </a:rPr>
              <a:t>Mission Support Services</a:t>
            </a:r>
          </a:p>
        </p:txBody>
      </p:sp>
      <p:sp>
        <p:nvSpPr>
          <p:cNvPr id="12" name="Slide Number Placeholder 5"/>
          <p:cNvSpPr>
            <a:spLocks noGrp="1"/>
          </p:cNvSpPr>
          <p:nvPr>
            <p:ph type="sldNum" sz="quarter" idx="4"/>
          </p:nvPr>
        </p:nvSpPr>
        <p:spPr>
          <a:xfrm>
            <a:off x="691661" y="62674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dirty="0"/>
          </a:p>
        </p:txBody>
      </p:sp>
    </p:spTree>
    <p:extLst>
      <p:ext uri="{BB962C8B-B14F-4D97-AF65-F5344CB8AC3E}">
        <p14:creationId xmlns:p14="http://schemas.microsoft.com/office/powerpoint/2010/main" val="29495353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61815" y="635000"/>
            <a:ext cx="8757137" cy="806938"/>
          </a:xfrm>
        </p:spPr>
        <p:txBody>
          <a:bodyPr/>
          <a:lstStyle/>
          <a:p>
            <a:r>
              <a:rPr lang="en-US" dirty="0"/>
              <a:t>Click to edit Master title style</a:t>
            </a:r>
          </a:p>
        </p:txBody>
      </p:sp>
      <p:sp>
        <p:nvSpPr>
          <p:cNvPr id="3" name="Content Placeholder 2"/>
          <p:cNvSpPr>
            <a:spLocks noGrp="1"/>
          </p:cNvSpPr>
          <p:nvPr>
            <p:ph idx="1"/>
          </p:nvPr>
        </p:nvSpPr>
        <p:spPr>
          <a:xfrm>
            <a:off x="261815" y="1600200"/>
            <a:ext cx="7631724"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10"/>
          <p:cNvSpPr>
            <a:spLocks noGrp="1"/>
          </p:cNvSpPr>
          <p:nvPr>
            <p:ph type="pic" sz="quarter" idx="10"/>
          </p:nvPr>
        </p:nvSpPr>
        <p:spPr>
          <a:xfrm>
            <a:off x="8059616" y="1609726"/>
            <a:ext cx="949203" cy="3792660"/>
          </a:xfrm>
        </p:spPr>
        <p:txBody>
          <a:bodyPr/>
          <a:lstStyle/>
          <a:p>
            <a:endParaRPr lang="en-US"/>
          </a:p>
        </p:txBody>
      </p:sp>
      <p:sp>
        <p:nvSpPr>
          <p:cNvPr id="8" name="Slide Number Placeholder 5"/>
          <p:cNvSpPr>
            <a:spLocks noGrp="1"/>
          </p:cNvSpPr>
          <p:nvPr>
            <p:ph type="sldNum" sz="quarter" idx="4"/>
          </p:nvPr>
        </p:nvSpPr>
        <p:spPr>
          <a:xfrm>
            <a:off x="691661" y="62674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dirty="0"/>
          </a:p>
        </p:txBody>
      </p:sp>
    </p:spTree>
    <p:extLst>
      <p:ext uri="{BB962C8B-B14F-4D97-AF65-F5344CB8AC3E}">
        <p14:creationId xmlns:p14="http://schemas.microsoft.com/office/powerpoint/2010/main" val="188223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61815" y="1600200"/>
            <a:ext cx="6811108"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3"/>
          <p:cNvSpPr/>
          <p:nvPr userDrawn="1"/>
        </p:nvSpPr>
        <p:spPr>
          <a:xfrm>
            <a:off x="7151077" y="1609969"/>
            <a:ext cx="1867875" cy="3978031"/>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 Placeholder 5"/>
          <p:cNvSpPr>
            <a:spLocks noGrp="1"/>
          </p:cNvSpPr>
          <p:nvPr>
            <p:ph type="body" sz="quarter" idx="10" hasCustomPrompt="1"/>
          </p:nvPr>
        </p:nvSpPr>
        <p:spPr>
          <a:xfrm>
            <a:off x="7209694" y="2413000"/>
            <a:ext cx="1760413" cy="3067050"/>
          </a:xfrm>
        </p:spPr>
        <p:txBody>
          <a:bodyPr>
            <a:normAutofit/>
          </a:bodyPr>
          <a:lstStyle>
            <a:lvl1pPr algn="l">
              <a:defRPr sz="1000" b="0">
                <a:solidFill>
                  <a:schemeClr val="tx1"/>
                </a:solidFill>
              </a:defRPr>
            </a:lvl1pPr>
            <a:lvl5pPr marL="1828800" indent="0">
              <a:buNone/>
              <a:defRPr/>
            </a:lvl5pPr>
          </a:lstStyle>
          <a:p>
            <a:pPr lvl="0"/>
            <a:r>
              <a:rPr lang="en-US" dirty="0"/>
              <a:t>Fifth level</a:t>
            </a:r>
          </a:p>
        </p:txBody>
      </p:sp>
      <p:sp>
        <p:nvSpPr>
          <p:cNvPr id="14" name="Text Placeholder 13"/>
          <p:cNvSpPr>
            <a:spLocks noGrp="1"/>
          </p:cNvSpPr>
          <p:nvPr>
            <p:ph type="body" sz="quarter" idx="11"/>
          </p:nvPr>
        </p:nvSpPr>
        <p:spPr>
          <a:xfrm>
            <a:off x="7208624" y="1709738"/>
            <a:ext cx="1762218" cy="615339"/>
          </a:xfrm>
        </p:spPr>
        <p:txBody>
          <a:bodyPr>
            <a:noAutofit/>
          </a:bodyPr>
          <a:lstStyle>
            <a:lvl1pPr>
              <a:defRPr sz="1200">
                <a:solidFill>
                  <a:srgbClr val="139AB2"/>
                </a:solidFill>
              </a:defRPr>
            </a:lvl1pPr>
          </a:lstStyle>
          <a:p>
            <a:pPr lvl="0"/>
            <a:r>
              <a:rPr lang="en-US" dirty="0"/>
              <a:t>Click to edit Master text styles</a:t>
            </a:r>
          </a:p>
        </p:txBody>
      </p:sp>
      <p:sp>
        <p:nvSpPr>
          <p:cNvPr id="12" name="TextBox 11"/>
          <p:cNvSpPr txBox="1"/>
          <p:nvPr userDrawn="1"/>
        </p:nvSpPr>
        <p:spPr>
          <a:xfrm>
            <a:off x="966502" y="6324600"/>
            <a:ext cx="1915909" cy="276999"/>
          </a:xfrm>
          <a:prstGeom prst="rect">
            <a:avLst/>
          </a:prstGeom>
          <a:noFill/>
        </p:spPr>
        <p:txBody>
          <a:bodyPr wrap="none" rtlCol="0">
            <a:spAutoFit/>
          </a:bodyPr>
          <a:lstStyle/>
          <a:p>
            <a:r>
              <a:rPr lang="en-US" sz="1200" b="0" dirty="0">
                <a:solidFill>
                  <a:srgbClr val="00ABC0"/>
                </a:solidFill>
                <a:latin typeface="+mj-lt"/>
              </a:rPr>
              <a:t>Mission Support Services</a:t>
            </a:r>
          </a:p>
        </p:txBody>
      </p:sp>
      <p:sp>
        <p:nvSpPr>
          <p:cNvPr id="13" name="Slide Number Placeholder 5"/>
          <p:cNvSpPr>
            <a:spLocks noGrp="1"/>
          </p:cNvSpPr>
          <p:nvPr>
            <p:ph type="sldNum" sz="quarter" idx="4"/>
          </p:nvPr>
        </p:nvSpPr>
        <p:spPr>
          <a:xfrm>
            <a:off x="691661" y="62674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dirty="0"/>
          </a:p>
        </p:txBody>
      </p:sp>
    </p:spTree>
    <p:extLst>
      <p:ext uri="{BB962C8B-B14F-4D97-AF65-F5344CB8AC3E}">
        <p14:creationId xmlns:p14="http://schemas.microsoft.com/office/powerpoint/2010/main" val="2714467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3">
            <a:extLst>
              <a:ext uri="{28A0092B-C50C-407E-A947-70E740481C1C}">
                <a14:useLocalDpi xmlns:a14="http://schemas.microsoft.com/office/drawing/2010/main" val="0"/>
              </a:ext>
            </a:extLst>
          </a:blip>
          <a:srcRect l="166" t="26731" r="27577"/>
          <a:stretch/>
        </p:blipFill>
        <p:spPr>
          <a:xfrm>
            <a:off x="5581897" y="3341077"/>
            <a:ext cx="3562103" cy="2032000"/>
          </a:xfrm>
          <a:prstGeom prst="rect">
            <a:avLst/>
          </a:prstGeom>
        </p:spPr>
      </p:pic>
      <p:pic>
        <p:nvPicPr>
          <p:cNvPr id="12" name="Picture 11"/>
          <p:cNvPicPr>
            <a:picLocks noChangeAspect="1"/>
          </p:cNvPicPr>
          <p:nvPr userDrawn="1"/>
        </p:nvPicPr>
        <p:blipFill rotWithShape="1">
          <a:blip r:embed="rId4">
            <a:extLst>
              <a:ext uri="{28A0092B-C50C-407E-A947-70E740481C1C}">
                <a14:useLocalDpi xmlns:a14="http://schemas.microsoft.com/office/drawing/2010/main" val="0"/>
              </a:ext>
            </a:extLst>
          </a:blip>
          <a:srcRect l="1" t="18151" r="13724" b="14227"/>
          <a:stretch/>
        </p:blipFill>
        <p:spPr>
          <a:xfrm>
            <a:off x="5581899" y="1260232"/>
            <a:ext cx="3562102" cy="1856153"/>
          </a:xfrm>
          <a:prstGeom prst="rect">
            <a:avLst/>
          </a:prstGeom>
        </p:spPr>
      </p:pic>
      <p:sp>
        <p:nvSpPr>
          <p:cNvPr id="2" name="Title 1"/>
          <p:cNvSpPr>
            <a:spLocks noGrp="1"/>
          </p:cNvSpPr>
          <p:nvPr>
            <p:ph type="title" hasCustomPrompt="1"/>
          </p:nvPr>
        </p:nvSpPr>
        <p:spPr>
          <a:xfrm>
            <a:off x="614854" y="2543587"/>
            <a:ext cx="4367456" cy="2084741"/>
          </a:xfrm>
        </p:spPr>
        <p:txBody>
          <a:bodyPr anchor="t"/>
          <a:lstStyle>
            <a:lvl1pPr algn="l">
              <a:lnSpc>
                <a:spcPct val="90000"/>
              </a:lnSpc>
              <a:defRPr sz="4000" b="1" cap="none">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614854" y="1614533"/>
            <a:ext cx="3761764" cy="929054"/>
          </a:xfrm>
        </p:spPr>
        <p:txBody>
          <a:bodyPr anchor="b"/>
          <a:lstStyle>
            <a:lvl1pPr marL="0" indent="0">
              <a:buNone/>
              <a:defRPr sz="2000" b="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pic>
        <p:nvPicPr>
          <p:cNvPr id="9" name="Picture 8" descr="NRCS-Divider-Slide_Raindrop.png"/>
          <p:cNvPicPr>
            <a:picLocks noChangeAspect="1"/>
          </p:cNvPicPr>
          <p:nvPr userDrawn="1"/>
        </p:nvPicPr>
        <p:blipFill rotWithShape="1">
          <a:blip r:embed="rId5">
            <a:extLst>
              <a:ext uri="{28A0092B-C50C-407E-A947-70E740481C1C}">
                <a14:useLocalDpi xmlns:a14="http://schemas.microsoft.com/office/drawing/2010/main" val="0"/>
              </a:ext>
            </a:extLst>
          </a:blip>
          <a:srcRect b="42253"/>
          <a:stretch/>
        </p:blipFill>
        <p:spPr>
          <a:xfrm>
            <a:off x="7895119" y="2031999"/>
            <a:ext cx="1258650" cy="2676770"/>
          </a:xfrm>
          <a:prstGeom prst="rect">
            <a:avLst/>
          </a:prstGeom>
        </p:spPr>
      </p:pic>
      <p:sp>
        <p:nvSpPr>
          <p:cNvPr id="7" name="Rectangle 6"/>
          <p:cNvSpPr/>
          <p:nvPr userDrawn="1"/>
        </p:nvSpPr>
        <p:spPr>
          <a:xfrm>
            <a:off x="614854" y="4628328"/>
            <a:ext cx="4572000" cy="707886"/>
          </a:xfrm>
          <a:prstGeom prst="rect">
            <a:avLst/>
          </a:prstGeom>
        </p:spPr>
        <p:txBody>
          <a:bodyPr>
            <a:spAutoFit/>
          </a:bodyPr>
          <a:lstStyle/>
          <a:p>
            <a:r>
              <a:rPr lang="en-US" sz="2000" b="1" dirty="0">
                <a:solidFill>
                  <a:prstClr val="white"/>
                </a:solidFill>
                <a:ea typeface="+mj-ea"/>
                <a:cs typeface="+mj-cs"/>
              </a:rPr>
              <a:t>Mission Support Services</a:t>
            </a:r>
            <a:br>
              <a:rPr lang="en-US" sz="2000" dirty="0">
                <a:solidFill>
                  <a:prstClr val="white"/>
                </a:solidFill>
                <a:ea typeface="+mj-ea"/>
                <a:cs typeface="+mj-cs"/>
              </a:rPr>
            </a:br>
            <a:r>
              <a:rPr lang="en-US" sz="2000" dirty="0">
                <a:solidFill>
                  <a:prstClr val="white"/>
                </a:solidFill>
                <a:ea typeface="+mj-ea"/>
                <a:cs typeface="+mj-cs"/>
              </a:rPr>
              <a:t>Operations Associate Chief Area</a:t>
            </a:r>
            <a:endParaRPr lang="en-US" dirty="0"/>
          </a:p>
        </p:txBody>
      </p:sp>
    </p:spTree>
    <p:extLst>
      <p:ext uri="{BB962C8B-B14F-4D97-AF65-F5344CB8AC3E}">
        <p14:creationId xmlns:p14="http://schemas.microsoft.com/office/powerpoint/2010/main" val="26425997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R Transition Slide">
    <p:spTree>
      <p:nvGrpSpPr>
        <p:cNvPr id="1" name=""/>
        <p:cNvGrpSpPr/>
        <p:nvPr/>
      </p:nvGrpSpPr>
      <p:grpSpPr>
        <a:xfrm>
          <a:off x="0" y="0"/>
          <a:ext cx="0" cy="0"/>
          <a:chOff x="0" y="0"/>
          <a:chExt cx="0" cy="0"/>
        </a:xfrm>
      </p:grpSpPr>
      <p:sp>
        <p:nvSpPr>
          <p:cNvPr id="11" name="Rectangle 10"/>
          <p:cNvSpPr/>
          <p:nvPr userDrawn="1"/>
        </p:nvSpPr>
        <p:spPr>
          <a:xfrm>
            <a:off x="0" y="2419349"/>
            <a:ext cx="9144000" cy="1551523"/>
          </a:xfrm>
          <a:prstGeom prst="rect">
            <a:avLst/>
          </a:prstGeom>
          <a:solidFill>
            <a:srgbClr val="002C76"/>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3" name="Title 1"/>
          <p:cNvSpPr>
            <a:spLocks noGrp="1"/>
          </p:cNvSpPr>
          <p:nvPr>
            <p:ph type="title" hasCustomPrompt="1"/>
          </p:nvPr>
        </p:nvSpPr>
        <p:spPr>
          <a:xfrm>
            <a:off x="228600" y="2537885"/>
            <a:ext cx="6400800" cy="1322922"/>
          </a:xfrm>
          <a:prstGeom prst="rect">
            <a:avLst/>
          </a:prstGeom>
        </p:spPr>
        <p:txBody>
          <a:bodyPr anchor="ctr">
            <a:normAutofit/>
          </a:bodyPr>
          <a:lstStyle>
            <a:lvl1pPr algn="l">
              <a:defRPr sz="3600" b="0" u="none" cap="none" spc="-150" normalizeH="0" baseline="0">
                <a:solidFill>
                  <a:schemeClr val="bg1"/>
                </a:solidFill>
                <a:latin typeface="+mj-lt"/>
              </a:defRPr>
            </a:lvl1pPr>
          </a:lstStyle>
          <a:p>
            <a:r>
              <a:rPr lang="en-US" dirty="0"/>
              <a:t>Insert Transition Slide Title</a:t>
            </a:r>
          </a:p>
        </p:txBody>
      </p:sp>
      <p:sp>
        <p:nvSpPr>
          <p:cNvPr id="14" name="Text Placeholder 3"/>
          <p:cNvSpPr>
            <a:spLocks noGrp="1"/>
          </p:cNvSpPr>
          <p:nvPr>
            <p:ph type="body" sz="quarter" idx="10" hasCustomPrompt="1"/>
          </p:nvPr>
        </p:nvSpPr>
        <p:spPr>
          <a:xfrm>
            <a:off x="228600" y="4095750"/>
            <a:ext cx="5867400" cy="539750"/>
          </a:xfrm>
          <a:prstGeom prst="rect">
            <a:avLst/>
          </a:prstGeom>
        </p:spPr>
        <p:txBody>
          <a:bodyPr>
            <a:normAutofit/>
          </a:bodyPr>
          <a:lstStyle>
            <a:lvl1pPr marL="0" indent="0" algn="l">
              <a:buNone/>
              <a:defRPr sz="2400" b="0">
                <a:solidFill>
                  <a:srgbClr val="58595B"/>
                </a:solidFill>
                <a:latin typeface="+mj-lt"/>
              </a:defRPr>
            </a:lvl1pPr>
          </a:lstStyle>
          <a:p>
            <a:pPr lvl="0"/>
            <a:r>
              <a:rPr lang="en-US" dirty="0"/>
              <a:t>Insert Subtitle</a:t>
            </a:r>
          </a:p>
        </p:txBody>
      </p:sp>
      <p:pic>
        <p:nvPicPr>
          <p:cNvPr id="10" name="Picture 9" descr="NRCS-Divider-Slide_Raindrop.png"/>
          <p:cNvPicPr>
            <a:picLocks noChangeAspect="1"/>
          </p:cNvPicPr>
          <p:nvPr userDrawn="1"/>
        </p:nvPicPr>
        <p:blipFill rotWithShape="1">
          <a:blip r:embed="rId2">
            <a:extLst>
              <a:ext uri="{28A0092B-C50C-407E-A947-70E740481C1C}">
                <a14:useLocalDpi xmlns:a14="http://schemas.microsoft.com/office/drawing/2010/main" val="0"/>
              </a:ext>
            </a:extLst>
          </a:blip>
          <a:srcRect b="42253"/>
          <a:stretch/>
        </p:blipFill>
        <p:spPr>
          <a:xfrm>
            <a:off x="7895119" y="2031999"/>
            <a:ext cx="1258650" cy="2676770"/>
          </a:xfrm>
          <a:prstGeom prst="rect">
            <a:avLst/>
          </a:prstGeom>
        </p:spPr>
      </p:pic>
      <p:sp>
        <p:nvSpPr>
          <p:cNvPr id="2" name="Rectangle 1"/>
          <p:cNvSpPr/>
          <p:nvPr userDrawn="1"/>
        </p:nvSpPr>
        <p:spPr>
          <a:xfrm>
            <a:off x="0" y="0"/>
            <a:ext cx="9144000" cy="68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userDrawn="1"/>
        </p:nvSpPr>
        <p:spPr>
          <a:xfrm>
            <a:off x="966502" y="6324600"/>
            <a:ext cx="1915909" cy="276999"/>
          </a:xfrm>
          <a:prstGeom prst="rect">
            <a:avLst/>
          </a:prstGeom>
          <a:noFill/>
        </p:spPr>
        <p:txBody>
          <a:bodyPr wrap="none" rtlCol="0">
            <a:spAutoFit/>
          </a:bodyPr>
          <a:lstStyle/>
          <a:p>
            <a:r>
              <a:rPr lang="en-US" sz="1200" b="0" dirty="0">
                <a:solidFill>
                  <a:srgbClr val="00ABC0"/>
                </a:solidFill>
                <a:latin typeface="+mj-lt"/>
              </a:rPr>
              <a:t>Mission Support Services</a:t>
            </a:r>
          </a:p>
        </p:txBody>
      </p:sp>
      <p:sp>
        <p:nvSpPr>
          <p:cNvPr id="12" name="Slide Number Placeholder 5"/>
          <p:cNvSpPr>
            <a:spLocks noGrp="1"/>
          </p:cNvSpPr>
          <p:nvPr>
            <p:ph type="sldNum" sz="quarter" idx="4"/>
          </p:nvPr>
        </p:nvSpPr>
        <p:spPr>
          <a:xfrm>
            <a:off x="691661" y="62674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dirty="0"/>
          </a:p>
        </p:txBody>
      </p:sp>
    </p:spTree>
    <p:extLst>
      <p:ext uri="{BB962C8B-B14F-4D97-AF65-F5344CB8AC3E}">
        <p14:creationId xmlns:p14="http://schemas.microsoft.com/office/powerpoint/2010/main" val="42097705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61815" y="635000"/>
            <a:ext cx="8757137" cy="806938"/>
          </a:xfrm>
        </p:spPr>
        <p:txBody>
          <a:bodyPr/>
          <a:lstStyle/>
          <a:p>
            <a:r>
              <a:rPr lang="en-US" dirty="0"/>
              <a:t>Click to edit Master title style</a:t>
            </a:r>
          </a:p>
        </p:txBody>
      </p:sp>
      <p:sp>
        <p:nvSpPr>
          <p:cNvPr id="3" name="Content Placeholder 2"/>
          <p:cNvSpPr>
            <a:spLocks noGrp="1"/>
          </p:cNvSpPr>
          <p:nvPr>
            <p:ph idx="1"/>
          </p:nvPr>
        </p:nvSpPr>
        <p:spPr>
          <a:xfrm>
            <a:off x="261815" y="1600200"/>
            <a:ext cx="7631724"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10"/>
          <p:cNvSpPr>
            <a:spLocks noGrp="1"/>
          </p:cNvSpPr>
          <p:nvPr>
            <p:ph type="pic" sz="quarter" idx="10"/>
          </p:nvPr>
        </p:nvSpPr>
        <p:spPr>
          <a:xfrm>
            <a:off x="8059616" y="1609726"/>
            <a:ext cx="949203" cy="3792660"/>
          </a:xfrm>
        </p:spPr>
        <p:txBody>
          <a:bodyPr/>
          <a:lstStyle/>
          <a:p>
            <a:endParaRPr lang="en-US"/>
          </a:p>
        </p:txBody>
      </p:sp>
      <p:sp>
        <p:nvSpPr>
          <p:cNvPr id="7" name="TextBox 6"/>
          <p:cNvSpPr txBox="1"/>
          <p:nvPr userDrawn="1"/>
        </p:nvSpPr>
        <p:spPr>
          <a:xfrm>
            <a:off x="966502" y="6324600"/>
            <a:ext cx="1915909" cy="276999"/>
          </a:xfrm>
          <a:prstGeom prst="rect">
            <a:avLst/>
          </a:prstGeom>
          <a:noFill/>
        </p:spPr>
        <p:txBody>
          <a:bodyPr wrap="none" rtlCol="0">
            <a:spAutoFit/>
          </a:bodyPr>
          <a:lstStyle/>
          <a:p>
            <a:r>
              <a:rPr lang="en-US" sz="1200" b="0" dirty="0">
                <a:solidFill>
                  <a:srgbClr val="00ABC0"/>
                </a:solidFill>
                <a:latin typeface="+mj-lt"/>
              </a:rPr>
              <a:t>Mission Support Services</a:t>
            </a:r>
          </a:p>
        </p:txBody>
      </p:sp>
      <p:sp>
        <p:nvSpPr>
          <p:cNvPr id="8" name="Slide Number Placeholder 5"/>
          <p:cNvSpPr>
            <a:spLocks noGrp="1"/>
          </p:cNvSpPr>
          <p:nvPr>
            <p:ph type="sldNum" sz="quarter" idx="4"/>
          </p:nvPr>
        </p:nvSpPr>
        <p:spPr>
          <a:xfrm>
            <a:off x="691661" y="62674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dirty="0"/>
          </a:p>
        </p:txBody>
      </p:sp>
    </p:spTree>
    <p:extLst>
      <p:ext uri="{BB962C8B-B14F-4D97-AF65-F5344CB8AC3E}">
        <p14:creationId xmlns:p14="http://schemas.microsoft.com/office/powerpoint/2010/main" val="20791813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61815" y="1600200"/>
            <a:ext cx="6811108"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3"/>
          <p:cNvSpPr/>
          <p:nvPr userDrawn="1"/>
        </p:nvSpPr>
        <p:spPr>
          <a:xfrm>
            <a:off x="7151077" y="1609969"/>
            <a:ext cx="1867875" cy="3978031"/>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 Placeholder 5"/>
          <p:cNvSpPr>
            <a:spLocks noGrp="1"/>
          </p:cNvSpPr>
          <p:nvPr>
            <p:ph type="body" sz="quarter" idx="10" hasCustomPrompt="1"/>
          </p:nvPr>
        </p:nvSpPr>
        <p:spPr>
          <a:xfrm>
            <a:off x="7209694" y="2413000"/>
            <a:ext cx="1760413" cy="3067050"/>
          </a:xfrm>
        </p:spPr>
        <p:txBody>
          <a:bodyPr>
            <a:normAutofit/>
          </a:bodyPr>
          <a:lstStyle>
            <a:lvl1pPr algn="l">
              <a:defRPr sz="1000" b="0">
                <a:solidFill>
                  <a:schemeClr val="tx1"/>
                </a:solidFill>
              </a:defRPr>
            </a:lvl1pPr>
            <a:lvl5pPr marL="1828800" indent="0">
              <a:buNone/>
              <a:defRPr/>
            </a:lvl5pPr>
          </a:lstStyle>
          <a:p>
            <a:pPr lvl="0"/>
            <a:r>
              <a:rPr lang="en-US" dirty="0"/>
              <a:t>Fifth level</a:t>
            </a:r>
          </a:p>
        </p:txBody>
      </p:sp>
      <p:sp>
        <p:nvSpPr>
          <p:cNvPr id="14" name="Text Placeholder 13"/>
          <p:cNvSpPr>
            <a:spLocks noGrp="1"/>
          </p:cNvSpPr>
          <p:nvPr>
            <p:ph type="body" sz="quarter" idx="11"/>
          </p:nvPr>
        </p:nvSpPr>
        <p:spPr>
          <a:xfrm>
            <a:off x="7208624" y="1709738"/>
            <a:ext cx="1762218" cy="615339"/>
          </a:xfrm>
        </p:spPr>
        <p:txBody>
          <a:bodyPr>
            <a:noAutofit/>
          </a:bodyPr>
          <a:lstStyle>
            <a:lvl1pPr>
              <a:defRPr sz="1200">
                <a:solidFill>
                  <a:srgbClr val="139AB2"/>
                </a:solidFill>
              </a:defRPr>
            </a:lvl1pPr>
          </a:lstStyle>
          <a:p>
            <a:pPr lvl="0"/>
            <a:r>
              <a:rPr lang="en-US" dirty="0"/>
              <a:t>Click to edit Master text styles</a:t>
            </a:r>
          </a:p>
        </p:txBody>
      </p:sp>
      <p:sp>
        <p:nvSpPr>
          <p:cNvPr id="12" name="TextBox 11"/>
          <p:cNvSpPr txBox="1"/>
          <p:nvPr userDrawn="1"/>
        </p:nvSpPr>
        <p:spPr>
          <a:xfrm>
            <a:off x="966502" y="6324600"/>
            <a:ext cx="1915909" cy="276999"/>
          </a:xfrm>
          <a:prstGeom prst="rect">
            <a:avLst/>
          </a:prstGeom>
          <a:noFill/>
        </p:spPr>
        <p:txBody>
          <a:bodyPr wrap="none" rtlCol="0">
            <a:spAutoFit/>
          </a:bodyPr>
          <a:lstStyle/>
          <a:p>
            <a:r>
              <a:rPr lang="en-US" sz="1200" b="0" dirty="0">
                <a:solidFill>
                  <a:srgbClr val="00ABC0"/>
                </a:solidFill>
                <a:latin typeface="+mj-lt"/>
              </a:rPr>
              <a:t>Mission Support Services</a:t>
            </a:r>
          </a:p>
        </p:txBody>
      </p:sp>
      <p:sp>
        <p:nvSpPr>
          <p:cNvPr id="13" name="Slide Number Placeholder 5"/>
          <p:cNvSpPr>
            <a:spLocks noGrp="1"/>
          </p:cNvSpPr>
          <p:nvPr>
            <p:ph type="sldNum" sz="quarter" idx="4"/>
          </p:nvPr>
        </p:nvSpPr>
        <p:spPr>
          <a:xfrm>
            <a:off x="691661" y="62674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dirty="0"/>
          </a:p>
        </p:txBody>
      </p:sp>
    </p:spTree>
    <p:extLst>
      <p:ext uri="{BB962C8B-B14F-4D97-AF65-F5344CB8AC3E}">
        <p14:creationId xmlns:p14="http://schemas.microsoft.com/office/powerpoint/2010/main" val="30768483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1814" y="566615"/>
            <a:ext cx="8229600" cy="94370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61814" y="1600200"/>
            <a:ext cx="7731369"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91661" y="628552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a:p>
        </p:txBody>
      </p:sp>
    </p:spTree>
    <p:extLst>
      <p:ext uri="{BB962C8B-B14F-4D97-AF65-F5344CB8AC3E}">
        <p14:creationId xmlns:p14="http://schemas.microsoft.com/office/powerpoint/2010/main" val="308927552"/>
      </p:ext>
    </p:extLst>
  </p:cSld>
  <p:clrMap bg1="lt1" tx1="dk1" bg2="lt2" tx2="dk2" accent1="accent1" accent2="accent2" accent3="accent3" accent4="accent4" accent5="accent5" accent6="accent6" hlink="hlink" folHlink="folHlink"/>
  <p:sldLayoutIdLst>
    <p:sldLayoutId id="2147483690" r:id="rId1"/>
    <p:sldLayoutId id="2147483693" r:id="rId2"/>
    <p:sldLayoutId id="2147483691" r:id="rId3"/>
    <p:sldLayoutId id="2147483692" r:id="rId4"/>
  </p:sldLayoutIdLst>
  <p:hf hdr="0" ftr="0" dt="0"/>
  <p:txStyles>
    <p:titleStyle>
      <a:lvl1pPr algn="l" defTabSz="457200" rtl="0" eaLnBrk="1" latinLnBrk="0" hangingPunct="1">
        <a:spcBef>
          <a:spcPct val="0"/>
        </a:spcBef>
        <a:buNone/>
        <a:defRPr sz="3600" b="1" kern="1200">
          <a:solidFill>
            <a:srgbClr val="58595B"/>
          </a:solidFill>
          <a:latin typeface="+mj-lt"/>
          <a:ea typeface="+mj-ea"/>
          <a:cs typeface="+mj-cs"/>
        </a:defRPr>
      </a:lvl1pPr>
    </p:titleStyle>
    <p:bodyStyle>
      <a:lvl1pPr marL="0" indent="0" algn="l" defTabSz="457200" rtl="0" eaLnBrk="1" latinLnBrk="0" hangingPunct="1">
        <a:spcBef>
          <a:spcPct val="20000"/>
        </a:spcBef>
        <a:buFont typeface="Arial"/>
        <a:buNone/>
        <a:defRPr sz="2000" b="1" kern="1200">
          <a:solidFill>
            <a:srgbClr val="053773"/>
          </a:solidFill>
          <a:latin typeface="+mn-lt"/>
          <a:ea typeface="+mn-ea"/>
          <a:cs typeface="+mn-cs"/>
        </a:defRPr>
      </a:lvl1pPr>
      <a:lvl2pPr marL="742950" indent="-28575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1814" y="566615"/>
            <a:ext cx="8229600" cy="94370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61814" y="1600200"/>
            <a:ext cx="7731369"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91661" y="628552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a:p>
        </p:txBody>
      </p:sp>
    </p:spTree>
    <p:extLst>
      <p:ext uri="{BB962C8B-B14F-4D97-AF65-F5344CB8AC3E}">
        <p14:creationId xmlns:p14="http://schemas.microsoft.com/office/powerpoint/2010/main" val="2625983693"/>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Lst>
  <p:hf hdr="0" dt="0"/>
  <p:txStyles>
    <p:titleStyle>
      <a:lvl1pPr algn="l" defTabSz="457200" rtl="0" eaLnBrk="1" latinLnBrk="0" hangingPunct="1">
        <a:spcBef>
          <a:spcPct val="0"/>
        </a:spcBef>
        <a:buNone/>
        <a:defRPr sz="3600" b="1" kern="1200">
          <a:solidFill>
            <a:srgbClr val="58595B"/>
          </a:solidFill>
          <a:latin typeface="+mj-lt"/>
          <a:ea typeface="+mj-ea"/>
          <a:cs typeface="+mj-cs"/>
        </a:defRPr>
      </a:lvl1pPr>
    </p:titleStyle>
    <p:bodyStyle>
      <a:lvl1pPr marL="0" indent="0" algn="l" defTabSz="457200" rtl="0" eaLnBrk="1" latinLnBrk="0" hangingPunct="1">
        <a:spcBef>
          <a:spcPct val="20000"/>
        </a:spcBef>
        <a:buFont typeface="Arial"/>
        <a:buNone/>
        <a:defRPr sz="2000" b="1" kern="1200">
          <a:solidFill>
            <a:srgbClr val="053773"/>
          </a:solidFill>
          <a:latin typeface="+mn-lt"/>
          <a:ea typeface="+mn-ea"/>
          <a:cs typeface="+mn-cs"/>
        </a:defRPr>
      </a:lvl1pPr>
      <a:lvl2pPr marL="742950" indent="-28575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hyperlink" Target="https://www.nrcs.usda.gov/wps/portal/nrcs/main/national/programs/financial/rcpp/"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3">
            <a:extLst>
              <a:ext uri="{28A0092B-C50C-407E-A947-70E740481C1C}">
                <a14:useLocalDpi xmlns:a14="http://schemas.microsoft.com/office/drawing/2010/main" val="0"/>
              </a:ext>
            </a:extLst>
          </a:blip>
          <a:srcRect l="3571" r="11905" b="3818"/>
          <a:stretch/>
        </p:blipFill>
        <p:spPr>
          <a:xfrm>
            <a:off x="0" y="1244404"/>
            <a:ext cx="5410200" cy="4089596"/>
          </a:xfrm>
          <a:prstGeom prst="rect">
            <a:avLst/>
          </a:prstGeom>
        </p:spPr>
      </p:pic>
      <p:sp>
        <p:nvSpPr>
          <p:cNvPr id="2" name="Title 1"/>
          <p:cNvSpPr>
            <a:spLocks noGrp="1"/>
          </p:cNvSpPr>
          <p:nvPr>
            <p:ph type="title"/>
          </p:nvPr>
        </p:nvSpPr>
        <p:spPr>
          <a:xfrm>
            <a:off x="-609600" y="1342693"/>
            <a:ext cx="5721890" cy="1200894"/>
          </a:xfrm>
          <a:effectLst>
            <a:outerShdw blurRad="50800" dist="38100" dir="2700000" algn="tl" rotWithShape="0">
              <a:prstClr val="black">
                <a:alpha val="40000"/>
              </a:prstClr>
            </a:outerShdw>
          </a:effectLst>
        </p:spPr>
        <p:txBody>
          <a:bodyPr>
            <a:normAutofit/>
          </a:bodyPr>
          <a:lstStyle/>
          <a:p>
            <a:pPr algn="r"/>
            <a:r>
              <a:rPr lang="en-US" sz="3200" dirty="0">
                <a:solidFill>
                  <a:schemeClr val="tx2">
                    <a:lumMod val="75000"/>
                  </a:schemeClr>
                </a:solidFill>
              </a:rPr>
              <a:t>Regional Conservation Partnership Program</a:t>
            </a:r>
            <a:endParaRPr lang="en-US" sz="3200" dirty="0">
              <a:solidFill>
                <a:schemeClr val="tx2">
                  <a:lumMod val="75000"/>
                </a:schemeClr>
              </a:solidFill>
              <a:effectLst>
                <a:outerShdw blurRad="50800" dist="50800" dir="5400000" algn="ctr" rotWithShape="0">
                  <a:schemeClr val="tx1"/>
                </a:outerShdw>
              </a:effectLst>
            </a:endParaRPr>
          </a:p>
        </p:txBody>
      </p:sp>
      <p:pic>
        <p:nvPicPr>
          <p:cNvPr id="5" name="Picture 4" descr="NRCS-Divider-Slide_Raindrop.png"/>
          <p:cNvPicPr>
            <a:picLocks noChangeAspect="1"/>
          </p:cNvPicPr>
          <p:nvPr/>
        </p:nvPicPr>
        <p:blipFill rotWithShape="1">
          <a:blip r:embed="rId4">
            <a:extLst>
              <a:ext uri="{28A0092B-C50C-407E-A947-70E740481C1C}">
                <a14:useLocalDpi xmlns:a14="http://schemas.microsoft.com/office/drawing/2010/main" val="0"/>
              </a:ext>
            </a:extLst>
          </a:blip>
          <a:srcRect b="42253"/>
          <a:stretch/>
        </p:blipFill>
        <p:spPr>
          <a:xfrm>
            <a:off x="7924800" y="2031999"/>
            <a:ext cx="1258650" cy="2676770"/>
          </a:xfrm>
          <a:prstGeom prst="rect">
            <a:avLst/>
          </a:prstGeom>
        </p:spPr>
      </p:pic>
      <p:sp>
        <p:nvSpPr>
          <p:cNvPr id="7" name="Content Placeholder 2">
            <a:extLst>
              <a:ext uri="{FF2B5EF4-FFF2-40B4-BE49-F238E27FC236}">
                <a16:creationId xmlns:a16="http://schemas.microsoft.com/office/drawing/2014/main" id="{79D5B43C-356B-43B5-90A8-DE8FD9E163C1}"/>
              </a:ext>
            </a:extLst>
          </p:cNvPr>
          <p:cNvSpPr txBox="1">
            <a:spLocks/>
          </p:cNvSpPr>
          <p:nvPr/>
        </p:nvSpPr>
        <p:spPr>
          <a:xfrm>
            <a:off x="5638800" y="2971800"/>
            <a:ext cx="2665822" cy="1828800"/>
          </a:xfrm>
          <a:prstGeom prst="rect">
            <a:avLst/>
          </a:prstGeom>
        </p:spPr>
        <p:txBody>
          <a:bodyPr vert="horz" lIns="91440" tIns="45720" rIns="91440" bIns="45720" rtlCol="0" anchor="b">
            <a:normAutofit/>
          </a:bodyPr>
          <a:lstStyle>
            <a:lvl1pPr marL="0" indent="0" algn="l" defTabSz="457200" rtl="0" eaLnBrk="1" latinLnBrk="0" hangingPunct="1">
              <a:spcBef>
                <a:spcPct val="20000"/>
              </a:spcBef>
              <a:buFont typeface="Arial"/>
              <a:buNone/>
              <a:defRPr sz="2000" b="0" kern="1200">
                <a:solidFill>
                  <a:srgbClr val="FFFFFF"/>
                </a:solidFill>
                <a:latin typeface="+mn-lt"/>
                <a:ea typeface="+mn-ea"/>
                <a:cs typeface="+mn-cs"/>
              </a:defRPr>
            </a:lvl1pPr>
            <a:lvl2pPr marL="457200" indent="0" algn="l" defTabSz="457200" rtl="0" eaLnBrk="1" latinLnBrk="0" hangingPunct="1">
              <a:spcBef>
                <a:spcPct val="20000"/>
              </a:spcBef>
              <a:buFont typeface="Arial"/>
              <a:buNone/>
              <a:defRPr sz="1800" kern="1200">
                <a:solidFill>
                  <a:schemeClr val="tx1">
                    <a:tint val="75000"/>
                  </a:schemeClr>
                </a:solidFill>
                <a:latin typeface="+mn-lt"/>
                <a:ea typeface="+mn-ea"/>
                <a:cs typeface="+mn-cs"/>
              </a:defRPr>
            </a:lvl2pPr>
            <a:lvl3pPr marL="914400" indent="0" algn="l" defTabSz="457200" rtl="0" eaLnBrk="1" latinLnBrk="0" hangingPunct="1">
              <a:spcBef>
                <a:spcPct val="20000"/>
              </a:spcBef>
              <a:buFont typeface="Arial"/>
              <a:buNone/>
              <a:defRPr sz="1600" kern="1200">
                <a:solidFill>
                  <a:schemeClr val="tx1">
                    <a:tint val="75000"/>
                  </a:schemeClr>
                </a:solidFill>
                <a:latin typeface="+mn-lt"/>
                <a:ea typeface="+mn-ea"/>
                <a:cs typeface="+mn-cs"/>
              </a:defRPr>
            </a:lvl3pPr>
            <a:lvl4pPr marL="1371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4pPr>
            <a:lvl5pPr marL="18288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5pPr>
            <a:lvl6pPr marL="22860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9pPr>
          </a:lstStyle>
          <a:p>
            <a:r>
              <a:rPr lang="en-US" b="1" dirty="0"/>
              <a:t>Kris Graham Chavez 505-761-4404</a:t>
            </a:r>
          </a:p>
        </p:txBody>
      </p:sp>
    </p:spTree>
    <p:extLst>
      <p:ext uri="{BB962C8B-B14F-4D97-AF65-F5344CB8AC3E}">
        <p14:creationId xmlns:p14="http://schemas.microsoft.com/office/powerpoint/2010/main" val="3184875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DDF75-E0DB-4E88-A6C1-F90982B8E95A}"/>
              </a:ext>
            </a:extLst>
          </p:cNvPr>
          <p:cNvSpPr>
            <a:spLocks noGrp="1"/>
          </p:cNvSpPr>
          <p:nvPr>
            <p:ph type="title"/>
          </p:nvPr>
        </p:nvSpPr>
        <p:spPr/>
        <p:txBody>
          <a:bodyPr/>
          <a:lstStyle/>
          <a:p>
            <a:r>
              <a:rPr lang="en-US" dirty="0"/>
              <a:t>RCPP April Schedule</a:t>
            </a:r>
          </a:p>
        </p:txBody>
      </p:sp>
      <p:sp>
        <p:nvSpPr>
          <p:cNvPr id="3" name="Content Placeholder 2">
            <a:extLst>
              <a:ext uri="{FF2B5EF4-FFF2-40B4-BE49-F238E27FC236}">
                <a16:creationId xmlns:a16="http://schemas.microsoft.com/office/drawing/2014/main" id="{D37BDD96-35A6-483F-86DE-105F1023867B}"/>
              </a:ext>
            </a:extLst>
          </p:cNvPr>
          <p:cNvSpPr>
            <a:spLocks noGrp="1"/>
          </p:cNvSpPr>
          <p:nvPr>
            <p:ph idx="1"/>
          </p:nvPr>
        </p:nvSpPr>
        <p:spPr>
          <a:xfrm>
            <a:off x="261815" y="1600200"/>
            <a:ext cx="7631724" cy="4953000"/>
          </a:xfrm>
        </p:spPr>
        <p:txBody>
          <a:bodyPr>
            <a:normAutofit fontScale="85000" lnSpcReduction="20000"/>
          </a:bodyPr>
          <a:lstStyle/>
          <a:p>
            <a:pPr marL="342900" lvl="0" indent="-342900">
              <a:buFont typeface="Arial" panose="020B0604020202020204" pitchFamily="34" charset="0"/>
              <a:buChar char="•"/>
            </a:pPr>
            <a:r>
              <a:rPr lang="en-US" sz="2400" b="0" dirty="0">
                <a:highlight>
                  <a:srgbClr val="FFFF00"/>
                </a:highlight>
              </a:rPr>
              <a:t>April 9</a:t>
            </a:r>
            <a:r>
              <a:rPr lang="en-US" sz="2400" b="0" dirty="0"/>
              <a:t>—notify States of RCPP Classic award selections</a:t>
            </a:r>
          </a:p>
          <a:p>
            <a:pPr marL="342900" lvl="0" indent="-342900">
              <a:buFont typeface="Arial" panose="020B0604020202020204" pitchFamily="34" charset="0"/>
              <a:buChar char="•"/>
            </a:pPr>
            <a:endParaRPr lang="en-US" sz="2400" b="0" dirty="0"/>
          </a:p>
          <a:p>
            <a:pPr marL="342900" lvl="0" indent="-342900">
              <a:buFont typeface="Arial" panose="020B0604020202020204" pitchFamily="34" charset="0"/>
              <a:buChar char="•"/>
            </a:pPr>
            <a:r>
              <a:rPr lang="en-US" sz="2400" b="0" dirty="0">
                <a:highlight>
                  <a:srgbClr val="FFFF00"/>
                </a:highlight>
              </a:rPr>
              <a:t>April 10</a:t>
            </a:r>
            <a:r>
              <a:rPr lang="en-US" sz="2400" b="0" dirty="0"/>
              <a:t>—States notify new RCPP Classic awardees with embargoed info (unsuccessful applicants notified later)</a:t>
            </a:r>
          </a:p>
          <a:p>
            <a:pPr marL="342900" lvl="0" indent="-342900">
              <a:buFont typeface="Arial" panose="020B0604020202020204" pitchFamily="34" charset="0"/>
              <a:buChar char="•"/>
            </a:pPr>
            <a:endParaRPr lang="en-US" sz="2400" b="0" dirty="0"/>
          </a:p>
          <a:p>
            <a:pPr marL="342900" lvl="0" indent="-342900">
              <a:buFont typeface="Arial" panose="020B0604020202020204" pitchFamily="34" charset="0"/>
              <a:buChar char="•"/>
            </a:pPr>
            <a:r>
              <a:rPr lang="en-US" sz="2400" b="0" dirty="0">
                <a:highlight>
                  <a:srgbClr val="FFFF00"/>
                </a:highlight>
              </a:rPr>
              <a:t>April 16-</a:t>
            </a:r>
            <a:r>
              <a:rPr lang="en-US" sz="2400" b="0" dirty="0"/>
              <a:t>-RCPP Classic award announcement with U/S Northey</a:t>
            </a:r>
          </a:p>
          <a:p>
            <a:pPr marL="342900" lvl="0" indent="-342900">
              <a:buFont typeface="Arial" panose="020B0604020202020204" pitchFamily="34" charset="0"/>
              <a:buChar char="•"/>
            </a:pPr>
            <a:endParaRPr lang="en-US" sz="2400" b="0" dirty="0"/>
          </a:p>
          <a:p>
            <a:pPr marL="342900" lvl="0" indent="-342900">
              <a:buFont typeface="Arial" panose="020B0604020202020204" pitchFamily="34" charset="0"/>
              <a:buChar char="•"/>
            </a:pPr>
            <a:r>
              <a:rPr lang="en-US" sz="2400" b="0" dirty="0"/>
              <a:t>Week of April 20—send States negotiation templates</a:t>
            </a:r>
          </a:p>
          <a:p>
            <a:pPr marL="342900" lvl="0" indent="-342900">
              <a:buFont typeface="Arial" panose="020B0604020202020204" pitchFamily="34" charset="0"/>
              <a:buChar char="•"/>
            </a:pPr>
            <a:endParaRPr lang="en-US" sz="2400" b="0" dirty="0"/>
          </a:p>
          <a:p>
            <a:pPr marL="342900" lvl="0" indent="-342900">
              <a:buFont typeface="Arial" panose="020B0604020202020204" pitchFamily="34" charset="0"/>
              <a:buChar char="•"/>
            </a:pPr>
            <a:r>
              <a:rPr lang="en-US" sz="2400" b="0" dirty="0"/>
              <a:t>April 21—</a:t>
            </a:r>
            <a:r>
              <a:rPr lang="en-US" sz="2400" b="0" dirty="0">
                <a:solidFill>
                  <a:srgbClr val="FF0000"/>
                </a:solidFill>
              </a:rPr>
              <a:t>INTERNAL WEBINAR </a:t>
            </a:r>
            <a:r>
              <a:rPr lang="en-US" sz="2400" b="0" dirty="0"/>
              <a:t>Programmatic Partnership Agreement and Land Management Exhibit Webinar (2 hours)</a:t>
            </a:r>
          </a:p>
          <a:p>
            <a:pPr marL="342900" lvl="0" indent="-342900">
              <a:buFont typeface="Arial" panose="020B0604020202020204" pitchFamily="34" charset="0"/>
              <a:buChar char="•"/>
            </a:pPr>
            <a:endParaRPr lang="en-US" sz="2400" b="0" dirty="0"/>
          </a:p>
          <a:p>
            <a:pPr marL="342900" lvl="0" indent="-342900">
              <a:buFont typeface="Arial" panose="020B0604020202020204" pitchFamily="34" charset="0"/>
              <a:buChar char="•"/>
            </a:pPr>
            <a:r>
              <a:rPr lang="en-US" sz="2400" b="0" dirty="0"/>
              <a:t>April 22—</a:t>
            </a:r>
            <a:r>
              <a:rPr lang="en-US" sz="2400" b="0" dirty="0">
                <a:solidFill>
                  <a:srgbClr val="FF0000"/>
                </a:solidFill>
              </a:rPr>
              <a:t>INTERNAL WEBINAR</a:t>
            </a:r>
            <a:r>
              <a:rPr lang="en-US" sz="2400" b="0" dirty="0"/>
              <a:t> Technical Assistance in the Partnership Agreement, Exhibits and Supplementals (2 hours)</a:t>
            </a:r>
          </a:p>
          <a:p>
            <a:r>
              <a:rPr lang="en-US" sz="2400" b="0" dirty="0"/>
              <a:t> </a:t>
            </a:r>
          </a:p>
          <a:p>
            <a:endParaRPr lang="en-US" dirty="0"/>
          </a:p>
        </p:txBody>
      </p:sp>
      <p:sp>
        <p:nvSpPr>
          <p:cNvPr id="5" name="Slide Number Placeholder 4">
            <a:extLst>
              <a:ext uri="{FF2B5EF4-FFF2-40B4-BE49-F238E27FC236}">
                <a16:creationId xmlns:a16="http://schemas.microsoft.com/office/drawing/2014/main" id="{EF12E303-A5FF-4EF7-8194-997395694D64}"/>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9FC9244-15B3-8F40-A6D8-795DD2FF1F30}" type="slidenum">
              <a:rPr kumimoji="0" lang="en-US"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Tree>
    <p:extLst>
      <p:ext uri="{BB962C8B-B14F-4D97-AF65-F5344CB8AC3E}">
        <p14:creationId xmlns:p14="http://schemas.microsoft.com/office/powerpoint/2010/main" val="39831472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81067-9365-4295-83F9-E7D0147D6F4B}"/>
              </a:ext>
            </a:extLst>
          </p:cNvPr>
          <p:cNvSpPr>
            <a:spLocks noGrp="1"/>
          </p:cNvSpPr>
          <p:nvPr>
            <p:ph type="title"/>
          </p:nvPr>
        </p:nvSpPr>
        <p:spPr/>
        <p:txBody>
          <a:bodyPr/>
          <a:lstStyle/>
          <a:p>
            <a:r>
              <a:rPr lang="en-US" dirty="0"/>
              <a:t>RCPP April Schedule</a:t>
            </a:r>
          </a:p>
        </p:txBody>
      </p:sp>
      <p:sp>
        <p:nvSpPr>
          <p:cNvPr id="3" name="Content Placeholder 2">
            <a:extLst>
              <a:ext uri="{FF2B5EF4-FFF2-40B4-BE49-F238E27FC236}">
                <a16:creationId xmlns:a16="http://schemas.microsoft.com/office/drawing/2014/main" id="{C664F4ED-4A48-4C85-BCC4-A99BCC06E2EA}"/>
              </a:ext>
            </a:extLst>
          </p:cNvPr>
          <p:cNvSpPr>
            <a:spLocks noGrp="1"/>
          </p:cNvSpPr>
          <p:nvPr>
            <p:ph idx="1"/>
          </p:nvPr>
        </p:nvSpPr>
        <p:spPr>
          <a:xfrm>
            <a:off x="261815" y="1600200"/>
            <a:ext cx="7631724" cy="5105400"/>
          </a:xfrm>
        </p:spPr>
        <p:txBody>
          <a:bodyPr/>
          <a:lstStyle/>
          <a:p>
            <a:pPr marL="342900" lvl="0" indent="-342900">
              <a:buFont typeface="Arial" panose="020B0604020202020204" pitchFamily="34" charset="0"/>
              <a:buChar char="•"/>
            </a:pPr>
            <a:r>
              <a:rPr lang="en-US" b="0" dirty="0"/>
              <a:t>April 23—</a:t>
            </a:r>
            <a:r>
              <a:rPr lang="en-US" b="0" dirty="0">
                <a:solidFill>
                  <a:srgbClr val="FF0000"/>
                </a:solidFill>
              </a:rPr>
              <a:t>INTERNAL WEBINAR</a:t>
            </a:r>
            <a:r>
              <a:rPr lang="en-US" b="0" dirty="0"/>
              <a:t> Outcomes and Privacy in the Partnership Agreement (2 hours)</a:t>
            </a:r>
          </a:p>
          <a:p>
            <a:pPr marL="342900" lvl="0" indent="-342900">
              <a:buFont typeface="Arial" panose="020B0604020202020204" pitchFamily="34" charset="0"/>
              <a:buChar char="•"/>
            </a:pPr>
            <a:endParaRPr lang="en-US" b="0" dirty="0"/>
          </a:p>
          <a:p>
            <a:pPr marL="342900" lvl="0" indent="-342900">
              <a:buFont typeface="Arial" panose="020B0604020202020204" pitchFamily="34" charset="0"/>
              <a:buChar char="•"/>
            </a:pPr>
            <a:r>
              <a:rPr lang="en-US" b="0" dirty="0"/>
              <a:t>Week of April 27—Projects Branch records Easements, Rentals and Watershed/Public Works exhibit webinars for later viewing</a:t>
            </a:r>
          </a:p>
          <a:p>
            <a:pPr marL="342900" lvl="0" indent="-342900">
              <a:buFont typeface="Arial" panose="020B0604020202020204" pitchFamily="34" charset="0"/>
              <a:buChar char="•"/>
            </a:pPr>
            <a:endParaRPr lang="en-US" b="0" dirty="0"/>
          </a:p>
          <a:p>
            <a:pPr marL="342900" lvl="0" indent="-342900">
              <a:buFont typeface="Arial" panose="020B0604020202020204" pitchFamily="34" charset="0"/>
              <a:buChar char="•"/>
            </a:pPr>
            <a:r>
              <a:rPr lang="en-US" b="0" dirty="0"/>
              <a:t>Week of April 27</a:t>
            </a:r>
            <a:r>
              <a:rPr lang="en-US" b="0" baseline="30000" dirty="0"/>
              <a:t>th</a:t>
            </a:r>
            <a:r>
              <a:rPr lang="en-US" b="0" dirty="0"/>
              <a:t>—Release FY 2021 RCPP Renewals national bulletin</a:t>
            </a:r>
          </a:p>
          <a:p>
            <a:pPr marL="342900" lvl="0" indent="-342900">
              <a:buFont typeface="Arial" panose="020B0604020202020204" pitchFamily="34" charset="0"/>
              <a:buChar char="•"/>
            </a:pPr>
            <a:endParaRPr lang="en-US" b="0" dirty="0"/>
          </a:p>
          <a:p>
            <a:pPr marL="342900" lvl="0" indent="-342900">
              <a:buFont typeface="Arial" panose="020B0604020202020204" pitchFamily="34" charset="0"/>
              <a:buChar char="•"/>
            </a:pPr>
            <a:r>
              <a:rPr lang="en-US" b="0" dirty="0"/>
              <a:t>April 28</a:t>
            </a:r>
            <a:r>
              <a:rPr lang="en-US" b="0" baseline="30000" dirty="0"/>
              <a:t>th</a:t>
            </a:r>
            <a:r>
              <a:rPr lang="en-US" b="0" dirty="0"/>
              <a:t>—</a:t>
            </a:r>
            <a:r>
              <a:rPr lang="en-US" b="0" dirty="0">
                <a:solidFill>
                  <a:srgbClr val="FF0000"/>
                </a:solidFill>
              </a:rPr>
              <a:t>PARTNER WEBINAR</a:t>
            </a:r>
            <a:r>
              <a:rPr lang="en-US" b="0" dirty="0"/>
              <a:t> RCPP Classic Awardee Orientation (Projects Branch hosted)</a:t>
            </a:r>
          </a:p>
          <a:p>
            <a:endParaRPr lang="en-US" dirty="0"/>
          </a:p>
        </p:txBody>
      </p:sp>
      <p:sp>
        <p:nvSpPr>
          <p:cNvPr id="5" name="Slide Number Placeholder 4">
            <a:extLst>
              <a:ext uri="{FF2B5EF4-FFF2-40B4-BE49-F238E27FC236}">
                <a16:creationId xmlns:a16="http://schemas.microsoft.com/office/drawing/2014/main" id="{73E7FB32-C326-4CDD-9C77-4173F64A530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9FC9244-15B3-8F40-A6D8-795DD2FF1F30}" type="slidenum">
              <a:rPr kumimoji="0" lang="en-US"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Tree>
    <p:extLst>
      <p:ext uri="{BB962C8B-B14F-4D97-AF65-F5344CB8AC3E}">
        <p14:creationId xmlns:p14="http://schemas.microsoft.com/office/powerpoint/2010/main" val="31890662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8C637A-8550-4E93-A170-A38B53EDAED4}"/>
              </a:ext>
            </a:extLst>
          </p:cNvPr>
          <p:cNvSpPr>
            <a:spLocks noGrp="1"/>
          </p:cNvSpPr>
          <p:nvPr>
            <p:ph type="title"/>
          </p:nvPr>
        </p:nvSpPr>
        <p:spPr/>
        <p:txBody>
          <a:bodyPr>
            <a:normAutofit/>
          </a:bodyPr>
          <a:lstStyle/>
          <a:p>
            <a:r>
              <a:rPr lang="en-US" dirty="0"/>
              <a:t>RCPP Miscellanea</a:t>
            </a:r>
          </a:p>
        </p:txBody>
      </p:sp>
      <p:sp>
        <p:nvSpPr>
          <p:cNvPr id="3" name="Content Placeholder 2">
            <a:extLst>
              <a:ext uri="{FF2B5EF4-FFF2-40B4-BE49-F238E27FC236}">
                <a16:creationId xmlns:a16="http://schemas.microsoft.com/office/drawing/2014/main" id="{BB226FE4-5F0D-4252-BD9D-E8278F7A8AD3}"/>
              </a:ext>
            </a:extLst>
          </p:cNvPr>
          <p:cNvSpPr>
            <a:spLocks noGrp="1"/>
          </p:cNvSpPr>
          <p:nvPr>
            <p:ph idx="1"/>
          </p:nvPr>
        </p:nvSpPr>
        <p:spPr/>
        <p:txBody>
          <a:bodyPr>
            <a:normAutofit/>
          </a:bodyPr>
          <a:lstStyle/>
          <a:p>
            <a:pPr marL="342900" indent="-342900">
              <a:buFont typeface="Arial" panose="020B0604020202020204" pitchFamily="34" charset="0"/>
              <a:buChar char="•"/>
            </a:pPr>
            <a:r>
              <a:rPr lang="en-US" b="0" dirty="0"/>
              <a:t>RCPP EQIP/CSP contracts cannot move forward in CD/SAT at this time. Working on a software fix.</a:t>
            </a:r>
          </a:p>
          <a:p>
            <a:pPr marL="342900" indent="-342900">
              <a:buFont typeface="Arial" panose="020B0604020202020204" pitchFamily="34" charset="0"/>
              <a:buChar char="•"/>
            </a:pPr>
            <a:endParaRPr lang="en-US" b="0" dirty="0"/>
          </a:p>
          <a:p>
            <a:pPr marL="342900" indent="-342900">
              <a:buFont typeface="Arial" panose="020B0604020202020204" pitchFamily="34" charset="0"/>
              <a:buChar char="•"/>
            </a:pPr>
            <a:r>
              <a:rPr lang="en-US" b="0" dirty="0"/>
              <a:t>Availability of new RCPP cost lists to incorporate high priority practices (e.g. source water) is coming soon.</a:t>
            </a:r>
          </a:p>
          <a:p>
            <a:pPr marL="342900" indent="-342900">
              <a:buFont typeface="Arial" panose="020B0604020202020204" pitchFamily="34" charset="0"/>
              <a:buChar char="•"/>
            </a:pPr>
            <a:endParaRPr lang="en-US" b="0" dirty="0"/>
          </a:p>
          <a:p>
            <a:pPr marL="342900" indent="-342900">
              <a:buFont typeface="Arial" panose="020B0604020202020204" pitchFamily="34" charset="0"/>
              <a:buChar char="•"/>
            </a:pPr>
            <a:r>
              <a:rPr lang="en-US" b="0" dirty="0"/>
              <a:t>States need to be cautious of increased funding in individual contracts degrading overall RCPP project deliverables.</a:t>
            </a:r>
          </a:p>
          <a:p>
            <a:pPr marL="342900" indent="-342900">
              <a:buFont typeface="Arial" panose="020B0604020202020204" pitchFamily="34" charset="0"/>
              <a:buChar char="•"/>
            </a:pPr>
            <a:endParaRPr lang="en-US" b="0" dirty="0"/>
          </a:p>
          <a:p>
            <a:pPr marL="342900" indent="-342900">
              <a:buFont typeface="Arial" panose="020B0604020202020204" pitchFamily="34" charset="0"/>
              <a:buChar char="•"/>
            </a:pPr>
            <a:endParaRPr lang="en-US" b="0" dirty="0"/>
          </a:p>
          <a:p>
            <a:pPr marL="342900" indent="-342900">
              <a:buFont typeface="Arial" panose="020B0604020202020204" pitchFamily="34" charset="0"/>
              <a:buChar char="•"/>
            </a:pPr>
            <a:r>
              <a:rPr lang="en-US" b="0" dirty="0"/>
              <a:t>RCPP AFA webinar posted on the How to Apply web page.</a:t>
            </a:r>
          </a:p>
        </p:txBody>
      </p:sp>
      <p:sp>
        <p:nvSpPr>
          <p:cNvPr id="5" name="Slide Number Placeholder 4">
            <a:extLst>
              <a:ext uri="{FF2B5EF4-FFF2-40B4-BE49-F238E27FC236}">
                <a16:creationId xmlns:a16="http://schemas.microsoft.com/office/drawing/2014/main" id="{A0EC197F-C953-4674-9D70-08B8E25535B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9FC9244-15B3-8F40-A6D8-795DD2FF1F30}" type="slidenum">
              <a:rPr kumimoji="0" lang="en-US"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Tree>
    <p:extLst>
      <p:ext uri="{BB962C8B-B14F-4D97-AF65-F5344CB8AC3E}">
        <p14:creationId xmlns:p14="http://schemas.microsoft.com/office/powerpoint/2010/main" val="14920234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13DAB-CBDE-4EF1-9D56-4E2156020AA2}"/>
              </a:ext>
            </a:extLst>
          </p:cNvPr>
          <p:cNvSpPr>
            <a:spLocks noGrp="1"/>
          </p:cNvSpPr>
          <p:nvPr>
            <p:ph type="title"/>
          </p:nvPr>
        </p:nvSpPr>
        <p:spPr/>
        <p:txBody>
          <a:bodyPr/>
          <a:lstStyle/>
          <a:p>
            <a:r>
              <a:rPr lang="en-US" dirty="0"/>
              <a:t>Information</a:t>
            </a:r>
          </a:p>
        </p:txBody>
      </p:sp>
      <p:sp>
        <p:nvSpPr>
          <p:cNvPr id="3" name="Content Placeholder 2">
            <a:extLst>
              <a:ext uri="{FF2B5EF4-FFF2-40B4-BE49-F238E27FC236}">
                <a16:creationId xmlns:a16="http://schemas.microsoft.com/office/drawing/2014/main" id="{11EC84A1-17BA-49B1-A48C-5B630122865A}"/>
              </a:ext>
            </a:extLst>
          </p:cNvPr>
          <p:cNvSpPr>
            <a:spLocks noGrp="1"/>
          </p:cNvSpPr>
          <p:nvPr>
            <p:ph idx="1"/>
          </p:nvPr>
        </p:nvSpPr>
        <p:spPr>
          <a:xfrm>
            <a:off x="261814" y="1600200"/>
            <a:ext cx="7739185" cy="4525963"/>
          </a:xfrm>
        </p:spPr>
        <p:txBody>
          <a:bodyPr/>
          <a:lstStyle/>
          <a:p>
            <a:r>
              <a:rPr lang="en-US" dirty="0"/>
              <a:t>NRCS Website:</a:t>
            </a:r>
          </a:p>
          <a:p>
            <a:r>
              <a:rPr lang="en-US" b="0" dirty="0">
                <a:hlinkClick r:id="rId2"/>
              </a:rPr>
              <a:t>https://www.nrcs.usda.gov/wps/portal/nrcs/main/national/programs/financial/rcpp/</a:t>
            </a:r>
            <a:endParaRPr lang="en-US" b="0" dirty="0"/>
          </a:p>
          <a:p>
            <a:endParaRPr lang="en-US" b="0" dirty="0"/>
          </a:p>
          <a:p>
            <a:endParaRPr lang="en-US" b="0" dirty="0"/>
          </a:p>
          <a:p>
            <a:r>
              <a:rPr lang="en-US" b="0" dirty="0"/>
              <a:t>Kris Graham Chavez</a:t>
            </a:r>
          </a:p>
          <a:p>
            <a:r>
              <a:rPr lang="en-US" b="0" dirty="0"/>
              <a:t>505-761-4404</a:t>
            </a:r>
          </a:p>
          <a:p>
            <a:r>
              <a:rPr lang="en-US" b="0" dirty="0"/>
              <a:t>Kristin.grahamchavez@usda.gov</a:t>
            </a:r>
          </a:p>
          <a:p>
            <a:endParaRPr lang="en-US" b="0" dirty="0"/>
          </a:p>
          <a:p>
            <a:endParaRPr lang="en-US" b="0" dirty="0"/>
          </a:p>
          <a:p>
            <a:endParaRPr lang="en-US" b="0" dirty="0"/>
          </a:p>
        </p:txBody>
      </p:sp>
      <p:sp>
        <p:nvSpPr>
          <p:cNvPr id="5" name="Slide Number Placeholder 4">
            <a:extLst>
              <a:ext uri="{FF2B5EF4-FFF2-40B4-BE49-F238E27FC236}">
                <a16:creationId xmlns:a16="http://schemas.microsoft.com/office/drawing/2014/main" id="{F7B8FD40-891B-483A-95C6-A3A35D7D30E1}"/>
              </a:ext>
            </a:extLst>
          </p:cNvPr>
          <p:cNvSpPr>
            <a:spLocks noGrp="1"/>
          </p:cNvSpPr>
          <p:nvPr>
            <p:ph type="sldNum" sz="quarter" idx="4"/>
          </p:nvPr>
        </p:nvSpPr>
        <p:spPr/>
        <p:txBody>
          <a:bodyPr/>
          <a:lstStyle/>
          <a:p>
            <a:fld id="{39FC9244-15B3-8F40-A6D8-795DD2FF1F30}" type="slidenum">
              <a:rPr lang="en-US" smtClean="0"/>
              <a:pPr/>
              <a:t>13</a:t>
            </a:fld>
            <a:endParaRPr lang="en-US" dirty="0"/>
          </a:p>
        </p:txBody>
      </p:sp>
    </p:spTree>
    <p:extLst>
      <p:ext uri="{BB962C8B-B14F-4D97-AF65-F5344CB8AC3E}">
        <p14:creationId xmlns:p14="http://schemas.microsoft.com/office/powerpoint/2010/main" val="23482702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B68D86-66C2-4119-8706-3F6EE940037D}"/>
              </a:ext>
            </a:extLst>
          </p:cNvPr>
          <p:cNvSpPr>
            <a:spLocks noGrp="1"/>
          </p:cNvSpPr>
          <p:nvPr>
            <p:ph idx="1"/>
          </p:nvPr>
        </p:nvSpPr>
        <p:spPr/>
        <p:txBody>
          <a:bodyPr>
            <a:normAutofit/>
          </a:bodyPr>
          <a:lstStyle/>
          <a:p>
            <a:r>
              <a:rPr lang="en-US" sz="2400" b="0" dirty="0"/>
              <a:t>Promotes coordination of NRCS conservation activities with partners that offer value-added contributions to expand our collective ability to address on-farm, watershed, and regional natural resource concerns. </a:t>
            </a:r>
          </a:p>
          <a:p>
            <a:endParaRPr lang="en-US" sz="2400" b="0" dirty="0"/>
          </a:p>
          <a:p>
            <a:r>
              <a:rPr lang="en-US" sz="2400" b="0" dirty="0"/>
              <a:t>NRCS seeks to co-invest with partners to implement projects that demonstrate innovative solutions to conservation challenges and provide measurable improvements and outcomes tied to the resource concerns they seek to address. </a:t>
            </a:r>
          </a:p>
        </p:txBody>
      </p:sp>
      <p:sp>
        <p:nvSpPr>
          <p:cNvPr id="5" name="Slide Number Placeholder 4">
            <a:extLst>
              <a:ext uri="{FF2B5EF4-FFF2-40B4-BE49-F238E27FC236}">
                <a16:creationId xmlns:a16="http://schemas.microsoft.com/office/drawing/2014/main" id="{BBCBF176-AA9D-44BA-A0E4-74E3B039A111}"/>
              </a:ext>
            </a:extLst>
          </p:cNvPr>
          <p:cNvSpPr>
            <a:spLocks noGrp="1"/>
          </p:cNvSpPr>
          <p:nvPr>
            <p:ph type="sldNum" sz="quarter" idx="4"/>
          </p:nvPr>
        </p:nvSpPr>
        <p:spPr/>
        <p:txBody>
          <a:bodyPr/>
          <a:lstStyle/>
          <a:p>
            <a:fld id="{39FC9244-15B3-8F40-A6D8-795DD2FF1F30}" type="slidenum">
              <a:rPr lang="en-US" smtClean="0"/>
              <a:pPr/>
              <a:t>2</a:t>
            </a:fld>
            <a:endParaRPr lang="en-US" dirty="0"/>
          </a:p>
        </p:txBody>
      </p:sp>
      <p:sp>
        <p:nvSpPr>
          <p:cNvPr id="6" name="Rectangle 1">
            <a:extLst>
              <a:ext uri="{FF2B5EF4-FFF2-40B4-BE49-F238E27FC236}">
                <a16:creationId xmlns:a16="http://schemas.microsoft.com/office/drawing/2014/main" id="{A68EAE5A-555A-4C3E-8CC3-CF049FDE2C69}"/>
              </a:ext>
            </a:extLst>
          </p:cNvPr>
          <p:cNvSpPr>
            <a:spLocks noChangeArrowheads="1"/>
          </p:cNvSpPr>
          <p:nvPr/>
        </p:nvSpPr>
        <p:spPr bwMode="auto">
          <a:xfrm>
            <a:off x="152400" y="838200"/>
            <a:ext cx="858279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chemeClr val="tx1"/>
                </a:solidFill>
                <a:effectLst/>
                <a:latin typeface="Arial" panose="020B0604020202020204" pitchFamily="34" charset="0"/>
              </a:rPr>
              <a:t>Regional Conservation Partnership Program (RCPP)</a:t>
            </a:r>
          </a:p>
        </p:txBody>
      </p:sp>
    </p:spTree>
    <p:extLst>
      <p:ext uri="{BB962C8B-B14F-4D97-AF65-F5344CB8AC3E}">
        <p14:creationId xmlns:p14="http://schemas.microsoft.com/office/powerpoint/2010/main" val="11394553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08204-A796-485C-8AE3-3ED1F6E884DD}"/>
              </a:ext>
            </a:extLst>
          </p:cNvPr>
          <p:cNvSpPr>
            <a:spLocks noGrp="1"/>
          </p:cNvSpPr>
          <p:nvPr>
            <p:ph type="title"/>
          </p:nvPr>
        </p:nvSpPr>
        <p:spPr/>
        <p:txBody>
          <a:bodyPr/>
          <a:lstStyle/>
          <a:p>
            <a:r>
              <a:rPr lang="en-US" dirty="0"/>
              <a:t>The New RCPP</a:t>
            </a:r>
          </a:p>
        </p:txBody>
      </p:sp>
      <p:sp>
        <p:nvSpPr>
          <p:cNvPr id="3" name="Content Placeholder 2">
            <a:extLst>
              <a:ext uri="{FF2B5EF4-FFF2-40B4-BE49-F238E27FC236}">
                <a16:creationId xmlns:a16="http://schemas.microsoft.com/office/drawing/2014/main" id="{27C50D4C-0E74-4DD3-A32C-3E7375D91F50}"/>
              </a:ext>
            </a:extLst>
          </p:cNvPr>
          <p:cNvSpPr>
            <a:spLocks noGrp="1"/>
          </p:cNvSpPr>
          <p:nvPr>
            <p:ph idx="1"/>
          </p:nvPr>
        </p:nvSpPr>
        <p:spPr>
          <a:xfrm>
            <a:off x="261814" y="1600200"/>
            <a:ext cx="8577385" cy="5257800"/>
          </a:xfrm>
        </p:spPr>
        <p:txBody>
          <a:bodyPr/>
          <a:lstStyle/>
          <a:p>
            <a:pPr marL="342900" indent="-342900">
              <a:buFont typeface="Arial" panose="020B0604020202020204" pitchFamily="34" charset="0"/>
              <a:buChar char="•"/>
            </a:pPr>
            <a:r>
              <a:rPr lang="en-US" b="0" dirty="0"/>
              <a:t>RCPP is now a standalone program with its own funding--$300 million annually. Moving forward, landowners and ag producers will enter into RCPP contracts and RCPP easements.</a:t>
            </a:r>
          </a:p>
          <a:p>
            <a:pPr marL="342900" indent="-342900">
              <a:buFont typeface="Arial" panose="020B0604020202020204" pitchFamily="34" charset="0"/>
              <a:buChar char="•"/>
            </a:pPr>
            <a:r>
              <a:rPr lang="en-US" b="0" dirty="0"/>
              <a:t>Enhanced Alternative Funding Arrangement provision—NRCS may award up to 15 AFA projects, which are more grant-like and rely more on partner capacity to implement conservation activities.</a:t>
            </a:r>
          </a:p>
          <a:p>
            <a:pPr marL="342900" indent="-342900">
              <a:buFont typeface="Arial" panose="020B0604020202020204" pitchFamily="34" charset="0"/>
              <a:buChar char="•"/>
            </a:pPr>
            <a:r>
              <a:rPr lang="en-US" b="0" dirty="0"/>
              <a:t>Three funding pools reduced to two—the National pool was eliminated. Partners must apply to either the Critical Conservation Area (CCA) or State/Multistate funding pool.</a:t>
            </a:r>
          </a:p>
          <a:p>
            <a:pPr marL="342900" indent="-342900">
              <a:buFont typeface="Arial" panose="020B0604020202020204" pitchFamily="34" charset="0"/>
              <a:buChar char="•"/>
            </a:pPr>
            <a:r>
              <a:rPr lang="en-US" b="0" dirty="0"/>
              <a:t>Emphasis on project outcomes—all RCPP projects must now develop and report on their environmental outcomes.</a:t>
            </a:r>
          </a:p>
          <a:p>
            <a:endParaRPr lang="en-US" dirty="0"/>
          </a:p>
        </p:txBody>
      </p:sp>
      <p:sp>
        <p:nvSpPr>
          <p:cNvPr id="5" name="Slide Number Placeholder 4">
            <a:extLst>
              <a:ext uri="{FF2B5EF4-FFF2-40B4-BE49-F238E27FC236}">
                <a16:creationId xmlns:a16="http://schemas.microsoft.com/office/drawing/2014/main" id="{EE0F96BA-6D3A-40CC-A5F5-F6DD3A9542C7}"/>
              </a:ext>
            </a:extLst>
          </p:cNvPr>
          <p:cNvSpPr>
            <a:spLocks noGrp="1"/>
          </p:cNvSpPr>
          <p:nvPr>
            <p:ph type="sldNum" sz="quarter" idx="4"/>
          </p:nvPr>
        </p:nvSpPr>
        <p:spPr/>
        <p:txBody>
          <a:bodyPr/>
          <a:lstStyle/>
          <a:p>
            <a:fld id="{39FC9244-15B3-8F40-A6D8-795DD2FF1F30}" type="slidenum">
              <a:rPr lang="en-US" smtClean="0"/>
              <a:pPr/>
              <a:t>3</a:t>
            </a:fld>
            <a:endParaRPr lang="en-US" dirty="0"/>
          </a:p>
        </p:txBody>
      </p:sp>
    </p:spTree>
    <p:extLst>
      <p:ext uri="{BB962C8B-B14F-4D97-AF65-F5344CB8AC3E}">
        <p14:creationId xmlns:p14="http://schemas.microsoft.com/office/powerpoint/2010/main" val="29428168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FF433-2A97-4246-AC42-1BC308D842C9}"/>
              </a:ext>
            </a:extLst>
          </p:cNvPr>
          <p:cNvSpPr>
            <a:spLocks noGrp="1"/>
          </p:cNvSpPr>
          <p:nvPr>
            <p:ph type="title"/>
          </p:nvPr>
        </p:nvSpPr>
        <p:spPr/>
        <p:txBody>
          <a:bodyPr/>
          <a:lstStyle/>
          <a:p>
            <a:r>
              <a:rPr lang="en-US" dirty="0"/>
              <a:t>RCPP Funding</a:t>
            </a:r>
          </a:p>
        </p:txBody>
      </p:sp>
      <p:sp>
        <p:nvSpPr>
          <p:cNvPr id="5" name="Slide Number Placeholder 4">
            <a:extLst>
              <a:ext uri="{FF2B5EF4-FFF2-40B4-BE49-F238E27FC236}">
                <a16:creationId xmlns:a16="http://schemas.microsoft.com/office/drawing/2014/main" id="{ED3B02BE-3D0A-4889-91E7-C2429ED405EF}"/>
              </a:ext>
            </a:extLst>
          </p:cNvPr>
          <p:cNvSpPr>
            <a:spLocks noGrp="1"/>
          </p:cNvSpPr>
          <p:nvPr>
            <p:ph type="sldNum" sz="quarter" idx="4"/>
          </p:nvPr>
        </p:nvSpPr>
        <p:spPr/>
        <p:txBody>
          <a:bodyPr/>
          <a:lstStyle/>
          <a:p>
            <a:fld id="{39FC9244-15B3-8F40-A6D8-795DD2FF1F30}" type="slidenum">
              <a:rPr lang="en-US" smtClean="0"/>
              <a:pPr/>
              <a:t>4</a:t>
            </a:fld>
            <a:endParaRPr lang="en-US" dirty="0"/>
          </a:p>
        </p:txBody>
      </p:sp>
      <p:pic>
        <p:nvPicPr>
          <p:cNvPr id="9" name="Content Placeholder 8">
            <a:extLst>
              <a:ext uri="{FF2B5EF4-FFF2-40B4-BE49-F238E27FC236}">
                <a16:creationId xmlns:a16="http://schemas.microsoft.com/office/drawing/2014/main" id="{891AC4D1-1913-4760-8A13-A9B855186298}"/>
              </a:ext>
            </a:extLst>
          </p:cNvPr>
          <p:cNvPicPr>
            <a:picLocks noGrp="1" noChangeAspect="1"/>
          </p:cNvPicPr>
          <p:nvPr>
            <p:ph idx="1"/>
          </p:nvPr>
        </p:nvPicPr>
        <p:blipFill>
          <a:blip r:embed="rId2"/>
          <a:stretch>
            <a:fillRect/>
          </a:stretch>
        </p:blipFill>
        <p:spPr>
          <a:xfrm>
            <a:off x="361782" y="1440673"/>
            <a:ext cx="8420436" cy="4826777"/>
          </a:xfrm>
          <a:prstGeom prst="rect">
            <a:avLst/>
          </a:prstGeom>
        </p:spPr>
      </p:pic>
      <p:sp>
        <p:nvSpPr>
          <p:cNvPr id="10" name="Content Placeholder 2">
            <a:extLst>
              <a:ext uri="{FF2B5EF4-FFF2-40B4-BE49-F238E27FC236}">
                <a16:creationId xmlns:a16="http://schemas.microsoft.com/office/drawing/2014/main" id="{8169909D-7369-48E2-96B0-E97E10A6672A}"/>
              </a:ext>
            </a:extLst>
          </p:cNvPr>
          <p:cNvSpPr txBox="1">
            <a:spLocks/>
          </p:cNvSpPr>
          <p:nvPr/>
        </p:nvSpPr>
        <p:spPr>
          <a:xfrm>
            <a:off x="756138" y="5257800"/>
            <a:ext cx="7631724" cy="4525963"/>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2000" b="1" kern="1200">
                <a:solidFill>
                  <a:srgbClr val="053773"/>
                </a:solidFill>
                <a:latin typeface="+mn-lt"/>
                <a:ea typeface="+mn-ea"/>
                <a:cs typeface="+mn-cs"/>
              </a:defRPr>
            </a:lvl1pPr>
            <a:lvl2pPr marL="742950" indent="-28575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2800" b="0" dirty="0"/>
          </a:p>
        </p:txBody>
      </p:sp>
    </p:spTree>
    <p:extLst>
      <p:ext uri="{BB962C8B-B14F-4D97-AF65-F5344CB8AC3E}">
        <p14:creationId xmlns:p14="http://schemas.microsoft.com/office/powerpoint/2010/main" val="335288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5E591B87-6914-45EF-8FE5-A63E19565215}"/>
              </a:ext>
            </a:extLst>
          </p:cNvPr>
          <p:cNvPicPr>
            <a:picLocks noGrp="1" noChangeAspect="1"/>
          </p:cNvPicPr>
          <p:nvPr>
            <p:ph idx="1"/>
          </p:nvPr>
        </p:nvPicPr>
        <p:blipFill>
          <a:blip r:embed="rId2"/>
          <a:stretch>
            <a:fillRect/>
          </a:stretch>
        </p:blipFill>
        <p:spPr>
          <a:xfrm>
            <a:off x="1143000" y="685800"/>
            <a:ext cx="6702695" cy="4517821"/>
          </a:xfrm>
          <a:prstGeom prst="rect">
            <a:avLst/>
          </a:prstGeom>
        </p:spPr>
      </p:pic>
      <p:sp>
        <p:nvSpPr>
          <p:cNvPr id="5" name="Slide Number Placeholder 4">
            <a:extLst>
              <a:ext uri="{FF2B5EF4-FFF2-40B4-BE49-F238E27FC236}">
                <a16:creationId xmlns:a16="http://schemas.microsoft.com/office/drawing/2014/main" id="{A3154711-01DB-460F-AD64-1F2215A7CFE5}"/>
              </a:ext>
            </a:extLst>
          </p:cNvPr>
          <p:cNvSpPr>
            <a:spLocks noGrp="1"/>
          </p:cNvSpPr>
          <p:nvPr>
            <p:ph type="sldNum" sz="quarter" idx="4"/>
          </p:nvPr>
        </p:nvSpPr>
        <p:spPr/>
        <p:txBody>
          <a:bodyPr/>
          <a:lstStyle/>
          <a:p>
            <a:fld id="{39FC9244-15B3-8F40-A6D8-795DD2FF1F30}" type="slidenum">
              <a:rPr lang="en-US" smtClean="0"/>
              <a:pPr/>
              <a:t>5</a:t>
            </a:fld>
            <a:endParaRPr lang="en-US" dirty="0"/>
          </a:p>
        </p:txBody>
      </p:sp>
      <p:sp>
        <p:nvSpPr>
          <p:cNvPr id="7" name="Content Placeholder 2">
            <a:extLst>
              <a:ext uri="{FF2B5EF4-FFF2-40B4-BE49-F238E27FC236}">
                <a16:creationId xmlns:a16="http://schemas.microsoft.com/office/drawing/2014/main" id="{76589EB7-7346-447D-A6A7-2DB9D26B8EAB}"/>
              </a:ext>
            </a:extLst>
          </p:cNvPr>
          <p:cNvSpPr txBox="1">
            <a:spLocks/>
          </p:cNvSpPr>
          <p:nvPr/>
        </p:nvSpPr>
        <p:spPr>
          <a:xfrm>
            <a:off x="533400" y="5257800"/>
            <a:ext cx="7631724" cy="4525963"/>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2000" b="1" kern="1200">
                <a:solidFill>
                  <a:srgbClr val="053773"/>
                </a:solidFill>
                <a:latin typeface="+mn-lt"/>
                <a:ea typeface="+mn-ea"/>
                <a:cs typeface="+mn-cs"/>
              </a:defRPr>
            </a:lvl1pPr>
            <a:lvl2pPr marL="742950" indent="-28575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400" b="0" dirty="0"/>
              <a:t>NM Submitted a proposal for the Rio Grande Valley to be added.  Colorado and Texas supported the request.</a:t>
            </a:r>
          </a:p>
        </p:txBody>
      </p:sp>
    </p:spTree>
    <p:extLst>
      <p:ext uri="{BB962C8B-B14F-4D97-AF65-F5344CB8AC3E}">
        <p14:creationId xmlns:p14="http://schemas.microsoft.com/office/powerpoint/2010/main" val="2406071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91647-5289-46A2-A45E-B7071AF850A8}"/>
              </a:ext>
            </a:extLst>
          </p:cNvPr>
          <p:cNvSpPr>
            <a:spLocks noGrp="1"/>
          </p:cNvSpPr>
          <p:nvPr>
            <p:ph type="title"/>
          </p:nvPr>
        </p:nvSpPr>
        <p:spPr/>
        <p:txBody>
          <a:bodyPr/>
          <a:lstStyle/>
          <a:p>
            <a:r>
              <a:rPr lang="en-US" dirty="0"/>
              <a:t>2019 NM Selections</a:t>
            </a:r>
          </a:p>
        </p:txBody>
      </p:sp>
      <p:sp>
        <p:nvSpPr>
          <p:cNvPr id="3" name="Content Placeholder 2">
            <a:extLst>
              <a:ext uri="{FF2B5EF4-FFF2-40B4-BE49-F238E27FC236}">
                <a16:creationId xmlns:a16="http://schemas.microsoft.com/office/drawing/2014/main" id="{D256905F-2165-4EB7-A7C8-9D2D290BD0A1}"/>
              </a:ext>
            </a:extLst>
          </p:cNvPr>
          <p:cNvSpPr>
            <a:spLocks noGrp="1"/>
          </p:cNvSpPr>
          <p:nvPr>
            <p:ph idx="1"/>
          </p:nvPr>
        </p:nvSpPr>
        <p:spPr>
          <a:xfrm>
            <a:off x="261815" y="1295400"/>
            <a:ext cx="7631724" cy="5181600"/>
          </a:xfrm>
        </p:spPr>
        <p:txBody>
          <a:bodyPr>
            <a:normAutofit lnSpcReduction="10000"/>
          </a:bodyPr>
          <a:lstStyle/>
          <a:p>
            <a:r>
              <a:rPr lang="en-US" dirty="0"/>
              <a:t>RCPP Project ID: </a:t>
            </a:r>
            <a:r>
              <a:rPr lang="en-US" b="0" dirty="0"/>
              <a:t>1905</a:t>
            </a:r>
          </a:p>
          <a:p>
            <a:r>
              <a:rPr lang="en-US" dirty="0"/>
              <a:t>Project Title: </a:t>
            </a:r>
            <a:r>
              <a:rPr lang="en-US" b="0" dirty="0"/>
              <a:t>Eastern New Mexico Prairie Grassland Initiative</a:t>
            </a:r>
          </a:p>
          <a:p>
            <a:r>
              <a:rPr lang="en-US" dirty="0"/>
              <a:t>Lead Partner: </a:t>
            </a:r>
            <a:r>
              <a:rPr lang="en-US" b="0" dirty="0"/>
              <a:t>New Mexico Association of Conservation Districts</a:t>
            </a:r>
          </a:p>
          <a:p>
            <a:r>
              <a:rPr lang="en-US" dirty="0"/>
              <a:t>Lead State: </a:t>
            </a:r>
            <a:r>
              <a:rPr lang="en-US" b="0" dirty="0"/>
              <a:t>NM</a:t>
            </a:r>
          </a:p>
          <a:p>
            <a:r>
              <a:rPr lang="en-US" dirty="0"/>
              <a:t>Funding Amount</a:t>
            </a:r>
            <a:r>
              <a:rPr lang="en-US" b="0" dirty="0"/>
              <a:t>: $ 2,025,974</a:t>
            </a:r>
          </a:p>
          <a:p>
            <a:r>
              <a:rPr lang="en-US" dirty="0"/>
              <a:t>Partner Contributions: </a:t>
            </a:r>
            <a:r>
              <a:rPr lang="en-US" b="0" dirty="0"/>
              <a:t>$   2,019,200</a:t>
            </a:r>
          </a:p>
          <a:p>
            <a:r>
              <a:rPr lang="en-US" dirty="0"/>
              <a:t>Funding Pool: </a:t>
            </a:r>
            <a:r>
              <a:rPr lang="en-US" b="0" dirty="0"/>
              <a:t>Critical Conservation Areas (CCAs)</a:t>
            </a:r>
          </a:p>
          <a:p>
            <a:r>
              <a:rPr lang="en-US" dirty="0"/>
              <a:t>Critical Conservation Area (</a:t>
            </a:r>
            <a:r>
              <a:rPr lang="en-US" b="0" dirty="0"/>
              <a:t>if applicable): Prairie Grasslands Region</a:t>
            </a:r>
          </a:p>
          <a:p>
            <a:r>
              <a:rPr lang="en-US" dirty="0"/>
              <a:t>Summary: </a:t>
            </a:r>
            <a:r>
              <a:rPr lang="en-US" b="0" dirty="0"/>
              <a:t>The New Mexico Association of Conservation Districts aims to increase suitable and occupied habitat to meet critical habitat needs of Lesser Prairie-chicken. Habitat improvements will occur through chemical and physical destruction of Mesquite patches across five priority areas identified using a mesquite density model and a study by scientists at New Mexico State University.</a:t>
            </a:r>
          </a:p>
        </p:txBody>
      </p:sp>
      <p:sp>
        <p:nvSpPr>
          <p:cNvPr id="5" name="Slide Number Placeholder 4">
            <a:extLst>
              <a:ext uri="{FF2B5EF4-FFF2-40B4-BE49-F238E27FC236}">
                <a16:creationId xmlns:a16="http://schemas.microsoft.com/office/drawing/2014/main" id="{FFE3554E-A067-40CD-9CBD-39DC4842AAFC}"/>
              </a:ext>
            </a:extLst>
          </p:cNvPr>
          <p:cNvSpPr>
            <a:spLocks noGrp="1"/>
          </p:cNvSpPr>
          <p:nvPr>
            <p:ph type="sldNum" sz="quarter" idx="4"/>
          </p:nvPr>
        </p:nvSpPr>
        <p:spPr/>
        <p:txBody>
          <a:bodyPr/>
          <a:lstStyle/>
          <a:p>
            <a:fld id="{39FC9244-15B3-8F40-A6D8-795DD2FF1F30}" type="slidenum">
              <a:rPr lang="en-US" smtClean="0"/>
              <a:pPr/>
              <a:t>6</a:t>
            </a:fld>
            <a:endParaRPr lang="en-US" dirty="0"/>
          </a:p>
        </p:txBody>
      </p:sp>
    </p:spTree>
    <p:extLst>
      <p:ext uri="{BB962C8B-B14F-4D97-AF65-F5344CB8AC3E}">
        <p14:creationId xmlns:p14="http://schemas.microsoft.com/office/powerpoint/2010/main" val="3374568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946A3-E2C9-45A5-95F6-0D4AFAB6F0CE}"/>
              </a:ext>
            </a:extLst>
          </p:cNvPr>
          <p:cNvSpPr>
            <a:spLocks noGrp="1"/>
          </p:cNvSpPr>
          <p:nvPr>
            <p:ph type="title"/>
          </p:nvPr>
        </p:nvSpPr>
        <p:spPr/>
        <p:txBody>
          <a:bodyPr/>
          <a:lstStyle/>
          <a:p>
            <a:r>
              <a:rPr lang="en-US" dirty="0"/>
              <a:t>2019 NM Selections </a:t>
            </a:r>
            <a:r>
              <a:rPr lang="en-US" sz="2400" dirty="0"/>
              <a:t>(continued)</a:t>
            </a:r>
          </a:p>
        </p:txBody>
      </p:sp>
      <p:sp>
        <p:nvSpPr>
          <p:cNvPr id="3" name="Content Placeholder 2">
            <a:extLst>
              <a:ext uri="{FF2B5EF4-FFF2-40B4-BE49-F238E27FC236}">
                <a16:creationId xmlns:a16="http://schemas.microsoft.com/office/drawing/2014/main" id="{B1255011-16DE-4BD0-97F3-C0D92A595177}"/>
              </a:ext>
            </a:extLst>
          </p:cNvPr>
          <p:cNvSpPr>
            <a:spLocks noGrp="1"/>
          </p:cNvSpPr>
          <p:nvPr>
            <p:ph idx="1"/>
          </p:nvPr>
        </p:nvSpPr>
        <p:spPr>
          <a:xfrm>
            <a:off x="304800" y="1371600"/>
            <a:ext cx="7631724" cy="5029200"/>
          </a:xfrm>
        </p:spPr>
        <p:txBody>
          <a:bodyPr>
            <a:normAutofit lnSpcReduction="10000"/>
          </a:bodyPr>
          <a:lstStyle/>
          <a:p>
            <a:r>
              <a:rPr lang="en-US" dirty="0"/>
              <a:t>RCPP Project ID: </a:t>
            </a:r>
            <a:r>
              <a:rPr lang="en-US" b="0" dirty="0"/>
              <a:t>1893</a:t>
            </a:r>
          </a:p>
          <a:p>
            <a:r>
              <a:rPr lang="en-US" dirty="0"/>
              <a:t>Project Title:</a:t>
            </a:r>
            <a:r>
              <a:rPr lang="en-US" b="0" dirty="0"/>
              <a:t> San Juan Non-Native Phreatophyte Removal Program</a:t>
            </a:r>
          </a:p>
          <a:p>
            <a:r>
              <a:rPr lang="en-US" dirty="0"/>
              <a:t>Lead Partner: </a:t>
            </a:r>
            <a:r>
              <a:rPr lang="en-US" b="0" dirty="0"/>
              <a:t>San </a:t>
            </a:r>
            <a:r>
              <a:rPr lang="en-US" b="0" dirty="0" err="1"/>
              <a:t>juan</a:t>
            </a:r>
            <a:r>
              <a:rPr lang="en-US" b="0" dirty="0"/>
              <a:t> soil and water conservation district</a:t>
            </a:r>
          </a:p>
          <a:p>
            <a:r>
              <a:rPr lang="en-US" dirty="0"/>
              <a:t>Lead State: </a:t>
            </a:r>
            <a:r>
              <a:rPr lang="en-US" b="0" dirty="0"/>
              <a:t>NM</a:t>
            </a:r>
          </a:p>
          <a:p>
            <a:r>
              <a:rPr lang="en-US" dirty="0"/>
              <a:t>Funding Amount: </a:t>
            </a:r>
            <a:r>
              <a:rPr lang="en-US" b="0" dirty="0"/>
              <a:t>$ 1,042,208</a:t>
            </a:r>
          </a:p>
          <a:p>
            <a:r>
              <a:rPr lang="en-US" dirty="0"/>
              <a:t>Partner Contributions: </a:t>
            </a:r>
            <a:r>
              <a:rPr lang="en-US" b="0" dirty="0"/>
              <a:t>$   2,466,000</a:t>
            </a:r>
          </a:p>
          <a:p>
            <a:r>
              <a:rPr lang="en-US" dirty="0"/>
              <a:t>Funding Pool: </a:t>
            </a:r>
            <a:r>
              <a:rPr lang="en-US" b="0" dirty="0"/>
              <a:t>State/Multi State</a:t>
            </a:r>
          </a:p>
          <a:p>
            <a:r>
              <a:rPr lang="en-US" dirty="0"/>
              <a:t>Critical Conservation Area </a:t>
            </a:r>
            <a:r>
              <a:rPr lang="en-US" b="0" dirty="0"/>
              <a:t>(if applicable): N/A</a:t>
            </a:r>
          </a:p>
          <a:p>
            <a:r>
              <a:rPr lang="en-US" dirty="0"/>
              <a:t>Summary: </a:t>
            </a:r>
            <a:r>
              <a:rPr lang="en-US" b="0" dirty="0"/>
              <a:t>The San Juan Soil and Water Conservation District aims to protect reduce wildfire risk by removing non-native Russian olive and Salt Cedar infestations in identified high priority areas. The project will also undertake native plant and tree restoration activities to help restore riparian habitat and improve hydrology, involve the community in restoration and monitoring activities, and to encourage a renewed connection with the river.</a:t>
            </a:r>
          </a:p>
          <a:p>
            <a:endParaRPr lang="en-US" dirty="0"/>
          </a:p>
        </p:txBody>
      </p:sp>
      <p:sp>
        <p:nvSpPr>
          <p:cNvPr id="5" name="Slide Number Placeholder 4">
            <a:extLst>
              <a:ext uri="{FF2B5EF4-FFF2-40B4-BE49-F238E27FC236}">
                <a16:creationId xmlns:a16="http://schemas.microsoft.com/office/drawing/2014/main" id="{F9B877DE-B355-48A0-ADE2-9FEAB1FCF593}"/>
              </a:ext>
            </a:extLst>
          </p:cNvPr>
          <p:cNvSpPr>
            <a:spLocks noGrp="1"/>
          </p:cNvSpPr>
          <p:nvPr>
            <p:ph type="sldNum" sz="quarter" idx="4"/>
          </p:nvPr>
        </p:nvSpPr>
        <p:spPr/>
        <p:txBody>
          <a:bodyPr/>
          <a:lstStyle/>
          <a:p>
            <a:fld id="{39FC9244-15B3-8F40-A6D8-795DD2FF1F30}" type="slidenum">
              <a:rPr lang="en-US" smtClean="0"/>
              <a:pPr/>
              <a:t>7</a:t>
            </a:fld>
            <a:endParaRPr lang="en-US" dirty="0"/>
          </a:p>
        </p:txBody>
      </p:sp>
    </p:spTree>
    <p:extLst>
      <p:ext uri="{BB962C8B-B14F-4D97-AF65-F5344CB8AC3E}">
        <p14:creationId xmlns:p14="http://schemas.microsoft.com/office/powerpoint/2010/main" val="18328546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6B2D2-2C72-4F08-957A-E0148E1FBDA6}"/>
              </a:ext>
            </a:extLst>
          </p:cNvPr>
          <p:cNvSpPr>
            <a:spLocks noGrp="1"/>
          </p:cNvSpPr>
          <p:nvPr>
            <p:ph type="title"/>
          </p:nvPr>
        </p:nvSpPr>
        <p:spPr>
          <a:xfrm>
            <a:off x="261815" y="802788"/>
            <a:ext cx="8757137" cy="806938"/>
          </a:xfrm>
        </p:spPr>
        <p:txBody>
          <a:bodyPr>
            <a:normAutofit fontScale="90000"/>
          </a:bodyPr>
          <a:lstStyle/>
          <a:p>
            <a:r>
              <a:rPr lang="en-US" sz="4000" dirty="0"/>
              <a:t>2015 Renewals</a:t>
            </a:r>
            <a:br>
              <a:rPr lang="en-US" dirty="0"/>
            </a:br>
            <a:endParaRPr lang="en-US" dirty="0"/>
          </a:p>
        </p:txBody>
      </p:sp>
      <p:sp>
        <p:nvSpPr>
          <p:cNvPr id="5" name="Slide Number Placeholder 4">
            <a:extLst>
              <a:ext uri="{FF2B5EF4-FFF2-40B4-BE49-F238E27FC236}">
                <a16:creationId xmlns:a16="http://schemas.microsoft.com/office/drawing/2014/main" id="{154C016B-2BDE-451E-9E25-7AC16CDCCB6C}"/>
              </a:ext>
            </a:extLst>
          </p:cNvPr>
          <p:cNvSpPr>
            <a:spLocks noGrp="1"/>
          </p:cNvSpPr>
          <p:nvPr>
            <p:ph type="sldNum" sz="quarter" idx="4"/>
          </p:nvPr>
        </p:nvSpPr>
        <p:spPr/>
        <p:txBody>
          <a:bodyPr/>
          <a:lstStyle/>
          <a:p>
            <a:fld id="{39FC9244-15B3-8F40-A6D8-795DD2FF1F30}" type="slidenum">
              <a:rPr lang="en-US" smtClean="0"/>
              <a:pPr/>
              <a:t>8</a:t>
            </a:fld>
            <a:endParaRPr lang="en-US" dirty="0"/>
          </a:p>
        </p:txBody>
      </p:sp>
      <p:graphicFrame>
        <p:nvGraphicFramePr>
          <p:cNvPr id="6" name="Table 5">
            <a:extLst>
              <a:ext uri="{FF2B5EF4-FFF2-40B4-BE49-F238E27FC236}">
                <a16:creationId xmlns:a16="http://schemas.microsoft.com/office/drawing/2014/main" id="{3A4D2485-46BC-4848-BBD1-6F7E49C122FE}"/>
              </a:ext>
            </a:extLst>
          </p:cNvPr>
          <p:cNvGraphicFramePr>
            <a:graphicFrameLocks noGrp="1"/>
          </p:cNvGraphicFramePr>
          <p:nvPr>
            <p:extLst>
              <p:ext uri="{D42A27DB-BD31-4B8C-83A1-F6EECF244321}">
                <p14:modId xmlns:p14="http://schemas.microsoft.com/office/powerpoint/2010/main" val="1806599363"/>
              </p:ext>
            </p:extLst>
          </p:nvPr>
        </p:nvGraphicFramePr>
        <p:xfrm>
          <a:off x="239218" y="1690688"/>
          <a:ext cx="8757137" cy="4495800"/>
        </p:xfrm>
        <a:graphic>
          <a:graphicData uri="http://schemas.openxmlformats.org/drawingml/2006/table">
            <a:tbl>
              <a:tblPr>
                <a:tableStyleId>{5C22544A-7EE6-4342-B048-85BDC9FD1C3A}</a:tableStyleId>
              </a:tblPr>
              <a:tblGrid>
                <a:gridCol w="3532701">
                  <a:extLst>
                    <a:ext uri="{9D8B030D-6E8A-4147-A177-3AD203B41FA5}">
                      <a16:colId xmlns:a16="http://schemas.microsoft.com/office/drawing/2014/main" val="3116454823"/>
                    </a:ext>
                  </a:extLst>
                </a:gridCol>
                <a:gridCol w="887525">
                  <a:extLst>
                    <a:ext uri="{9D8B030D-6E8A-4147-A177-3AD203B41FA5}">
                      <a16:colId xmlns:a16="http://schemas.microsoft.com/office/drawing/2014/main" val="2572292933"/>
                    </a:ext>
                  </a:extLst>
                </a:gridCol>
                <a:gridCol w="1601027">
                  <a:extLst>
                    <a:ext uri="{9D8B030D-6E8A-4147-A177-3AD203B41FA5}">
                      <a16:colId xmlns:a16="http://schemas.microsoft.com/office/drawing/2014/main" val="1816414062"/>
                    </a:ext>
                  </a:extLst>
                </a:gridCol>
                <a:gridCol w="2735884">
                  <a:extLst>
                    <a:ext uri="{9D8B030D-6E8A-4147-A177-3AD203B41FA5}">
                      <a16:colId xmlns:a16="http://schemas.microsoft.com/office/drawing/2014/main" val="1073538827"/>
                    </a:ext>
                  </a:extLst>
                </a:gridCol>
              </a:tblGrid>
              <a:tr h="575484">
                <a:tc gridSpan="4">
                  <a:txBody>
                    <a:bodyPr/>
                    <a:lstStyle/>
                    <a:p>
                      <a:pPr algn="ctr" fontAlgn="b"/>
                      <a:r>
                        <a:rPr lang="en-US" sz="2400" b="1" u="none" strike="noStrike" dirty="0">
                          <a:effectLst/>
                        </a:rPr>
                        <a:t>Projects Selected for Renewal Agreements</a:t>
                      </a:r>
                      <a:endParaRPr lang="en-US" sz="2400" b="1" i="0" u="none" strike="noStrike" dirty="0">
                        <a:solidFill>
                          <a:srgbClr val="000000"/>
                        </a:solidFill>
                        <a:effectLst/>
                        <a:latin typeface="Calibri" panose="020F0502020204030204" pitchFamily="34" charset="0"/>
                      </a:endParaRPr>
                    </a:p>
                  </a:txBody>
                  <a:tcPr marL="4763" marR="4763" marT="4763"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20930418"/>
                  </a:ext>
                </a:extLst>
              </a:tr>
              <a:tr h="1055470">
                <a:tc>
                  <a:txBody>
                    <a:bodyPr/>
                    <a:lstStyle/>
                    <a:p>
                      <a:pPr algn="ctr" fontAlgn="ctr"/>
                      <a:r>
                        <a:rPr lang="en-US" sz="1800" b="1" u="sng" strike="noStrike" dirty="0">
                          <a:effectLst/>
                        </a:rPr>
                        <a:t>Project Title</a:t>
                      </a:r>
                      <a:endParaRPr lang="en-US" sz="1800" b="1" i="0" u="sng" strike="noStrike" dirty="0">
                        <a:solidFill>
                          <a:srgbClr val="000000"/>
                        </a:solidFill>
                        <a:effectLst/>
                        <a:latin typeface="Calibri" panose="020F0502020204030204" pitchFamily="34" charset="0"/>
                      </a:endParaRPr>
                    </a:p>
                  </a:txBody>
                  <a:tcPr marL="4763" marR="4763" marT="4763" marB="0" anchor="ctr"/>
                </a:tc>
                <a:tc>
                  <a:txBody>
                    <a:bodyPr/>
                    <a:lstStyle/>
                    <a:p>
                      <a:pPr algn="ctr" fontAlgn="ctr"/>
                      <a:r>
                        <a:rPr lang="en-US" sz="1800" b="1" u="sng" strike="noStrike" dirty="0">
                          <a:effectLst/>
                        </a:rPr>
                        <a:t>Lead State</a:t>
                      </a:r>
                      <a:endParaRPr lang="en-US" sz="1800" b="1" i="0" u="sng" strike="noStrike" dirty="0">
                        <a:solidFill>
                          <a:srgbClr val="000000"/>
                        </a:solidFill>
                        <a:effectLst/>
                        <a:latin typeface="Calibri" panose="020F0502020204030204" pitchFamily="34" charset="0"/>
                      </a:endParaRPr>
                    </a:p>
                  </a:txBody>
                  <a:tcPr marL="4763" marR="4763" marT="4763" marB="0" anchor="ctr"/>
                </a:tc>
                <a:tc>
                  <a:txBody>
                    <a:bodyPr/>
                    <a:lstStyle/>
                    <a:p>
                      <a:pPr algn="ctr" fontAlgn="ctr"/>
                      <a:r>
                        <a:rPr lang="en-US" sz="1800" b="1" u="sng" strike="noStrike" dirty="0">
                          <a:effectLst/>
                        </a:rPr>
                        <a:t>Lead Partner</a:t>
                      </a:r>
                      <a:endParaRPr lang="en-US" sz="1800" b="1" i="0" u="sng" strike="noStrike" dirty="0">
                        <a:solidFill>
                          <a:srgbClr val="000000"/>
                        </a:solidFill>
                        <a:effectLst/>
                        <a:latin typeface="Calibri" panose="020F0502020204030204" pitchFamily="34" charset="0"/>
                      </a:endParaRPr>
                    </a:p>
                  </a:txBody>
                  <a:tcPr marL="4763" marR="4763" marT="4763" marB="0" anchor="ctr"/>
                </a:tc>
                <a:tc>
                  <a:txBody>
                    <a:bodyPr/>
                    <a:lstStyle/>
                    <a:p>
                      <a:pPr algn="ctr" fontAlgn="ctr"/>
                      <a:r>
                        <a:rPr lang="en-US" sz="1800" b="1" u="sng" strike="noStrike" dirty="0">
                          <a:effectLst/>
                        </a:rPr>
                        <a:t>Renewal Funding</a:t>
                      </a:r>
                      <a:endParaRPr lang="en-US" sz="1800" b="1" i="0" u="sng" strike="noStrike" dirty="0">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3226525114"/>
                  </a:ext>
                </a:extLst>
              </a:tr>
              <a:tr h="1909898">
                <a:tc>
                  <a:txBody>
                    <a:bodyPr/>
                    <a:lstStyle/>
                    <a:p>
                      <a:pPr algn="l" fontAlgn="ctr"/>
                      <a:r>
                        <a:rPr lang="en-US" sz="1800" u="none" strike="noStrike" dirty="0">
                          <a:effectLst/>
                        </a:rPr>
                        <a:t>New Mexico Restoration Initiative for Rangeland, Forestland and Wildlife on Ranches with Federal Lands</a:t>
                      </a:r>
                      <a:endParaRPr lang="en-US" sz="18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ctr" fontAlgn="ctr"/>
                      <a:r>
                        <a:rPr lang="en-US" sz="1800" u="none" strike="noStrike" dirty="0">
                          <a:effectLst/>
                        </a:rPr>
                        <a:t>NM</a:t>
                      </a:r>
                      <a:endParaRPr lang="en-US" sz="18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800" u="none" strike="noStrike" dirty="0">
                          <a:effectLst/>
                        </a:rPr>
                        <a:t>New Mexico Association of Conservation Districts</a:t>
                      </a:r>
                      <a:endParaRPr lang="en-US" sz="18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ctr" fontAlgn="ctr"/>
                      <a:r>
                        <a:rPr lang="en-US" sz="1800" u="none" strike="noStrike">
                          <a:effectLst/>
                        </a:rPr>
                        <a:t>$4,000,000</a:t>
                      </a:r>
                      <a:endParaRPr lang="en-US" sz="1800" b="0" i="0" u="none" strike="noStrike">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4036677163"/>
                  </a:ext>
                </a:extLst>
              </a:tr>
              <a:tr h="954948">
                <a:tc>
                  <a:txBody>
                    <a:bodyPr/>
                    <a:lstStyle/>
                    <a:p>
                      <a:pPr algn="l" fontAlgn="ctr"/>
                      <a:r>
                        <a:rPr lang="en-US" sz="1800" u="none" strike="noStrike">
                          <a:effectLst/>
                        </a:rPr>
                        <a:t>North Central New Mexico Watershed Restoration Project</a:t>
                      </a:r>
                      <a:endParaRPr lang="en-US" sz="1800" b="0" i="0" u="none" strike="noStrike">
                        <a:solidFill>
                          <a:srgbClr val="000000"/>
                        </a:solidFill>
                        <a:effectLst/>
                        <a:latin typeface="Calibri" panose="020F0502020204030204" pitchFamily="34" charset="0"/>
                      </a:endParaRPr>
                    </a:p>
                  </a:txBody>
                  <a:tcPr marL="4763" marR="4763" marT="4763" marB="0" anchor="ctr"/>
                </a:tc>
                <a:tc>
                  <a:txBody>
                    <a:bodyPr/>
                    <a:lstStyle/>
                    <a:p>
                      <a:pPr algn="ctr" fontAlgn="ctr"/>
                      <a:r>
                        <a:rPr lang="en-US" sz="1800" u="none" strike="noStrike" dirty="0">
                          <a:effectLst/>
                        </a:rPr>
                        <a:t>NM</a:t>
                      </a:r>
                      <a:endParaRPr lang="en-US" sz="18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l" fontAlgn="ctr"/>
                      <a:r>
                        <a:rPr lang="en-US" sz="1800" u="none" strike="noStrike" dirty="0" err="1">
                          <a:effectLst/>
                        </a:rPr>
                        <a:t>Claunch</a:t>
                      </a:r>
                      <a:r>
                        <a:rPr lang="en-US" sz="1800" u="none" strike="noStrike" dirty="0">
                          <a:effectLst/>
                        </a:rPr>
                        <a:t>-Pinto SWCD</a:t>
                      </a:r>
                      <a:endParaRPr lang="en-US" sz="18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ctr" fontAlgn="ctr"/>
                      <a:r>
                        <a:rPr lang="en-US" sz="1800" u="none" strike="noStrike" dirty="0">
                          <a:effectLst/>
                        </a:rPr>
                        <a:t>$2,313,359</a:t>
                      </a:r>
                      <a:endParaRPr lang="en-US" sz="1800" b="0" i="0" u="none" strike="noStrike" dirty="0">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531833113"/>
                  </a:ext>
                </a:extLst>
              </a:tr>
            </a:tbl>
          </a:graphicData>
        </a:graphic>
      </p:graphicFrame>
    </p:spTree>
    <p:extLst>
      <p:ext uri="{BB962C8B-B14F-4D97-AF65-F5344CB8AC3E}">
        <p14:creationId xmlns:p14="http://schemas.microsoft.com/office/powerpoint/2010/main" val="15127985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DF184-D612-450D-8085-652AED53B594}"/>
              </a:ext>
            </a:extLst>
          </p:cNvPr>
          <p:cNvSpPr>
            <a:spLocks noGrp="1"/>
          </p:cNvSpPr>
          <p:nvPr>
            <p:ph type="title"/>
          </p:nvPr>
        </p:nvSpPr>
        <p:spPr/>
        <p:txBody>
          <a:bodyPr/>
          <a:lstStyle/>
          <a:p>
            <a:r>
              <a:rPr lang="en-US" dirty="0"/>
              <a:t>Alternative Funding Arrangement</a:t>
            </a:r>
          </a:p>
        </p:txBody>
      </p:sp>
      <p:sp>
        <p:nvSpPr>
          <p:cNvPr id="3" name="Content Placeholder 2">
            <a:extLst>
              <a:ext uri="{FF2B5EF4-FFF2-40B4-BE49-F238E27FC236}">
                <a16:creationId xmlns:a16="http://schemas.microsoft.com/office/drawing/2014/main" id="{6BFF39D3-A8C8-4080-8B22-0175BC196CEF}"/>
              </a:ext>
            </a:extLst>
          </p:cNvPr>
          <p:cNvSpPr>
            <a:spLocks noGrp="1"/>
          </p:cNvSpPr>
          <p:nvPr>
            <p:ph idx="1"/>
          </p:nvPr>
        </p:nvSpPr>
        <p:spPr>
          <a:xfrm>
            <a:off x="261814" y="1600200"/>
            <a:ext cx="8577386" cy="4800600"/>
          </a:xfrm>
        </p:spPr>
        <p:txBody>
          <a:bodyPr>
            <a:normAutofit lnSpcReduction="10000"/>
          </a:bodyPr>
          <a:lstStyle/>
          <a:p>
            <a:pPr marL="457200" indent="-457200">
              <a:buFont typeface="Arial" panose="020B0604020202020204" pitchFamily="34" charset="0"/>
              <a:buChar char="•"/>
            </a:pPr>
            <a:r>
              <a:rPr lang="en-US" sz="2800" b="0" dirty="0"/>
              <a:t>Announced March 17, 2020</a:t>
            </a:r>
          </a:p>
          <a:p>
            <a:pPr marL="457200" indent="-457200">
              <a:buFont typeface="Arial" panose="020B0604020202020204" pitchFamily="34" charset="0"/>
              <a:buChar char="•"/>
            </a:pPr>
            <a:r>
              <a:rPr lang="en-US" sz="2800" b="0" dirty="0"/>
              <a:t>$50,000,000</a:t>
            </a:r>
          </a:p>
          <a:p>
            <a:pPr marL="457200" indent="-457200">
              <a:buFont typeface="Arial" panose="020B0604020202020204" pitchFamily="34" charset="0"/>
              <a:buChar char="•"/>
            </a:pPr>
            <a:r>
              <a:rPr lang="en-US" sz="2800" b="0" dirty="0"/>
              <a:t>15 projects throughout the nations will be selected</a:t>
            </a:r>
          </a:p>
          <a:p>
            <a:pPr marL="457200" indent="-457200">
              <a:buFont typeface="Arial" panose="020B0604020202020204" pitchFamily="34" charset="0"/>
              <a:buChar char="•"/>
            </a:pPr>
            <a:r>
              <a:rPr lang="en-US" sz="2800" b="0" dirty="0"/>
              <a:t>Approved project partners can work directly with farmers, ranchers and private forest landowners to carry out RCPP projects, as opposed to implementing projects through NRCS producer contracts and landowner easements.</a:t>
            </a:r>
          </a:p>
          <a:p>
            <a:endParaRPr lang="en-US" sz="1100" dirty="0"/>
          </a:p>
          <a:p>
            <a:r>
              <a:rPr lang="en-US" sz="2800" dirty="0"/>
              <a:t>Deadline: </a:t>
            </a:r>
            <a:r>
              <a:rPr lang="en-US" sz="2800" b="0" strike="sngStrike" dirty="0"/>
              <a:t>May 11, 2020</a:t>
            </a:r>
            <a:r>
              <a:rPr lang="en-US" sz="2800" b="0" dirty="0"/>
              <a:t>  May 29, 20202</a:t>
            </a:r>
          </a:p>
          <a:p>
            <a:r>
              <a:rPr lang="en-US" dirty="0"/>
              <a:t> </a:t>
            </a:r>
          </a:p>
        </p:txBody>
      </p:sp>
      <p:sp>
        <p:nvSpPr>
          <p:cNvPr id="5" name="Slide Number Placeholder 4">
            <a:extLst>
              <a:ext uri="{FF2B5EF4-FFF2-40B4-BE49-F238E27FC236}">
                <a16:creationId xmlns:a16="http://schemas.microsoft.com/office/drawing/2014/main" id="{25C53745-AD5E-4A36-9834-81380BA5C617}"/>
              </a:ext>
            </a:extLst>
          </p:cNvPr>
          <p:cNvSpPr>
            <a:spLocks noGrp="1"/>
          </p:cNvSpPr>
          <p:nvPr>
            <p:ph type="sldNum" sz="quarter" idx="4"/>
          </p:nvPr>
        </p:nvSpPr>
        <p:spPr/>
        <p:txBody>
          <a:bodyPr/>
          <a:lstStyle/>
          <a:p>
            <a:fld id="{39FC9244-15B3-8F40-A6D8-795DD2FF1F30}" type="slidenum">
              <a:rPr lang="en-US" smtClean="0"/>
              <a:pPr/>
              <a:t>9</a:t>
            </a:fld>
            <a:endParaRPr lang="en-US" dirty="0"/>
          </a:p>
        </p:txBody>
      </p:sp>
    </p:spTree>
    <p:extLst>
      <p:ext uri="{BB962C8B-B14F-4D97-AF65-F5344CB8AC3E}">
        <p14:creationId xmlns:p14="http://schemas.microsoft.com/office/powerpoint/2010/main" val="10217710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4">
      <a:dk1>
        <a:sysClr val="windowText" lastClr="000000"/>
      </a:dk1>
      <a:lt1>
        <a:sysClr val="window" lastClr="FFFFFF"/>
      </a:lt1>
      <a:dk2>
        <a:srgbClr val="1F497D"/>
      </a:dk2>
      <a:lt2>
        <a:srgbClr val="EEECE1"/>
      </a:lt2>
      <a:accent1>
        <a:srgbClr val="139AB2"/>
      </a:accent1>
      <a:accent2>
        <a:srgbClr val="78BA22"/>
      </a:accent2>
      <a:accent3>
        <a:srgbClr val="FEC210"/>
      </a:accent3>
      <a:accent4>
        <a:srgbClr val="72A931"/>
      </a:accent4>
      <a:accent5>
        <a:srgbClr val="6989A6"/>
      </a:accent5>
      <a:accent6>
        <a:srgbClr val="4E667B"/>
      </a:accent6>
      <a:hlink>
        <a:srgbClr val="139AB2"/>
      </a:hlink>
      <a:folHlink>
        <a:srgbClr val="10889E"/>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859</Words>
  <Application>Microsoft Office PowerPoint</Application>
  <PresentationFormat>On-screen Show (4:3)</PresentationFormat>
  <Paragraphs>107</Paragraphs>
  <Slides>13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13</vt:i4>
      </vt:variant>
    </vt:vector>
  </HeadingPairs>
  <TitlesOfParts>
    <vt:vector size="18" baseType="lpstr">
      <vt:lpstr>Arial</vt:lpstr>
      <vt:lpstr>Calibri</vt:lpstr>
      <vt:lpstr>Calibri Light</vt:lpstr>
      <vt:lpstr>Office Theme</vt:lpstr>
      <vt:lpstr>1_Office Theme</vt:lpstr>
      <vt:lpstr>Regional Conservation Partnership Program</vt:lpstr>
      <vt:lpstr>PowerPoint Presentation</vt:lpstr>
      <vt:lpstr>The New RCPP</vt:lpstr>
      <vt:lpstr>RCPP Funding</vt:lpstr>
      <vt:lpstr>PowerPoint Presentation</vt:lpstr>
      <vt:lpstr>2019 NM Selections</vt:lpstr>
      <vt:lpstr>2019 NM Selections (continued)</vt:lpstr>
      <vt:lpstr>2015 Renewals </vt:lpstr>
      <vt:lpstr>Alternative Funding Arrangement</vt:lpstr>
      <vt:lpstr>RCPP April Schedule</vt:lpstr>
      <vt:lpstr>RCPP April Schedule</vt:lpstr>
      <vt:lpstr>RCPP Miscellanea</vt:lpstr>
      <vt:lpstr>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Regional Conservation Partnership Program</dc:title>
  <dc:creator>Luna, Leonard - NRCS, Albuquerque, NM</dc:creator>
  <cp:lastModifiedBy>Luna, Leonard - NRCS, Albuquerque, NM</cp:lastModifiedBy>
  <cp:revision>1</cp:revision>
  <dcterms:modified xsi:type="dcterms:W3CDTF">2022-10-29T02:30:24Z</dcterms:modified>
</cp:coreProperties>
</file>