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4"/>
  </p:sldMasterIdLst>
  <p:notesMasterIdLst>
    <p:notesMasterId r:id="rId18"/>
  </p:notesMasterIdLst>
  <p:sldIdLst>
    <p:sldId id="256" r:id="rId5"/>
    <p:sldId id="333" r:id="rId6"/>
    <p:sldId id="343" r:id="rId7"/>
    <p:sldId id="338" r:id="rId8"/>
    <p:sldId id="375" r:id="rId9"/>
    <p:sldId id="361" r:id="rId10"/>
    <p:sldId id="379" r:id="rId11"/>
    <p:sldId id="380" r:id="rId12"/>
    <p:sldId id="381" r:id="rId13"/>
    <p:sldId id="376" r:id="rId14"/>
    <p:sldId id="374" r:id="rId15"/>
    <p:sldId id="339" r:id="rId16"/>
    <p:sldId id="362" r:id="rId17"/>
  </p:sldIdLst>
  <p:sldSz cx="9144000" cy="6858000" type="screen4x3"/>
  <p:notesSz cx="7023100" cy="93091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right, Amanda - FSA, Albuquerque, NM" initials="WA-FAN" lastIdx="5" clrIdx="0">
    <p:extLst>
      <p:ext uri="{19B8F6BF-5375-455C-9EA6-DF929625EA0E}">
        <p15:presenceInfo xmlns:p15="http://schemas.microsoft.com/office/powerpoint/2012/main" userId="S::amanda.wright@usda.gov::0a8aa31d-4db1-40eb-9bef-cde2b9f2580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00"/>
    <a:srgbClr val="426B0C"/>
    <a:srgbClr val="D9DAF0"/>
    <a:srgbClr val="C5C5B7"/>
    <a:srgbClr val="92462C"/>
    <a:srgbClr val="B6B8CF"/>
    <a:srgbClr val="FEE2B7"/>
    <a:srgbClr val="FFFFFF"/>
    <a:srgbClr val="E7EDE6"/>
    <a:srgbClr val="FFEF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001" autoAdjust="0"/>
    <p:restoredTop sz="63220" autoAdjust="0"/>
  </p:normalViewPr>
  <p:slideViewPr>
    <p:cSldViewPr snapToGrid="0" snapToObjects="1" showGuides="1">
      <p:cViewPr varScale="1">
        <p:scale>
          <a:sx n="34" d="100"/>
          <a:sy n="34" d="100"/>
        </p:scale>
        <p:origin x="1776" y="53"/>
      </p:cViewPr>
      <p:guideLst>
        <p:guide orient="horz" pos="2160"/>
        <p:guide pos="2880"/>
      </p:guideLst>
    </p:cSldViewPr>
  </p:slideViewPr>
  <p:notesTextViewPr>
    <p:cViewPr>
      <p:scale>
        <a:sx n="3" d="2"/>
        <a:sy n="3" d="2"/>
      </p:scale>
      <p:origin x="0" y="0"/>
    </p:cViewPr>
  </p:notesTextViewPr>
  <p:sorterViewPr>
    <p:cViewPr>
      <p:scale>
        <a:sx n="100" d="100"/>
        <a:sy n="100" d="100"/>
      </p:scale>
      <p:origin x="0" y="-1528"/>
    </p:cViewPr>
  </p:sorterViewPr>
  <p:notesViewPr>
    <p:cSldViewPr snapToGrid="0" snapToObjects="1">
      <p:cViewPr varScale="1">
        <p:scale>
          <a:sx n="85" d="100"/>
          <a:sy n="85" d="100"/>
        </p:scale>
        <p:origin x="3030"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D1B75C0-76AD-4852-B07A-4AFFD29FFBBE}"/>
              </a:ext>
            </a:extLst>
          </p:cNvPr>
          <p:cNvSpPr>
            <a:spLocks noGrp="1"/>
          </p:cNvSpPr>
          <p:nvPr>
            <p:ph type="hdr" sz="quarter"/>
          </p:nvPr>
        </p:nvSpPr>
        <p:spPr>
          <a:xfrm>
            <a:off x="0" y="0"/>
            <a:ext cx="3043343" cy="467072"/>
          </a:xfrm>
          <a:prstGeom prst="rect">
            <a:avLst/>
          </a:prstGeom>
        </p:spPr>
        <p:txBody>
          <a:bodyPr vert="horz" lIns="93324" tIns="46662" rIns="93324" bIns="46662"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1F17AE64-1BCB-4A4D-84AD-78A788B2F35A}"/>
              </a:ext>
            </a:extLst>
          </p:cNvPr>
          <p:cNvSpPr>
            <a:spLocks noGrp="1"/>
          </p:cNvSpPr>
          <p:nvPr>
            <p:ph type="dt" idx="1"/>
          </p:nvPr>
        </p:nvSpPr>
        <p:spPr>
          <a:xfrm>
            <a:off x="3978132" y="0"/>
            <a:ext cx="3043343" cy="467072"/>
          </a:xfrm>
          <a:prstGeom prst="rect">
            <a:avLst/>
          </a:prstGeom>
        </p:spPr>
        <p:txBody>
          <a:bodyPr vert="horz" lIns="93324" tIns="46662" rIns="93324" bIns="46662" rtlCol="0"/>
          <a:lstStyle>
            <a:lvl1pPr algn="r" eaLnBrk="1" fontAlgn="auto" hangingPunct="1">
              <a:spcBef>
                <a:spcPts val="0"/>
              </a:spcBef>
              <a:spcAft>
                <a:spcPts val="0"/>
              </a:spcAft>
              <a:defRPr sz="1200">
                <a:latin typeface="+mn-lt"/>
              </a:defRPr>
            </a:lvl1pPr>
          </a:lstStyle>
          <a:p>
            <a:pPr>
              <a:defRPr/>
            </a:pPr>
            <a:fld id="{E9B8D01E-5B3F-445D-9121-D3991B545C3E}" type="datetimeFigureOut">
              <a:rPr lang="en-US"/>
              <a:pPr>
                <a:defRPr/>
              </a:pPr>
              <a:t>10/28/2022</a:t>
            </a:fld>
            <a:endParaRPr lang="en-US"/>
          </a:p>
        </p:txBody>
      </p:sp>
      <p:sp>
        <p:nvSpPr>
          <p:cNvPr id="4" name="Slide Image Placeholder 3">
            <a:extLst>
              <a:ext uri="{FF2B5EF4-FFF2-40B4-BE49-F238E27FC236}">
                <a16:creationId xmlns:a16="http://schemas.microsoft.com/office/drawing/2014/main" id="{32DC11F1-2CC9-45BF-BBFF-15078E05332A}"/>
              </a:ext>
            </a:extLst>
          </p:cNvPr>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93324" tIns="46662" rIns="93324" bIns="46662" rtlCol="0" anchor="ctr"/>
          <a:lstStyle/>
          <a:p>
            <a:pPr lvl="0"/>
            <a:endParaRPr lang="en-US" noProof="0"/>
          </a:p>
        </p:txBody>
      </p:sp>
      <p:sp>
        <p:nvSpPr>
          <p:cNvPr id="5" name="Notes Placeholder 4">
            <a:extLst>
              <a:ext uri="{FF2B5EF4-FFF2-40B4-BE49-F238E27FC236}">
                <a16:creationId xmlns:a16="http://schemas.microsoft.com/office/drawing/2014/main" id="{1478EAEC-57C2-4C00-8F3B-A3426A3AD00D}"/>
              </a:ext>
            </a:extLst>
          </p:cNvPr>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78693390-ED7A-4A3B-9660-4A57DE3269BC}"/>
              </a:ext>
            </a:extLst>
          </p:cNvPr>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C7E02544-CAFB-4C6E-BAD7-59C8AAFA3C37}"/>
              </a:ext>
            </a:extLst>
          </p:cNvPr>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eaLnBrk="1" fontAlgn="auto" hangingPunct="1">
              <a:spcBef>
                <a:spcPts val="0"/>
              </a:spcBef>
              <a:spcAft>
                <a:spcPts val="0"/>
              </a:spcAft>
              <a:defRPr sz="1200">
                <a:latin typeface="+mn-lt"/>
              </a:defRPr>
            </a:lvl1pPr>
          </a:lstStyle>
          <a:p>
            <a:pPr>
              <a:defRPr/>
            </a:pPr>
            <a:fld id="{921A9E1F-97DC-42D8-AAD8-763F8B54AFD7}"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86D4D56F-D3F9-4413-AC7D-0A4E3977549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a16="http://schemas.microsoft.com/office/drawing/2014/main" id="{3DCD2AE6-FDEE-4E9C-BB1E-4E158E377C3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Hello!</a:t>
            </a:r>
          </a:p>
        </p:txBody>
      </p:sp>
      <p:sp>
        <p:nvSpPr>
          <p:cNvPr id="10244" name="Slide Number Placeholder 3">
            <a:extLst>
              <a:ext uri="{FF2B5EF4-FFF2-40B4-BE49-F238E27FC236}">
                <a16:creationId xmlns:a16="http://schemas.microsoft.com/office/drawing/2014/main" id="{2BE2CE9A-68C5-4AD5-938F-684DECDA16B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58255" indent="-291636">
              <a:defRPr>
                <a:solidFill>
                  <a:schemeClr val="tx1"/>
                </a:solidFill>
                <a:latin typeface="Calibri" panose="020F0502020204030204" pitchFamily="34" charset="0"/>
              </a:defRPr>
            </a:lvl2pPr>
            <a:lvl3pPr marL="1166546" indent="-233309">
              <a:defRPr>
                <a:solidFill>
                  <a:schemeClr val="tx1"/>
                </a:solidFill>
                <a:latin typeface="Calibri" panose="020F0502020204030204" pitchFamily="34" charset="0"/>
              </a:defRPr>
            </a:lvl3pPr>
            <a:lvl4pPr marL="1633164" indent="-233309">
              <a:defRPr>
                <a:solidFill>
                  <a:schemeClr val="tx1"/>
                </a:solidFill>
                <a:latin typeface="Calibri" panose="020F0502020204030204" pitchFamily="34" charset="0"/>
              </a:defRPr>
            </a:lvl4pPr>
            <a:lvl5pPr marL="2099782" indent="-233309">
              <a:defRPr>
                <a:solidFill>
                  <a:schemeClr val="tx1"/>
                </a:solidFill>
                <a:latin typeface="Calibri" panose="020F0502020204030204" pitchFamily="34" charset="0"/>
              </a:defRPr>
            </a:lvl5pPr>
            <a:lvl6pPr marL="2566401" indent="-233309" eaLnBrk="0" fontAlgn="base" hangingPunct="0">
              <a:spcBef>
                <a:spcPct val="0"/>
              </a:spcBef>
              <a:spcAft>
                <a:spcPct val="0"/>
              </a:spcAft>
              <a:defRPr>
                <a:solidFill>
                  <a:schemeClr val="tx1"/>
                </a:solidFill>
                <a:latin typeface="Calibri" panose="020F0502020204030204" pitchFamily="34" charset="0"/>
              </a:defRPr>
            </a:lvl6pPr>
            <a:lvl7pPr marL="3033019" indent="-233309" eaLnBrk="0" fontAlgn="base" hangingPunct="0">
              <a:spcBef>
                <a:spcPct val="0"/>
              </a:spcBef>
              <a:spcAft>
                <a:spcPct val="0"/>
              </a:spcAft>
              <a:defRPr>
                <a:solidFill>
                  <a:schemeClr val="tx1"/>
                </a:solidFill>
                <a:latin typeface="Calibri" panose="020F0502020204030204" pitchFamily="34" charset="0"/>
              </a:defRPr>
            </a:lvl7pPr>
            <a:lvl8pPr marL="3499637" indent="-233309" eaLnBrk="0" fontAlgn="base" hangingPunct="0">
              <a:spcBef>
                <a:spcPct val="0"/>
              </a:spcBef>
              <a:spcAft>
                <a:spcPct val="0"/>
              </a:spcAft>
              <a:defRPr>
                <a:solidFill>
                  <a:schemeClr val="tx1"/>
                </a:solidFill>
                <a:latin typeface="Calibri" panose="020F0502020204030204" pitchFamily="34" charset="0"/>
              </a:defRPr>
            </a:lvl8pPr>
            <a:lvl9pPr marL="3966256" indent="-233309"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4803C645-03DA-4414-ABA7-6BD0138C373C}" type="slidenum">
              <a:rPr lang="en-US" altLang="en-US" smtClean="0"/>
              <a:pPr fontAlgn="base">
                <a:spcBef>
                  <a:spcPct val="0"/>
                </a:spcBef>
                <a:spcAft>
                  <a:spcPct val="0"/>
                </a:spcAft>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39020" y="4188178"/>
            <a:ext cx="5618480" cy="5120922"/>
          </a:xfrm>
        </p:spPr>
        <p:txBody>
          <a:bodyPr/>
          <a:lstStyle/>
          <a:p>
            <a:r>
              <a:rPr lang="en-US" sz="1100" b="1" dirty="0"/>
              <a:t>Under CRP Grasslands, </a:t>
            </a:r>
            <a:r>
              <a:rPr lang="en-US" sz="1100" i="0" strike="noStrike" kern="1200" baseline="0" dirty="0">
                <a:solidFill>
                  <a:schemeClr val="tx1"/>
                </a:solidFill>
                <a:latin typeface="+mn-lt"/>
                <a:ea typeface="+mn-ea"/>
                <a:cs typeface="+mn-cs"/>
              </a:rPr>
              <a:t>landowners and operators can protect grassland, including rangeland and pastureland while maintaining the areas as grazing lands. The program  emphasizes support for grazing operations, plant and animal biodiversity and grassland and land containing shrubs and forbs under the greatest threat of conversion. Participants receive annual payments and cost-share assistance. Contract duration is either 10 or 15 years. </a:t>
            </a:r>
            <a:endParaRPr lang="en-US" sz="1100" dirty="0"/>
          </a:p>
          <a:p>
            <a:endParaRPr lang="en-US" sz="1100" dirty="0"/>
          </a:p>
        </p:txBody>
      </p:sp>
      <p:sp>
        <p:nvSpPr>
          <p:cNvPr id="4" name="Slide Number Placeholder 3"/>
          <p:cNvSpPr>
            <a:spLocks noGrp="1"/>
          </p:cNvSpPr>
          <p:nvPr>
            <p:ph type="sldNum" sz="quarter" idx="5"/>
          </p:nvPr>
        </p:nvSpPr>
        <p:spPr/>
        <p:txBody>
          <a:bodyPr/>
          <a:lstStyle/>
          <a:p>
            <a:pPr>
              <a:defRPr/>
            </a:pPr>
            <a:fld id="{921A9E1F-97DC-42D8-AAD8-763F8B54AFD7}" type="slidenum">
              <a:rPr lang="en-US" smtClean="0"/>
              <a:pPr>
                <a:defRPr/>
              </a:pPr>
              <a:t>10</a:t>
            </a:fld>
            <a:endParaRPr lang="en-US"/>
          </a:p>
        </p:txBody>
      </p:sp>
    </p:spTree>
    <p:extLst>
      <p:ext uri="{BB962C8B-B14F-4D97-AF65-F5344CB8AC3E}">
        <p14:creationId xmlns:p14="http://schemas.microsoft.com/office/powerpoint/2010/main" val="2444879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Conservation Priority Area Conservation priority area means an area designated with adverse water quality, wildlife habitat, air quality, or other natural resource impacts related to agricultural production activities or to assist agricultural producer to comply with Federal and State environmental laws or to meet other conservation needs, such as for air quality. </a:t>
            </a:r>
          </a:p>
          <a:p>
            <a:endParaRPr lang="en-US" dirty="0"/>
          </a:p>
          <a:p>
            <a:r>
              <a:rPr lang="en-US" dirty="0"/>
              <a:t>New Mexico does not fall within the National Priority Areas:</a:t>
            </a:r>
          </a:p>
          <a:p>
            <a:r>
              <a:rPr lang="en-US" dirty="0"/>
              <a:t>Chesapeake Bay CRP; Great Lakes CRP, Long Island Sound, Longleaf Pine CRP, and Prairie Pothole</a:t>
            </a:r>
          </a:p>
          <a:p>
            <a:endParaRPr lang="en-US" dirty="0"/>
          </a:p>
          <a:p>
            <a:endParaRPr lang="en-US" dirty="0"/>
          </a:p>
          <a:p>
            <a:r>
              <a:rPr lang="en-US" dirty="0"/>
              <a:t>State CPA’s allow a State to address important environmental issues within the designated area in a planned and coordinated manner. A State CPA is defined as an area that has been prioritized by STC, State Technical Committee, and State agencies that highlights a specific wildlife, water quality, or air quality concern. A State CPA must clearly define the conservation and environmental objectives and provide an analysis of how CRP can cost-effectively address those objectives.</a:t>
            </a:r>
          </a:p>
          <a:p>
            <a:endParaRPr lang="en-US" dirty="0"/>
          </a:p>
          <a:p>
            <a:r>
              <a:rPr lang="en-US" dirty="0"/>
              <a:t>Cropland physically located within a National or an approved State Conservation Priority Area (CPA) is one of the eligibility criteria that otherwise eligible cropland must meet to be eligible for enrollment through general CRP signup according to 2-CRP, subparagraph 151 B. See 2-CRP, Exhibit 18, for maps of National CPA’s. Under general CRP signup, cropland physically located in an approved wildlife, water quality, or air quality zone may be awarded points within the Environmental Benefits Index (EBI) according to 2-CRP, Exhibit 26</a:t>
            </a:r>
          </a:p>
        </p:txBody>
      </p:sp>
      <p:sp>
        <p:nvSpPr>
          <p:cNvPr id="4" name="Slide Number Placeholder 3"/>
          <p:cNvSpPr>
            <a:spLocks noGrp="1"/>
          </p:cNvSpPr>
          <p:nvPr>
            <p:ph type="sldNum" sz="quarter" idx="5"/>
          </p:nvPr>
        </p:nvSpPr>
        <p:spPr/>
        <p:txBody>
          <a:bodyPr/>
          <a:lstStyle/>
          <a:p>
            <a:pPr>
              <a:defRPr/>
            </a:pPr>
            <a:fld id="{921A9E1F-97DC-42D8-AAD8-763F8B54AFD7}" type="slidenum">
              <a:rPr lang="en-US" smtClean="0"/>
              <a:pPr>
                <a:defRPr/>
              </a:pPr>
              <a:t>11</a:t>
            </a:fld>
            <a:endParaRPr lang="en-US"/>
          </a:p>
        </p:txBody>
      </p:sp>
    </p:spTree>
    <p:extLst>
      <p:ext uri="{BB962C8B-B14F-4D97-AF65-F5344CB8AC3E}">
        <p14:creationId xmlns:p14="http://schemas.microsoft.com/office/powerpoint/2010/main" val="12771268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a:defRPr/>
            </a:pPr>
            <a:fld id="{921A9E1F-97DC-42D8-AAD8-763F8B54AFD7}" type="slidenum">
              <a:rPr lang="en-US" smtClean="0"/>
              <a:pPr>
                <a:defRPr/>
              </a:pPr>
              <a:t>12</a:t>
            </a:fld>
            <a:endParaRPr lang="en-US"/>
          </a:p>
        </p:txBody>
      </p:sp>
    </p:spTree>
    <p:extLst>
      <p:ext uri="{BB962C8B-B14F-4D97-AF65-F5344CB8AC3E}">
        <p14:creationId xmlns:p14="http://schemas.microsoft.com/office/powerpoint/2010/main" val="22660369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921A9E1F-97DC-42D8-AAD8-763F8B54AFD7}" type="slidenum">
              <a:rPr lang="en-US" smtClean="0"/>
              <a:pPr>
                <a:defRPr/>
              </a:pPr>
              <a:t>13</a:t>
            </a:fld>
            <a:endParaRPr lang="en-US"/>
          </a:p>
        </p:txBody>
      </p:sp>
    </p:spTree>
    <p:extLst>
      <p:ext uri="{BB962C8B-B14F-4D97-AF65-F5344CB8AC3E}">
        <p14:creationId xmlns:p14="http://schemas.microsoft.com/office/powerpoint/2010/main" val="10298309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21A9E1F-97DC-42D8-AAD8-763F8B54AFD7}" type="slidenum">
              <a:rPr lang="en-US" smtClean="0"/>
              <a:pPr>
                <a:defRPr/>
              </a:pPr>
              <a:t>2</a:t>
            </a:fld>
            <a:endParaRPr lang="en-US"/>
          </a:p>
        </p:txBody>
      </p:sp>
    </p:spTree>
    <p:extLst>
      <p:ext uri="{BB962C8B-B14F-4D97-AF65-F5344CB8AC3E}">
        <p14:creationId xmlns:p14="http://schemas.microsoft.com/office/powerpoint/2010/main" val="41704031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sng" strike="noStrike" kern="1200" baseline="0" dirty="0">
                <a:solidFill>
                  <a:schemeClr val="tx1"/>
                </a:solidFill>
                <a:latin typeface="+mn-lt"/>
                <a:ea typeface="+mn-ea"/>
                <a:cs typeface="+mn-cs"/>
              </a:rPr>
              <a:t>It</a:t>
            </a:r>
            <a:r>
              <a:rPr lang="en-US" sz="1200" b="0" i="0" u="none" strike="noStrike" kern="1200" baseline="0" dirty="0">
                <a:solidFill>
                  <a:schemeClr val="tx1"/>
                </a:solidFill>
                <a:latin typeface="+mn-lt"/>
                <a:ea typeface="+mn-ea"/>
                <a:cs typeface="+mn-cs"/>
              </a:rPr>
              <a:t>s objective is to cost-effectively assist owners and operators in conserving and improving the nation’s natural resource base.  Cost share is offered on eligible practices.  Rates include the cost of any direct and significant factors necessary to perform the practice, such as: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equipment </a:t>
            </a:r>
          </a:p>
          <a:p>
            <a:r>
              <a:rPr lang="en-US" sz="1200" b="0" i="0" u="none" strike="noStrike" kern="1200" baseline="0" dirty="0">
                <a:solidFill>
                  <a:schemeClr val="tx1"/>
                </a:solidFill>
                <a:latin typeface="+mn-lt"/>
                <a:ea typeface="+mn-ea"/>
                <a:cs typeface="+mn-cs"/>
              </a:rPr>
              <a:t>• new or used materials </a:t>
            </a:r>
          </a:p>
          <a:p>
            <a:r>
              <a:rPr lang="en-US" sz="1200" b="0" i="0" u="none" strike="noStrike" kern="1200" baseline="0" dirty="0">
                <a:solidFill>
                  <a:schemeClr val="tx1"/>
                </a:solidFill>
                <a:latin typeface="+mn-lt"/>
                <a:ea typeface="+mn-ea"/>
                <a:cs typeface="+mn-cs"/>
              </a:rPr>
              <a:t>• services </a:t>
            </a:r>
          </a:p>
          <a:p>
            <a:r>
              <a:rPr lang="en-US" sz="1200" b="0" i="0" u="none" strike="noStrike" kern="1200" baseline="0" dirty="0">
                <a:solidFill>
                  <a:schemeClr val="tx1"/>
                </a:solidFill>
                <a:latin typeface="+mn-lt"/>
                <a:ea typeface="+mn-ea"/>
                <a:cs typeface="+mn-cs"/>
              </a:rPr>
              <a:t>• labor </a:t>
            </a:r>
          </a:p>
          <a:p>
            <a:r>
              <a:rPr lang="en-US" sz="1200" b="0" i="0" u="none" strike="noStrike" kern="1200" baseline="0" dirty="0">
                <a:solidFill>
                  <a:schemeClr val="tx1"/>
                </a:solidFill>
                <a:latin typeface="+mn-lt"/>
                <a:ea typeface="+mn-ea"/>
                <a:cs typeface="+mn-cs"/>
              </a:rPr>
              <a:t>• sales tax </a:t>
            </a:r>
          </a:p>
        </p:txBody>
      </p:sp>
      <p:sp>
        <p:nvSpPr>
          <p:cNvPr id="4" name="Slide Number Placeholder 3"/>
          <p:cNvSpPr>
            <a:spLocks noGrp="1"/>
          </p:cNvSpPr>
          <p:nvPr>
            <p:ph type="sldNum" sz="quarter" idx="5"/>
          </p:nvPr>
        </p:nvSpPr>
        <p:spPr/>
        <p:txBody>
          <a:bodyPr/>
          <a:lstStyle/>
          <a:p>
            <a:pPr>
              <a:defRPr/>
            </a:pPr>
            <a:fld id="{921A9E1F-97DC-42D8-AAD8-763F8B54AFD7}" type="slidenum">
              <a:rPr lang="en-US" smtClean="0"/>
              <a:pPr>
                <a:defRPr/>
              </a:pPr>
              <a:t>3</a:t>
            </a:fld>
            <a:endParaRPr lang="en-US"/>
          </a:p>
        </p:txBody>
      </p:sp>
    </p:spTree>
    <p:extLst>
      <p:ext uri="{BB962C8B-B14F-4D97-AF65-F5344CB8AC3E}">
        <p14:creationId xmlns:p14="http://schemas.microsoft.com/office/powerpoint/2010/main" val="7784737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FSA adjusted the county rental rates to reflect an Soil Productivity Index range of 0.5-1.5 (50-150 percent of the county rental rate). SPI is used along with the NRCS National Commodity Crop Productivity Index to normalize the county rental rate by soil within each county.</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dirty="0"/>
              <a:t>FSA increased the county rental rate by a one-time 10 percent “inflationary” adjustment for the life of the contract. This inflationary adjustment will be set at contract start and be factored into the SRR. This incentive applies to cropland and marginal pastureland offers. </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dirty="0"/>
              <a:t>A new Climate-Smart Practice Incentive is available for CRP practices that increases carbon sequestration, reduces greenhouse gases emissions, and otherwise mitigates climate change. Practices include establishment of trees and permanent grasses, development of wildlife habitat, and wetland restoration. Climate-Smart Practice Incentive Percentage The incentive amount will be based on the estimated benefits of each practice type. Practices are broken into the following 3 cover types: </a:t>
            </a:r>
          </a:p>
          <a:p>
            <a:endParaRPr lang="en-US" dirty="0"/>
          </a:p>
          <a:p>
            <a:pPr lvl="1"/>
            <a:r>
              <a:rPr lang="en-US" dirty="0"/>
              <a:t>• Woody Biomass – 10 Percent Incentive </a:t>
            </a:r>
          </a:p>
          <a:p>
            <a:pPr lvl="1"/>
            <a:r>
              <a:rPr lang="en-US" dirty="0"/>
              <a:t>• Grass and Legume – 5 Percent Incentive </a:t>
            </a:r>
          </a:p>
          <a:p>
            <a:pPr lvl="1"/>
            <a:r>
              <a:rPr lang="en-US" dirty="0"/>
              <a:t>• Grass – 3 Percent Incentive.</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a:defRPr/>
            </a:pPr>
            <a:fld id="{921A9E1F-97DC-42D8-AAD8-763F8B54AFD7}" type="slidenum">
              <a:rPr lang="en-US" smtClean="0"/>
              <a:pPr>
                <a:defRPr/>
              </a:pPr>
              <a:t>4</a:t>
            </a:fld>
            <a:endParaRPr lang="en-US"/>
          </a:p>
        </p:txBody>
      </p:sp>
    </p:spTree>
    <p:extLst>
      <p:ext uri="{BB962C8B-B14F-4D97-AF65-F5344CB8AC3E}">
        <p14:creationId xmlns:p14="http://schemas.microsoft.com/office/powerpoint/2010/main" val="16461479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39020" y="4188178"/>
            <a:ext cx="5618480" cy="5120922"/>
          </a:xfrm>
        </p:spPr>
        <p:txBody>
          <a:bodyPr/>
          <a:lstStyle/>
          <a:p>
            <a:r>
              <a:rPr lang="en-US" sz="1100" dirty="0"/>
              <a:t>CRP is a voluntary natural resource program that places emphasis on </a:t>
            </a:r>
          </a:p>
          <a:p>
            <a:endParaRPr lang="en-US" sz="1100" dirty="0"/>
          </a:p>
          <a:p>
            <a:pPr marL="171450" indent="-171450">
              <a:buFont typeface="Arial" panose="020B0604020202020204" pitchFamily="34" charset="0"/>
              <a:buChar char="•"/>
            </a:pPr>
            <a:r>
              <a:rPr lang="en-US" sz="1100" dirty="0"/>
              <a:t>protecting the nation’s soil, water, and wildlife resources</a:t>
            </a:r>
          </a:p>
          <a:p>
            <a:pPr marL="171450" indent="-171450">
              <a:buFont typeface="Arial" panose="020B0604020202020204" pitchFamily="34" charset="0"/>
              <a:buChar char="•"/>
            </a:pPr>
            <a:r>
              <a:rPr lang="en-US" sz="1100" dirty="0"/>
              <a:t>Improving and preserving water quality</a:t>
            </a:r>
          </a:p>
          <a:p>
            <a:pPr marL="171450" indent="-171450">
              <a:buFont typeface="Arial" panose="020B0604020202020204" pitchFamily="34" charset="0"/>
              <a:buChar char="•"/>
            </a:pPr>
            <a:r>
              <a:rPr lang="en-US" sz="1100" dirty="0"/>
              <a:t>Enhancing fish and wildlife habitat; as well as addresses issues raised by local, State, and national conservation initiatives.</a:t>
            </a:r>
          </a:p>
          <a:p>
            <a:endParaRPr lang="en-US" sz="1100" b="1" dirty="0"/>
          </a:p>
          <a:p>
            <a:endParaRPr lang="en-US" sz="1100" dirty="0">
              <a:solidFill>
                <a:srgbClr val="00B050"/>
              </a:solidFill>
            </a:endParaRPr>
          </a:p>
        </p:txBody>
      </p:sp>
      <p:sp>
        <p:nvSpPr>
          <p:cNvPr id="4" name="Slide Number Placeholder 3"/>
          <p:cNvSpPr>
            <a:spLocks noGrp="1"/>
          </p:cNvSpPr>
          <p:nvPr>
            <p:ph type="sldNum" sz="quarter" idx="5"/>
          </p:nvPr>
        </p:nvSpPr>
        <p:spPr/>
        <p:txBody>
          <a:bodyPr/>
          <a:lstStyle/>
          <a:p>
            <a:pPr>
              <a:defRPr/>
            </a:pPr>
            <a:fld id="{921A9E1F-97DC-42D8-AAD8-763F8B54AFD7}" type="slidenum">
              <a:rPr lang="en-US" smtClean="0"/>
              <a:pPr>
                <a:defRPr/>
              </a:pPr>
              <a:t>5</a:t>
            </a:fld>
            <a:endParaRPr lang="en-US"/>
          </a:p>
        </p:txBody>
      </p:sp>
    </p:spTree>
    <p:extLst>
      <p:ext uri="{BB962C8B-B14F-4D97-AF65-F5344CB8AC3E}">
        <p14:creationId xmlns:p14="http://schemas.microsoft.com/office/powerpoint/2010/main" val="39457641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39020" y="4188178"/>
            <a:ext cx="5618480" cy="5120922"/>
          </a:xfrm>
        </p:spPr>
        <p:txBody>
          <a:bodyPr/>
          <a:lstStyle/>
          <a:p>
            <a:r>
              <a:rPr lang="en-US" sz="1100" b="1" dirty="0"/>
              <a:t>The General</a:t>
            </a:r>
            <a:r>
              <a:rPr lang="en-US" sz="1100" dirty="0"/>
              <a:t> program</a:t>
            </a:r>
            <a:r>
              <a:rPr lang="en-US" sz="1100" i="0" strike="noStrike" kern="1200" baseline="0" dirty="0">
                <a:solidFill>
                  <a:schemeClr val="tx1"/>
                </a:solidFill>
                <a:latin typeface="+mn-lt"/>
                <a:ea typeface="+mn-ea"/>
                <a:cs typeface="+mn-cs"/>
              </a:rPr>
              <a:t> contracts with producers so that environmentally sensitive agricultural land is not farmed or ranched, but instead devoted to conservation benefits. CRP participants enter into a contract with a long-term objective to  conserve plant species, establish grass or trees covers to control soil erosion, improve water quality and develop wildlife habitat. In return, FSA provides participants with annual rental payments and cost-share assistance. Contract duration is 10 years.</a:t>
            </a:r>
          </a:p>
          <a:p>
            <a:endParaRPr lang="en-US" sz="1100" i="0" strike="noStrike" kern="1200" baseline="0" dirty="0">
              <a:solidFill>
                <a:schemeClr val="tx1"/>
              </a:solidFill>
              <a:latin typeface="+mn-lt"/>
              <a:ea typeface="+mn-ea"/>
              <a:cs typeface="+mn-cs"/>
            </a:endParaRPr>
          </a:p>
          <a:p>
            <a:r>
              <a:rPr lang="en-US" sz="1100" dirty="0"/>
              <a:t>The signup period for General ended on July 23.   Out of 133 offers submitted, 133 offers were accepted, Curry, Lea, Quay, Torrance, and Union.  Participants are currently being notified. Contracts that are approved will become effective on October 1.</a:t>
            </a:r>
          </a:p>
          <a:p>
            <a:endParaRPr lang="en-US" sz="1100" dirty="0"/>
          </a:p>
          <a:p>
            <a:endParaRPr lang="en-US" sz="1100" dirty="0">
              <a:solidFill>
                <a:srgbClr val="00B050"/>
              </a:solidFill>
            </a:endParaRPr>
          </a:p>
        </p:txBody>
      </p:sp>
      <p:sp>
        <p:nvSpPr>
          <p:cNvPr id="4" name="Slide Number Placeholder 3"/>
          <p:cNvSpPr>
            <a:spLocks noGrp="1"/>
          </p:cNvSpPr>
          <p:nvPr>
            <p:ph type="sldNum" sz="quarter" idx="5"/>
          </p:nvPr>
        </p:nvSpPr>
        <p:spPr/>
        <p:txBody>
          <a:bodyPr/>
          <a:lstStyle/>
          <a:p>
            <a:pPr>
              <a:defRPr/>
            </a:pPr>
            <a:fld id="{921A9E1F-97DC-42D8-AAD8-763F8B54AFD7}" type="slidenum">
              <a:rPr lang="en-US" smtClean="0"/>
              <a:pPr>
                <a:defRPr/>
              </a:pPr>
              <a:t>6</a:t>
            </a:fld>
            <a:endParaRPr lang="en-US"/>
          </a:p>
        </p:txBody>
      </p:sp>
    </p:spTree>
    <p:extLst>
      <p:ext uri="{BB962C8B-B14F-4D97-AF65-F5344CB8AC3E}">
        <p14:creationId xmlns:p14="http://schemas.microsoft.com/office/powerpoint/2010/main" val="9647317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39020" y="4188178"/>
            <a:ext cx="5618480" cy="5120922"/>
          </a:xfrm>
        </p:spPr>
        <p:txBody>
          <a:bodyPr/>
          <a:lstStyle/>
          <a:p>
            <a:r>
              <a:rPr lang="en-US" sz="1100" b="1" dirty="0"/>
              <a:t>Under Continuous CRP</a:t>
            </a:r>
            <a:r>
              <a:rPr lang="en-US" sz="1100" dirty="0"/>
              <a:t>, </a:t>
            </a:r>
            <a:r>
              <a:rPr lang="en-US" sz="1100" i="0" strike="noStrike" kern="1200" baseline="0" dirty="0">
                <a:solidFill>
                  <a:schemeClr val="tx1"/>
                </a:solidFill>
                <a:latin typeface="+mn-lt"/>
                <a:ea typeface="+mn-ea"/>
                <a:cs typeface="+mn-cs"/>
              </a:rPr>
              <a:t>environmentally sensitive land devoted to certain conservation </a:t>
            </a:r>
            <a:r>
              <a:rPr lang="en-US" sz="1100" i="0" strike="noStrike" kern="1200" baseline="0" dirty="0" err="1">
                <a:solidFill>
                  <a:schemeClr val="tx1"/>
                </a:solidFill>
                <a:latin typeface="+mn-lt"/>
                <a:ea typeface="+mn-ea"/>
                <a:cs typeface="+mn-cs"/>
              </a:rPr>
              <a:t>practicesan</a:t>
            </a:r>
            <a:r>
              <a:rPr lang="en-US" sz="1100" i="0" strike="noStrike" kern="1200" baseline="0" dirty="0">
                <a:solidFill>
                  <a:schemeClr val="tx1"/>
                </a:solidFill>
                <a:latin typeface="+mn-lt"/>
                <a:ea typeface="+mn-ea"/>
                <a:cs typeface="+mn-cs"/>
              </a:rPr>
              <a:t> be enrolled in CRP at any time. Offers are automatically accepted provided the land and producer eligibility requirements are met and the enrollment levels do not exceed the statutory cap. Unlike CRP enrollments under general or Grasslands, offers for continuous enrollment are not subject to competitive bidding during specific periods.</a:t>
            </a:r>
          </a:p>
          <a:p>
            <a:endParaRPr lang="en-US" sz="1100" i="0" strike="noStrike" kern="1200" baseline="0" dirty="0">
              <a:solidFill>
                <a:schemeClr val="tx1"/>
              </a:solidFill>
              <a:latin typeface="+mn-lt"/>
              <a:ea typeface="+mn-ea"/>
              <a:cs typeface="+mn-cs"/>
            </a:endParaRPr>
          </a:p>
          <a:p>
            <a:endParaRPr lang="en-US" sz="1100" dirty="0"/>
          </a:p>
          <a:p>
            <a:r>
              <a:rPr lang="en-US" sz="1100" b="1" dirty="0"/>
              <a:t>Under CRP Grasslands, </a:t>
            </a:r>
            <a:r>
              <a:rPr lang="en-US" sz="1100" i="0" strike="noStrike" kern="1200" baseline="0" dirty="0">
                <a:solidFill>
                  <a:schemeClr val="tx1"/>
                </a:solidFill>
                <a:latin typeface="+mn-lt"/>
                <a:ea typeface="+mn-ea"/>
                <a:cs typeface="+mn-cs"/>
              </a:rPr>
              <a:t>landowners and operators can protect grassland, including rangeland and pastureland while maintaining the areas as grazing lands. The program  emphasizes support for grazing operations, plant and animal biodiversity and grassland and land containing shrubs and forbs under the greatest threat of conversion. Participants receive annual payments and cost-share assistance. Contract duration is either 10 or 15 years. </a:t>
            </a:r>
            <a:endParaRPr lang="en-US" sz="1100" dirty="0"/>
          </a:p>
          <a:p>
            <a:endParaRPr lang="en-US" sz="1100" dirty="0">
              <a:solidFill>
                <a:srgbClr val="00B050"/>
              </a:solidFill>
            </a:endParaRPr>
          </a:p>
        </p:txBody>
      </p:sp>
      <p:sp>
        <p:nvSpPr>
          <p:cNvPr id="4" name="Slide Number Placeholder 3"/>
          <p:cNvSpPr>
            <a:spLocks noGrp="1"/>
          </p:cNvSpPr>
          <p:nvPr>
            <p:ph type="sldNum" sz="quarter" idx="5"/>
          </p:nvPr>
        </p:nvSpPr>
        <p:spPr/>
        <p:txBody>
          <a:bodyPr/>
          <a:lstStyle/>
          <a:p>
            <a:pPr>
              <a:defRPr/>
            </a:pPr>
            <a:fld id="{921A9E1F-97DC-42D8-AAD8-763F8B54AFD7}" type="slidenum">
              <a:rPr lang="en-US" smtClean="0"/>
              <a:pPr>
                <a:defRPr/>
              </a:pPr>
              <a:t>7</a:t>
            </a:fld>
            <a:endParaRPr lang="en-US"/>
          </a:p>
        </p:txBody>
      </p:sp>
    </p:spTree>
    <p:extLst>
      <p:ext uri="{BB962C8B-B14F-4D97-AF65-F5344CB8AC3E}">
        <p14:creationId xmlns:p14="http://schemas.microsoft.com/office/powerpoint/2010/main" val="35224968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39020" y="4188178"/>
            <a:ext cx="5618480" cy="5120922"/>
          </a:xfrm>
        </p:spPr>
        <p:txBody>
          <a:bodyPr/>
          <a:lstStyle/>
          <a:p>
            <a:r>
              <a:rPr lang="en-US" sz="1600" dirty="0"/>
              <a:t>HELI offers a continuous signup to establish long-term cover on highly erodible cropland that has a weighted EI greater than or equal to 20 that will reduce: </a:t>
            </a:r>
          </a:p>
          <a:p>
            <a:endParaRPr lang="en-US" sz="1600" dirty="0"/>
          </a:p>
          <a:p>
            <a:r>
              <a:rPr lang="en-US" sz="1600" dirty="0"/>
              <a:t>• erosion to below the soil loss tolerance level that will assist in maintaining the long-term productivity of the land </a:t>
            </a:r>
          </a:p>
          <a:p>
            <a:r>
              <a:rPr lang="en-US" sz="1600" dirty="0"/>
              <a:t>• off-site adverse impacts to water quality </a:t>
            </a:r>
          </a:p>
          <a:p>
            <a:r>
              <a:rPr lang="en-US" sz="1600" dirty="0"/>
              <a:t>• adverse impacts to hydrology by changing the land use, including reducing potential adverse flood impacts associated with severe storm events </a:t>
            </a:r>
          </a:p>
          <a:p>
            <a:r>
              <a:rPr lang="en-US" sz="1600" dirty="0"/>
              <a:t>• adverse impacts commonly associated with wind borne soil, including impacts to human health and property damage associated with severe dust storms.</a:t>
            </a:r>
            <a:endParaRPr lang="en-US" sz="1100" dirty="0">
              <a:solidFill>
                <a:srgbClr val="00B050"/>
              </a:solidFill>
            </a:endParaRPr>
          </a:p>
        </p:txBody>
      </p:sp>
      <p:sp>
        <p:nvSpPr>
          <p:cNvPr id="4" name="Slide Number Placeholder 3"/>
          <p:cNvSpPr>
            <a:spLocks noGrp="1"/>
          </p:cNvSpPr>
          <p:nvPr>
            <p:ph type="sldNum" sz="quarter" idx="5"/>
          </p:nvPr>
        </p:nvSpPr>
        <p:spPr/>
        <p:txBody>
          <a:bodyPr/>
          <a:lstStyle/>
          <a:p>
            <a:pPr>
              <a:defRPr/>
            </a:pPr>
            <a:fld id="{921A9E1F-97DC-42D8-AAD8-763F8B54AFD7}" type="slidenum">
              <a:rPr lang="en-US" smtClean="0"/>
              <a:pPr>
                <a:defRPr/>
              </a:pPr>
              <a:t>8</a:t>
            </a:fld>
            <a:endParaRPr lang="en-US"/>
          </a:p>
        </p:txBody>
      </p:sp>
    </p:spTree>
    <p:extLst>
      <p:ext uri="{BB962C8B-B14F-4D97-AF65-F5344CB8AC3E}">
        <p14:creationId xmlns:p14="http://schemas.microsoft.com/office/powerpoint/2010/main" val="38096693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39020" y="4188178"/>
            <a:ext cx="5618480" cy="5120922"/>
          </a:xfrm>
        </p:spPr>
        <p:txBody>
          <a:bodyPr/>
          <a:lstStyle/>
          <a:p>
            <a:r>
              <a:rPr lang="en-US" sz="1600" dirty="0"/>
              <a:t>SAFE projects are established by a cooperative conservation effort which is based on locally developed conservation proposals that addresses a State’s highest priority wildlife objectives before the practice may be implemented.   The purpose of SAFE is to address local wildlife conservation needs by allowing producers to install practices that benefit high priority State wildlife conservation objectives by using targeted restoration of vital habitat.   The priority of the two projects in New Mexico are the Lesser Prairie Chicken habitat.</a:t>
            </a:r>
            <a:endParaRPr lang="en-US" sz="1100" dirty="0">
              <a:solidFill>
                <a:srgbClr val="00B050"/>
              </a:solidFill>
            </a:endParaRPr>
          </a:p>
        </p:txBody>
      </p:sp>
      <p:sp>
        <p:nvSpPr>
          <p:cNvPr id="4" name="Slide Number Placeholder 3"/>
          <p:cNvSpPr>
            <a:spLocks noGrp="1"/>
          </p:cNvSpPr>
          <p:nvPr>
            <p:ph type="sldNum" sz="quarter" idx="5"/>
          </p:nvPr>
        </p:nvSpPr>
        <p:spPr/>
        <p:txBody>
          <a:bodyPr/>
          <a:lstStyle/>
          <a:p>
            <a:pPr>
              <a:defRPr/>
            </a:pPr>
            <a:fld id="{921A9E1F-97DC-42D8-AAD8-763F8B54AFD7}" type="slidenum">
              <a:rPr lang="en-US" smtClean="0"/>
              <a:pPr>
                <a:defRPr/>
              </a:pPr>
              <a:t>9</a:t>
            </a:fld>
            <a:endParaRPr lang="en-US"/>
          </a:p>
        </p:txBody>
      </p:sp>
    </p:spTree>
    <p:extLst>
      <p:ext uri="{BB962C8B-B14F-4D97-AF65-F5344CB8AC3E}">
        <p14:creationId xmlns:p14="http://schemas.microsoft.com/office/powerpoint/2010/main" val="1764140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5.jpeg"/><Relationship Id="rId4" Type="http://schemas.openxmlformats.org/officeDocument/2006/relationships/image" Target="../media/image4.jpe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0">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C33135C-5EAC-4818-AF0F-88853816A142}"/>
              </a:ext>
            </a:extLst>
          </p:cNvPr>
          <p:cNvPicPr>
            <a:picLocks noChangeAspect="1"/>
          </p:cNvPicPr>
          <p:nvPr userDrawn="1"/>
        </p:nvPicPr>
        <p:blipFill>
          <a:blip r:embed="rId3"/>
          <a:stretch>
            <a:fillRect/>
          </a:stretch>
        </p:blipFill>
        <p:spPr>
          <a:xfrm>
            <a:off x="181415" y="1285148"/>
            <a:ext cx="5011687" cy="4080482"/>
          </a:xfrm>
          <a:prstGeom prst="rect">
            <a:avLst/>
          </a:prstGeom>
        </p:spPr>
      </p:pic>
      <p:pic>
        <p:nvPicPr>
          <p:cNvPr id="3" name="Picture 2">
            <a:extLst>
              <a:ext uri="{FF2B5EF4-FFF2-40B4-BE49-F238E27FC236}">
                <a16:creationId xmlns:a16="http://schemas.microsoft.com/office/drawing/2014/main" id="{94D45916-0328-4992-A57E-6AC3039EDD82}"/>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323273" y="1285148"/>
            <a:ext cx="3639312" cy="2048256"/>
          </a:xfrm>
          <a:prstGeom prst="rect">
            <a:avLst/>
          </a:prstGeom>
        </p:spPr>
      </p:pic>
      <p:pic>
        <p:nvPicPr>
          <p:cNvPr id="6" name="Picture 5">
            <a:extLst>
              <a:ext uri="{FF2B5EF4-FFF2-40B4-BE49-F238E27FC236}">
                <a16:creationId xmlns:a16="http://schemas.microsoft.com/office/drawing/2014/main" id="{2FE02655-48B4-4675-9F6F-09F84198B756}"/>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320358" y="3429001"/>
            <a:ext cx="3642228" cy="1936630"/>
          </a:xfrm>
          <a:prstGeom prst="rect">
            <a:avLst/>
          </a:prstGeom>
        </p:spPr>
      </p:pic>
    </p:spTree>
    <p:extLst>
      <p:ext uri="{BB962C8B-B14F-4D97-AF65-F5344CB8AC3E}">
        <p14:creationId xmlns:p14="http://schemas.microsoft.com/office/powerpoint/2010/main" val="1583647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dpi="0" rotWithShape="0">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7FD4CC8-8663-42C1-B4DD-16EE07A1C784}"/>
              </a:ext>
            </a:extLst>
          </p:cNvPr>
          <p:cNvSpPr/>
          <p:nvPr userDrawn="1"/>
        </p:nvSpPr>
        <p:spPr>
          <a:xfrm>
            <a:off x="0" y="1289098"/>
            <a:ext cx="5429140" cy="4083116"/>
          </a:xfrm>
          <a:prstGeom prst="rect">
            <a:avLst/>
          </a:prstGeom>
          <a:solidFill>
            <a:srgbClr val="003A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6F86BD8E-DD8C-40E6-BE95-500572E303D4}"/>
              </a:ext>
            </a:extLst>
          </p:cNvPr>
          <p:cNvSpPr/>
          <p:nvPr userDrawn="1"/>
        </p:nvSpPr>
        <p:spPr>
          <a:xfrm>
            <a:off x="0" y="6611779"/>
            <a:ext cx="1491114" cy="246221"/>
          </a:xfrm>
          <a:prstGeom prst="rect">
            <a:avLst/>
          </a:prstGeom>
        </p:spPr>
        <p:txBody>
          <a:bodyPr wrap="none">
            <a:spAutoFit/>
          </a:bodyPr>
          <a:lstStyle/>
          <a:p>
            <a:pPr algn="l">
              <a:defRPr/>
            </a:pPr>
            <a:r>
              <a:rPr lang="en-US" sz="1000" b="0" dirty="0">
                <a:solidFill>
                  <a:schemeClr val="bg1"/>
                </a:solidFill>
              </a:rPr>
              <a:t>Images Courtesy of NRCS</a:t>
            </a:r>
          </a:p>
        </p:txBody>
      </p:sp>
    </p:spTree>
    <p:extLst>
      <p:ext uri="{BB962C8B-B14F-4D97-AF65-F5344CB8AC3E}">
        <p14:creationId xmlns:p14="http://schemas.microsoft.com/office/powerpoint/2010/main" val="5628675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userDrawn="1">
            <p:ph idx="1"/>
          </p:nvPr>
        </p:nvSpPr>
        <p:spPr>
          <a:xfrm>
            <a:off x="163902" y="1825625"/>
            <a:ext cx="7384979" cy="4351338"/>
          </a:xfrm>
        </p:spPr>
        <p:txBody>
          <a:bodyPr/>
          <a:lstStyle>
            <a:lvl1pPr marL="0" indent="0">
              <a:buNone/>
              <a:defRPr b="1">
                <a:solidFill>
                  <a:srgbClr val="065744"/>
                </a:solidFill>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userDrawn="1">
            <p:ph type="title"/>
          </p:nvPr>
        </p:nvSpPr>
        <p:spPr>
          <a:xfrm>
            <a:off x="163902" y="992188"/>
            <a:ext cx="7384979" cy="698500"/>
          </a:xfrm>
        </p:spPr>
        <p:txBody>
          <a:bodyPr/>
          <a:lstStyle>
            <a:lvl1pPr>
              <a:defRPr sz="3200" b="1"/>
            </a:lvl1pPr>
          </a:lstStyle>
          <a:p>
            <a:endParaRPr lang="en-US" dirty="0"/>
          </a:p>
        </p:txBody>
      </p:sp>
      <p:sp>
        <p:nvSpPr>
          <p:cNvPr id="14" name="Slide Number Placeholder 8">
            <a:extLst>
              <a:ext uri="{FF2B5EF4-FFF2-40B4-BE49-F238E27FC236}">
                <a16:creationId xmlns:a16="http://schemas.microsoft.com/office/drawing/2014/main" id="{5932F3A2-6EC8-4A1A-B559-CB7974A447C0}"/>
              </a:ext>
            </a:extLst>
          </p:cNvPr>
          <p:cNvSpPr txBox="1">
            <a:spLocks/>
          </p:cNvSpPr>
          <p:nvPr userDrawn="1"/>
        </p:nvSpPr>
        <p:spPr>
          <a:xfrm>
            <a:off x="4374373" y="6356350"/>
            <a:ext cx="404972" cy="365125"/>
          </a:xfrm>
          <a:prstGeom prst="rect">
            <a:avLst/>
          </a:prstGeom>
        </p:spPr>
        <p:txBody>
          <a:bodyPr wrap="none"/>
          <a:lstStyle>
            <a:defPPr>
              <a:defRPr lang="en-US"/>
            </a:defPPr>
            <a:lvl1pPr algn="l" rtl="0" eaLnBrk="1" fontAlgn="auto" hangingPunct="1">
              <a:spcBef>
                <a:spcPts val="0"/>
              </a:spcBef>
              <a:spcAft>
                <a:spcPts val="0"/>
              </a:spcAft>
              <a:defRPr sz="1200" b="1" kern="1200">
                <a:solidFill>
                  <a:srgbClr val="005744"/>
                </a:solidFill>
                <a:latin typeface="Frutiger LT 55 Roman" panose="020B0602020204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defRPr/>
            </a:pPr>
            <a:fld id="{73089D13-D2AB-45EF-97A6-B1BCF41FD651}" type="slidenum">
              <a:rPr lang="en-US" sz="2000" smtClean="0"/>
              <a:pPr algn="ctr">
                <a:defRPr/>
              </a:pPr>
              <a:t>‹#›</a:t>
            </a:fld>
            <a:endParaRPr lang="en-US" sz="2000" dirty="0"/>
          </a:p>
        </p:txBody>
      </p:sp>
      <p:sp>
        <p:nvSpPr>
          <p:cNvPr id="19" name="Footer Placeholder 7">
            <a:extLst>
              <a:ext uri="{FF2B5EF4-FFF2-40B4-BE49-F238E27FC236}">
                <a16:creationId xmlns:a16="http://schemas.microsoft.com/office/drawing/2014/main" id="{19CDFC38-8659-4A6E-B807-4EA713FD3DFC}"/>
              </a:ext>
            </a:extLst>
          </p:cNvPr>
          <p:cNvSpPr txBox="1">
            <a:spLocks/>
          </p:cNvSpPr>
          <p:nvPr userDrawn="1"/>
        </p:nvSpPr>
        <p:spPr>
          <a:xfrm>
            <a:off x="163902" y="6356350"/>
            <a:ext cx="3561906" cy="365125"/>
          </a:xfrm>
          <a:prstGeom prst="rect">
            <a:avLst/>
          </a:prstGeom>
        </p:spPr>
        <p:txBody>
          <a:bodyPr wrap="none" lIns="0"/>
          <a:lstStyle>
            <a:defPPr>
              <a:defRPr lang="en-US"/>
            </a:defPPr>
            <a:lvl1pPr algn="ctr" rtl="0" eaLnBrk="1" fontAlgn="auto" hangingPunct="1">
              <a:spcBef>
                <a:spcPts val="0"/>
              </a:spcBef>
              <a:spcAft>
                <a:spcPts val="0"/>
              </a:spcAft>
              <a:defRPr sz="1200" b="1" kern="1200">
                <a:solidFill>
                  <a:srgbClr val="005744"/>
                </a:solidFill>
                <a:latin typeface="Frutiger LT 55 Roman" panose="020B06020202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l">
              <a:defRPr/>
            </a:pPr>
            <a:endParaRPr lang="en-US" sz="1000" b="0" dirty="0"/>
          </a:p>
        </p:txBody>
      </p:sp>
      <p:pic>
        <p:nvPicPr>
          <p:cNvPr id="8" name="Picture 7">
            <a:extLst>
              <a:ext uri="{FF2B5EF4-FFF2-40B4-BE49-F238E27FC236}">
                <a16:creationId xmlns:a16="http://schemas.microsoft.com/office/drawing/2014/main" id="{9B5AB2CC-1B93-4986-8647-0EF764E28EE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668883" y="992187"/>
            <a:ext cx="1432351" cy="4664333"/>
          </a:xfrm>
          <a:prstGeom prst="rect">
            <a:avLst/>
          </a:prstGeom>
        </p:spPr>
      </p:pic>
    </p:spTree>
    <p:extLst>
      <p:ext uri="{BB962C8B-B14F-4D97-AF65-F5344CB8AC3E}">
        <p14:creationId xmlns:p14="http://schemas.microsoft.com/office/powerpoint/2010/main" val="2263175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a:noFill/>
        </p:spPr>
        <p:txBody>
          <a:bodyPr anchor="ctr" anchorCtr="1"/>
          <a:lstStyle>
            <a:lvl1pPr>
              <a:defRPr sz="4000">
                <a:solidFill>
                  <a:srgbClr val="003A63"/>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8" name="Slide Number Placeholder 8">
            <a:extLst>
              <a:ext uri="{FF2B5EF4-FFF2-40B4-BE49-F238E27FC236}">
                <a16:creationId xmlns:a16="http://schemas.microsoft.com/office/drawing/2014/main" id="{EE64B5E0-B1AD-4E97-A66E-0564FAF67C04}"/>
              </a:ext>
            </a:extLst>
          </p:cNvPr>
          <p:cNvSpPr>
            <a:spLocks noGrp="1"/>
          </p:cNvSpPr>
          <p:nvPr>
            <p:ph type="sldNum" sz="quarter" idx="12"/>
          </p:nvPr>
        </p:nvSpPr>
        <p:spPr>
          <a:xfrm>
            <a:off x="4373506" y="6356350"/>
            <a:ext cx="404972" cy="365125"/>
          </a:xfrm>
          <a:prstGeom prst="rect">
            <a:avLst/>
          </a:prstGeom>
        </p:spPr>
        <p:txBody>
          <a:bodyPr wrap="none"/>
          <a:lstStyle>
            <a:lvl1pPr algn="ctr" eaLnBrk="1" fontAlgn="auto" hangingPunct="1">
              <a:spcBef>
                <a:spcPts val="0"/>
              </a:spcBef>
              <a:spcAft>
                <a:spcPts val="0"/>
              </a:spcAft>
              <a:defRPr sz="2000" b="1">
                <a:solidFill>
                  <a:srgbClr val="005744"/>
                </a:solidFill>
                <a:latin typeface="Frutiger LT 55 Roman" panose="020B0602020204020204" pitchFamily="34" charset="0"/>
                <a:cs typeface="Arial" panose="020B0604020202020204" pitchFamily="34" charset="0"/>
              </a:defRPr>
            </a:lvl1pPr>
          </a:lstStyle>
          <a:p>
            <a:pPr>
              <a:defRPr/>
            </a:pPr>
            <a:fld id="{73089D13-D2AB-45EF-97A6-B1BCF41FD651}" type="slidenum">
              <a:rPr lang="en-US" smtClean="0"/>
              <a:pPr>
                <a:defRPr/>
              </a:pPr>
              <a:t>‹#›</a:t>
            </a:fld>
            <a:endParaRPr lang="en-US" dirty="0"/>
          </a:p>
        </p:txBody>
      </p:sp>
      <p:sp>
        <p:nvSpPr>
          <p:cNvPr id="9" name="Footer Placeholder 7">
            <a:extLst>
              <a:ext uri="{FF2B5EF4-FFF2-40B4-BE49-F238E27FC236}">
                <a16:creationId xmlns:a16="http://schemas.microsoft.com/office/drawing/2014/main" id="{C5D69C22-71B1-4035-9A3F-39516C30C9C9}"/>
              </a:ext>
            </a:extLst>
          </p:cNvPr>
          <p:cNvSpPr txBox="1">
            <a:spLocks/>
          </p:cNvSpPr>
          <p:nvPr userDrawn="1"/>
        </p:nvSpPr>
        <p:spPr>
          <a:xfrm>
            <a:off x="639708" y="6356350"/>
            <a:ext cx="3086100" cy="365125"/>
          </a:xfrm>
          <a:prstGeom prst="rect">
            <a:avLst/>
          </a:prstGeom>
        </p:spPr>
        <p:txBody>
          <a:bodyPr wrap="none" lIns="0"/>
          <a:lstStyle>
            <a:defPPr>
              <a:defRPr lang="en-US"/>
            </a:defPPr>
            <a:lvl1pPr algn="ctr" rtl="0" eaLnBrk="1" fontAlgn="auto" hangingPunct="1">
              <a:spcBef>
                <a:spcPts val="0"/>
              </a:spcBef>
              <a:spcAft>
                <a:spcPts val="0"/>
              </a:spcAft>
              <a:defRPr sz="1200" b="1" kern="1200">
                <a:solidFill>
                  <a:srgbClr val="005744"/>
                </a:solidFill>
                <a:latin typeface="Frutiger LT 55 Roman" panose="020B06020202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l">
              <a:defRPr/>
            </a:pPr>
            <a:r>
              <a:rPr lang="en-US" sz="1000" b="0" dirty="0"/>
              <a:t>2018 Farm Bill Updates</a:t>
            </a:r>
          </a:p>
          <a:p>
            <a:pPr algn="l">
              <a:defRPr/>
            </a:pPr>
            <a:endParaRPr lang="en-US" dirty="0"/>
          </a:p>
        </p:txBody>
      </p:sp>
    </p:spTree>
    <p:extLst>
      <p:ext uri="{BB962C8B-B14F-4D97-AF65-F5344CB8AC3E}">
        <p14:creationId xmlns:p14="http://schemas.microsoft.com/office/powerpoint/2010/main" val="28236800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a:extLst>
              <a:ext uri="{FF2B5EF4-FFF2-40B4-BE49-F238E27FC236}">
                <a16:creationId xmlns:a16="http://schemas.microsoft.com/office/drawing/2014/main" id="{180E881E-31EC-443F-AA8C-8E5321AED9C5}"/>
              </a:ext>
            </a:extLst>
          </p:cNvPr>
          <p:cNvSpPr txBox="1">
            <a:spLocks/>
          </p:cNvSpPr>
          <p:nvPr userDrawn="1"/>
        </p:nvSpPr>
        <p:spPr>
          <a:xfrm>
            <a:off x="4374373" y="6356350"/>
            <a:ext cx="404972" cy="365125"/>
          </a:xfrm>
          <a:prstGeom prst="rect">
            <a:avLst/>
          </a:prstGeom>
        </p:spPr>
        <p:txBody>
          <a:bodyPr wrap="none"/>
          <a:lstStyle>
            <a:defPPr>
              <a:defRPr lang="en-US"/>
            </a:defPPr>
            <a:lvl1pPr algn="l" rtl="0" eaLnBrk="1" fontAlgn="auto" hangingPunct="1">
              <a:spcBef>
                <a:spcPts val="0"/>
              </a:spcBef>
              <a:spcAft>
                <a:spcPts val="0"/>
              </a:spcAft>
              <a:defRPr sz="1200" b="1" kern="1200">
                <a:solidFill>
                  <a:srgbClr val="005744"/>
                </a:solidFill>
                <a:latin typeface="Frutiger LT 55 Roman" panose="020B0602020204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defRPr/>
            </a:pPr>
            <a:fld id="{73089D13-D2AB-45EF-97A6-B1BCF41FD651}" type="slidenum">
              <a:rPr lang="en-US" smtClean="0"/>
              <a:pPr algn="ctr">
                <a:defRPr/>
              </a:pPr>
              <a:t>‹#›</a:t>
            </a:fld>
            <a:endParaRPr lang="en-US" dirty="0"/>
          </a:p>
        </p:txBody>
      </p:sp>
      <p:sp>
        <p:nvSpPr>
          <p:cNvPr id="10" name="Footer Placeholder 7">
            <a:extLst>
              <a:ext uri="{FF2B5EF4-FFF2-40B4-BE49-F238E27FC236}">
                <a16:creationId xmlns:a16="http://schemas.microsoft.com/office/drawing/2014/main" id="{7B705F54-96CC-4C84-98C8-E85647F4B2F9}"/>
              </a:ext>
            </a:extLst>
          </p:cNvPr>
          <p:cNvSpPr txBox="1">
            <a:spLocks/>
          </p:cNvSpPr>
          <p:nvPr userDrawn="1"/>
        </p:nvSpPr>
        <p:spPr>
          <a:xfrm>
            <a:off x="639708" y="6356350"/>
            <a:ext cx="3086100" cy="365125"/>
          </a:xfrm>
          <a:prstGeom prst="rect">
            <a:avLst/>
          </a:prstGeom>
        </p:spPr>
        <p:txBody>
          <a:bodyPr wrap="none" lIns="0"/>
          <a:lstStyle>
            <a:defPPr>
              <a:defRPr lang="en-US"/>
            </a:defPPr>
            <a:lvl1pPr algn="ctr" rtl="0" eaLnBrk="1" fontAlgn="auto" hangingPunct="1">
              <a:spcBef>
                <a:spcPts val="0"/>
              </a:spcBef>
              <a:spcAft>
                <a:spcPts val="0"/>
              </a:spcAft>
              <a:defRPr sz="1200" b="1" kern="1200">
                <a:solidFill>
                  <a:srgbClr val="005744"/>
                </a:solidFill>
                <a:latin typeface="Frutiger LT 55 Roman" panose="020B06020202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l">
              <a:defRPr/>
            </a:pPr>
            <a:r>
              <a:rPr lang="en-US" sz="1200" b="0" dirty="0"/>
              <a:t>2018 Farm Bill Updates</a:t>
            </a:r>
          </a:p>
          <a:p>
            <a:pPr algn="l">
              <a:defRPr/>
            </a:pPr>
            <a:endParaRPr lang="en-US" dirty="0"/>
          </a:p>
        </p:txBody>
      </p:sp>
    </p:spTree>
    <p:extLst>
      <p:ext uri="{BB962C8B-B14F-4D97-AF65-F5344CB8AC3E}">
        <p14:creationId xmlns:p14="http://schemas.microsoft.com/office/powerpoint/2010/main" val="11062419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935665"/>
            <a:ext cx="7886700" cy="755024"/>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a:extLst>
              <a:ext uri="{FF2B5EF4-FFF2-40B4-BE49-F238E27FC236}">
                <a16:creationId xmlns:a16="http://schemas.microsoft.com/office/drawing/2014/main" id="{EB546F5D-EAB8-41BF-B520-730823D26C87}"/>
              </a:ext>
            </a:extLst>
          </p:cNvPr>
          <p:cNvSpPr>
            <a:spLocks noGrp="1"/>
          </p:cNvSpPr>
          <p:nvPr>
            <p:ph type="sldNum" sz="quarter" idx="12"/>
          </p:nvPr>
        </p:nvSpPr>
        <p:spPr>
          <a:xfrm>
            <a:off x="4373506" y="6356350"/>
            <a:ext cx="404972" cy="365125"/>
          </a:xfrm>
          <a:prstGeom prst="rect">
            <a:avLst/>
          </a:prstGeom>
        </p:spPr>
        <p:txBody>
          <a:bodyPr wrap="none"/>
          <a:lstStyle>
            <a:lvl1pPr algn="ctr" eaLnBrk="1" fontAlgn="auto" hangingPunct="1">
              <a:spcBef>
                <a:spcPts val="0"/>
              </a:spcBef>
              <a:spcAft>
                <a:spcPts val="0"/>
              </a:spcAft>
              <a:defRPr sz="1200" b="1">
                <a:solidFill>
                  <a:srgbClr val="005744"/>
                </a:solidFill>
                <a:latin typeface="Frutiger LT 55 Roman" panose="020B0602020204020204" pitchFamily="34" charset="0"/>
                <a:cs typeface="Arial" panose="020B0604020202020204" pitchFamily="34" charset="0"/>
              </a:defRPr>
            </a:lvl1pPr>
          </a:lstStyle>
          <a:p>
            <a:pPr>
              <a:defRPr/>
            </a:pPr>
            <a:fld id="{73089D13-D2AB-45EF-97A6-B1BCF41FD651}" type="slidenum">
              <a:rPr lang="en-US" smtClean="0"/>
              <a:pPr>
                <a:defRPr/>
              </a:pPr>
              <a:t>‹#›</a:t>
            </a:fld>
            <a:endParaRPr lang="en-US" dirty="0"/>
          </a:p>
        </p:txBody>
      </p:sp>
      <p:sp>
        <p:nvSpPr>
          <p:cNvPr id="10" name="Footer Placeholder 7">
            <a:extLst>
              <a:ext uri="{FF2B5EF4-FFF2-40B4-BE49-F238E27FC236}">
                <a16:creationId xmlns:a16="http://schemas.microsoft.com/office/drawing/2014/main" id="{A2763655-BC36-464C-80FB-3C8CCADD876B}"/>
              </a:ext>
            </a:extLst>
          </p:cNvPr>
          <p:cNvSpPr txBox="1">
            <a:spLocks/>
          </p:cNvSpPr>
          <p:nvPr userDrawn="1"/>
        </p:nvSpPr>
        <p:spPr>
          <a:xfrm>
            <a:off x="639708" y="6356350"/>
            <a:ext cx="3086100" cy="365125"/>
          </a:xfrm>
          <a:prstGeom prst="rect">
            <a:avLst/>
          </a:prstGeom>
        </p:spPr>
        <p:txBody>
          <a:bodyPr wrap="none" lIns="0"/>
          <a:lstStyle>
            <a:defPPr>
              <a:defRPr lang="en-US"/>
            </a:defPPr>
            <a:lvl1pPr algn="ctr" rtl="0" eaLnBrk="1" fontAlgn="auto" hangingPunct="1">
              <a:spcBef>
                <a:spcPts val="0"/>
              </a:spcBef>
              <a:spcAft>
                <a:spcPts val="0"/>
              </a:spcAft>
              <a:defRPr sz="1200" b="1" kern="1200">
                <a:solidFill>
                  <a:srgbClr val="005744"/>
                </a:solidFill>
                <a:latin typeface="Frutiger LT 55 Roman" panose="020B06020202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l">
              <a:defRPr/>
            </a:pPr>
            <a:r>
              <a:rPr lang="en-US" sz="1200" b="0" dirty="0"/>
              <a:t>2018 Farm Bill Updates</a:t>
            </a:r>
          </a:p>
          <a:p>
            <a:pPr algn="l">
              <a:defRPr/>
            </a:pPr>
            <a:endParaRPr lang="en-US" dirty="0"/>
          </a:p>
        </p:txBody>
      </p:sp>
    </p:spTree>
    <p:extLst>
      <p:ext uri="{BB962C8B-B14F-4D97-AF65-F5344CB8AC3E}">
        <p14:creationId xmlns:p14="http://schemas.microsoft.com/office/powerpoint/2010/main" val="2254073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987426"/>
            <a:ext cx="2949178" cy="144388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629841" y="2615608"/>
            <a:ext cx="2949178" cy="325337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9" name="Slide Number Placeholder 8">
            <a:extLst>
              <a:ext uri="{FF2B5EF4-FFF2-40B4-BE49-F238E27FC236}">
                <a16:creationId xmlns:a16="http://schemas.microsoft.com/office/drawing/2014/main" id="{96492EA5-5607-46CE-9775-6A6E8B27FAC8}"/>
              </a:ext>
            </a:extLst>
          </p:cNvPr>
          <p:cNvSpPr txBox="1">
            <a:spLocks/>
          </p:cNvSpPr>
          <p:nvPr userDrawn="1"/>
        </p:nvSpPr>
        <p:spPr>
          <a:xfrm>
            <a:off x="4370812" y="6356350"/>
            <a:ext cx="404972" cy="365125"/>
          </a:xfrm>
          <a:prstGeom prst="rect">
            <a:avLst/>
          </a:prstGeom>
        </p:spPr>
        <p:txBody>
          <a:bodyPr wrap="none"/>
          <a:lstStyle>
            <a:defPPr>
              <a:defRPr lang="en-US"/>
            </a:defPPr>
            <a:lvl1pPr algn="l" rtl="0" eaLnBrk="1" fontAlgn="auto" hangingPunct="1">
              <a:spcBef>
                <a:spcPts val="0"/>
              </a:spcBef>
              <a:spcAft>
                <a:spcPts val="0"/>
              </a:spcAft>
              <a:defRPr sz="1200" b="1" kern="1200">
                <a:solidFill>
                  <a:srgbClr val="005744"/>
                </a:solidFill>
                <a:latin typeface="Frutiger LT 55 Roman" panose="020B0602020204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defRPr/>
            </a:pPr>
            <a:fld id="{73089D13-D2AB-45EF-97A6-B1BCF41FD651}" type="slidenum">
              <a:rPr lang="en-US" smtClean="0"/>
              <a:pPr algn="ctr">
                <a:defRPr/>
              </a:pPr>
              <a:t>‹#›</a:t>
            </a:fld>
            <a:endParaRPr lang="en-US" dirty="0"/>
          </a:p>
        </p:txBody>
      </p:sp>
      <p:sp>
        <p:nvSpPr>
          <p:cNvPr id="10" name="Footer Placeholder 7">
            <a:extLst>
              <a:ext uri="{FF2B5EF4-FFF2-40B4-BE49-F238E27FC236}">
                <a16:creationId xmlns:a16="http://schemas.microsoft.com/office/drawing/2014/main" id="{1448EFDE-A001-40C2-83B1-12D36A27375C}"/>
              </a:ext>
            </a:extLst>
          </p:cNvPr>
          <p:cNvSpPr txBox="1">
            <a:spLocks/>
          </p:cNvSpPr>
          <p:nvPr userDrawn="1"/>
        </p:nvSpPr>
        <p:spPr>
          <a:xfrm>
            <a:off x="639708" y="6356350"/>
            <a:ext cx="3086100" cy="365125"/>
          </a:xfrm>
          <a:prstGeom prst="rect">
            <a:avLst/>
          </a:prstGeom>
        </p:spPr>
        <p:txBody>
          <a:bodyPr wrap="none" lIns="0"/>
          <a:lstStyle>
            <a:defPPr>
              <a:defRPr lang="en-US"/>
            </a:defPPr>
            <a:lvl1pPr algn="ctr" rtl="0" eaLnBrk="1" fontAlgn="auto" hangingPunct="1">
              <a:spcBef>
                <a:spcPts val="0"/>
              </a:spcBef>
              <a:spcAft>
                <a:spcPts val="0"/>
              </a:spcAft>
              <a:defRPr sz="1200" b="1" kern="1200">
                <a:solidFill>
                  <a:srgbClr val="005744"/>
                </a:solidFill>
                <a:latin typeface="Frutiger LT 55 Roman" panose="020B06020202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l">
              <a:defRPr/>
            </a:pPr>
            <a:r>
              <a:rPr lang="en-US" sz="1200" b="0" dirty="0"/>
              <a:t>2018 Farm Bill Updates</a:t>
            </a:r>
          </a:p>
          <a:p>
            <a:pPr algn="l">
              <a:defRPr/>
            </a:pPr>
            <a:endParaRPr lang="en-US" dirty="0"/>
          </a:p>
        </p:txBody>
      </p:sp>
    </p:spTree>
    <p:extLst>
      <p:ext uri="{BB962C8B-B14F-4D97-AF65-F5344CB8AC3E}">
        <p14:creationId xmlns:p14="http://schemas.microsoft.com/office/powerpoint/2010/main" val="9384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9"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7E4202F5-DFBF-4527-87B9-FF979263C91C}"/>
              </a:ext>
            </a:extLst>
          </p:cNvPr>
          <p:cNvSpPr>
            <a:spLocks noGrp="1" noChangeArrowheads="1"/>
          </p:cNvSpPr>
          <p:nvPr>
            <p:ph type="title"/>
          </p:nvPr>
        </p:nvSpPr>
        <p:spPr bwMode="auto">
          <a:xfrm>
            <a:off x="628650" y="992188"/>
            <a:ext cx="7104063"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7" name="Text Placeholder 2">
            <a:extLst>
              <a:ext uri="{FF2B5EF4-FFF2-40B4-BE49-F238E27FC236}">
                <a16:creationId xmlns:a16="http://schemas.microsoft.com/office/drawing/2014/main" id="{1B848BC9-C868-40C8-8CB4-D0D75A40F3E7}"/>
              </a:ext>
            </a:extLst>
          </p:cNvPr>
          <p:cNvSpPr>
            <a:spLocks noGrp="1" noChangeArrowheads="1"/>
          </p:cNvSpPr>
          <p:nvPr>
            <p:ph type="body" idx="1"/>
          </p:nvPr>
        </p:nvSpPr>
        <p:spPr bwMode="auto">
          <a:xfrm>
            <a:off x="628650" y="1825625"/>
            <a:ext cx="7104063"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cSld>
  <p:clrMap bg1="lt1" tx1="dk1" bg2="lt2" tx2="dk2" accent1="accent1" accent2="accent2" accent3="accent3" accent4="accent4" accent5="accent5" accent6="accent6" hlink="hlink" folHlink="folHlink"/>
  <p:sldLayoutIdLst>
    <p:sldLayoutId id="2147483724" r:id="rId1"/>
    <p:sldLayoutId id="2147483730" r:id="rId2"/>
    <p:sldLayoutId id="2147483731" r:id="rId3"/>
    <p:sldLayoutId id="2147483726" r:id="rId4"/>
    <p:sldLayoutId id="2147483727" r:id="rId5"/>
    <p:sldLayoutId id="2147483728" r:id="rId6"/>
    <p:sldLayoutId id="2147483729" r:id="rId7"/>
  </p:sldLayoutIdLst>
  <p:hf hdr="0" dt="0"/>
  <p:txStyles>
    <p:titleStyle>
      <a:lvl1pPr algn="l" rtl="0" eaLnBrk="1" fontAlgn="base" hangingPunct="1">
        <a:lnSpc>
          <a:spcPct val="90000"/>
        </a:lnSpc>
        <a:spcBef>
          <a:spcPct val="0"/>
        </a:spcBef>
        <a:spcAft>
          <a:spcPct val="0"/>
        </a:spcAft>
        <a:defRPr sz="4000" kern="1200">
          <a:solidFill>
            <a:srgbClr val="668A25"/>
          </a:solidFill>
          <a:latin typeface="Arial" panose="020B0604020202020204" pitchFamily="34" charset="0"/>
          <a:ea typeface="+mj-ea"/>
          <a:cs typeface="Arial" panose="020B0604020202020204" pitchFamily="34" charset="0"/>
        </a:defRPr>
      </a:lvl1pPr>
      <a:lvl2pPr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2pPr>
      <a:lvl3pPr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3pPr>
      <a:lvl4pPr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4pPr>
      <a:lvl5pPr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5pPr>
      <a:lvl6pPr marL="457200"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6pPr>
      <a:lvl7pPr marL="914400"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7pPr>
      <a:lvl8pPr marL="1371600"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8pPr>
      <a:lvl9pPr marL="1828800"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hyperlink" Target="mailto:joilynn.gray@usda.gov"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D0957DF6-525A-40AE-BEBE-52F2FA3688EF}"/>
              </a:ext>
            </a:extLst>
          </p:cNvPr>
          <p:cNvSpPr txBox="1">
            <a:spLocks/>
          </p:cNvSpPr>
          <p:nvPr/>
        </p:nvSpPr>
        <p:spPr>
          <a:xfrm>
            <a:off x="258184" y="5699051"/>
            <a:ext cx="7134988" cy="985283"/>
          </a:xfrm>
          <a:prstGeom prst="rect">
            <a:avLst/>
          </a:prstGeom>
        </p:spPr>
        <p:txBody>
          <a:bodyPr/>
          <a:lstStyle>
            <a:lvl1pPr algn="l" rtl="0" eaLnBrk="1" fontAlgn="base" hangingPunct="1">
              <a:lnSpc>
                <a:spcPct val="90000"/>
              </a:lnSpc>
              <a:spcBef>
                <a:spcPct val="0"/>
              </a:spcBef>
              <a:spcAft>
                <a:spcPct val="0"/>
              </a:spcAft>
              <a:defRPr sz="3200" b="1" kern="1200">
                <a:solidFill>
                  <a:schemeClr val="bg1"/>
                </a:solidFill>
                <a:latin typeface="Arial" panose="020B0604020202020204" pitchFamily="34" charset="0"/>
                <a:ea typeface="+mj-ea"/>
                <a:cs typeface="Arial" panose="020B0604020202020204" pitchFamily="34" charset="0"/>
              </a:defRPr>
            </a:lvl1pPr>
            <a:lvl2pPr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2pPr>
            <a:lvl3pPr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3pPr>
            <a:lvl4pPr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4pPr>
            <a:lvl5pPr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5pPr>
            <a:lvl6pPr marL="457200"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6pPr>
            <a:lvl7pPr marL="914400"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7pPr>
            <a:lvl8pPr marL="1371600"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8pPr>
            <a:lvl9pPr marL="1828800"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9pPr>
          </a:lstStyle>
          <a:p>
            <a:pPr algn="ctr"/>
            <a:r>
              <a:rPr lang="en-US" sz="3600" dirty="0"/>
              <a:t>New Mexico State Technical Committee Meeting</a:t>
            </a:r>
          </a:p>
        </p:txBody>
      </p:sp>
      <p:sp>
        <p:nvSpPr>
          <p:cNvPr id="3" name="Title 1">
            <a:extLst>
              <a:ext uri="{FF2B5EF4-FFF2-40B4-BE49-F238E27FC236}">
                <a16:creationId xmlns:a16="http://schemas.microsoft.com/office/drawing/2014/main" id="{F8E075E5-E9A6-4485-87DB-6582B0FE4202}"/>
              </a:ext>
            </a:extLst>
          </p:cNvPr>
          <p:cNvSpPr txBox="1">
            <a:spLocks/>
          </p:cNvSpPr>
          <p:nvPr/>
        </p:nvSpPr>
        <p:spPr>
          <a:xfrm>
            <a:off x="5281864" y="173666"/>
            <a:ext cx="3539056" cy="985283"/>
          </a:xfrm>
          <a:prstGeom prst="rect">
            <a:avLst/>
          </a:prstGeom>
        </p:spPr>
        <p:txBody>
          <a:bodyPr/>
          <a:lstStyle>
            <a:lvl1pPr algn="l" rtl="0" eaLnBrk="1" fontAlgn="base" hangingPunct="1">
              <a:lnSpc>
                <a:spcPct val="90000"/>
              </a:lnSpc>
              <a:spcBef>
                <a:spcPct val="0"/>
              </a:spcBef>
              <a:spcAft>
                <a:spcPct val="0"/>
              </a:spcAft>
              <a:defRPr sz="3200" b="1" kern="1200">
                <a:solidFill>
                  <a:schemeClr val="bg1"/>
                </a:solidFill>
                <a:latin typeface="Arial" panose="020B0604020202020204" pitchFamily="34" charset="0"/>
                <a:ea typeface="+mj-ea"/>
                <a:cs typeface="Arial" panose="020B0604020202020204" pitchFamily="34" charset="0"/>
              </a:defRPr>
            </a:lvl1pPr>
            <a:lvl2pPr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2pPr>
            <a:lvl3pPr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3pPr>
            <a:lvl4pPr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4pPr>
            <a:lvl5pPr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5pPr>
            <a:lvl6pPr marL="457200"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6pPr>
            <a:lvl7pPr marL="914400"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7pPr>
            <a:lvl8pPr marL="1371600"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8pPr>
            <a:lvl9pPr marL="1828800"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9pPr>
          </a:lstStyle>
          <a:p>
            <a:pPr algn="r"/>
            <a:r>
              <a:rPr lang="en-US" sz="2800" dirty="0"/>
              <a:t>Joilynn R. Gray</a:t>
            </a:r>
          </a:p>
          <a:p>
            <a:pPr algn="r"/>
            <a:r>
              <a:rPr lang="en-US" sz="2800" dirty="0"/>
              <a:t>August 26, 2021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767BB69-4259-4F03-A979-49AA89DD9AA3}"/>
              </a:ext>
            </a:extLst>
          </p:cNvPr>
          <p:cNvSpPr>
            <a:spLocks noGrp="1"/>
          </p:cNvSpPr>
          <p:nvPr>
            <p:ph idx="1"/>
          </p:nvPr>
        </p:nvSpPr>
        <p:spPr>
          <a:xfrm>
            <a:off x="0" y="1636057"/>
            <a:ext cx="7738281" cy="4351338"/>
          </a:xfrm>
        </p:spPr>
        <p:txBody>
          <a:bodyPr/>
          <a:lstStyle/>
          <a:p>
            <a:pPr marL="457200" lvl="0" indent="-457200">
              <a:buFont typeface="Arial" panose="020B0604020202020204" pitchFamily="34" charset="0"/>
              <a:buChar char="•"/>
            </a:pPr>
            <a:r>
              <a:rPr lang="en-US" sz="3600" dirty="0"/>
              <a:t>Continuous</a:t>
            </a:r>
          </a:p>
          <a:p>
            <a:pPr marL="1257300" lvl="1" indent="-571500"/>
            <a:r>
              <a:rPr lang="en-US" sz="3600" dirty="0"/>
              <a:t>Grasslands </a:t>
            </a:r>
          </a:p>
        </p:txBody>
      </p:sp>
      <p:sp>
        <p:nvSpPr>
          <p:cNvPr id="3" name="Title 2">
            <a:extLst>
              <a:ext uri="{FF2B5EF4-FFF2-40B4-BE49-F238E27FC236}">
                <a16:creationId xmlns:a16="http://schemas.microsoft.com/office/drawing/2014/main" id="{24CFEAEE-CF47-4023-A45E-1E400C5275A1}"/>
              </a:ext>
            </a:extLst>
          </p:cNvPr>
          <p:cNvSpPr>
            <a:spLocks noGrp="1"/>
          </p:cNvSpPr>
          <p:nvPr>
            <p:ph type="title"/>
          </p:nvPr>
        </p:nvSpPr>
        <p:spPr>
          <a:xfrm>
            <a:off x="163902" y="969886"/>
            <a:ext cx="7384979" cy="698500"/>
          </a:xfrm>
        </p:spPr>
        <p:txBody>
          <a:bodyPr/>
          <a:lstStyle/>
          <a:p>
            <a:r>
              <a:rPr lang="en-US" dirty="0"/>
              <a:t>CRP Programs</a:t>
            </a:r>
          </a:p>
        </p:txBody>
      </p:sp>
      <p:graphicFrame>
        <p:nvGraphicFramePr>
          <p:cNvPr id="6" name="Table 5">
            <a:extLst>
              <a:ext uri="{FF2B5EF4-FFF2-40B4-BE49-F238E27FC236}">
                <a16:creationId xmlns:a16="http://schemas.microsoft.com/office/drawing/2014/main" id="{C5A8F14B-286F-448D-85AD-065116EE3150}"/>
              </a:ext>
            </a:extLst>
          </p:cNvPr>
          <p:cNvGraphicFramePr>
            <a:graphicFrameLocks noGrp="1"/>
          </p:cNvGraphicFramePr>
          <p:nvPr>
            <p:extLst>
              <p:ext uri="{D42A27DB-BD31-4B8C-83A1-F6EECF244321}">
                <p14:modId xmlns:p14="http://schemas.microsoft.com/office/powerpoint/2010/main" val="548510488"/>
              </p:ext>
            </p:extLst>
          </p:nvPr>
        </p:nvGraphicFramePr>
        <p:xfrm>
          <a:off x="1405719" y="2748895"/>
          <a:ext cx="5477681" cy="3235960"/>
        </p:xfrm>
        <a:graphic>
          <a:graphicData uri="http://schemas.openxmlformats.org/drawingml/2006/table">
            <a:tbl>
              <a:tblPr firstRow="1" bandRow="1">
                <a:tableStyleId>{5C22544A-7EE6-4342-B048-85BDC9FD1C3A}</a:tableStyleId>
              </a:tblPr>
              <a:tblGrid>
                <a:gridCol w="1248581">
                  <a:extLst>
                    <a:ext uri="{9D8B030D-6E8A-4147-A177-3AD203B41FA5}">
                      <a16:colId xmlns:a16="http://schemas.microsoft.com/office/drawing/2014/main" val="306949735"/>
                    </a:ext>
                  </a:extLst>
                </a:gridCol>
                <a:gridCol w="1270000">
                  <a:extLst>
                    <a:ext uri="{9D8B030D-6E8A-4147-A177-3AD203B41FA5}">
                      <a16:colId xmlns:a16="http://schemas.microsoft.com/office/drawing/2014/main" val="678290750"/>
                    </a:ext>
                  </a:extLst>
                </a:gridCol>
                <a:gridCol w="257222">
                  <a:extLst>
                    <a:ext uri="{9D8B030D-6E8A-4147-A177-3AD203B41FA5}">
                      <a16:colId xmlns:a16="http://schemas.microsoft.com/office/drawing/2014/main" val="4031783919"/>
                    </a:ext>
                  </a:extLst>
                </a:gridCol>
                <a:gridCol w="1419178">
                  <a:extLst>
                    <a:ext uri="{9D8B030D-6E8A-4147-A177-3AD203B41FA5}">
                      <a16:colId xmlns:a16="http://schemas.microsoft.com/office/drawing/2014/main" val="2070635903"/>
                    </a:ext>
                  </a:extLst>
                </a:gridCol>
                <a:gridCol w="1282700">
                  <a:extLst>
                    <a:ext uri="{9D8B030D-6E8A-4147-A177-3AD203B41FA5}">
                      <a16:colId xmlns:a16="http://schemas.microsoft.com/office/drawing/2014/main" val="3249510956"/>
                    </a:ext>
                  </a:extLst>
                </a:gridCol>
              </a:tblGrid>
              <a:tr h="370840">
                <a:tc>
                  <a:txBody>
                    <a:bodyPr/>
                    <a:lstStyle/>
                    <a:p>
                      <a:pPr algn="ctr"/>
                      <a:r>
                        <a:rPr lang="en-US" dirty="0"/>
                        <a:t>County</a:t>
                      </a:r>
                    </a:p>
                  </a:txBody>
                  <a:tcPr anchor="ctr"/>
                </a:tc>
                <a:tc>
                  <a:txBody>
                    <a:bodyPr/>
                    <a:lstStyle/>
                    <a:p>
                      <a:pPr algn="ctr"/>
                      <a:r>
                        <a:rPr lang="en-US" dirty="0"/>
                        <a:t>Number of Offers </a:t>
                      </a:r>
                    </a:p>
                  </a:txBody>
                  <a:tcPr anchor="ctr"/>
                </a:tc>
                <a:tc>
                  <a:txBody>
                    <a:bodyPr/>
                    <a:lstStyle/>
                    <a:p>
                      <a:pPr algn="ctr"/>
                      <a:endParaRPr lang="en-US" dirty="0"/>
                    </a:p>
                  </a:txBody>
                  <a:tcPr anchor="ctr"/>
                </a:tc>
                <a:tc>
                  <a:txBody>
                    <a:bodyPr/>
                    <a:lstStyle/>
                    <a:p>
                      <a:pPr algn="ctr"/>
                      <a:r>
                        <a:rPr lang="en-US" dirty="0"/>
                        <a:t>County</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Number of Offers </a:t>
                      </a:r>
                    </a:p>
                  </a:txBody>
                  <a:tcPr anchor="ctr"/>
                </a:tc>
                <a:extLst>
                  <a:ext uri="{0D108BD9-81ED-4DB2-BD59-A6C34878D82A}">
                    <a16:rowId xmlns:a16="http://schemas.microsoft.com/office/drawing/2014/main" val="3708926306"/>
                  </a:ext>
                </a:extLst>
              </a:tr>
              <a:tr h="370840">
                <a:tc>
                  <a:txBody>
                    <a:bodyPr/>
                    <a:lstStyle/>
                    <a:p>
                      <a:pPr algn="ctr"/>
                      <a:r>
                        <a:rPr lang="en-US" dirty="0"/>
                        <a:t>Catron</a:t>
                      </a:r>
                    </a:p>
                  </a:txBody>
                  <a:tcPr/>
                </a:tc>
                <a:tc>
                  <a:txBody>
                    <a:bodyPr/>
                    <a:lstStyle/>
                    <a:p>
                      <a:pPr algn="ctr"/>
                      <a:r>
                        <a:rPr lang="en-US" dirty="0"/>
                        <a:t>1</a:t>
                      </a:r>
                    </a:p>
                  </a:txBody>
                  <a:tcPr/>
                </a:tc>
                <a:tc>
                  <a:txBody>
                    <a:bodyPr/>
                    <a:lstStyle/>
                    <a:p>
                      <a:pPr algn="ctr"/>
                      <a:endParaRPr lang="en-US" dirty="0"/>
                    </a:p>
                  </a:txBody>
                  <a:tcPr/>
                </a:tc>
                <a:tc>
                  <a:txBody>
                    <a:bodyPr/>
                    <a:lstStyle/>
                    <a:p>
                      <a:pPr algn="ctr"/>
                      <a:r>
                        <a:rPr lang="en-US" dirty="0"/>
                        <a:t>Quay</a:t>
                      </a:r>
                    </a:p>
                  </a:txBody>
                  <a:tcPr/>
                </a:tc>
                <a:tc>
                  <a:txBody>
                    <a:bodyPr/>
                    <a:lstStyle/>
                    <a:p>
                      <a:pPr algn="ctr"/>
                      <a:r>
                        <a:rPr lang="en-US" dirty="0"/>
                        <a:t>102</a:t>
                      </a:r>
                    </a:p>
                  </a:txBody>
                  <a:tcPr/>
                </a:tc>
                <a:extLst>
                  <a:ext uri="{0D108BD9-81ED-4DB2-BD59-A6C34878D82A}">
                    <a16:rowId xmlns:a16="http://schemas.microsoft.com/office/drawing/2014/main" val="3842701653"/>
                  </a:ext>
                </a:extLst>
              </a:tr>
              <a:tr h="370840">
                <a:tc>
                  <a:txBody>
                    <a:bodyPr/>
                    <a:lstStyle/>
                    <a:p>
                      <a:pPr algn="ctr"/>
                      <a:r>
                        <a:rPr lang="en-US" dirty="0"/>
                        <a:t>Chaves</a:t>
                      </a:r>
                    </a:p>
                  </a:txBody>
                  <a:tcPr/>
                </a:tc>
                <a:tc>
                  <a:txBody>
                    <a:bodyPr/>
                    <a:lstStyle/>
                    <a:p>
                      <a:pPr algn="ctr"/>
                      <a:r>
                        <a:rPr lang="en-US" dirty="0"/>
                        <a:t>2</a:t>
                      </a:r>
                    </a:p>
                  </a:txBody>
                  <a:tcPr/>
                </a:tc>
                <a:tc>
                  <a:txBody>
                    <a:bodyPr/>
                    <a:lstStyle/>
                    <a:p>
                      <a:pPr algn="ctr"/>
                      <a:endParaRPr lang="en-US" dirty="0"/>
                    </a:p>
                  </a:txBody>
                  <a:tcPr/>
                </a:tc>
                <a:tc>
                  <a:txBody>
                    <a:bodyPr/>
                    <a:lstStyle/>
                    <a:p>
                      <a:pPr algn="ctr"/>
                      <a:r>
                        <a:rPr lang="en-US" dirty="0"/>
                        <a:t>Roosevelt</a:t>
                      </a:r>
                    </a:p>
                  </a:txBody>
                  <a:tcPr/>
                </a:tc>
                <a:tc>
                  <a:txBody>
                    <a:bodyPr/>
                    <a:lstStyle/>
                    <a:p>
                      <a:pPr algn="ctr"/>
                      <a:r>
                        <a:rPr lang="en-US" dirty="0"/>
                        <a:t>44</a:t>
                      </a:r>
                    </a:p>
                  </a:txBody>
                  <a:tcPr/>
                </a:tc>
                <a:extLst>
                  <a:ext uri="{0D108BD9-81ED-4DB2-BD59-A6C34878D82A}">
                    <a16:rowId xmlns:a16="http://schemas.microsoft.com/office/drawing/2014/main" val="2868705042"/>
                  </a:ext>
                </a:extLst>
              </a:tr>
              <a:tr h="370840">
                <a:tc>
                  <a:txBody>
                    <a:bodyPr/>
                    <a:lstStyle/>
                    <a:p>
                      <a:pPr algn="ctr"/>
                      <a:r>
                        <a:rPr lang="en-US" dirty="0"/>
                        <a:t>Colfax</a:t>
                      </a:r>
                    </a:p>
                  </a:txBody>
                  <a:tcPr/>
                </a:tc>
                <a:tc>
                  <a:txBody>
                    <a:bodyPr/>
                    <a:lstStyle/>
                    <a:p>
                      <a:pPr algn="ctr"/>
                      <a:r>
                        <a:rPr lang="en-US" dirty="0"/>
                        <a:t>8</a:t>
                      </a:r>
                    </a:p>
                  </a:txBody>
                  <a:tcPr/>
                </a:tc>
                <a:tc>
                  <a:txBody>
                    <a:bodyPr/>
                    <a:lstStyle/>
                    <a:p>
                      <a:pPr algn="ctr"/>
                      <a:endParaRPr lang="en-US" dirty="0"/>
                    </a:p>
                  </a:txBody>
                  <a:tcPr/>
                </a:tc>
                <a:tc>
                  <a:txBody>
                    <a:bodyPr/>
                    <a:lstStyle/>
                    <a:p>
                      <a:pPr algn="ctr"/>
                      <a:r>
                        <a:rPr lang="en-US" dirty="0"/>
                        <a:t>San Miguel</a:t>
                      </a:r>
                    </a:p>
                  </a:txBody>
                  <a:tcPr/>
                </a:tc>
                <a:tc>
                  <a:txBody>
                    <a:bodyPr/>
                    <a:lstStyle/>
                    <a:p>
                      <a:pPr algn="ctr"/>
                      <a:r>
                        <a:rPr lang="en-US" dirty="0"/>
                        <a:t>2</a:t>
                      </a:r>
                    </a:p>
                  </a:txBody>
                  <a:tcPr/>
                </a:tc>
                <a:extLst>
                  <a:ext uri="{0D108BD9-81ED-4DB2-BD59-A6C34878D82A}">
                    <a16:rowId xmlns:a16="http://schemas.microsoft.com/office/drawing/2014/main" val="764217929"/>
                  </a:ext>
                </a:extLst>
              </a:tr>
              <a:tr h="370840">
                <a:tc>
                  <a:txBody>
                    <a:bodyPr/>
                    <a:lstStyle/>
                    <a:p>
                      <a:pPr algn="ctr"/>
                      <a:r>
                        <a:rPr lang="en-US" dirty="0"/>
                        <a:t>Curry</a:t>
                      </a:r>
                    </a:p>
                  </a:txBody>
                  <a:tcPr/>
                </a:tc>
                <a:tc>
                  <a:txBody>
                    <a:bodyPr/>
                    <a:lstStyle/>
                    <a:p>
                      <a:pPr algn="ctr"/>
                      <a:r>
                        <a:rPr lang="en-US" dirty="0"/>
                        <a:t>93</a:t>
                      </a:r>
                    </a:p>
                  </a:txBody>
                  <a:tcPr/>
                </a:tc>
                <a:tc>
                  <a:txBody>
                    <a:bodyPr/>
                    <a:lstStyle/>
                    <a:p>
                      <a:pPr algn="ctr"/>
                      <a:endParaRPr lang="en-US" dirty="0"/>
                    </a:p>
                  </a:txBody>
                  <a:tcPr/>
                </a:tc>
                <a:tc>
                  <a:txBody>
                    <a:bodyPr/>
                    <a:lstStyle/>
                    <a:p>
                      <a:pPr algn="ctr"/>
                      <a:r>
                        <a:rPr lang="en-US" dirty="0"/>
                        <a:t>Santa Fe</a:t>
                      </a:r>
                    </a:p>
                  </a:txBody>
                  <a:tcPr/>
                </a:tc>
                <a:tc>
                  <a:txBody>
                    <a:bodyPr/>
                    <a:lstStyle/>
                    <a:p>
                      <a:pPr algn="ctr"/>
                      <a:r>
                        <a:rPr lang="en-US" dirty="0"/>
                        <a:t>1</a:t>
                      </a:r>
                    </a:p>
                  </a:txBody>
                  <a:tcPr/>
                </a:tc>
                <a:extLst>
                  <a:ext uri="{0D108BD9-81ED-4DB2-BD59-A6C34878D82A}">
                    <a16:rowId xmlns:a16="http://schemas.microsoft.com/office/drawing/2014/main" val="2218726527"/>
                  </a:ext>
                </a:extLst>
              </a:tr>
              <a:tr h="370840">
                <a:tc>
                  <a:txBody>
                    <a:bodyPr/>
                    <a:lstStyle/>
                    <a:p>
                      <a:pPr algn="ctr"/>
                      <a:r>
                        <a:rPr lang="en-US" dirty="0"/>
                        <a:t>De Baca</a:t>
                      </a:r>
                    </a:p>
                  </a:txBody>
                  <a:tcPr/>
                </a:tc>
                <a:tc>
                  <a:txBody>
                    <a:bodyPr/>
                    <a:lstStyle/>
                    <a:p>
                      <a:pPr algn="ctr"/>
                      <a:r>
                        <a:rPr lang="en-US" dirty="0"/>
                        <a:t>11</a:t>
                      </a:r>
                    </a:p>
                  </a:txBody>
                  <a:tcPr/>
                </a:tc>
                <a:tc>
                  <a:txBody>
                    <a:bodyPr/>
                    <a:lstStyle/>
                    <a:p>
                      <a:pPr algn="ctr"/>
                      <a:endParaRPr lang="en-US" dirty="0"/>
                    </a:p>
                  </a:txBody>
                  <a:tcPr/>
                </a:tc>
                <a:tc>
                  <a:txBody>
                    <a:bodyPr/>
                    <a:lstStyle/>
                    <a:p>
                      <a:pPr algn="ctr"/>
                      <a:r>
                        <a:rPr lang="en-US" dirty="0"/>
                        <a:t>Torrance</a:t>
                      </a:r>
                    </a:p>
                  </a:txBody>
                  <a:tcPr/>
                </a:tc>
                <a:tc>
                  <a:txBody>
                    <a:bodyPr/>
                    <a:lstStyle/>
                    <a:p>
                      <a:pPr algn="ctr"/>
                      <a:r>
                        <a:rPr lang="en-US" dirty="0"/>
                        <a:t>23</a:t>
                      </a:r>
                    </a:p>
                  </a:txBody>
                  <a:tcPr/>
                </a:tc>
                <a:extLst>
                  <a:ext uri="{0D108BD9-81ED-4DB2-BD59-A6C34878D82A}">
                    <a16:rowId xmlns:a16="http://schemas.microsoft.com/office/drawing/2014/main" val="1999959538"/>
                  </a:ext>
                </a:extLst>
              </a:tr>
              <a:tr h="370840">
                <a:tc>
                  <a:txBody>
                    <a:bodyPr/>
                    <a:lstStyle/>
                    <a:p>
                      <a:pPr algn="ctr"/>
                      <a:r>
                        <a:rPr lang="en-US" dirty="0"/>
                        <a:t>Harding</a:t>
                      </a:r>
                    </a:p>
                  </a:txBody>
                  <a:tcPr/>
                </a:tc>
                <a:tc>
                  <a:txBody>
                    <a:bodyPr/>
                    <a:lstStyle/>
                    <a:p>
                      <a:pPr algn="ctr"/>
                      <a:r>
                        <a:rPr lang="en-US" dirty="0"/>
                        <a:t>20</a:t>
                      </a:r>
                    </a:p>
                  </a:txBody>
                  <a:tcPr/>
                </a:tc>
                <a:tc>
                  <a:txBody>
                    <a:bodyPr/>
                    <a:lstStyle/>
                    <a:p>
                      <a:pPr algn="ctr"/>
                      <a:endParaRPr lang="en-US" dirty="0"/>
                    </a:p>
                  </a:txBody>
                  <a:tcPr/>
                </a:tc>
                <a:tc>
                  <a:txBody>
                    <a:bodyPr/>
                    <a:lstStyle/>
                    <a:p>
                      <a:pPr algn="ctr"/>
                      <a:r>
                        <a:rPr lang="en-US" dirty="0"/>
                        <a:t>Union</a:t>
                      </a:r>
                    </a:p>
                  </a:txBody>
                  <a:tcPr/>
                </a:tc>
                <a:tc>
                  <a:txBody>
                    <a:bodyPr/>
                    <a:lstStyle/>
                    <a:p>
                      <a:pPr algn="ctr"/>
                      <a:r>
                        <a:rPr lang="en-US" dirty="0"/>
                        <a:t>17</a:t>
                      </a:r>
                    </a:p>
                  </a:txBody>
                  <a:tcPr/>
                </a:tc>
                <a:extLst>
                  <a:ext uri="{0D108BD9-81ED-4DB2-BD59-A6C34878D82A}">
                    <a16:rowId xmlns:a16="http://schemas.microsoft.com/office/drawing/2014/main" val="4013448142"/>
                  </a:ext>
                </a:extLst>
              </a:tr>
              <a:tr h="370840">
                <a:tc>
                  <a:txBody>
                    <a:bodyPr/>
                    <a:lstStyle/>
                    <a:p>
                      <a:pPr algn="ctr"/>
                      <a:r>
                        <a:rPr lang="en-US" dirty="0"/>
                        <a:t>Lea</a:t>
                      </a:r>
                    </a:p>
                  </a:txBody>
                  <a:tcPr/>
                </a:tc>
                <a:tc>
                  <a:txBody>
                    <a:bodyPr/>
                    <a:lstStyle/>
                    <a:p>
                      <a:pPr algn="ctr"/>
                      <a:r>
                        <a:rPr lang="en-US" dirty="0"/>
                        <a:t>2</a:t>
                      </a:r>
                    </a:p>
                  </a:txBody>
                  <a:tcPr/>
                </a:tc>
                <a:tc>
                  <a:txBody>
                    <a:bodyPr/>
                    <a:lstStyle/>
                    <a:p>
                      <a:pPr algn="ct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718786270"/>
                  </a:ext>
                </a:extLst>
              </a:tr>
            </a:tbl>
          </a:graphicData>
        </a:graphic>
      </p:graphicFrame>
      <p:sp>
        <p:nvSpPr>
          <p:cNvPr id="7" name="TextBox 6">
            <a:extLst>
              <a:ext uri="{FF2B5EF4-FFF2-40B4-BE49-F238E27FC236}">
                <a16:creationId xmlns:a16="http://schemas.microsoft.com/office/drawing/2014/main" id="{44C0F3A2-69F6-47C2-94A4-EDE5428C32BC}"/>
              </a:ext>
            </a:extLst>
          </p:cNvPr>
          <p:cNvSpPr txBox="1"/>
          <p:nvPr/>
        </p:nvSpPr>
        <p:spPr>
          <a:xfrm>
            <a:off x="1637975" y="6038334"/>
            <a:ext cx="5162247" cy="369332"/>
          </a:xfrm>
          <a:prstGeom prst="rect">
            <a:avLst/>
          </a:prstGeom>
          <a:noFill/>
        </p:spPr>
        <p:txBody>
          <a:bodyPr wrap="none" rtlCol="0">
            <a:spAutoFit/>
          </a:bodyPr>
          <a:lstStyle/>
          <a:p>
            <a:r>
              <a:rPr lang="en-US" dirty="0"/>
              <a:t>326 offers were submitted for ranking on August 20</a:t>
            </a:r>
          </a:p>
        </p:txBody>
      </p:sp>
    </p:spTree>
    <p:extLst>
      <p:ext uri="{BB962C8B-B14F-4D97-AF65-F5344CB8AC3E}">
        <p14:creationId xmlns:p14="http://schemas.microsoft.com/office/powerpoint/2010/main" val="24233258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26C6E8F-DB87-4904-A30A-6ABABF3FBE4F}"/>
              </a:ext>
            </a:extLst>
          </p:cNvPr>
          <p:cNvSpPr>
            <a:spLocks noGrp="1"/>
          </p:cNvSpPr>
          <p:nvPr>
            <p:ph idx="1"/>
          </p:nvPr>
        </p:nvSpPr>
        <p:spPr>
          <a:xfrm>
            <a:off x="23446" y="1577786"/>
            <a:ext cx="7694341" cy="4351338"/>
          </a:xfrm>
        </p:spPr>
        <p:txBody>
          <a:bodyPr/>
          <a:lstStyle/>
          <a:p>
            <a:pPr lvl="0"/>
            <a:endParaRPr lang="en-US" sz="1200" dirty="0"/>
          </a:p>
          <a:p>
            <a:pPr marL="457200" lvl="0" indent="-457200">
              <a:buFont typeface="Arial" panose="020B0604020202020204" pitchFamily="34" charset="0"/>
              <a:buChar char="•"/>
            </a:pPr>
            <a:r>
              <a:rPr lang="en-US" sz="2600" dirty="0"/>
              <a:t>National CPA</a:t>
            </a:r>
          </a:p>
          <a:p>
            <a:pPr marL="457200" lvl="0" indent="-457200">
              <a:buFont typeface="Arial" panose="020B0604020202020204" pitchFamily="34" charset="0"/>
              <a:buChar char="•"/>
            </a:pPr>
            <a:r>
              <a:rPr lang="en-US" sz="2600" dirty="0"/>
              <a:t>State CPA</a:t>
            </a:r>
          </a:p>
          <a:p>
            <a:endParaRPr lang="en-US" sz="2600" dirty="0"/>
          </a:p>
        </p:txBody>
      </p:sp>
      <p:sp>
        <p:nvSpPr>
          <p:cNvPr id="3" name="Title 2">
            <a:extLst>
              <a:ext uri="{FF2B5EF4-FFF2-40B4-BE49-F238E27FC236}">
                <a16:creationId xmlns:a16="http://schemas.microsoft.com/office/drawing/2014/main" id="{33E3FA75-C93D-4F8F-B2F0-ADCBD785F762}"/>
              </a:ext>
            </a:extLst>
          </p:cNvPr>
          <p:cNvSpPr>
            <a:spLocks noGrp="1"/>
          </p:cNvSpPr>
          <p:nvPr>
            <p:ph type="title"/>
          </p:nvPr>
        </p:nvSpPr>
        <p:spPr>
          <a:xfrm>
            <a:off x="23446" y="928876"/>
            <a:ext cx="7384979" cy="698500"/>
          </a:xfrm>
        </p:spPr>
        <p:txBody>
          <a:bodyPr/>
          <a:lstStyle/>
          <a:p>
            <a:pPr algn="ctr"/>
            <a:r>
              <a:rPr lang="en-US" dirty="0"/>
              <a:t>Conservation Priority Areas (CPAs) </a:t>
            </a:r>
          </a:p>
        </p:txBody>
      </p:sp>
      <p:pic>
        <p:nvPicPr>
          <p:cNvPr id="7" name="Picture 6" descr="Diagram&#10;&#10;Description automatically generated">
            <a:extLst>
              <a:ext uri="{FF2B5EF4-FFF2-40B4-BE49-F238E27FC236}">
                <a16:creationId xmlns:a16="http://schemas.microsoft.com/office/drawing/2014/main" id="{68F27654-01E1-418F-91A4-E5C68C1BE316}"/>
              </a:ext>
            </a:extLst>
          </p:cNvPr>
          <p:cNvPicPr>
            <a:picLocks noChangeAspect="1"/>
          </p:cNvPicPr>
          <p:nvPr/>
        </p:nvPicPr>
        <p:blipFill>
          <a:blip r:embed="rId3"/>
          <a:stretch>
            <a:fillRect/>
          </a:stretch>
        </p:blipFill>
        <p:spPr>
          <a:xfrm>
            <a:off x="3351069" y="1744566"/>
            <a:ext cx="3233522" cy="4184558"/>
          </a:xfrm>
          <a:prstGeom prst="rect">
            <a:avLst/>
          </a:prstGeom>
        </p:spPr>
      </p:pic>
    </p:spTree>
    <p:extLst>
      <p:ext uri="{BB962C8B-B14F-4D97-AF65-F5344CB8AC3E}">
        <p14:creationId xmlns:p14="http://schemas.microsoft.com/office/powerpoint/2010/main" val="30811782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2FB6EAC-6CB4-409E-A80E-AECAA374CA2C}"/>
              </a:ext>
            </a:extLst>
          </p:cNvPr>
          <p:cNvSpPr>
            <a:spLocks noGrp="1"/>
          </p:cNvSpPr>
          <p:nvPr>
            <p:ph idx="1"/>
          </p:nvPr>
        </p:nvSpPr>
        <p:spPr>
          <a:xfrm>
            <a:off x="163902" y="1963589"/>
            <a:ext cx="7660888" cy="4351338"/>
          </a:xfrm>
        </p:spPr>
        <p:txBody>
          <a:bodyPr/>
          <a:lstStyle/>
          <a:p>
            <a:pPr marL="457200" indent="-457200">
              <a:buFont typeface="Arial" panose="020B0604020202020204" pitchFamily="34" charset="0"/>
              <a:buChar char="•"/>
            </a:pPr>
            <a:endParaRPr lang="en-US" dirty="0"/>
          </a:p>
          <a:p>
            <a:pPr marL="457200" indent="-457200">
              <a:buFont typeface="Arial" panose="020B0604020202020204" pitchFamily="34" charset="0"/>
              <a:buChar char="•"/>
            </a:pPr>
            <a:endParaRPr lang="en-US" dirty="0"/>
          </a:p>
          <a:p>
            <a:endParaRPr lang="en-US" dirty="0"/>
          </a:p>
        </p:txBody>
      </p:sp>
      <p:sp>
        <p:nvSpPr>
          <p:cNvPr id="6" name="Title 2">
            <a:extLst>
              <a:ext uri="{FF2B5EF4-FFF2-40B4-BE49-F238E27FC236}">
                <a16:creationId xmlns:a16="http://schemas.microsoft.com/office/drawing/2014/main" id="{761CC541-4385-48F7-8071-E047DA001FCB}"/>
              </a:ext>
            </a:extLst>
          </p:cNvPr>
          <p:cNvSpPr>
            <a:spLocks noGrp="1"/>
          </p:cNvSpPr>
          <p:nvPr>
            <p:ph type="title"/>
          </p:nvPr>
        </p:nvSpPr>
        <p:spPr>
          <a:xfrm>
            <a:off x="23446" y="928876"/>
            <a:ext cx="7384979" cy="698500"/>
          </a:xfrm>
        </p:spPr>
        <p:txBody>
          <a:bodyPr/>
          <a:lstStyle/>
          <a:p>
            <a:pPr algn="ctr"/>
            <a:r>
              <a:rPr lang="en-US" dirty="0"/>
              <a:t>Conservation Priority Areas (CPAs) </a:t>
            </a:r>
          </a:p>
        </p:txBody>
      </p:sp>
      <p:sp>
        <p:nvSpPr>
          <p:cNvPr id="8" name="TextBox 7">
            <a:extLst>
              <a:ext uri="{FF2B5EF4-FFF2-40B4-BE49-F238E27FC236}">
                <a16:creationId xmlns:a16="http://schemas.microsoft.com/office/drawing/2014/main" id="{F8786E0E-D31C-45EA-80B3-CC6091A46B36}"/>
              </a:ext>
            </a:extLst>
          </p:cNvPr>
          <p:cNvSpPr txBox="1"/>
          <p:nvPr/>
        </p:nvSpPr>
        <p:spPr>
          <a:xfrm>
            <a:off x="320008" y="1648166"/>
            <a:ext cx="4572000" cy="492443"/>
          </a:xfrm>
          <a:prstGeom prst="rect">
            <a:avLst/>
          </a:prstGeom>
          <a:noFill/>
        </p:spPr>
        <p:txBody>
          <a:bodyPr wrap="square">
            <a:spAutoFit/>
          </a:bodyPr>
          <a:lstStyle/>
          <a:p>
            <a:pPr marL="457200" lvl="0" indent="-457200">
              <a:buFont typeface="Arial" panose="020B0604020202020204" pitchFamily="34" charset="0"/>
              <a:buChar char="•"/>
            </a:pPr>
            <a:r>
              <a:rPr lang="en-US" sz="2600" b="1" dirty="0">
                <a:latin typeface="Arial" panose="020B0604020202020204" pitchFamily="34" charset="0"/>
                <a:cs typeface="Arial" panose="020B0604020202020204" pitchFamily="34" charset="0"/>
              </a:rPr>
              <a:t>State CPAs </a:t>
            </a:r>
          </a:p>
        </p:txBody>
      </p:sp>
      <p:pic>
        <p:nvPicPr>
          <p:cNvPr id="10" name="Picture 9">
            <a:extLst>
              <a:ext uri="{FF2B5EF4-FFF2-40B4-BE49-F238E27FC236}">
                <a16:creationId xmlns:a16="http://schemas.microsoft.com/office/drawing/2014/main" id="{90EEFBCE-3827-4538-92C6-588B1B255B20}"/>
              </a:ext>
            </a:extLst>
          </p:cNvPr>
          <p:cNvPicPr>
            <a:picLocks noChangeAspect="1"/>
          </p:cNvPicPr>
          <p:nvPr/>
        </p:nvPicPr>
        <p:blipFill>
          <a:blip r:embed="rId3"/>
          <a:stretch>
            <a:fillRect/>
          </a:stretch>
        </p:blipFill>
        <p:spPr>
          <a:xfrm>
            <a:off x="2678350" y="2803770"/>
            <a:ext cx="2304549" cy="2526340"/>
          </a:xfrm>
          <a:prstGeom prst="rect">
            <a:avLst/>
          </a:prstGeom>
        </p:spPr>
      </p:pic>
      <p:sp>
        <p:nvSpPr>
          <p:cNvPr id="11" name="TextBox 10">
            <a:extLst>
              <a:ext uri="{FF2B5EF4-FFF2-40B4-BE49-F238E27FC236}">
                <a16:creationId xmlns:a16="http://schemas.microsoft.com/office/drawing/2014/main" id="{21145192-2635-443F-9237-6777558ED28D}"/>
              </a:ext>
            </a:extLst>
          </p:cNvPr>
          <p:cNvSpPr txBox="1"/>
          <p:nvPr/>
        </p:nvSpPr>
        <p:spPr>
          <a:xfrm>
            <a:off x="2868349" y="5330110"/>
            <a:ext cx="2057400" cy="369332"/>
          </a:xfrm>
          <a:prstGeom prst="rect">
            <a:avLst/>
          </a:prstGeom>
          <a:noFill/>
        </p:spPr>
        <p:txBody>
          <a:bodyPr wrap="square" rtlCol="0">
            <a:spAutoFit/>
          </a:bodyPr>
          <a:lstStyle/>
          <a:p>
            <a:pPr algn="ctr"/>
            <a:r>
              <a:rPr lang="en-US" dirty="0"/>
              <a:t>Wildlife (WL)  CPA</a:t>
            </a:r>
          </a:p>
        </p:txBody>
      </p:sp>
      <p:pic>
        <p:nvPicPr>
          <p:cNvPr id="13" name="Picture 12">
            <a:extLst>
              <a:ext uri="{FF2B5EF4-FFF2-40B4-BE49-F238E27FC236}">
                <a16:creationId xmlns:a16="http://schemas.microsoft.com/office/drawing/2014/main" id="{73117312-5A31-467D-A349-AC1945E535B6}"/>
              </a:ext>
            </a:extLst>
          </p:cNvPr>
          <p:cNvPicPr>
            <a:picLocks noChangeAspect="1"/>
          </p:cNvPicPr>
          <p:nvPr/>
        </p:nvPicPr>
        <p:blipFill>
          <a:blip r:embed="rId4"/>
          <a:stretch>
            <a:fillRect/>
          </a:stretch>
        </p:blipFill>
        <p:spPr>
          <a:xfrm>
            <a:off x="5115748" y="2704675"/>
            <a:ext cx="2441112" cy="2639723"/>
          </a:xfrm>
          <a:prstGeom prst="rect">
            <a:avLst/>
          </a:prstGeom>
        </p:spPr>
      </p:pic>
      <p:sp>
        <p:nvSpPr>
          <p:cNvPr id="14" name="TextBox 13">
            <a:extLst>
              <a:ext uri="{FF2B5EF4-FFF2-40B4-BE49-F238E27FC236}">
                <a16:creationId xmlns:a16="http://schemas.microsoft.com/office/drawing/2014/main" id="{BA667C66-DD1C-4174-8F63-86C5DF6D9263}"/>
              </a:ext>
            </a:extLst>
          </p:cNvPr>
          <p:cNvSpPr txBox="1"/>
          <p:nvPr/>
        </p:nvSpPr>
        <p:spPr>
          <a:xfrm>
            <a:off x="5082398" y="2261343"/>
            <a:ext cx="2507811" cy="369332"/>
          </a:xfrm>
          <a:prstGeom prst="rect">
            <a:avLst/>
          </a:prstGeom>
          <a:noFill/>
        </p:spPr>
        <p:txBody>
          <a:bodyPr wrap="square" rtlCol="0">
            <a:spAutoFit/>
          </a:bodyPr>
          <a:lstStyle/>
          <a:p>
            <a:r>
              <a:rPr lang="en-US" dirty="0"/>
              <a:t>Water Quality (WQ)  CPA</a:t>
            </a:r>
          </a:p>
        </p:txBody>
      </p:sp>
      <p:pic>
        <p:nvPicPr>
          <p:cNvPr id="16" name="Picture 15">
            <a:extLst>
              <a:ext uri="{FF2B5EF4-FFF2-40B4-BE49-F238E27FC236}">
                <a16:creationId xmlns:a16="http://schemas.microsoft.com/office/drawing/2014/main" id="{D8B34F12-2133-4FE4-96B8-3EE8CDD3E187}"/>
              </a:ext>
            </a:extLst>
          </p:cNvPr>
          <p:cNvPicPr>
            <a:picLocks noChangeAspect="1"/>
          </p:cNvPicPr>
          <p:nvPr/>
        </p:nvPicPr>
        <p:blipFill>
          <a:blip r:embed="rId5"/>
          <a:stretch>
            <a:fillRect/>
          </a:stretch>
        </p:blipFill>
        <p:spPr>
          <a:xfrm>
            <a:off x="244507" y="2803770"/>
            <a:ext cx="2288444" cy="2467446"/>
          </a:xfrm>
          <a:prstGeom prst="rect">
            <a:avLst/>
          </a:prstGeom>
        </p:spPr>
      </p:pic>
      <p:sp>
        <p:nvSpPr>
          <p:cNvPr id="17" name="TextBox 16">
            <a:extLst>
              <a:ext uri="{FF2B5EF4-FFF2-40B4-BE49-F238E27FC236}">
                <a16:creationId xmlns:a16="http://schemas.microsoft.com/office/drawing/2014/main" id="{E02E493D-A55C-4E14-A364-F0DA9682D56D}"/>
              </a:ext>
            </a:extLst>
          </p:cNvPr>
          <p:cNvSpPr txBox="1"/>
          <p:nvPr/>
        </p:nvSpPr>
        <p:spPr>
          <a:xfrm>
            <a:off x="134823" y="2305676"/>
            <a:ext cx="2507811" cy="369332"/>
          </a:xfrm>
          <a:prstGeom prst="rect">
            <a:avLst/>
          </a:prstGeom>
          <a:noFill/>
        </p:spPr>
        <p:txBody>
          <a:bodyPr wrap="square" rtlCol="0">
            <a:spAutoFit/>
          </a:bodyPr>
          <a:lstStyle/>
          <a:p>
            <a:pPr algn="ctr"/>
            <a:r>
              <a:rPr lang="en-US" dirty="0"/>
              <a:t>Air Quality (AQ)  CPA</a:t>
            </a:r>
          </a:p>
        </p:txBody>
      </p:sp>
    </p:spTree>
    <p:extLst>
      <p:ext uri="{BB962C8B-B14F-4D97-AF65-F5344CB8AC3E}">
        <p14:creationId xmlns:p14="http://schemas.microsoft.com/office/powerpoint/2010/main" val="11430164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DEFC80A-4D4A-49C8-AA89-74DB624C6D62}"/>
              </a:ext>
            </a:extLst>
          </p:cNvPr>
          <p:cNvSpPr>
            <a:spLocks noGrp="1"/>
          </p:cNvSpPr>
          <p:nvPr>
            <p:ph type="title"/>
          </p:nvPr>
        </p:nvSpPr>
        <p:spPr>
          <a:xfrm>
            <a:off x="2353649" y="1287380"/>
            <a:ext cx="3005484" cy="1106905"/>
          </a:xfrm>
        </p:spPr>
        <p:txBody>
          <a:bodyPr/>
          <a:lstStyle/>
          <a:p>
            <a:pPr algn="ctr"/>
            <a:r>
              <a:rPr lang="en-US" dirty="0"/>
              <a:t>Thank you!</a:t>
            </a:r>
            <a:br>
              <a:rPr lang="en-US" dirty="0"/>
            </a:br>
            <a:endParaRPr lang="en-US" dirty="0"/>
          </a:p>
        </p:txBody>
      </p:sp>
      <p:sp>
        <p:nvSpPr>
          <p:cNvPr id="2" name="Content Placeholder 1">
            <a:extLst>
              <a:ext uri="{FF2B5EF4-FFF2-40B4-BE49-F238E27FC236}">
                <a16:creationId xmlns:a16="http://schemas.microsoft.com/office/drawing/2014/main" id="{2B13D1CD-7119-4A41-960F-F9EBB80E6539}"/>
              </a:ext>
            </a:extLst>
          </p:cNvPr>
          <p:cNvSpPr>
            <a:spLocks noGrp="1"/>
          </p:cNvSpPr>
          <p:nvPr>
            <p:ph idx="1"/>
          </p:nvPr>
        </p:nvSpPr>
        <p:spPr>
          <a:xfrm>
            <a:off x="163901" y="2454922"/>
            <a:ext cx="7384979" cy="2036512"/>
          </a:xfrm>
        </p:spPr>
        <p:txBody>
          <a:bodyPr/>
          <a:lstStyle/>
          <a:p>
            <a:pPr algn="ctr"/>
            <a:r>
              <a:rPr lang="en-US" dirty="0"/>
              <a:t>Joilynn R. Gray</a:t>
            </a:r>
          </a:p>
          <a:p>
            <a:pPr algn="ctr"/>
            <a:r>
              <a:rPr lang="en-US" dirty="0">
                <a:hlinkClick r:id="rId3"/>
              </a:rPr>
              <a:t>joilynn.gray@usda.gov</a:t>
            </a:r>
          </a:p>
          <a:p>
            <a:pPr algn="ctr"/>
            <a:r>
              <a:rPr lang="en-US" dirty="0"/>
              <a:t>(505) 761-4911</a:t>
            </a:r>
          </a:p>
          <a:p>
            <a:pPr algn="ctr"/>
            <a:r>
              <a:rPr lang="en-US" dirty="0"/>
              <a:t>Farm Service Agency</a:t>
            </a:r>
          </a:p>
          <a:p>
            <a:pPr algn="ctr"/>
            <a:r>
              <a:rPr lang="en-US" dirty="0"/>
              <a:t>New Mexico</a:t>
            </a:r>
          </a:p>
        </p:txBody>
      </p:sp>
    </p:spTree>
    <p:extLst>
      <p:ext uri="{BB962C8B-B14F-4D97-AF65-F5344CB8AC3E}">
        <p14:creationId xmlns:p14="http://schemas.microsoft.com/office/powerpoint/2010/main" val="26895534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767BB69-4259-4F03-A979-49AA89DD9AA3}"/>
              </a:ext>
            </a:extLst>
          </p:cNvPr>
          <p:cNvSpPr>
            <a:spLocks noGrp="1"/>
          </p:cNvSpPr>
          <p:nvPr>
            <p:ph idx="1"/>
          </p:nvPr>
        </p:nvSpPr>
        <p:spPr>
          <a:xfrm>
            <a:off x="0" y="2127376"/>
            <a:ext cx="7548881" cy="4351338"/>
          </a:xfrm>
        </p:spPr>
        <p:txBody>
          <a:bodyPr/>
          <a:lstStyle/>
          <a:p>
            <a:pPr marL="457200" lvl="0" indent="-457200">
              <a:buFont typeface="Arial" panose="020B0604020202020204" pitchFamily="34" charset="0"/>
              <a:buChar char="•"/>
            </a:pPr>
            <a:r>
              <a:rPr lang="en-US" dirty="0"/>
              <a:t>Conservation Reserve Program (CRP)</a:t>
            </a:r>
          </a:p>
          <a:p>
            <a:pPr lvl="1" indent="0">
              <a:buNone/>
            </a:pPr>
            <a:endParaRPr lang="en-US" dirty="0"/>
          </a:p>
          <a:p>
            <a:pPr marL="1028700" lvl="1" indent="-342900"/>
            <a:r>
              <a:rPr lang="en-US" dirty="0"/>
              <a:t>Objective</a:t>
            </a:r>
          </a:p>
          <a:p>
            <a:pPr marL="1028700" lvl="1" indent="-342900"/>
            <a:r>
              <a:rPr lang="en-US" dirty="0"/>
              <a:t>Changes to the Program</a:t>
            </a:r>
          </a:p>
          <a:p>
            <a:pPr marL="1028700" lvl="1" indent="-342900"/>
            <a:r>
              <a:rPr lang="en-US" dirty="0"/>
              <a:t>Types</a:t>
            </a:r>
          </a:p>
          <a:p>
            <a:pPr marL="1028700" lvl="1" indent="-342900"/>
            <a:r>
              <a:rPr lang="en-US" dirty="0"/>
              <a:t>Conservation Priority Areas (CPAs)</a:t>
            </a:r>
          </a:p>
          <a:p>
            <a:pPr lvl="1" indent="0">
              <a:buNone/>
            </a:pPr>
            <a:endParaRPr lang="en-US" dirty="0"/>
          </a:p>
        </p:txBody>
      </p:sp>
      <p:sp>
        <p:nvSpPr>
          <p:cNvPr id="3" name="Title 2">
            <a:extLst>
              <a:ext uri="{FF2B5EF4-FFF2-40B4-BE49-F238E27FC236}">
                <a16:creationId xmlns:a16="http://schemas.microsoft.com/office/drawing/2014/main" id="{24CFEAEE-CF47-4023-A45E-1E400C5275A1}"/>
              </a:ext>
            </a:extLst>
          </p:cNvPr>
          <p:cNvSpPr>
            <a:spLocks noGrp="1"/>
          </p:cNvSpPr>
          <p:nvPr>
            <p:ph type="title"/>
          </p:nvPr>
        </p:nvSpPr>
        <p:spPr>
          <a:xfrm>
            <a:off x="163902" y="969886"/>
            <a:ext cx="7384979" cy="698500"/>
          </a:xfrm>
        </p:spPr>
        <p:txBody>
          <a:bodyPr/>
          <a:lstStyle/>
          <a:p>
            <a:r>
              <a:rPr lang="en-US" dirty="0"/>
              <a:t>Topics</a:t>
            </a:r>
          </a:p>
        </p:txBody>
      </p:sp>
    </p:spTree>
    <p:extLst>
      <p:ext uri="{BB962C8B-B14F-4D97-AF65-F5344CB8AC3E}">
        <p14:creationId xmlns:p14="http://schemas.microsoft.com/office/powerpoint/2010/main" val="4489958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34F7A2E-C35B-478F-8209-37AFAE8F6C21}"/>
              </a:ext>
            </a:extLst>
          </p:cNvPr>
          <p:cNvSpPr>
            <a:spLocks noGrp="1"/>
          </p:cNvSpPr>
          <p:nvPr>
            <p:ph idx="1"/>
          </p:nvPr>
        </p:nvSpPr>
        <p:spPr>
          <a:xfrm>
            <a:off x="175053" y="1690687"/>
            <a:ext cx="7519288" cy="4592881"/>
          </a:xfrm>
        </p:spPr>
        <p:txBody>
          <a:bodyPr/>
          <a:lstStyle/>
          <a:p>
            <a:pPr lvl="0"/>
            <a:endParaRPr lang="en-US" sz="2500" dirty="0"/>
          </a:p>
          <a:p>
            <a:pPr lvl="0"/>
            <a:r>
              <a:rPr lang="en-US" sz="2500" dirty="0"/>
              <a:t>Assist owners and operators in conserving and improving the nation’s natural resource base.</a:t>
            </a:r>
          </a:p>
          <a:p>
            <a:pPr lvl="0"/>
            <a:endParaRPr lang="en-US" sz="2500" dirty="0"/>
          </a:p>
          <a:p>
            <a:pPr lvl="0"/>
            <a:r>
              <a:rPr lang="en-US" sz="2500" dirty="0"/>
              <a:t>Cost share is offered for eligible practices </a:t>
            </a:r>
          </a:p>
          <a:p>
            <a:pPr lvl="0"/>
            <a:endParaRPr lang="en-US" sz="2500" dirty="0"/>
          </a:p>
          <a:p>
            <a:pPr lvl="0"/>
            <a:r>
              <a:rPr lang="en-US" sz="2500" dirty="0"/>
              <a:t>Cost share rates include the cost of any factors necessary to perform the practice</a:t>
            </a:r>
            <a:endParaRPr lang="en-US" dirty="0"/>
          </a:p>
        </p:txBody>
      </p:sp>
      <p:sp>
        <p:nvSpPr>
          <p:cNvPr id="3" name="Title 2">
            <a:extLst>
              <a:ext uri="{FF2B5EF4-FFF2-40B4-BE49-F238E27FC236}">
                <a16:creationId xmlns:a16="http://schemas.microsoft.com/office/drawing/2014/main" id="{8FEC551A-F119-4792-B21B-B8EB2F34D1AA}"/>
              </a:ext>
            </a:extLst>
          </p:cNvPr>
          <p:cNvSpPr>
            <a:spLocks noGrp="1"/>
          </p:cNvSpPr>
          <p:nvPr>
            <p:ph type="title"/>
          </p:nvPr>
        </p:nvSpPr>
        <p:spPr/>
        <p:txBody>
          <a:bodyPr/>
          <a:lstStyle/>
          <a:p>
            <a:r>
              <a:rPr lang="en-US" dirty="0"/>
              <a:t>Program Objective</a:t>
            </a:r>
          </a:p>
        </p:txBody>
      </p:sp>
    </p:spTree>
    <p:extLst>
      <p:ext uri="{BB962C8B-B14F-4D97-AF65-F5344CB8AC3E}">
        <p14:creationId xmlns:p14="http://schemas.microsoft.com/office/powerpoint/2010/main" val="3201616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26C6E8F-DB87-4904-A30A-6ABABF3FBE4F}"/>
              </a:ext>
            </a:extLst>
          </p:cNvPr>
          <p:cNvSpPr>
            <a:spLocks noGrp="1"/>
          </p:cNvSpPr>
          <p:nvPr>
            <p:ph idx="1"/>
          </p:nvPr>
        </p:nvSpPr>
        <p:spPr>
          <a:xfrm>
            <a:off x="23446" y="2001781"/>
            <a:ext cx="7694341" cy="4351338"/>
          </a:xfrm>
        </p:spPr>
        <p:txBody>
          <a:bodyPr/>
          <a:lstStyle/>
          <a:p>
            <a:pPr marL="457200" lvl="0" indent="-457200">
              <a:buFont typeface="Arial" panose="020B0604020202020204" pitchFamily="34" charset="0"/>
              <a:buChar char="•"/>
            </a:pPr>
            <a:endParaRPr lang="en-US" sz="2600" dirty="0"/>
          </a:p>
          <a:p>
            <a:pPr marL="457200" lvl="0" indent="-457200">
              <a:buFont typeface="Arial" panose="020B0604020202020204" pitchFamily="34" charset="0"/>
              <a:buChar char="•"/>
            </a:pPr>
            <a:endParaRPr lang="en-US" sz="2600" dirty="0"/>
          </a:p>
          <a:p>
            <a:endParaRPr lang="en-US" sz="2600" dirty="0"/>
          </a:p>
        </p:txBody>
      </p:sp>
      <p:sp>
        <p:nvSpPr>
          <p:cNvPr id="3" name="Title 2">
            <a:extLst>
              <a:ext uri="{FF2B5EF4-FFF2-40B4-BE49-F238E27FC236}">
                <a16:creationId xmlns:a16="http://schemas.microsoft.com/office/drawing/2014/main" id="{33E3FA75-C93D-4F8F-B2F0-ADCBD785F762}"/>
              </a:ext>
            </a:extLst>
          </p:cNvPr>
          <p:cNvSpPr>
            <a:spLocks noGrp="1"/>
          </p:cNvSpPr>
          <p:nvPr>
            <p:ph type="title"/>
          </p:nvPr>
        </p:nvSpPr>
        <p:spPr>
          <a:xfrm>
            <a:off x="332808" y="1160888"/>
            <a:ext cx="7384979" cy="698500"/>
          </a:xfrm>
        </p:spPr>
        <p:txBody>
          <a:bodyPr/>
          <a:lstStyle/>
          <a:p>
            <a:r>
              <a:rPr lang="en-US" dirty="0"/>
              <a:t>Changes in the CRP Program</a:t>
            </a:r>
          </a:p>
        </p:txBody>
      </p:sp>
      <p:sp>
        <p:nvSpPr>
          <p:cNvPr id="4" name="Content Placeholder 1">
            <a:extLst>
              <a:ext uri="{FF2B5EF4-FFF2-40B4-BE49-F238E27FC236}">
                <a16:creationId xmlns:a16="http://schemas.microsoft.com/office/drawing/2014/main" id="{2DC3FA5E-5609-43A1-8EED-A25D15E73828}"/>
              </a:ext>
            </a:extLst>
          </p:cNvPr>
          <p:cNvSpPr txBox="1">
            <a:spLocks/>
          </p:cNvSpPr>
          <p:nvPr/>
        </p:nvSpPr>
        <p:spPr bwMode="auto">
          <a:xfrm>
            <a:off x="332808" y="1510138"/>
            <a:ext cx="7660888"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lnSpc>
                <a:spcPct val="90000"/>
              </a:lnSpc>
              <a:spcBef>
                <a:spcPts val="1000"/>
              </a:spcBef>
              <a:spcAft>
                <a:spcPct val="0"/>
              </a:spcAft>
              <a:buFont typeface="Arial" panose="020B0604020202020204" pitchFamily="34" charset="0"/>
              <a:buNone/>
              <a:defRPr sz="2800" b="1" kern="1200">
                <a:solidFill>
                  <a:srgbClr val="065744"/>
                </a:solidFill>
                <a:latin typeface="Arial" panose="020B0604020202020204" pitchFamily="34" charset="0"/>
                <a:ea typeface="+mn-ea"/>
                <a:cs typeface="Arial" panose="020B0604020202020204" pitchFamily="34" charset="0"/>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a:p>
            <a:pPr marL="457200" indent="-457200">
              <a:buFont typeface="Arial" panose="020B0604020202020204" pitchFamily="34" charset="0"/>
              <a:buChar char="•"/>
            </a:pPr>
            <a:r>
              <a:rPr lang="en-US" dirty="0"/>
              <a:t>Soil Rental Rates were adjusted</a:t>
            </a:r>
          </a:p>
          <a:p>
            <a:pPr marL="457200" indent="-457200">
              <a:buFont typeface="Arial" panose="020B0604020202020204" pitchFamily="34" charset="0"/>
              <a:buChar char="•"/>
            </a:pPr>
            <a:r>
              <a:rPr lang="en-US" dirty="0"/>
              <a:t>Inflationary Adjustment</a:t>
            </a:r>
          </a:p>
          <a:p>
            <a:pPr marL="457200" indent="-457200">
              <a:buFont typeface="Arial" panose="020B0604020202020204" pitchFamily="34" charset="0"/>
              <a:buChar char="•"/>
            </a:pPr>
            <a:r>
              <a:rPr lang="en-US" dirty="0"/>
              <a:t>Climate Smart Practice Incentive</a:t>
            </a:r>
          </a:p>
          <a:p>
            <a:pPr marL="1143000" lvl="1" indent="-457200"/>
            <a:r>
              <a:rPr lang="en-US" dirty="0"/>
              <a:t>Woody Biomass – 10 Percent Incentive </a:t>
            </a:r>
          </a:p>
          <a:p>
            <a:pPr marL="1143000" lvl="1" indent="-457200"/>
            <a:r>
              <a:rPr lang="en-US" dirty="0"/>
              <a:t>Grass and Legume – 5 Percent Incentive </a:t>
            </a:r>
          </a:p>
          <a:p>
            <a:pPr marL="1143000" lvl="1" indent="-457200"/>
            <a:r>
              <a:rPr lang="en-US" dirty="0"/>
              <a:t>Grass – 3 Percent Incentive</a:t>
            </a:r>
            <a:endParaRPr lang="en-US" sz="2000" kern="1200" dirty="0">
              <a:solidFill>
                <a:schemeClr val="tx1"/>
              </a:solidFill>
              <a:effectLst/>
              <a:latin typeface="+mn-lt"/>
              <a:ea typeface="+mn-ea"/>
              <a:cs typeface="+mn-cs"/>
            </a:endParaRPr>
          </a:p>
          <a:p>
            <a:pPr marL="1143000" lvl="1" indent="-457200"/>
            <a:endParaRPr lang="en-US" dirty="0"/>
          </a:p>
          <a:p>
            <a:pPr marL="457200" indent="-457200">
              <a:buFont typeface="Arial" panose="020B0604020202020204" pitchFamily="34" charset="0"/>
              <a:buChar char="•"/>
            </a:pPr>
            <a:endParaRPr lang="en-US" dirty="0"/>
          </a:p>
        </p:txBody>
      </p:sp>
      <p:pic>
        <p:nvPicPr>
          <p:cNvPr id="6" name="Picture 5">
            <a:extLst>
              <a:ext uri="{FF2B5EF4-FFF2-40B4-BE49-F238E27FC236}">
                <a16:creationId xmlns:a16="http://schemas.microsoft.com/office/drawing/2014/main" id="{144DE08E-B1F6-4245-A9F3-3498224CCC02}"/>
              </a:ext>
            </a:extLst>
          </p:cNvPr>
          <p:cNvPicPr>
            <a:picLocks noChangeAspect="1"/>
          </p:cNvPicPr>
          <p:nvPr/>
        </p:nvPicPr>
        <p:blipFill>
          <a:blip r:embed="rId3"/>
          <a:stretch>
            <a:fillRect/>
          </a:stretch>
        </p:blipFill>
        <p:spPr>
          <a:xfrm>
            <a:off x="878021" y="4883510"/>
            <a:ext cx="6294552" cy="928704"/>
          </a:xfrm>
          <a:prstGeom prst="rect">
            <a:avLst/>
          </a:prstGeom>
        </p:spPr>
      </p:pic>
    </p:spTree>
    <p:extLst>
      <p:ext uri="{BB962C8B-B14F-4D97-AF65-F5344CB8AC3E}">
        <p14:creationId xmlns:p14="http://schemas.microsoft.com/office/powerpoint/2010/main" val="12609865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767BB69-4259-4F03-A979-49AA89DD9AA3}"/>
              </a:ext>
            </a:extLst>
          </p:cNvPr>
          <p:cNvSpPr>
            <a:spLocks noGrp="1"/>
          </p:cNvSpPr>
          <p:nvPr>
            <p:ph idx="1"/>
          </p:nvPr>
        </p:nvSpPr>
        <p:spPr>
          <a:xfrm>
            <a:off x="0" y="1636057"/>
            <a:ext cx="7738281" cy="4351338"/>
          </a:xfrm>
        </p:spPr>
        <p:txBody>
          <a:bodyPr/>
          <a:lstStyle/>
          <a:p>
            <a:pPr marL="457200" lvl="0" indent="-457200">
              <a:buFont typeface="Arial" panose="020B0604020202020204" pitchFamily="34" charset="0"/>
              <a:buChar char="•"/>
            </a:pPr>
            <a:r>
              <a:rPr lang="en-US" dirty="0"/>
              <a:t>General CRP</a:t>
            </a:r>
          </a:p>
          <a:p>
            <a:pPr marL="457200" lvl="0" indent="-457200">
              <a:buFont typeface="Arial" panose="020B0604020202020204" pitchFamily="34" charset="0"/>
              <a:buChar char="•"/>
            </a:pPr>
            <a:endParaRPr lang="en-US" dirty="0"/>
          </a:p>
          <a:p>
            <a:pPr marL="457200" lvl="0" indent="-457200">
              <a:buFont typeface="Arial" panose="020B0604020202020204" pitchFamily="34" charset="0"/>
              <a:buChar char="•"/>
            </a:pPr>
            <a:r>
              <a:rPr lang="en-US" dirty="0"/>
              <a:t>Continuous CRP</a:t>
            </a:r>
          </a:p>
          <a:p>
            <a:pPr marL="1143000" lvl="1" indent="-457200"/>
            <a:r>
              <a:rPr lang="en-US" dirty="0"/>
              <a:t>Grasslands CRP </a:t>
            </a:r>
          </a:p>
          <a:p>
            <a:pPr marL="1143000" lvl="1" indent="-457200"/>
            <a:r>
              <a:rPr lang="en-US" dirty="0"/>
              <a:t>Highly Erodible Land Initiative (HELI) CRP</a:t>
            </a:r>
          </a:p>
          <a:p>
            <a:pPr marL="1143000" lvl="1" indent="-457200"/>
            <a:r>
              <a:rPr lang="en-US" dirty="0"/>
              <a:t>State Acres for Wildlife Enhancement (SAFE) CRP</a:t>
            </a:r>
          </a:p>
        </p:txBody>
      </p:sp>
      <p:sp>
        <p:nvSpPr>
          <p:cNvPr id="3" name="Title 2">
            <a:extLst>
              <a:ext uri="{FF2B5EF4-FFF2-40B4-BE49-F238E27FC236}">
                <a16:creationId xmlns:a16="http://schemas.microsoft.com/office/drawing/2014/main" id="{24CFEAEE-CF47-4023-A45E-1E400C5275A1}"/>
              </a:ext>
            </a:extLst>
          </p:cNvPr>
          <p:cNvSpPr>
            <a:spLocks noGrp="1"/>
          </p:cNvSpPr>
          <p:nvPr>
            <p:ph type="title"/>
          </p:nvPr>
        </p:nvSpPr>
        <p:spPr>
          <a:xfrm>
            <a:off x="163902" y="969886"/>
            <a:ext cx="7384979" cy="698500"/>
          </a:xfrm>
        </p:spPr>
        <p:txBody>
          <a:bodyPr/>
          <a:lstStyle/>
          <a:p>
            <a:r>
              <a:rPr lang="en-US" dirty="0"/>
              <a:t>CRP Programs</a:t>
            </a:r>
          </a:p>
        </p:txBody>
      </p:sp>
    </p:spTree>
    <p:extLst>
      <p:ext uri="{BB962C8B-B14F-4D97-AF65-F5344CB8AC3E}">
        <p14:creationId xmlns:p14="http://schemas.microsoft.com/office/powerpoint/2010/main" val="121792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767BB69-4259-4F03-A979-49AA89DD9AA3}"/>
              </a:ext>
            </a:extLst>
          </p:cNvPr>
          <p:cNvSpPr>
            <a:spLocks noGrp="1"/>
          </p:cNvSpPr>
          <p:nvPr>
            <p:ph idx="1"/>
          </p:nvPr>
        </p:nvSpPr>
        <p:spPr>
          <a:xfrm>
            <a:off x="163902" y="1668386"/>
            <a:ext cx="7738281" cy="4681614"/>
          </a:xfrm>
        </p:spPr>
        <p:txBody>
          <a:bodyPr/>
          <a:lstStyle/>
          <a:p>
            <a:pPr marL="457200" lvl="0" indent="-457200">
              <a:buFont typeface="Arial" panose="020B0604020202020204" pitchFamily="34" charset="0"/>
              <a:buChar char="•"/>
            </a:pPr>
            <a:r>
              <a:rPr lang="en-US" dirty="0"/>
              <a:t>General </a:t>
            </a:r>
          </a:p>
          <a:p>
            <a:pPr lvl="0"/>
            <a:endParaRPr lang="en-US" dirty="0"/>
          </a:p>
          <a:p>
            <a:pPr marL="1143000" lvl="1" indent="-457200"/>
            <a:r>
              <a:rPr lang="en-US" dirty="0"/>
              <a:t>Signup Period was from January 4 – July 23</a:t>
            </a:r>
          </a:p>
          <a:p>
            <a:pPr marL="1143000" lvl="1" indent="-457200"/>
            <a:r>
              <a:rPr lang="en-US" dirty="0"/>
              <a:t>133 offers were submitted </a:t>
            </a:r>
          </a:p>
          <a:p>
            <a:pPr marL="1600200" lvl="2" indent="-457200"/>
            <a:r>
              <a:rPr lang="en-US" dirty="0"/>
              <a:t>133 were ranked &amp; accepted</a:t>
            </a:r>
          </a:p>
          <a:p>
            <a:pPr lvl="3" indent="0">
              <a:buNone/>
            </a:pPr>
            <a:endParaRPr lang="en-US" dirty="0"/>
          </a:p>
          <a:p>
            <a:pPr lvl="3" indent="0">
              <a:buNone/>
            </a:pPr>
            <a:endParaRPr lang="en-US" dirty="0"/>
          </a:p>
        </p:txBody>
      </p:sp>
      <p:sp>
        <p:nvSpPr>
          <p:cNvPr id="3" name="Title 2">
            <a:extLst>
              <a:ext uri="{FF2B5EF4-FFF2-40B4-BE49-F238E27FC236}">
                <a16:creationId xmlns:a16="http://schemas.microsoft.com/office/drawing/2014/main" id="{24CFEAEE-CF47-4023-A45E-1E400C5275A1}"/>
              </a:ext>
            </a:extLst>
          </p:cNvPr>
          <p:cNvSpPr>
            <a:spLocks noGrp="1"/>
          </p:cNvSpPr>
          <p:nvPr>
            <p:ph type="title"/>
          </p:nvPr>
        </p:nvSpPr>
        <p:spPr>
          <a:xfrm>
            <a:off x="163902" y="969886"/>
            <a:ext cx="7384979" cy="698500"/>
          </a:xfrm>
        </p:spPr>
        <p:txBody>
          <a:bodyPr/>
          <a:lstStyle/>
          <a:p>
            <a:r>
              <a:rPr lang="en-US" dirty="0"/>
              <a:t>CRP Programs</a:t>
            </a:r>
          </a:p>
        </p:txBody>
      </p:sp>
      <p:graphicFrame>
        <p:nvGraphicFramePr>
          <p:cNvPr id="4" name="Table 4">
            <a:extLst>
              <a:ext uri="{FF2B5EF4-FFF2-40B4-BE49-F238E27FC236}">
                <a16:creationId xmlns:a16="http://schemas.microsoft.com/office/drawing/2014/main" id="{EFD507D4-3BD9-4A66-8DA9-18E5B0E8E5DE}"/>
              </a:ext>
            </a:extLst>
          </p:cNvPr>
          <p:cNvGraphicFramePr>
            <a:graphicFrameLocks noGrp="1"/>
          </p:cNvGraphicFramePr>
          <p:nvPr>
            <p:extLst>
              <p:ext uri="{D42A27DB-BD31-4B8C-83A1-F6EECF244321}">
                <p14:modId xmlns:p14="http://schemas.microsoft.com/office/powerpoint/2010/main" val="3658296703"/>
              </p:ext>
            </p:extLst>
          </p:nvPr>
        </p:nvGraphicFramePr>
        <p:xfrm>
          <a:off x="2034298" y="3937394"/>
          <a:ext cx="4518902" cy="2225040"/>
        </p:xfrm>
        <a:graphic>
          <a:graphicData uri="http://schemas.openxmlformats.org/drawingml/2006/table">
            <a:tbl>
              <a:tblPr firstRow="1" bandRow="1">
                <a:tableStyleId>{5C22544A-7EE6-4342-B048-85BDC9FD1C3A}</a:tableStyleId>
              </a:tblPr>
              <a:tblGrid>
                <a:gridCol w="2450666">
                  <a:extLst>
                    <a:ext uri="{9D8B030D-6E8A-4147-A177-3AD203B41FA5}">
                      <a16:colId xmlns:a16="http://schemas.microsoft.com/office/drawing/2014/main" val="1145059160"/>
                    </a:ext>
                  </a:extLst>
                </a:gridCol>
                <a:gridCol w="2068236">
                  <a:extLst>
                    <a:ext uri="{9D8B030D-6E8A-4147-A177-3AD203B41FA5}">
                      <a16:colId xmlns:a16="http://schemas.microsoft.com/office/drawing/2014/main" val="1858231561"/>
                    </a:ext>
                  </a:extLst>
                </a:gridCol>
              </a:tblGrid>
              <a:tr h="370840">
                <a:tc>
                  <a:txBody>
                    <a:bodyPr/>
                    <a:lstStyle/>
                    <a:p>
                      <a:pPr algn="ctr"/>
                      <a:r>
                        <a:rPr lang="en-US" dirty="0"/>
                        <a:t>County</a:t>
                      </a:r>
                    </a:p>
                  </a:txBody>
                  <a:tcPr/>
                </a:tc>
                <a:tc>
                  <a:txBody>
                    <a:bodyPr/>
                    <a:lstStyle/>
                    <a:p>
                      <a:pPr algn="ctr"/>
                      <a:r>
                        <a:rPr lang="en-US" dirty="0"/>
                        <a:t>Number of Offers </a:t>
                      </a:r>
                    </a:p>
                  </a:txBody>
                  <a:tcPr/>
                </a:tc>
                <a:extLst>
                  <a:ext uri="{0D108BD9-81ED-4DB2-BD59-A6C34878D82A}">
                    <a16:rowId xmlns:a16="http://schemas.microsoft.com/office/drawing/2014/main" val="2048139170"/>
                  </a:ext>
                </a:extLst>
              </a:tr>
              <a:tr h="370840">
                <a:tc>
                  <a:txBody>
                    <a:bodyPr/>
                    <a:lstStyle/>
                    <a:p>
                      <a:pPr algn="ctr"/>
                      <a:r>
                        <a:rPr lang="en-US" dirty="0"/>
                        <a:t>Curry</a:t>
                      </a:r>
                    </a:p>
                  </a:txBody>
                  <a:tcPr/>
                </a:tc>
                <a:tc>
                  <a:txBody>
                    <a:bodyPr/>
                    <a:lstStyle/>
                    <a:p>
                      <a:pPr algn="ctr"/>
                      <a:r>
                        <a:rPr lang="en-US" dirty="0"/>
                        <a:t>116</a:t>
                      </a:r>
                    </a:p>
                  </a:txBody>
                  <a:tcPr/>
                </a:tc>
                <a:extLst>
                  <a:ext uri="{0D108BD9-81ED-4DB2-BD59-A6C34878D82A}">
                    <a16:rowId xmlns:a16="http://schemas.microsoft.com/office/drawing/2014/main" val="2798914135"/>
                  </a:ext>
                </a:extLst>
              </a:tr>
              <a:tr h="370840">
                <a:tc>
                  <a:txBody>
                    <a:bodyPr/>
                    <a:lstStyle/>
                    <a:p>
                      <a:pPr algn="ctr"/>
                      <a:r>
                        <a:rPr lang="en-US" dirty="0"/>
                        <a:t>Lea</a:t>
                      </a:r>
                    </a:p>
                  </a:txBody>
                  <a:tcPr/>
                </a:tc>
                <a:tc>
                  <a:txBody>
                    <a:bodyPr/>
                    <a:lstStyle/>
                    <a:p>
                      <a:pPr algn="ctr"/>
                      <a:r>
                        <a:rPr lang="en-US" dirty="0"/>
                        <a:t>5</a:t>
                      </a:r>
                    </a:p>
                  </a:txBody>
                  <a:tcPr/>
                </a:tc>
                <a:extLst>
                  <a:ext uri="{0D108BD9-81ED-4DB2-BD59-A6C34878D82A}">
                    <a16:rowId xmlns:a16="http://schemas.microsoft.com/office/drawing/2014/main" val="1875526295"/>
                  </a:ext>
                </a:extLst>
              </a:tr>
              <a:tr h="370840">
                <a:tc>
                  <a:txBody>
                    <a:bodyPr/>
                    <a:lstStyle/>
                    <a:p>
                      <a:pPr algn="ctr"/>
                      <a:r>
                        <a:rPr lang="en-US" dirty="0"/>
                        <a:t>Roosevelt</a:t>
                      </a:r>
                    </a:p>
                  </a:txBody>
                  <a:tcPr/>
                </a:tc>
                <a:tc>
                  <a:txBody>
                    <a:bodyPr/>
                    <a:lstStyle/>
                    <a:p>
                      <a:pPr algn="ctr"/>
                      <a:r>
                        <a:rPr lang="en-US" dirty="0"/>
                        <a:t>8</a:t>
                      </a:r>
                    </a:p>
                  </a:txBody>
                  <a:tcPr/>
                </a:tc>
                <a:extLst>
                  <a:ext uri="{0D108BD9-81ED-4DB2-BD59-A6C34878D82A}">
                    <a16:rowId xmlns:a16="http://schemas.microsoft.com/office/drawing/2014/main" val="2836416665"/>
                  </a:ext>
                </a:extLst>
              </a:tr>
              <a:tr h="370840">
                <a:tc>
                  <a:txBody>
                    <a:bodyPr/>
                    <a:lstStyle/>
                    <a:p>
                      <a:pPr algn="ctr"/>
                      <a:r>
                        <a:rPr lang="en-US" dirty="0"/>
                        <a:t>Torrance</a:t>
                      </a:r>
                    </a:p>
                  </a:txBody>
                  <a:tcPr/>
                </a:tc>
                <a:tc>
                  <a:txBody>
                    <a:bodyPr/>
                    <a:lstStyle/>
                    <a:p>
                      <a:pPr algn="ctr"/>
                      <a:r>
                        <a:rPr lang="en-US" dirty="0"/>
                        <a:t>1</a:t>
                      </a:r>
                    </a:p>
                  </a:txBody>
                  <a:tcPr/>
                </a:tc>
                <a:extLst>
                  <a:ext uri="{0D108BD9-81ED-4DB2-BD59-A6C34878D82A}">
                    <a16:rowId xmlns:a16="http://schemas.microsoft.com/office/drawing/2014/main" val="1048395995"/>
                  </a:ext>
                </a:extLst>
              </a:tr>
              <a:tr h="370840">
                <a:tc>
                  <a:txBody>
                    <a:bodyPr/>
                    <a:lstStyle/>
                    <a:p>
                      <a:pPr algn="ctr"/>
                      <a:r>
                        <a:rPr lang="en-US" dirty="0"/>
                        <a:t>Union</a:t>
                      </a:r>
                    </a:p>
                  </a:txBody>
                  <a:tcPr/>
                </a:tc>
                <a:tc>
                  <a:txBody>
                    <a:bodyPr/>
                    <a:lstStyle/>
                    <a:p>
                      <a:pPr algn="ctr"/>
                      <a:r>
                        <a:rPr lang="en-US" dirty="0"/>
                        <a:t>3</a:t>
                      </a:r>
                    </a:p>
                  </a:txBody>
                  <a:tcPr/>
                </a:tc>
                <a:extLst>
                  <a:ext uri="{0D108BD9-81ED-4DB2-BD59-A6C34878D82A}">
                    <a16:rowId xmlns:a16="http://schemas.microsoft.com/office/drawing/2014/main" val="3288138831"/>
                  </a:ext>
                </a:extLst>
              </a:tr>
            </a:tbl>
          </a:graphicData>
        </a:graphic>
      </p:graphicFrame>
    </p:spTree>
    <p:extLst>
      <p:ext uri="{BB962C8B-B14F-4D97-AF65-F5344CB8AC3E}">
        <p14:creationId xmlns:p14="http://schemas.microsoft.com/office/powerpoint/2010/main" val="5346042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767BB69-4259-4F03-A979-49AA89DD9AA3}"/>
              </a:ext>
            </a:extLst>
          </p:cNvPr>
          <p:cNvSpPr>
            <a:spLocks noGrp="1"/>
          </p:cNvSpPr>
          <p:nvPr>
            <p:ph idx="1"/>
          </p:nvPr>
        </p:nvSpPr>
        <p:spPr>
          <a:xfrm>
            <a:off x="0" y="1636057"/>
            <a:ext cx="7738281" cy="4351338"/>
          </a:xfrm>
        </p:spPr>
        <p:txBody>
          <a:bodyPr/>
          <a:lstStyle/>
          <a:p>
            <a:pPr marL="457200" lvl="0" indent="-457200">
              <a:buFont typeface="Arial" panose="020B0604020202020204" pitchFamily="34" charset="0"/>
              <a:buChar char="•"/>
            </a:pPr>
            <a:r>
              <a:rPr lang="en-US" sz="3600" dirty="0"/>
              <a:t>Continuous</a:t>
            </a:r>
          </a:p>
          <a:p>
            <a:pPr lvl="0"/>
            <a:endParaRPr lang="en-US" sz="2400" dirty="0"/>
          </a:p>
          <a:p>
            <a:pPr marL="1143000" lvl="1" indent="-457200"/>
            <a:r>
              <a:rPr lang="en-US" sz="3600" dirty="0"/>
              <a:t>HELI</a:t>
            </a:r>
          </a:p>
          <a:p>
            <a:pPr marL="1143000" lvl="1" indent="-457200"/>
            <a:r>
              <a:rPr lang="en-US" sz="3600" dirty="0"/>
              <a:t>SAFE</a:t>
            </a:r>
          </a:p>
          <a:p>
            <a:pPr marL="1143000" lvl="1" indent="-457200"/>
            <a:r>
              <a:rPr lang="en-US" sz="3600" dirty="0"/>
              <a:t>Grasslands</a:t>
            </a:r>
          </a:p>
        </p:txBody>
      </p:sp>
      <p:sp>
        <p:nvSpPr>
          <p:cNvPr id="3" name="Title 2">
            <a:extLst>
              <a:ext uri="{FF2B5EF4-FFF2-40B4-BE49-F238E27FC236}">
                <a16:creationId xmlns:a16="http://schemas.microsoft.com/office/drawing/2014/main" id="{24CFEAEE-CF47-4023-A45E-1E400C5275A1}"/>
              </a:ext>
            </a:extLst>
          </p:cNvPr>
          <p:cNvSpPr>
            <a:spLocks noGrp="1"/>
          </p:cNvSpPr>
          <p:nvPr>
            <p:ph type="title"/>
          </p:nvPr>
        </p:nvSpPr>
        <p:spPr>
          <a:xfrm>
            <a:off x="163902" y="969886"/>
            <a:ext cx="7384979" cy="698500"/>
          </a:xfrm>
        </p:spPr>
        <p:txBody>
          <a:bodyPr/>
          <a:lstStyle/>
          <a:p>
            <a:r>
              <a:rPr lang="en-US" dirty="0"/>
              <a:t>CRP Programs</a:t>
            </a:r>
          </a:p>
        </p:txBody>
      </p:sp>
    </p:spTree>
    <p:extLst>
      <p:ext uri="{BB962C8B-B14F-4D97-AF65-F5344CB8AC3E}">
        <p14:creationId xmlns:p14="http://schemas.microsoft.com/office/powerpoint/2010/main" val="34822935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767BB69-4259-4F03-A979-49AA89DD9AA3}"/>
              </a:ext>
            </a:extLst>
          </p:cNvPr>
          <p:cNvSpPr>
            <a:spLocks noGrp="1"/>
          </p:cNvSpPr>
          <p:nvPr>
            <p:ph idx="1"/>
          </p:nvPr>
        </p:nvSpPr>
        <p:spPr>
          <a:xfrm>
            <a:off x="0" y="1636057"/>
            <a:ext cx="7738281" cy="4351338"/>
          </a:xfrm>
        </p:spPr>
        <p:txBody>
          <a:bodyPr/>
          <a:lstStyle/>
          <a:p>
            <a:pPr marL="457200" lvl="0" indent="-457200">
              <a:buFont typeface="Arial" panose="020B0604020202020204" pitchFamily="34" charset="0"/>
              <a:buChar char="•"/>
            </a:pPr>
            <a:r>
              <a:rPr lang="en-US" sz="3600" dirty="0"/>
              <a:t>Continuous</a:t>
            </a:r>
          </a:p>
          <a:p>
            <a:pPr lvl="0"/>
            <a:endParaRPr lang="en-US" sz="3600" dirty="0"/>
          </a:p>
          <a:p>
            <a:pPr marL="1143000" lvl="1" indent="-457200"/>
            <a:r>
              <a:rPr lang="en-US" sz="3600" dirty="0"/>
              <a:t>HELI</a:t>
            </a:r>
          </a:p>
          <a:p>
            <a:pPr lvl="2" indent="0">
              <a:buNone/>
            </a:pPr>
            <a:r>
              <a:rPr lang="en-US" sz="2800" dirty="0"/>
              <a:t>Signup Period January 4 – August 6</a:t>
            </a:r>
          </a:p>
          <a:p>
            <a:pPr marL="1143000" lvl="1" indent="-457200"/>
            <a:endParaRPr lang="en-US" sz="3600" dirty="0"/>
          </a:p>
        </p:txBody>
      </p:sp>
      <p:sp>
        <p:nvSpPr>
          <p:cNvPr id="3" name="Title 2">
            <a:extLst>
              <a:ext uri="{FF2B5EF4-FFF2-40B4-BE49-F238E27FC236}">
                <a16:creationId xmlns:a16="http://schemas.microsoft.com/office/drawing/2014/main" id="{24CFEAEE-CF47-4023-A45E-1E400C5275A1}"/>
              </a:ext>
            </a:extLst>
          </p:cNvPr>
          <p:cNvSpPr>
            <a:spLocks noGrp="1"/>
          </p:cNvSpPr>
          <p:nvPr>
            <p:ph type="title"/>
          </p:nvPr>
        </p:nvSpPr>
        <p:spPr>
          <a:xfrm>
            <a:off x="163902" y="969886"/>
            <a:ext cx="7384979" cy="698500"/>
          </a:xfrm>
        </p:spPr>
        <p:txBody>
          <a:bodyPr/>
          <a:lstStyle/>
          <a:p>
            <a:r>
              <a:rPr lang="en-US" dirty="0"/>
              <a:t>CRP Programs</a:t>
            </a:r>
          </a:p>
        </p:txBody>
      </p:sp>
      <p:graphicFrame>
        <p:nvGraphicFramePr>
          <p:cNvPr id="4" name="Table 3">
            <a:extLst>
              <a:ext uri="{FF2B5EF4-FFF2-40B4-BE49-F238E27FC236}">
                <a16:creationId xmlns:a16="http://schemas.microsoft.com/office/drawing/2014/main" id="{4E89A18A-8678-4AB4-A071-F6A48DAA3930}"/>
              </a:ext>
            </a:extLst>
          </p:cNvPr>
          <p:cNvGraphicFramePr>
            <a:graphicFrameLocks noGrp="1"/>
          </p:cNvGraphicFramePr>
          <p:nvPr>
            <p:extLst>
              <p:ext uri="{D42A27DB-BD31-4B8C-83A1-F6EECF244321}">
                <p14:modId xmlns:p14="http://schemas.microsoft.com/office/powerpoint/2010/main" val="172105978"/>
              </p:ext>
            </p:extLst>
          </p:nvPr>
        </p:nvGraphicFramePr>
        <p:xfrm>
          <a:off x="1808601" y="4133195"/>
          <a:ext cx="4518902" cy="1854200"/>
        </p:xfrm>
        <a:graphic>
          <a:graphicData uri="http://schemas.openxmlformats.org/drawingml/2006/table">
            <a:tbl>
              <a:tblPr firstRow="1" bandRow="1">
                <a:tableStyleId>{5C22544A-7EE6-4342-B048-85BDC9FD1C3A}</a:tableStyleId>
              </a:tblPr>
              <a:tblGrid>
                <a:gridCol w="2450666">
                  <a:extLst>
                    <a:ext uri="{9D8B030D-6E8A-4147-A177-3AD203B41FA5}">
                      <a16:colId xmlns:a16="http://schemas.microsoft.com/office/drawing/2014/main" val="306949735"/>
                    </a:ext>
                  </a:extLst>
                </a:gridCol>
                <a:gridCol w="2068236">
                  <a:extLst>
                    <a:ext uri="{9D8B030D-6E8A-4147-A177-3AD203B41FA5}">
                      <a16:colId xmlns:a16="http://schemas.microsoft.com/office/drawing/2014/main" val="678290750"/>
                    </a:ext>
                  </a:extLst>
                </a:gridCol>
              </a:tblGrid>
              <a:tr h="370840">
                <a:tc>
                  <a:txBody>
                    <a:bodyPr/>
                    <a:lstStyle/>
                    <a:p>
                      <a:pPr algn="ctr"/>
                      <a:r>
                        <a:rPr lang="en-US" dirty="0"/>
                        <a:t>County</a:t>
                      </a:r>
                    </a:p>
                  </a:txBody>
                  <a:tcPr/>
                </a:tc>
                <a:tc>
                  <a:txBody>
                    <a:bodyPr/>
                    <a:lstStyle/>
                    <a:p>
                      <a:pPr algn="ctr"/>
                      <a:r>
                        <a:rPr lang="en-US" dirty="0"/>
                        <a:t>Number of Offers </a:t>
                      </a:r>
                    </a:p>
                  </a:txBody>
                  <a:tcPr/>
                </a:tc>
                <a:extLst>
                  <a:ext uri="{0D108BD9-81ED-4DB2-BD59-A6C34878D82A}">
                    <a16:rowId xmlns:a16="http://schemas.microsoft.com/office/drawing/2014/main" val="3708926306"/>
                  </a:ext>
                </a:extLst>
              </a:tr>
              <a:tr h="370840">
                <a:tc>
                  <a:txBody>
                    <a:bodyPr/>
                    <a:lstStyle/>
                    <a:p>
                      <a:pPr algn="ctr"/>
                      <a:r>
                        <a:rPr lang="en-US" dirty="0"/>
                        <a:t>Curry</a:t>
                      </a:r>
                    </a:p>
                  </a:txBody>
                  <a:tcPr/>
                </a:tc>
                <a:tc>
                  <a:txBody>
                    <a:bodyPr/>
                    <a:lstStyle/>
                    <a:p>
                      <a:pPr algn="ctr"/>
                      <a:r>
                        <a:rPr lang="en-US" dirty="0"/>
                        <a:t>56</a:t>
                      </a:r>
                    </a:p>
                  </a:txBody>
                  <a:tcPr/>
                </a:tc>
                <a:extLst>
                  <a:ext uri="{0D108BD9-81ED-4DB2-BD59-A6C34878D82A}">
                    <a16:rowId xmlns:a16="http://schemas.microsoft.com/office/drawing/2014/main" val="2218726527"/>
                  </a:ext>
                </a:extLst>
              </a:tr>
              <a:tr h="370840">
                <a:tc>
                  <a:txBody>
                    <a:bodyPr/>
                    <a:lstStyle/>
                    <a:p>
                      <a:pPr algn="ctr"/>
                      <a:r>
                        <a:rPr lang="en-US" dirty="0"/>
                        <a:t>Harding</a:t>
                      </a:r>
                    </a:p>
                  </a:txBody>
                  <a:tcPr/>
                </a:tc>
                <a:tc>
                  <a:txBody>
                    <a:bodyPr/>
                    <a:lstStyle/>
                    <a:p>
                      <a:pPr algn="ctr"/>
                      <a:r>
                        <a:rPr lang="en-US" dirty="0"/>
                        <a:t>3</a:t>
                      </a:r>
                    </a:p>
                  </a:txBody>
                  <a:tcPr/>
                </a:tc>
                <a:extLst>
                  <a:ext uri="{0D108BD9-81ED-4DB2-BD59-A6C34878D82A}">
                    <a16:rowId xmlns:a16="http://schemas.microsoft.com/office/drawing/2014/main" val="1999959538"/>
                  </a:ext>
                </a:extLst>
              </a:tr>
              <a:tr h="370840">
                <a:tc>
                  <a:txBody>
                    <a:bodyPr/>
                    <a:lstStyle/>
                    <a:p>
                      <a:pPr algn="ctr"/>
                      <a:r>
                        <a:rPr lang="en-US" dirty="0"/>
                        <a:t>Lea</a:t>
                      </a:r>
                    </a:p>
                  </a:txBody>
                  <a:tcPr/>
                </a:tc>
                <a:tc>
                  <a:txBody>
                    <a:bodyPr/>
                    <a:lstStyle/>
                    <a:p>
                      <a:pPr algn="ctr"/>
                      <a:r>
                        <a:rPr lang="en-US" dirty="0"/>
                        <a:t>1</a:t>
                      </a:r>
                    </a:p>
                  </a:txBody>
                  <a:tcPr/>
                </a:tc>
                <a:extLst>
                  <a:ext uri="{0D108BD9-81ED-4DB2-BD59-A6C34878D82A}">
                    <a16:rowId xmlns:a16="http://schemas.microsoft.com/office/drawing/2014/main" val="3606567683"/>
                  </a:ext>
                </a:extLst>
              </a:tr>
              <a:tr h="370840">
                <a:tc>
                  <a:txBody>
                    <a:bodyPr/>
                    <a:lstStyle/>
                    <a:p>
                      <a:pPr algn="ctr"/>
                      <a:r>
                        <a:rPr lang="en-US" dirty="0"/>
                        <a:t>Roosevelt</a:t>
                      </a:r>
                    </a:p>
                  </a:txBody>
                  <a:tcPr/>
                </a:tc>
                <a:tc>
                  <a:txBody>
                    <a:bodyPr/>
                    <a:lstStyle/>
                    <a:p>
                      <a:pPr algn="ctr"/>
                      <a:r>
                        <a:rPr lang="en-US" dirty="0"/>
                        <a:t>101</a:t>
                      </a:r>
                    </a:p>
                  </a:txBody>
                  <a:tcPr/>
                </a:tc>
                <a:extLst>
                  <a:ext uri="{0D108BD9-81ED-4DB2-BD59-A6C34878D82A}">
                    <a16:rowId xmlns:a16="http://schemas.microsoft.com/office/drawing/2014/main" val="302484533"/>
                  </a:ext>
                </a:extLst>
              </a:tr>
            </a:tbl>
          </a:graphicData>
        </a:graphic>
      </p:graphicFrame>
    </p:spTree>
    <p:extLst>
      <p:ext uri="{BB962C8B-B14F-4D97-AF65-F5344CB8AC3E}">
        <p14:creationId xmlns:p14="http://schemas.microsoft.com/office/powerpoint/2010/main" val="35928885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50BC837-E89A-4F05-B897-E5C347B3166C}"/>
              </a:ext>
            </a:extLst>
          </p:cNvPr>
          <p:cNvPicPr>
            <a:picLocks noChangeAspect="1"/>
          </p:cNvPicPr>
          <p:nvPr/>
        </p:nvPicPr>
        <p:blipFill>
          <a:blip r:embed="rId3"/>
          <a:stretch>
            <a:fillRect/>
          </a:stretch>
        </p:blipFill>
        <p:spPr>
          <a:xfrm>
            <a:off x="4386264" y="969886"/>
            <a:ext cx="3162618" cy="5129996"/>
          </a:xfrm>
          <a:prstGeom prst="rect">
            <a:avLst/>
          </a:prstGeom>
        </p:spPr>
      </p:pic>
      <p:sp>
        <p:nvSpPr>
          <p:cNvPr id="2" name="Content Placeholder 1">
            <a:extLst>
              <a:ext uri="{FF2B5EF4-FFF2-40B4-BE49-F238E27FC236}">
                <a16:creationId xmlns:a16="http://schemas.microsoft.com/office/drawing/2014/main" id="{0767BB69-4259-4F03-A979-49AA89DD9AA3}"/>
              </a:ext>
            </a:extLst>
          </p:cNvPr>
          <p:cNvSpPr>
            <a:spLocks noGrp="1"/>
          </p:cNvSpPr>
          <p:nvPr>
            <p:ph idx="1"/>
          </p:nvPr>
        </p:nvSpPr>
        <p:spPr>
          <a:xfrm>
            <a:off x="271463" y="1693709"/>
            <a:ext cx="7738281" cy="4351338"/>
          </a:xfrm>
        </p:spPr>
        <p:txBody>
          <a:bodyPr/>
          <a:lstStyle/>
          <a:p>
            <a:pPr marL="457200" lvl="0" indent="-457200">
              <a:buFont typeface="Arial" panose="020B0604020202020204" pitchFamily="34" charset="0"/>
              <a:buChar char="•"/>
            </a:pPr>
            <a:r>
              <a:rPr lang="en-US" sz="3600" dirty="0"/>
              <a:t>Continuous</a:t>
            </a:r>
          </a:p>
          <a:p>
            <a:pPr lvl="0"/>
            <a:endParaRPr lang="en-US" sz="3600" dirty="0"/>
          </a:p>
          <a:p>
            <a:pPr marL="1143000" lvl="1" indent="-457200"/>
            <a:r>
              <a:rPr lang="en-US" sz="3600" dirty="0"/>
              <a:t>SAFE</a:t>
            </a:r>
          </a:p>
          <a:p>
            <a:pPr marL="1600200" lvl="2" indent="-457200"/>
            <a:r>
              <a:rPr lang="en-US" sz="3200" dirty="0"/>
              <a:t>Lea (2007)</a:t>
            </a:r>
          </a:p>
          <a:p>
            <a:pPr marL="1600200" lvl="2" indent="-457200"/>
            <a:r>
              <a:rPr lang="en-US" sz="3200" dirty="0"/>
              <a:t>Lea &amp;Roosevelt (2021)</a:t>
            </a:r>
          </a:p>
          <a:p>
            <a:pPr marL="1600200" lvl="2" indent="-457200"/>
            <a:endParaRPr lang="en-US" sz="2400" dirty="0"/>
          </a:p>
          <a:p>
            <a:pPr lvl="3" indent="0">
              <a:buNone/>
            </a:pPr>
            <a:r>
              <a:rPr lang="en-US" sz="2400" dirty="0"/>
              <a:t>No offers were submitted </a:t>
            </a:r>
          </a:p>
          <a:p>
            <a:pPr lvl="3" indent="0">
              <a:buNone/>
            </a:pPr>
            <a:r>
              <a:rPr lang="en-US" sz="2400" dirty="0"/>
              <a:t>during this year’s signup period</a:t>
            </a:r>
          </a:p>
          <a:p>
            <a:pPr marL="1600200" lvl="2" indent="-457200"/>
            <a:endParaRPr lang="en-US" sz="3200" dirty="0"/>
          </a:p>
        </p:txBody>
      </p:sp>
      <p:sp>
        <p:nvSpPr>
          <p:cNvPr id="3" name="Title 2">
            <a:extLst>
              <a:ext uri="{FF2B5EF4-FFF2-40B4-BE49-F238E27FC236}">
                <a16:creationId xmlns:a16="http://schemas.microsoft.com/office/drawing/2014/main" id="{24CFEAEE-CF47-4023-A45E-1E400C5275A1}"/>
              </a:ext>
            </a:extLst>
          </p:cNvPr>
          <p:cNvSpPr>
            <a:spLocks noGrp="1"/>
          </p:cNvSpPr>
          <p:nvPr>
            <p:ph type="title"/>
          </p:nvPr>
        </p:nvSpPr>
        <p:spPr>
          <a:xfrm>
            <a:off x="163902" y="969886"/>
            <a:ext cx="7384979" cy="698500"/>
          </a:xfrm>
        </p:spPr>
        <p:txBody>
          <a:bodyPr/>
          <a:lstStyle/>
          <a:p>
            <a:r>
              <a:rPr lang="en-US" dirty="0"/>
              <a:t>CRP Programs</a:t>
            </a:r>
          </a:p>
        </p:txBody>
      </p:sp>
    </p:spTree>
    <p:extLst>
      <p:ext uri="{BB962C8B-B14F-4D97-AF65-F5344CB8AC3E}">
        <p14:creationId xmlns:p14="http://schemas.microsoft.com/office/powerpoint/2010/main" val="283893104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sa-ppt-template  -  Read-Only  -  Compatibility Mode" id="{8AC15269-4B09-4A84-8A42-584FC170C044}" vid="{BEB5E42D-E3AB-4AFB-AB92-053F55266DD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15D47F1D9237845B96CEC8128AEF216" ma:contentTypeVersion="5" ma:contentTypeDescription="Create a new document." ma:contentTypeScope="" ma:versionID="ddab6f9bc0c6604b92be558b2a836b1d">
  <xsd:schema xmlns:xsd="http://www.w3.org/2001/XMLSchema" xmlns:xs="http://www.w3.org/2001/XMLSchema" xmlns:p="http://schemas.microsoft.com/office/2006/metadata/properties" xmlns:ns2="64ddd35b-6849-43c6-9539-a5efcc3a3671" xmlns:ns3="08eb167f-9a12-4635-a5f3-ecf44ccaf439" targetNamespace="http://schemas.microsoft.com/office/2006/metadata/properties" ma:root="true" ma:fieldsID="790272cf30d42e440a79c47adfa767f5" ns2:_="" ns3:_="">
    <xsd:import namespace="64ddd35b-6849-43c6-9539-a5efcc3a3671"/>
    <xsd:import namespace="08eb167f-9a12-4635-a5f3-ecf44ccaf439"/>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ddd35b-6849-43c6-9539-a5efcc3a367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8eb167f-9a12-4635-a5f3-ecf44ccaf439"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70EF881-A42B-4E7C-A7BE-A5C64B2F0401}">
  <ds:schemaRefs>
    <ds:schemaRef ds:uri="http://schemas.microsoft.com/sharepoint/v3/contenttype/forms"/>
  </ds:schemaRefs>
</ds:datastoreItem>
</file>

<file path=customXml/itemProps2.xml><?xml version="1.0" encoding="utf-8"?>
<ds:datastoreItem xmlns:ds="http://schemas.openxmlformats.org/officeDocument/2006/customXml" ds:itemID="{398A4339-44E3-4CBF-95B5-4648CBA7117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ddd35b-6849-43c6-9539-a5efcc3a3671"/>
    <ds:schemaRef ds:uri="08eb167f-9a12-4635-a5f3-ecf44ccaf43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62A115E-49BC-470D-B137-F4D5FF62671A}">
  <ds:schemaRefs>
    <ds:schemaRef ds:uri="http://purl.org/dc/elements/1.1/"/>
    <ds:schemaRef ds:uri="http://schemas.openxmlformats.org/package/2006/metadata/core-properties"/>
    <ds:schemaRef ds:uri="64ddd35b-6849-43c6-9539-a5efcc3a3671"/>
    <ds:schemaRef ds:uri="http://purl.org/dc/dcmitype/"/>
    <ds:schemaRef ds:uri="http://schemas.microsoft.com/office/infopath/2007/PartnerControls"/>
    <ds:schemaRef ds:uri="http://purl.org/dc/terms/"/>
    <ds:schemaRef ds:uri="http://schemas.microsoft.com/office/2006/documentManagement/types"/>
    <ds:schemaRef ds:uri="08eb167f-9a12-4635-a5f3-ecf44ccaf439"/>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13077</TotalTime>
  <Words>1411</Words>
  <Application>Microsoft Office PowerPoint</Application>
  <PresentationFormat>On-screen Show (4:3)</PresentationFormat>
  <Paragraphs>190</Paragraphs>
  <Slides>13</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Frutiger LT 55 Roman</vt:lpstr>
      <vt:lpstr>Office Theme</vt:lpstr>
      <vt:lpstr>PowerPoint Presentation</vt:lpstr>
      <vt:lpstr>Topics</vt:lpstr>
      <vt:lpstr>Program Objective</vt:lpstr>
      <vt:lpstr>Changes in the CRP Program</vt:lpstr>
      <vt:lpstr>CRP Programs</vt:lpstr>
      <vt:lpstr>CRP Programs</vt:lpstr>
      <vt:lpstr>CRP Programs</vt:lpstr>
      <vt:lpstr>CRP Programs</vt:lpstr>
      <vt:lpstr>CRP Programs</vt:lpstr>
      <vt:lpstr>CRP Programs</vt:lpstr>
      <vt:lpstr>Conservation Priority Areas (CPAs) </vt:lpstr>
      <vt:lpstr>Conservation Priority Areas (CPAs) </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Jeffries, Elisa - FPAC-BC, Kansas City, MO</dc:creator>
  <cp:lastModifiedBy>Luna, Leonard - NRCS, Albuquerque, NM</cp:lastModifiedBy>
  <cp:revision>359</cp:revision>
  <cp:lastPrinted>2019-12-10T14:28:39Z</cp:lastPrinted>
  <dcterms:created xsi:type="dcterms:W3CDTF">2019-08-12T14:47:54Z</dcterms:created>
  <dcterms:modified xsi:type="dcterms:W3CDTF">2022-10-29T00:46:27Z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0x010100615D47F1D9237845B96CEC8128AEF216</vt:lpwstr>
  </property>
</Properties>
</file>