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74" r:id="rId2"/>
    <p:sldMasterId id="2147483685" r:id="rId3"/>
    <p:sldMasterId id="2147483690" r:id="rId4"/>
    <p:sldMasterId id="2147483702" r:id="rId5"/>
  </p:sldMasterIdLst>
  <p:notesMasterIdLst>
    <p:notesMasterId r:id="rId45"/>
  </p:notesMasterIdLst>
  <p:sldIdLst>
    <p:sldId id="256" r:id="rId6"/>
    <p:sldId id="614" r:id="rId7"/>
    <p:sldId id="716" r:id="rId8"/>
    <p:sldId id="1436" r:id="rId9"/>
    <p:sldId id="660" r:id="rId10"/>
    <p:sldId id="742" r:id="rId11"/>
    <p:sldId id="701" r:id="rId12"/>
    <p:sldId id="743" r:id="rId13"/>
    <p:sldId id="1217" r:id="rId14"/>
    <p:sldId id="1448" r:id="rId15"/>
    <p:sldId id="268" r:id="rId16"/>
    <p:sldId id="1446" r:id="rId17"/>
    <p:sldId id="1437" r:id="rId18"/>
    <p:sldId id="1445" r:id="rId19"/>
    <p:sldId id="1447" r:id="rId20"/>
    <p:sldId id="736" r:id="rId21"/>
    <p:sldId id="1438" r:id="rId22"/>
    <p:sldId id="739" r:id="rId23"/>
    <p:sldId id="730" r:id="rId24"/>
    <p:sldId id="740" r:id="rId25"/>
    <p:sldId id="741" r:id="rId26"/>
    <p:sldId id="746" r:id="rId27"/>
    <p:sldId id="259" r:id="rId28"/>
    <p:sldId id="278" r:id="rId29"/>
    <p:sldId id="1439" r:id="rId30"/>
    <p:sldId id="1440" r:id="rId31"/>
    <p:sldId id="1441" r:id="rId32"/>
    <p:sldId id="1442" r:id="rId33"/>
    <p:sldId id="1443" r:id="rId34"/>
    <p:sldId id="715" r:id="rId35"/>
    <p:sldId id="744" r:id="rId36"/>
    <p:sldId id="260" r:id="rId37"/>
    <p:sldId id="745" r:id="rId38"/>
    <p:sldId id="261" r:id="rId39"/>
    <p:sldId id="584" r:id="rId40"/>
    <p:sldId id="641" r:id="rId41"/>
    <p:sldId id="623" r:id="rId42"/>
    <p:sldId id="642" r:id="rId43"/>
    <p:sldId id="1444" r:id="rId4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nandez, Irma - NRCS, Washington, DC" initials="HI-NWD" lastIdx="10" clrIdx="0">
    <p:extLst>
      <p:ext uri="{19B8F6BF-5375-455C-9EA6-DF929625EA0E}">
        <p15:presenceInfo xmlns:p15="http://schemas.microsoft.com/office/powerpoint/2012/main" userId="S-1-5-21-2443529608-3098792306-3041422421-831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447B35"/>
    <a:srgbClr val="EEF3F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027" autoAdjust="0"/>
  </p:normalViewPr>
  <p:slideViewPr>
    <p:cSldViewPr snapToGrid="0" snapToObjects="1">
      <p:cViewPr varScale="1">
        <p:scale>
          <a:sx n="49" d="100"/>
          <a:sy n="49" d="100"/>
        </p:scale>
        <p:origin x="1459"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image" Target="../media/image19.jpeg"/><Relationship Id="rId4" Type="http://schemas.openxmlformats.org/officeDocument/2006/relationships/image" Target="../media/image2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image" Target="../media/image19.jpeg"/><Relationship Id="rId4"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A1FF1D-D683-41EA-94AE-7436DA0BB129}" type="doc">
      <dgm:prSet loTypeId="urn:microsoft.com/office/officeart/2005/8/layout/vList4" loCatId="list" qsTypeId="urn:microsoft.com/office/officeart/2005/8/quickstyle/simple1" qsCatId="simple" csTypeId="urn:microsoft.com/office/officeart/2005/8/colors/accent1_3" csCatId="accent1" phldr="1"/>
      <dgm:spPr/>
      <dgm:t>
        <a:bodyPr/>
        <a:lstStyle/>
        <a:p>
          <a:endParaRPr lang="en-US"/>
        </a:p>
      </dgm:t>
    </dgm:pt>
    <dgm:pt modelId="{DE6E9C67-793D-414B-93AD-651DF0ED6D69}">
      <dgm:prSet phldrT="[Text]"/>
      <dgm:spPr>
        <a:solidFill>
          <a:srgbClr val="5885BC"/>
        </a:solidFill>
      </dgm:spPr>
      <dgm:t>
        <a:bodyPr/>
        <a:lstStyle/>
        <a:p>
          <a:r>
            <a:rPr lang="en-US" b="1" dirty="0">
              <a:effectLst>
                <a:outerShdw blurRad="38100" dist="38100" dir="2700000" algn="tl">
                  <a:srgbClr val="000000">
                    <a:alpha val="43137"/>
                  </a:srgbClr>
                </a:outerShdw>
              </a:effectLst>
            </a:rPr>
            <a:t>Healthy Forests Reserve Program (HFRP)</a:t>
          </a:r>
        </a:p>
      </dgm:t>
    </dgm:pt>
    <dgm:pt modelId="{9C6C891F-9DFF-42F6-BD2E-EB36067BA27E}" type="parTrans" cxnId="{75B117F0-D5CA-4B4D-BCE5-1A3AE7E652CE}">
      <dgm:prSet/>
      <dgm:spPr/>
      <dgm:t>
        <a:bodyPr/>
        <a:lstStyle/>
        <a:p>
          <a:endParaRPr lang="en-US"/>
        </a:p>
      </dgm:t>
    </dgm:pt>
    <dgm:pt modelId="{0CE31A71-E202-4CDD-8EC3-008F93F9E759}" type="sibTrans" cxnId="{75B117F0-D5CA-4B4D-BCE5-1A3AE7E652CE}">
      <dgm:prSet/>
      <dgm:spPr/>
      <dgm:t>
        <a:bodyPr/>
        <a:lstStyle/>
        <a:p>
          <a:endParaRPr lang="en-US"/>
        </a:p>
      </dgm:t>
    </dgm:pt>
    <dgm:pt modelId="{0C483AB4-CD1F-4B3C-92C3-F56A430647B4}">
      <dgm:prSet phldrT="[Text]"/>
      <dgm:spPr/>
      <dgm:t>
        <a:bodyPr/>
        <a:lstStyle/>
        <a:p>
          <a:r>
            <a:rPr lang="en-US" b="1" dirty="0">
              <a:effectLst>
                <a:outerShdw blurRad="38100" dist="38100" dir="2700000" algn="tl">
                  <a:srgbClr val="000000">
                    <a:alpha val="43137"/>
                  </a:srgbClr>
                </a:outerShdw>
              </a:effectLst>
            </a:rPr>
            <a:t>Agricultural Conservation Easement Program </a:t>
          </a:r>
        </a:p>
      </dgm:t>
    </dgm:pt>
    <dgm:pt modelId="{ECA16AF7-9C53-484D-8AD4-B14E33B12048}" type="parTrans" cxnId="{41829A0E-FC9B-45FD-A6AE-91DD034A8F56}">
      <dgm:prSet/>
      <dgm:spPr/>
      <dgm:t>
        <a:bodyPr/>
        <a:lstStyle/>
        <a:p>
          <a:endParaRPr lang="en-US"/>
        </a:p>
      </dgm:t>
    </dgm:pt>
    <dgm:pt modelId="{91E94CE8-B430-4B67-88CD-0ADD1396F8FC}" type="sibTrans" cxnId="{41829A0E-FC9B-45FD-A6AE-91DD034A8F56}">
      <dgm:prSet/>
      <dgm:spPr/>
      <dgm:t>
        <a:bodyPr/>
        <a:lstStyle/>
        <a:p>
          <a:endParaRPr lang="en-US"/>
        </a:p>
      </dgm:t>
    </dgm:pt>
    <dgm:pt modelId="{63524E39-0FD2-4FA3-A5EE-912160B4024A}">
      <dgm:prSet phldrT="[Text]"/>
      <dgm:spPr/>
      <dgm:t>
        <a:bodyPr/>
        <a:lstStyle/>
        <a:p>
          <a:r>
            <a:rPr lang="en-US" b="1" dirty="0">
              <a:effectLst>
                <a:outerShdw blurRad="38100" dist="38100" dir="2700000" algn="tl">
                  <a:srgbClr val="000000">
                    <a:alpha val="43137"/>
                  </a:srgbClr>
                </a:outerShdw>
              </a:effectLst>
            </a:rPr>
            <a:t>Agricultural Land Easement (ACEP-ALE)</a:t>
          </a:r>
        </a:p>
      </dgm:t>
    </dgm:pt>
    <dgm:pt modelId="{B64AA6BC-D4DC-4BF3-AEF6-28F1947058C6}" type="parTrans" cxnId="{AB3E95DB-76D1-4BA1-86C6-E1654CF44BBA}">
      <dgm:prSet/>
      <dgm:spPr/>
      <dgm:t>
        <a:bodyPr/>
        <a:lstStyle/>
        <a:p>
          <a:endParaRPr lang="en-US"/>
        </a:p>
      </dgm:t>
    </dgm:pt>
    <dgm:pt modelId="{CDA4A606-8A6C-49FD-B695-A5F88354A232}" type="sibTrans" cxnId="{AB3E95DB-76D1-4BA1-86C6-E1654CF44BBA}">
      <dgm:prSet/>
      <dgm:spPr/>
      <dgm:t>
        <a:bodyPr/>
        <a:lstStyle/>
        <a:p>
          <a:endParaRPr lang="en-US"/>
        </a:p>
      </dgm:t>
    </dgm:pt>
    <dgm:pt modelId="{5FFA6253-BBAF-4CA2-87F5-3AC523B0AB29}">
      <dgm:prSet phldrT="[Text]"/>
      <dgm:spPr/>
      <dgm:t>
        <a:bodyPr/>
        <a:lstStyle/>
        <a:p>
          <a:r>
            <a:rPr lang="en-US" b="1" dirty="0">
              <a:effectLst>
                <a:outerShdw blurRad="38100" dist="38100" dir="2700000" algn="tl">
                  <a:srgbClr val="000000">
                    <a:alpha val="43137"/>
                  </a:srgbClr>
                </a:outerShdw>
              </a:effectLst>
            </a:rPr>
            <a:t>Wetland Reserve Easement (ACEP-WRE)</a:t>
          </a:r>
        </a:p>
      </dgm:t>
    </dgm:pt>
    <dgm:pt modelId="{46CF783F-4180-48F7-AE30-D3E88C5B2AB2}" type="parTrans" cxnId="{8829F424-73C2-4877-B4EF-04720E3A65AD}">
      <dgm:prSet/>
      <dgm:spPr/>
      <dgm:t>
        <a:bodyPr/>
        <a:lstStyle/>
        <a:p>
          <a:endParaRPr lang="en-US"/>
        </a:p>
      </dgm:t>
    </dgm:pt>
    <dgm:pt modelId="{49085758-6FDD-4B23-988B-CFD4BAE494E6}" type="sibTrans" cxnId="{8829F424-73C2-4877-B4EF-04720E3A65AD}">
      <dgm:prSet/>
      <dgm:spPr/>
      <dgm:t>
        <a:bodyPr/>
        <a:lstStyle/>
        <a:p>
          <a:endParaRPr lang="en-US"/>
        </a:p>
      </dgm:t>
    </dgm:pt>
    <dgm:pt modelId="{BD6B59EB-3E28-4DD7-AB59-ABD36157FA40}">
      <dgm:prSet/>
      <dgm:spPr>
        <a:solidFill>
          <a:srgbClr val="3C6494"/>
        </a:solidFill>
      </dgm:spPr>
      <dgm:t>
        <a:bodyPr/>
        <a:lstStyle/>
        <a:p>
          <a:r>
            <a:rPr lang="en-US" altLang="en-US" b="1" dirty="0">
              <a:effectLst>
                <a:outerShdw blurRad="38100" dist="38100" dir="2700000" algn="tl">
                  <a:srgbClr val="000000">
                    <a:alpha val="43137"/>
                  </a:srgbClr>
                </a:outerShdw>
              </a:effectLst>
            </a:rPr>
            <a:t>Emergency Watershed Protection Program – Floodplain Easements (EWPP-FPE)</a:t>
          </a:r>
          <a:endParaRPr lang="en-US" b="1" dirty="0">
            <a:effectLst>
              <a:outerShdw blurRad="38100" dist="38100" dir="2700000" algn="tl">
                <a:srgbClr val="000000">
                  <a:alpha val="43137"/>
                </a:srgbClr>
              </a:outerShdw>
            </a:effectLst>
          </a:endParaRPr>
        </a:p>
      </dgm:t>
    </dgm:pt>
    <dgm:pt modelId="{BA49ACDA-4DD9-4720-B794-A790C45B3922}" type="parTrans" cxnId="{F9708FDE-D301-411E-926B-C4664EE686E5}">
      <dgm:prSet/>
      <dgm:spPr/>
      <dgm:t>
        <a:bodyPr/>
        <a:lstStyle/>
        <a:p>
          <a:endParaRPr lang="en-US"/>
        </a:p>
      </dgm:t>
    </dgm:pt>
    <dgm:pt modelId="{2E797396-BF68-4D6B-A22E-BE8BCAF98EFD}" type="sibTrans" cxnId="{F9708FDE-D301-411E-926B-C4664EE686E5}">
      <dgm:prSet/>
      <dgm:spPr/>
      <dgm:t>
        <a:bodyPr/>
        <a:lstStyle/>
        <a:p>
          <a:endParaRPr lang="en-US"/>
        </a:p>
      </dgm:t>
    </dgm:pt>
    <dgm:pt modelId="{A0C77D03-9955-48C4-8521-612505BF9735}">
      <dgm:prSet phldrT="[Text]"/>
      <dgm:spPr>
        <a:solidFill>
          <a:srgbClr val="5885BC"/>
        </a:solidFill>
      </dgm:spPr>
      <dgm:t>
        <a:bodyPr/>
        <a:lstStyle/>
        <a:p>
          <a:r>
            <a:rPr lang="en-US" b="1" dirty="0">
              <a:effectLst>
                <a:outerShdw blurRad="38100" dist="38100" dir="2700000" algn="tl">
                  <a:srgbClr val="000000">
                    <a:alpha val="43137"/>
                  </a:srgbClr>
                </a:outerShdw>
              </a:effectLst>
            </a:rPr>
            <a:t>Regional Conservation Partnership Program (RCPP) – Easement Authorities</a:t>
          </a:r>
        </a:p>
      </dgm:t>
    </dgm:pt>
    <dgm:pt modelId="{A39A5C1B-49CD-40A2-815E-8D15AE9368B4}" type="parTrans" cxnId="{CAFAFC91-ECA6-4F6C-B375-F25EDE7DEEB8}">
      <dgm:prSet/>
      <dgm:spPr/>
      <dgm:t>
        <a:bodyPr/>
        <a:lstStyle/>
        <a:p>
          <a:endParaRPr lang="en-US"/>
        </a:p>
      </dgm:t>
    </dgm:pt>
    <dgm:pt modelId="{BE0A3C55-4C63-4CF8-85E2-4A3B40C83BC6}" type="sibTrans" cxnId="{CAFAFC91-ECA6-4F6C-B375-F25EDE7DEEB8}">
      <dgm:prSet/>
      <dgm:spPr/>
      <dgm:t>
        <a:bodyPr/>
        <a:lstStyle/>
        <a:p>
          <a:endParaRPr lang="en-US"/>
        </a:p>
      </dgm:t>
    </dgm:pt>
    <dgm:pt modelId="{02B4D078-2AB3-4BE2-87A0-25ACB3485598}" type="pres">
      <dgm:prSet presAssocID="{B4A1FF1D-D683-41EA-94AE-7436DA0BB129}" presName="linear" presStyleCnt="0">
        <dgm:presLayoutVars>
          <dgm:dir/>
          <dgm:resizeHandles val="exact"/>
        </dgm:presLayoutVars>
      </dgm:prSet>
      <dgm:spPr/>
    </dgm:pt>
    <dgm:pt modelId="{6129156A-207F-4EEF-92E1-9C9078F1B3C1}" type="pres">
      <dgm:prSet presAssocID="{0C483AB4-CD1F-4B3C-92C3-F56A430647B4}" presName="comp" presStyleCnt="0"/>
      <dgm:spPr/>
    </dgm:pt>
    <dgm:pt modelId="{06B9C71E-DA94-4395-AF98-CDA866298AED}" type="pres">
      <dgm:prSet presAssocID="{0C483AB4-CD1F-4B3C-92C3-F56A430647B4}" presName="box" presStyleLbl="node1" presStyleIdx="0" presStyleCnt="4"/>
      <dgm:spPr/>
    </dgm:pt>
    <dgm:pt modelId="{0BB49823-53CD-40C6-9419-9158FBC1451A}" type="pres">
      <dgm:prSet presAssocID="{0C483AB4-CD1F-4B3C-92C3-F56A430647B4}" presName="img"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0000" r="-40000"/>
          </a:stretch>
        </a:blipFill>
      </dgm:spPr>
    </dgm:pt>
    <dgm:pt modelId="{8A135E87-C1A4-4B1E-902B-979267C741F5}" type="pres">
      <dgm:prSet presAssocID="{0C483AB4-CD1F-4B3C-92C3-F56A430647B4}" presName="text" presStyleLbl="node1" presStyleIdx="0" presStyleCnt="4">
        <dgm:presLayoutVars>
          <dgm:bulletEnabled val="1"/>
        </dgm:presLayoutVars>
      </dgm:prSet>
      <dgm:spPr/>
    </dgm:pt>
    <dgm:pt modelId="{6E4BC02F-7514-41CE-88EC-BF21874C7F1E}" type="pres">
      <dgm:prSet presAssocID="{91E94CE8-B430-4B67-88CD-0ADD1396F8FC}" presName="spacer" presStyleCnt="0"/>
      <dgm:spPr/>
    </dgm:pt>
    <dgm:pt modelId="{999DA792-B36C-4D06-B871-AB76BAA95B6A}" type="pres">
      <dgm:prSet presAssocID="{BD6B59EB-3E28-4DD7-AB59-ABD36157FA40}" presName="comp" presStyleCnt="0"/>
      <dgm:spPr/>
    </dgm:pt>
    <dgm:pt modelId="{D046E414-D9BD-44BE-A28B-91145D07F532}" type="pres">
      <dgm:prSet presAssocID="{BD6B59EB-3E28-4DD7-AB59-ABD36157FA40}" presName="box" presStyleLbl="node1" presStyleIdx="1" presStyleCnt="4"/>
      <dgm:spPr/>
    </dgm:pt>
    <dgm:pt modelId="{526C8989-43B9-4294-B87C-9605B6995C0A}" type="pres">
      <dgm:prSet presAssocID="{BD6B59EB-3E28-4DD7-AB59-ABD36157FA40}" presName="img"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dgm:spPr>
    </dgm:pt>
    <dgm:pt modelId="{284E1BB6-CA7E-4111-AB94-CD430BDFE1A2}" type="pres">
      <dgm:prSet presAssocID="{BD6B59EB-3E28-4DD7-AB59-ABD36157FA40}" presName="text" presStyleLbl="node1" presStyleIdx="1" presStyleCnt="4">
        <dgm:presLayoutVars>
          <dgm:bulletEnabled val="1"/>
        </dgm:presLayoutVars>
      </dgm:prSet>
      <dgm:spPr/>
    </dgm:pt>
    <dgm:pt modelId="{34A2665A-541B-4D41-BD14-57313C53D611}" type="pres">
      <dgm:prSet presAssocID="{2E797396-BF68-4D6B-A22E-BE8BCAF98EFD}" presName="spacer" presStyleCnt="0"/>
      <dgm:spPr/>
    </dgm:pt>
    <dgm:pt modelId="{FE98557F-9DF8-44D6-92C4-06D4BB6BE767}" type="pres">
      <dgm:prSet presAssocID="{DE6E9C67-793D-414B-93AD-651DF0ED6D69}" presName="comp" presStyleCnt="0"/>
      <dgm:spPr/>
    </dgm:pt>
    <dgm:pt modelId="{F1CEDC85-7A91-4B37-A877-D132394268DF}" type="pres">
      <dgm:prSet presAssocID="{DE6E9C67-793D-414B-93AD-651DF0ED6D69}" presName="box" presStyleLbl="node1" presStyleIdx="2" presStyleCnt="4"/>
      <dgm:spPr/>
    </dgm:pt>
    <dgm:pt modelId="{501E7690-3893-4603-B90A-E6C171BF5887}" type="pres">
      <dgm:prSet presAssocID="{DE6E9C67-793D-414B-93AD-651DF0ED6D69}" presName="img"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dgm:spPr>
    </dgm:pt>
    <dgm:pt modelId="{BD24899F-DC30-4ADC-9CDD-48E1D9D0E73B}" type="pres">
      <dgm:prSet presAssocID="{DE6E9C67-793D-414B-93AD-651DF0ED6D69}" presName="text" presStyleLbl="node1" presStyleIdx="2" presStyleCnt="4">
        <dgm:presLayoutVars>
          <dgm:bulletEnabled val="1"/>
        </dgm:presLayoutVars>
      </dgm:prSet>
      <dgm:spPr/>
    </dgm:pt>
    <dgm:pt modelId="{BBA3D38C-A285-4342-ABFF-E762C9A24BDB}" type="pres">
      <dgm:prSet presAssocID="{0CE31A71-E202-4CDD-8EC3-008F93F9E759}" presName="spacer" presStyleCnt="0"/>
      <dgm:spPr/>
    </dgm:pt>
    <dgm:pt modelId="{743793BC-06F5-4AA4-B6A5-B422189EF330}" type="pres">
      <dgm:prSet presAssocID="{A0C77D03-9955-48C4-8521-612505BF9735}" presName="comp" presStyleCnt="0"/>
      <dgm:spPr/>
    </dgm:pt>
    <dgm:pt modelId="{18BC1FBF-908E-4113-BE30-88D72647C2C8}" type="pres">
      <dgm:prSet presAssocID="{A0C77D03-9955-48C4-8521-612505BF9735}" presName="box" presStyleLbl="node1" presStyleIdx="3" presStyleCnt="4"/>
      <dgm:spPr/>
    </dgm:pt>
    <dgm:pt modelId="{2F244EE2-8FAF-45E5-AA95-0173041F2232}" type="pres">
      <dgm:prSet presAssocID="{A0C77D03-9955-48C4-8521-612505BF9735}" presName="img" presStyleLbl="fgImgPlace1" presStyleIdx="3" presStyleCnt="4"/>
      <dgm:spPr>
        <a:blipFill rotWithShape="1">
          <a:blip xmlns:r="http://schemas.openxmlformats.org/officeDocument/2006/relationships" r:embed="rId4"/>
          <a:srcRect/>
          <a:stretch>
            <a:fillRect t="-9000" b="-9000"/>
          </a:stretch>
        </a:blipFill>
      </dgm:spPr>
    </dgm:pt>
    <dgm:pt modelId="{CF1BA6AF-6451-41B9-B498-A4D0DB2CB42C}" type="pres">
      <dgm:prSet presAssocID="{A0C77D03-9955-48C4-8521-612505BF9735}" presName="text" presStyleLbl="node1" presStyleIdx="3" presStyleCnt="4">
        <dgm:presLayoutVars>
          <dgm:bulletEnabled val="1"/>
        </dgm:presLayoutVars>
      </dgm:prSet>
      <dgm:spPr/>
    </dgm:pt>
  </dgm:ptLst>
  <dgm:cxnLst>
    <dgm:cxn modelId="{BA1FED0C-8622-4F03-9884-C4CBB49C3A62}" type="presOf" srcId="{DE6E9C67-793D-414B-93AD-651DF0ED6D69}" destId="{BD24899F-DC30-4ADC-9CDD-48E1D9D0E73B}" srcOrd="1" destOrd="0" presId="urn:microsoft.com/office/officeart/2005/8/layout/vList4"/>
    <dgm:cxn modelId="{41829A0E-FC9B-45FD-A6AE-91DD034A8F56}" srcId="{B4A1FF1D-D683-41EA-94AE-7436DA0BB129}" destId="{0C483AB4-CD1F-4B3C-92C3-F56A430647B4}" srcOrd="0" destOrd="0" parTransId="{ECA16AF7-9C53-484D-8AD4-B14E33B12048}" sibTransId="{91E94CE8-B430-4B67-88CD-0ADD1396F8FC}"/>
    <dgm:cxn modelId="{8829F424-73C2-4877-B4EF-04720E3A65AD}" srcId="{0C483AB4-CD1F-4B3C-92C3-F56A430647B4}" destId="{5FFA6253-BBAF-4CA2-87F5-3AC523B0AB29}" srcOrd="1" destOrd="0" parTransId="{46CF783F-4180-48F7-AE30-D3E88C5B2AB2}" sibTransId="{49085758-6FDD-4B23-988B-CFD4BAE494E6}"/>
    <dgm:cxn modelId="{98B4F161-E504-4728-A7D7-C1B300CDE720}" type="presOf" srcId="{63524E39-0FD2-4FA3-A5EE-912160B4024A}" destId="{8A135E87-C1A4-4B1E-902B-979267C741F5}" srcOrd="1" destOrd="1" presId="urn:microsoft.com/office/officeart/2005/8/layout/vList4"/>
    <dgm:cxn modelId="{BD4FEB4A-2691-459A-9754-08D8385D610D}" type="presOf" srcId="{BD6B59EB-3E28-4DD7-AB59-ABD36157FA40}" destId="{D046E414-D9BD-44BE-A28B-91145D07F532}" srcOrd="0" destOrd="0" presId="urn:microsoft.com/office/officeart/2005/8/layout/vList4"/>
    <dgm:cxn modelId="{F9B12C6D-CF03-427E-A0E7-9E378A74728C}" type="presOf" srcId="{B4A1FF1D-D683-41EA-94AE-7436DA0BB129}" destId="{02B4D078-2AB3-4BE2-87A0-25ACB3485598}" srcOrd="0" destOrd="0" presId="urn:microsoft.com/office/officeart/2005/8/layout/vList4"/>
    <dgm:cxn modelId="{1E0FCC55-2686-429C-ABD0-334E6917FCF2}" type="presOf" srcId="{DE6E9C67-793D-414B-93AD-651DF0ED6D69}" destId="{F1CEDC85-7A91-4B37-A877-D132394268DF}" srcOrd="0" destOrd="0" presId="urn:microsoft.com/office/officeart/2005/8/layout/vList4"/>
    <dgm:cxn modelId="{CCD64F58-CC46-49B9-8542-8DA24C1DFE0C}" type="presOf" srcId="{0C483AB4-CD1F-4B3C-92C3-F56A430647B4}" destId="{8A135E87-C1A4-4B1E-902B-979267C741F5}" srcOrd="1" destOrd="0" presId="urn:microsoft.com/office/officeart/2005/8/layout/vList4"/>
    <dgm:cxn modelId="{64FB337D-BB55-4CF5-86D6-EF9CD42D2492}" type="presOf" srcId="{A0C77D03-9955-48C4-8521-612505BF9735}" destId="{CF1BA6AF-6451-41B9-B498-A4D0DB2CB42C}" srcOrd="1" destOrd="0" presId="urn:microsoft.com/office/officeart/2005/8/layout/vList4"/>
    <dgm:cxn modelId="{8E795786-41F2-469B-8C98-C01F6E162BE4}" type="presOf" srcId="{5FFA6253-BBAF-4CA2-87F5-3AC523B0AB29}" destId="{8A135E87-C1A4-4B1E-902B-979267C741F5}" srcOrd="1" destOrd="2" presId="urn:microsoft.com/office/officeart/2005/8/layout/vList4"/>
    <dgm:cxn modelId="{3BBDCC8A-02AD-4B3F-8E44-B4014D489138}" type="presOf" srcId="{63524E39-0FD2-4FA3-A5EE-912160B4024A}" destId="{06B9C71E-DA94-4395-AF98-CDA866298AED}" srcOrd="0" destOrd="1" presId="urn:microsoft.com/office/officeart/2005/8/layout/vList4"/>
    <dgm:cxn modelId="{EF413B90-039E-4803-A6AD-1AE5DC158D67}" type="presOf" srcId="{A0C77D03-9955-48C4-8521-612505BF9735}" destId="{18BC1FBF-908E-4113-BE30-88D72647C2C8}" srcOrd="0" destOrd="0" presId="urn:microsoft.com/office/officeart/2005/8/layout/vList4"/>
    <dgm:cxn modelId="{CAFAFC91-ECA6-4F6C-B375-F25EDE7DEEB8}" srcId="{B4A1FF1D-D683-41EA-94AE-7436DA0BB129}" destId="{A0C77D03-9955-48C4-8521-612505BF9735}" srcOrd="3" destOrd="0" parTransId="{A39A5C1B-49CD-40A2-815E-8D15AE9368B4}" sibTransId="{BE0A3C55-4C63-4CF8-85E2-4A3B40C83BC6}"/>
    <dgm:cxn modelId="{EBDB16CD-98CC-4608-88B0-5492EC24FEC2}" type="presOf" srcId="{BD6B59EB-3E28-4DD7-AB59-ABD36157FA40}" destId="{284E1BB6-CA7E-4111-AB94-CD430BDFE1A2}" srcOrd="1" destOrd="0" presId="urn:microsoft.com/office/officeart/2005/8/layout/vList4"/>
    <dgm:cxn modelId="{A5BD0CD7-D86E-4050-82B3-B6F5FA906E04}" type="presOf" srcId="{0C483AB4-CD1F-4B3C-92C3-F56A430647B4}" destId="{06B9C71E-DA94-4395-AF98-CDA866298AED}" srcOrd="0" destOrd="0" presId="urn:microsoft.com/office/officeart/2005/8/layout/vList4"/>
    <dgm:cxn modelId="{AB3E95DB-76D1-4BA1-86C6-E1654CF44BBA}" srcId="{0C483AB4-CD1F-4B3C-92C3-F56A430647B4}" destId="{63524E39-0FD2-4FA3-A5EE-912160B4024A}" srcOrd="0" destOrd="0" parTransId="{B64AA6BC-D4DC-4BF3-AEF6-28F1947058C6}" sibTransId="{CDA4A606-8A6C-49FD-B695-A5F88354A232}"/>
    <dgm:cxn modelId="{F9708FDE-D301-411E-926B-C4664EE686E5}" srcId="{B4A1FF1D-D683-41EA-94AE-7436DA0BB129}" destId="{BD6B59EB-3E28-4DD7-AB59-ABD36157FA40}" srcOrd="1" destOrd="0" parTransId="{BA49ACDA-4DD9-4720-B794-A790C45B3922}" sibTransId="{2E797396-BF68-4D6B-A22E-BE8BCAF98EFD}"/>
    <dgm:cxn modelId="{75B117F0-D5CA-4B4D-BCE5-1A3AE7E652CE}" srcId="{B4A1FF1D-D683-41EA-94AE-7436DA0BB129}" destId="{DE6E9C67-793D-414B-93AD-651DF0ED6D69}" srcOrd="2" destOrd="0" parTransId="{9C6C891F-9DFF-42F6-BD2E-EB36067BA27E}" sibTransId="{0CE31A71-E202-4CDD-8EC3-008F93F9E759}"/>
    <dgm:cxn modelId="{2BB6E4F9-ABE4-4179-81A5-B0781FB28E2E}" type="presOf" srcId="{5FFA6253-BBAF-4CA2-87F5-3AC523B0AB29}" destId="{06B9C71E-DA94-4395-AF98-CDA866298AED}" srcOrd="0" destOrd="2" presId="urn:microsoft.com/office/officeart/2005/8/layout/vList4"/>
    <dgm:cxn modelId="{5A19C8D1-99C8-4EA1-8A68-5C79F336AB6D}" type="presParOf" srcId="{02B4D078-2AB3-4BE2-87A0-25ACB3485598}" destId="{6129156A-207F-4EEF-92E1-9C9078F1B3C1}" srcOrd="0" destOrd="0" presId="urn:microsoft.com/office/officeart/2005/8/layout/vList4"/>
    <dgm:cxn modelId="{687686BA-7856-4A77-8B2F-641AB32F23A4}" type="presParOf" srcId="{6129156A-207F-4EEF-92E1-9C9078F1B3C1}" destId="{06B9C71E-DA94-4395-AF98-CDA866298AED}" srcOrd="0" destOrd="0" presId="urn:microsoft.com/office/officeart/2005/8/layout/vList4"/>
    <dgm:cxn modelId="{CA0C84BF-9922-44C1-B61E-6F6366E7E353}" type="presParOf" srcId="{6129156A-207F-4EEF-92E1-9C9078F1B3C1}" destId="{0BB49823-53CD-40C6-9419-9158FBC1451A}" srcOrd="1" destOrd="0" presId="urn:microsoft.com/office/officeart/2005/8/layout/vList4"/>
    <dgm:cxn modelId="{0C46EDB2-AF14-46C2-BEB0-E5930B020658}" type="presParOf" srcId="{6129156A-207F-4EEF-92E1-9C9078F1B3C1}" destId="{8A135E87-C1A4-4B1E-902B-979267C741F5}" srcOrd="2" destOrd="0" presId="urn:microsoft.com/office/officeart/2005/8/layout/vList4"/>
    <dgm:cxn modelId="{96F37468-2098-43B1-B595-EE11CA50361E}" type="presParOf" srcId="{02B4D078-2AB3-4BE2-87A0-25ACB3485598}" destId="{6E4BC02F-7514-41CE-88EC-BF21874C7F1E}" srcOrd="1" destOrd="0" presId="urn:microsoft.com/office/officeart/2005/8/layout/vList4"/>
    <dgm:cxn modelId="{6B343A32-CE8D-4A05-BC63-CBAE60F63021}" type="presParOf" srcId="{02B4D078-2AB3-4BE2-87A0-25ACB3485598}" destId="{999DA792-B36C-4D06-B871-AB76BAA95B6A}" srcOrd="2" destOrd="0" presId="urn:microsoft.com/office/officeart/2005/8/layout/vList4"/>
    <dgm:cxn modelId="{29CB7AAB-8D7D-4180-8CA7-DCD855056624}" type="presParOf" srcId="{999DA792-B36C-4D06-B871-AB76BAA95B6A}" destId="{D046E414-D9BD-44BE-A28B-91145D07F532}" srcOrd="0" destOrd="0" presId="urn:microsoft.com/office/officeart/2005/8/layout/vList4"/>
    <dgm:cxn modelId="{7718D56A-BF49-45EA-99B6-9A4835B86332}" type="presParOf" srcId="{999DA792-B36C-4D06-B871-AB76BAA95B6A}" destId="{526C8989-43B9-4294-B87C-9605B6995C0A}" srcOrd="1" destOrd="0" presId="urn:microsoft.com/office/officeart/2005/8/layout/vList4"/>
    <dgm:cxn modelId="{C95E2EC6-2CDF-45B4-9CD7-F1709F46F139}" type="presParOf" srcId="{999DA792-B36C-4D06-B871-AB76BAA95B6A}" destId="{284E1BB6-CA7E-4111-AB94-CD430BDFE1A2}" srcOrd="2" destOrd="0" presId="urn:microsoft.com/office/officeart/2005/8/layout/vList4"/>
    <dgm:cxn modelId="{1816FF2C-9228-4F51-8EC8-AB19068A302E}" type="presParOf" srcId="{02B4D078-2AB3-4BE2-87A0-25ACB3485598}" destId="{34A2665A-541B-4D41-BD14-57313C53D611}" srcOrd="3" destOrd="0" presId="urn:microsoft.com/office/officeart/2005/8/layout/vList4"/>
    <dgm:cxn modelId="{F1D80C44-771B-44AD-97D0-02D3AF00CDF3}" type="presParOf" srcId="{02B4D078-2AB3-4BE2-87A0-25ACB3485598}" destId="{FE98557F-9DF8-44D6-92C4-06D4BB6BE767}" srcOrd="4" destOrd="0" presId="urn:microsoft.com/office/officeart/2005/8/layout/vList4"/>
    <dgm:cxn modelId="{9BA0EB9D-0FB2-44B9-9BD3-B539792D223F}" type="presParOf" srcId="{FE98557F-9DF8-44D6-92C4-06D4BB6BE767}" destId="{F1CEDC85-7A91-4B37-A877-D132394268DF}" srcOrd="0" destOrd="0" presId="urn:microsoft.com/office/officeart/2005/8/layout/vList4"/>
    <dgm:cxn modelId="{CA0AB1E2-57F1-428F-B1D1-086717E1D6D9}" type="presParOf" srcId="{FE98557F-9DF8-44D6-92C4-06D4BB6BE767}" destId="{501E7690-3893-4603-B90A-E6C171BF5887}" srcOrd="1" destOrd="0" presId="urn:microsoft.com/office/officeart/2005/8/layout/vList4"/>
    <dgm:cxn modelId="{4ECD9AB6-CC92-45EC-94F0-B421D256776D}" type="presParOf" srcId="{FE98557F-9DF8-44D6-92C4-06D4BB6BE767}" destId="{BD24899F-DC30-4ADC-9CDD-48E1D9D0E73B}" srcOrd="2" destOrd="0" presId="urn:microsoft.com/office/officeart/2005/8/layout/vList4"/>
    <dgm:cxn modelId="{4761430E-918A-4457-A186-8F9EEB608588}" type="presParOf" srcId="{02B4D078-2AB3-4BE2-87A0-25ACB3485598}" destId="{BBA3D38C-A285-4342-ABFF-E762C9A24BDB}" srcOrd="5" destOrd="0" presId="urn:microsoft.com/office/officeart/2005/8/layout/vList4"/>
    <dgm:cxn modelId="{EC90AC58-A173-48DA-840F-F02C98B75B50}" type="presParOf" srcId="{02B4D078-2AB3-4BE2-87A0-25ACB3485598}" destId="{743793BC-06F5-4AA4-B6A5-B422189EF330}" srcOrd="6" destOrd="0" presId="urn:microsoft.com/office/officeart/2005/8/layout/vList4"/>
    <dgm:cxn modelId="{0D2C4B12-2640-4063-93F5-233FB2FD433A}" type="presParOf" srcId="{743793BC-06F5-4AA4-B6A5-B422189EF330}" destId="{18BC1FBF-908E-4113-BE30-88D72647C2C8}" srcOrd="0" destOrd="0" presId="urn:microsoft.com/office/officeart/2005/8/layout/vList4"/>
    <dgm:cxn modelId="{82ECE1EB-3B39-40A5-A246-C9E33D9B2890}" type="presParOf" srcId="{743793BC-06F5-4AA4-B6A5-B422189EF330}" destId="{2F244EE2-8FAF-45E5-AA95-0173041F2232}" srcOrd="1" destOrd="0" presId="urn:microsoft.com/office/officeart/2005/8/layout/vList4"/>
    <dgm:cxn modelId="{1D72399D-DA44-4D01-8C32-1BCDB6322E6C}" type="presParOf" srcId="{743793BC-06F5-4AA4-B6A5-B422189EF330}" destId="{CF1BA6AF-6451-41B9-B498-A4D0DB2CB42C}"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E69944-5755-4E20-991B-6731EDB98940}" type="doc">
      <dgm:prSet loTypeId="urn:microsoft.com/office/officeart/2005/8/layout/hList1" loCatId="list" qsTypeId="urn:microsoft.com/office/officeart/2005/8/quickstyle/simple1" qsCatId="simple" csTypeId="urn:microsoft.com/office/officeart/2005/8/colors/accent1_3" csCatId="accent1" phldr="1"/>
      <dgm:spPr/>
      <dgm:t>
        <a:bodyPr/>
        <a:lstStyle/>
        <a:p>
          <a:endParaRPr lang="en-US"/>
        </a:p>
      </dgm:t>
    </dgm:pt>
    <dgm:pt modelId="{89E04052-D4F7-4DCA-8C19-574F4137EB9B}">
      <dgm:prSet/>
      <dgm:spPr/>
      <dgm:t>
        <a:bodyPr/>
        <a:lstStyle/>
        <a:p>
          <a:pPr rtl="0"/>
          <a:r>
            <a:rPr lang="en-US" b="1" dirty="0">
              <a:effectLst>
                <a:outerShdw blurRad="38100" dist="38100" dir="2700000" algn="tl">
                  <a:srgbClr val="000000">
                    <a:alpha val="43137"/>
                  </a:srgbClr>
                </a:outerShdw>
              </a:effectLst>
            </a:rPr>
            <a:t>Agricultural Land Easements (ACEP-ALE)</a:t>
          </a:r>
        </a:p>
      </dgm:t>
    </dgm:pt>
    <dgm:pt modelId="{BB75B616-77BD-4E26-BCE5-FBD860B37DF9}" type="parTrans" cxnId="{DEC5AF72-1E6D-400F-9BA9-5F1EA719DC6C}">
      <dgm:prSet/>
      <dgm:spPr/>
      <dgm:t>
        <a:bodyPr/>
        <a:lstStyle/>
        <a:p>
          <a:endParaRPr lang="en-US"/>
        </a:p>
      </dgm:t>
    </dgm:pt>
    <dgm:pt modelId="{A5673CE1-3ED5-4A93-B495-D5393B69116E}" type="sibTrans" cxnId="{DEC5AF72-1E6D-400F-9BA9-5F1EA719DC6C}">
      <dgm:prSet/>
      <dgm:spPr/>
      <dgm:t>
        <a:bodyPr/>
        <a:lstStyle/>
        <a:p>
          <a:endParaRPr lang="en-US"/>
        </a:p>
      </dgm:t>
    </dgm:pt>
    <dgm:pt modelId="{CFC61A5F-7AD6-444E-B515-B1D86E0A7D6B}">
      <dgm:prSet/>
      <dgm:spPr/>
      <dgm:t>
        <a:bodyPr/>
        <a:lstStyle/>
        <a:p>
          <a:pPr rtl="0">
            <a:spcBef>
              <a:spcPts val="1200"/>
            </a:spcBef>
          </a:pPr>
          <a:r>
            <a:rPr lang="en-US" dirty="0"/>
            <a:t>Combines the purposes and functions of </a:t>
          </a:r>
          <a:r>
            <a:rPr lang="en-US" b="1" dirty="0"/>
            <a:t>FRPP and GRP. </a:t>
          </a:r>
          <a:r>
            <a:rPr lang="en-US" b="0" dirty="0"/>
            <a:t>Now has speci</a:t>
          </a:r>
          <a:r>
            <a:rPr lang="en-US" dirty="0"/>
            <a:t>al category for grasslands of special significance.</a:t>
          </a:r>
        </a:p>
      </dgm:t>
    </dgm:pt>
    <dgm:pt modelId="{6C8A5B64-B487-4580-A8EA-D5AFEF51E34C}" type="parTrans" cxnId="{80F437A5-6B90-4B49-A4B8-49280654A812}">
      <dgm:prSet/>
      <dgm:spPr/>
      <dgm:t>
        <a:bodyPr/>
        <a:lstStyle/>
        <a:p>
          <a:endParaRPr lang="en-US"/>
        </a:p>
      </dgm:t>
    </dgm:pt>
    <dgm:pt modelId="{E95BCD36-F78A-46E4-81E6-14B338E8457F}" type="sibTrans" cxnId="{80F437A5-6B90-4B49-A4B8-49280654A812}">
      <dgm:prSet/>
      <dgm:spPr/>
      <dgm:t>
        <a:bodyPr/>
        <a:lstStyle/>
        <a:p>
          <a:endParaRPr lang="en-US"/>
        </a:p>
      </dgm:t>
    </dgm:pt>
    <dgm:pt modelId="{C7E19072-DC5F-48E1-BC80-C4FF2FBFC94B}">
      <dgm:prSet/>
      <dgm:spPr/>
      <dgm:t>
        <a:bodyPr/>
        <a:lstStyle/>
        <a:p>
          <a:pPr rtl="0"/>
          <a:r>
            <a:rPr lang="en-US" b="1" dirty="0">
              <a:solidFill>
                <a:schemeClr val="tx1"/>
              </a:solidFill>
            </a:rPr>
            <a:t>Wetland Reserve Easements (ACEP-WRE)</a:t>
          </a:r>
        </a:p>
      </dgm:t>
    </dgm:pt>
    <dgm:pt modelId="{93B91C20-7B52-4639-A85E-6F3C31CAF0A1}" type="parTrans" cxnId="{8E85EB68-FDF4-43E9-878B-7472278F8B7F}">
      <dgm:prSet/>
      <dgm:spPr/>
      <dgm:t>
        <a:bodyPr/>
        <a:lstStyle/>
        <a:p>
          <a:endParaRPr lang="en-US"/>
        </a:p>
      </dgm:t>
    </dgm:pt>
    <dgm:pt modelId="{44AB66A2-9C97-45E7-9CB0-1F2B163F3DFC}" type="sibTrans" cxnId="{8E85EB68-FDF4-43E9-878B-7472278F8B7F}">
      <dgm:prSet/>
      <dgm:spPr/>
      <dgm:t>
        <a:bodyPr/>
        <a:lstStyle/>
        <a:p>
          <a:endParaRPr lang="en-US"/>
        </a:p>
      </dgm:t>
    </dgm:pt>
    <dgm:pt modelId="{ED382E1D-7775-4AA7-809A-3BBBFF7E2AF6}">
      <dgm:prSet/>
      <dgm:spPr/>
      <dgm:t>
        <a:bodyPr/>
        <a:lstStyle/>
        <a:p>
          <a:pPr rtl="0">
            <a:spcBef>
              <a:spcPts val="600"/>
            </a:spcBef>
          </a:pPr>
          <a:r>
            <a:rPr lang="en-US" dirty="0"/>
            <a:t>Same purposes and functions as </a:t>
          </a:r>
          <a:r>
            <a:rPr lang="en-US" b="1" dirty="0"/>
            <a:t>WRP </a:t>
          </a:r>
        </a:p>
      </dgm:t>
    </dgm:pt>
    <dgm:pt modelId="{595085F5-C28C-4B26-B98D-79EEE3A84306}" type="parTrans" cxnId="{9A5D0E36-7F5F-48B0-80DB-1AD3C6976FA1}">
      <dgm:prSet/>
      <dgm:spPr/>
      <dgm:t>
        <a:bodyPr/>
        <a:lstStyle/>
        <a:p>
          <a:endParaRPr lang="en-US"/>
        </a:p>
      </dgm:t>
    </dgm:pt>
    <dgm:pt modelId="{F3ABB849-0AD9-461B-8D2F-C033D5059113}" type="sibTrans" cxnId="{9A5D0E36-7F5F-48B0-80DB-1AD3C6976FA1}">
      <dgm:prSet/>
      <dgm:spPr/>
      <dgm:t>
        <a:bodyPr/>
        <a:lstStyle/>
        <a:p>
          <a:endParaRPr lang="en-US"/>
        </a:p>
      </dgm:t>
    </dgm:pt>
    <dgm:pt modelId="{0623697A-8BCB-409C-8A45-04808C5BEC4E}">
      <dgm:prSet/>
      <dgm:spPr/>
      <dgm:t>
        <a:bodyPr/>
        <a:lstStyle/>
        <a:p>
          <a:pPr rtl="0">
            <a:spcBef>
              <a:spcPts val="600"/>
            </a:spcBef>
          </a:pPr>
          <a:r>
            <a:rPr lang="en-US" dirty="0"/>
            <a:t>NRCS purchases easements directly from private and Tribal landowners through a reserved interest deed in eligible land to restore, protect, and enhance wetlands and associated lands.</a:t>
          </a:r>
        </a:p>
      </dgm:t>
    </dgm:pt>
    <dgm:pt modelId="{C6BC88B2-31B9-456D-A10C-0EFE13A646BA}" type="parTrans" cxnId="{EE683C34-063A-4B25-95BD-B005DFCEA0B0}">
      <dgm:prSet/>
      <dgm:spPr/>
      <dgm:t>
        <a:bodyPr/>
        <a:lstStyle/>
        <a:p>
          <a:endParaRPr lang="en-US"/>
        </a:p>
      </dgm:t>
    </dgm:pt>
    <dgm:pt modelId="{1A713F55-5AA1-4A10-9F3E-7DD31958FC9E}" type="sibTrans" cxnId="{EE683C34-063A-4B25-95BD-B005DFCEA0B0}">
      <dgm:prSet/>
      <dgm:spPr/>
      <dgm:t>
        <a:bodyPr/>
        <a:lstStyle/>
        <a:p>
          <a:endParaRPr lang="en-US"/>
        </a:p>
      </dgm:t>
    </dgm:pt>
    <dgm:pt modelId="{43CABDCD-718F-4CA4-A59E-5D0127F19931}">
      <dgm:prSet/>
      <dgm:spPr/>
      <dgm:t>
        <a:bodyPr/>
        <a:lstStyle/>
        <a:p>
          <a:pPr rtl="0">
            <a:spcBef>
              <a:spcPts val="1200"/>
            </a:spcBef>
          </a:pPr>
          <a:r>
            <a:rPr lang="en-US" b="1" dirty="0"/>
            <a:t>Eligible Entity holds the easement</a:t>
          </a:r>
        </a:p>
      </dgm:t>
    </dgm:pt>
    <dgm:pt modelId="{49CF41B1-3B72-42A9-A7C5-5714409F7046}" type="parTrans" cxnId="{60284A8E-8F8F-454A-8FA0-B557A34D4A43}">
      <dgm:prSet/>
      <dgm:spPr/>
      <dgm:t>
        <a:bodyPr/>
        <a:lstStyle/>
        <a:p>
          <a:endParaRPr lang="en-US"/>
        </a:p>
      </dgm:t>
    </dgm:pt>
    <dgm:pt modelId="{A1D367BF-0270-4D5E-B93A-E6EBBD3723E7}" type="sibTrans" cxnId="{60284A8E-8F8F-454A-8FA0-B557A34D4A43}">
      <dgm:prSet/>
      <dgm:spPr/>
      <dgm:t>
        <a:bodyPr/>
        <a:lstStyle/>
        <a:p>
          <a:endParaRPr lang="en-US"/>
        </a:p>
      </dgm:t>
    </dgm:pt>
    <dgm:pt modelId="{119AFB5F-90DB-4BE9-9017-9C54F408287C}">
      <dgm:prSet/>
      <dgm:spPr/>
      <dgm:t>
        <a:bodyPr/>
        <a:lstStyle/>
        <a:p>
          <a:pPr rtl="0">
            <a:spcBef>
              <a:spcPts val="600"/>
            </a:spcBef>
          </a:pPr>
          <a:r>
            <a:rPr lang="en-US" b="1" dirty="0"/>
            <a:t>US holds the easement</a:t>
          </a:r>
        </a:p>
      </dgm:t>
    </dgm:pt>
    <dgm:pt modelId="{5EAE9809-2B65-4DD2-AACF-9BEBD905042A}" type="parTrans" cxnId="{206F9B51-D55B-4069-903B-021469F862DE}">
      <dgm:prSet/>
      <dgm:spPr/>
      <dgm:t>
        <a:bodyPr/>
        <a:lstStyle/>
        <a:p>
          <a:endParaRPr lang="en-US"/>
        </a:p>
      </dgm:t>
    </dgm:pt>
    <dgm:pt modelId="{1B76AEBA-7B3E-4446-8B58-7AE1FBE69412}" type="sibTrans" cxnId="{206F9B51-D55B-4069-903B-021469F862DE}">
      <dgm:prSet/>
      <dgm:spPr/>
      <dgm:t>
        <a:bodyPr/>
        <a:lstStyle/>
        <a:p>
          <a:endParaRPr lang="en-US"/>
        </a:p>
      </dgm:t>
    </dgm:pt>
    <dgm:pt modelId="{80A50899-2A3F-454E-A1D4-12CAE5DCDC08}">
      <dgm:prSet/>
      <dgm:spPr/>
      <dgm:t>
        <a:bodyPr/>
        <a:lstStyle/>
        <a:p>
          <a:pPr rtl="0">
            <a:spcBef>
              <a:spcPts val="1200"/>
            </a:spcBef>
          </a:pPr>
          <a:r>
            <a:rPr lang="en-US" b="1" dirty="0"/>
            <a:t>US obtains a 3</a:t>
          </a:r>
          <a:r>
            <a:rPr lang="en-US" b="1" baseline="30000" dirty="0"/>
            <a:t>rd</a:t>
          </a:r>
          <a:r>
            <a:rPr lang="en-US" b="1" dirty="0"/>
            <a:t> party right of enforcement</a:t>
          </a:r>
        </a:p>
      </dgm:t>
    </dgm:pt>
    <dgm:pt modelId="{78646DB3-8052-4304-9B93-C7BB741B21FB}" type="parTrans" cxnId="{3377A699-3D2F-4AB9-A231-FE66548A3009}">
      <dgm:prSet/>
      <dgm:spPr/>
      <dgm:t>
        <a:bodyPr/>
        <a:lstStyle/>
        <a:p>
          <a:endParaRPr lang="en-US"/>
        </a:p>
      </dgm:t>
    </dgm:pt>
    <dgm:pt modelId="{8DE23561-A9C4-41CB-8B42-A9B7FB6AF010}" type="sibTrans" cxnId="{3377A699-3D2F-4AB9-A231-FE66548A3009}">
      <dgm:prSet/>
      <dgm:spPr/>
      <dgm:t>
        <a:bodyPr/>
        <a:lstStyle/>
        <a:p>
          <a:endParaRPr lang="en-US"/>
        </a:p>
      </dgm:t>
    </dgm:pt>
    <dgm:pt modelId="{BF62B60F-027B-49E2-AAD2-6C43D0A89E82}">
      <dgm:prSet/>
      <dgm:spPr/>
      <dgm:t>
        <a:bodyPr/>
        <a:lstStyle/>
        <a:p>
          <a:pPr rtl="0">
            <a:spcBef>
              <a:spcPts val="1200"/>
            </a:spcBef>
          </a:pPr>
          <a:r>
            <a:rPr lang="en-US" dirty="0"/>
            <a:t>Eligible Entity responsible for monitoring, management, and enforcement</a:t>
          </a:r>
        </a:p>
      </dgm:t>
    </dgm:pt>
    <dgm:pt modelId="{79A3C96F-42F5-4EC2-9472-2AE86A30C608}" type="parTrans" cxnId="{13964C81-EC02-458F-8892-442D4D454707}">
      <dgm:prSet/>
      <dgm:spPr/>
      <dgm:t>
        <a:bodyPr/>
        <a:lstStyle/>
        <a:p>
          <a:endParaRPr lang="en-US"/>
        </a:p>
      </dgm:t>
    </dgm:pt>
    <dgm:pt modelId="{62C6D63A-EDB5-486E-93FE-6562E12FC7CA}" type="sibTrans" cxnId="{13964C81-EC02-458F-8892-442D4D454707}">
      <dgm:prSet/>
      <dgm:spPr/>
      <dgm:t>
        <a:bodyPr/>
        <a:lstStyle/>
        <a:p>
          <a:endParaRPr lang="en-US"/>
        </a:p>
      </dgm:t>
    </dgm:pt>
    <dgm:pt modelId="{64E92570-93E4-4DF0-B11F-E43B303E5F95}">
      <dgm:prSet/>
      <dgm:spPr/>
      <dgm:t>
        <a:bodyPr/>
        <a:lstStyle/>
        <a:p>
          <a:pPr rtl="0">
            <a:spcBef>
              <a:spcPts val="600"/>
            </a:spcBef>
          </a:pPr>
          <a:r>
            <a:rPr lang="en-US" b="0" dirty="0"/>
            <a:t>NRCS responsible for monitoring, management, and enforcement</a:t>
          </a:r>
        </a:p>
      </dgm:t>
    </dgm:pt>
    <dgm:pt modelId="{606BC2B6-4772-4ED0-93F2-740BC3D3895A}" type="parTrans" cxnId="{AA990CE5-88C2-40CD-A389-F9D9AF6E3115}">
      <dgm:prSet/>
      <dgm:spPr/>
      <dgm:t>
        <a:bodyPr/>
        <a:lstStyle/>
        <a:p>
          <a:endParaRPr lang="en-US"/>
        </a:p>
      </dgm:t>
    </dgm:pt>
    <dgm:pt modelId="{15305BF2-067A-432D-A548-D1D5B39FBB94}" type="sibTrans" cxnId="{AA990CE5-88C2-40CD-A389-F9D9AF6E3115}">
      <dgm:prSet/>
      <dgm:spPr/>
      <dgm:t>
        <a:bodyPr/>
        <a:lstStyle/>
        <a:p>
          <a:endParaRPr lang="en-US"/>
        </a:p>
      </dgm:t>
    </dgm:pt>
    <dgm:pt modelId="{830ACA15-F24D-4541-9FD6-E1D75C01824F}">
      <dgm:prSet/>
      <dgm:spPr/>
      <dgm:t>
        <a:bodyPr/>
        <a:lstStyle/>
        <a:p>
          <a:pPr rtl="0">
            <a:spcBef>
              <a:spcPts val="1200"/>
            </a:spcBef>
          </a:pPr>
          <a:r>
            <a:rPr lang="en-US" dirty="0"/>
            <a:t>NRCS provides funds to eligible entities for the purchase of agricultural land easements.</a:t>
          </a:r>
        </a:p>
      </dgm:t>
    </dgm:pt>
    <dgm:pt modelId="{ED5A2374-DB1E-4FB0-9EFD-7EB749607C8E}" type="sibTrans" cxnId="{361A6FF5-D5BF-492C-A423-5F208068194F}">
      <dgm:prSet/>
      <dgm:spPr/>
      <dgm:t>
        <a:bodyPr/>
        <a:lstStyle/>
        <a:p>
          <a:endParaRPr lang="en-US"/>
        </a:p>
      </dgm:t>
    </dgm:pt>
    <dgm:pt modelId="{F0F03478-F6C5-4043-B941-1AC69EF11DB7}" type="parTrans" cxnId="{361A6FF5-D5BF-492C-A423-5F208068194F}">
      <dgm:prSet/>
      <dgm:spPr/>
      <dgm:t>
        <a:bodyPr/>
        <a:lstStyle/>
        <a:p>
          <a:endParaRPr lang="en-US"/>
        </a:p>
      </dgm:t>
    </dgm:pt>
    <dgm:pt modelId="{B3336643-03FF-4CFB-9A92-F41273CC0816}" type="pres">
      <dgm:prSet presAssocID="{9FE69944-5755-4E20-991B-6731EDB98940}" presName="Name0" presStyleCnt="0">
        <dgm:presLayoutVars>
          <dgm:dir/>
          <dgm:animLvl val="lvl"/>
          <dgm:resizeHandles val="exact"/>
        </dgm:presLayoutVars>
      </dgm:prSet>
      <dgm:spPr/>
    </dgm:pt>
    <dgm:pt modelId="{A46EBE50-F8F4-4F1C-AB75-352EF9B19B00}" type="pres">
      <dgm:prSet presAssocID="{89E04052-D4F7-4DCA-8C19-574F4137EB9B}" presName="composite" presStyleCnt="0"/>
      <dgm:spPr/>
    </dgm:pt>
    <dgm:pt modelId="{7901E946-771F-4CA2-9284-702DF9E43B5B}" type="pres">
      <dgm:prSet presAssocID="{89E04052-D4F7-4DCA-8C19-574F4137EB9B}" presName="parTx" presStyleLbl="alignNode1" presStyleIdx="0" presStyleCnt="2" custLinFactNeighborX="5219" custLinFactNeighborY="-1433">
        <dgm:presLayoutVars>
          <dgm:chMax val="0"/>
          <dgm:chPref val="0"/>
          <dgm:bulletEnabled val="1"/>
        </dgm:presLayoutVars>
      </dgm:prSet>
      <dgm:spPr/>
    </dgm:pt>
    <dgm:pt modelId="{7FE0EAC2-1095-40E2-96A0-FD9B3B4A608C}" type="pres">
      <dgm:prSet presAssocID="{89E04052-D4F7-4DCA-8C19-574F4137EB9B}" presName="desTx" presStyleLbl="alignAccFollowNode1" presStyleIdx="0" presStyleCnt="2" custLinFactNeighborX="5219" custLinFactNeighborY="338">
        <dgm:presLayoutVars>
          <dgm:bulletEnabled val="1"/>
        </dgm:presLayoutVars>
      </dgm:prSet>
      <dgm:spPr/>
    </dgm:pt>
    <dgm:pt modelId="{E1E7EF8D-6014-4F9D-A76D-F3B9AB05E9F7}" type="pres">
      <dgm:prSet presAssocID="{A5673CE1-3ED5-4A93-B495-D5393B69116E}" presName="space" presStyleCnt="0"/>
      <dgm:spPr/>
    </dgm:pt>
    <dgm:pt modelId="{8EFC64C9-13F6-496F-9629-900EE33332DE}" type="pres">
      <dgm:prSet presAssocID="{C7E19072-DC5F-48E1-BC80-C4FF2FBFC94B}" presName="composite" presStyleCnt="0"/>
      <dgm:spPr/>
    </dgm:pt>
    <dgm:pt modelId="{81B1DE1B-2208-467F-B831-89E008FC68DC}" type="pres">
      <dgm:prSet presAssocID="{C7E19072-DC5F-48E1-BC80-C4FF2FBFC94B}" presName="parTx" presStyleLbl="alignNode1" presStyleIdx="1" presStyleCnt="2" custLinFactNeighborX="-4390">
        <dgm:presLayoutVars>
          <dgm:chMax val="0"/>
          <dgm:chPref val="0"/>
          <dgm:bulletEnabled val="1"/>
        </dgm:presLayoutVars>
      </dgm:prSet>
      <dgm:spPr/>
    </dgm:pt>
    <dgm:pt modelId="{C3A50A2B-D75C-441C-BAF8-5214BB39536B}" type="pres">
      <dgm:prSet presAssocID="{C7E19072-DC5F-48E1-BC80-C4FF2FBFC94B}" presName="desTx" presStyleLbl="alignAccFollowNode1" presStyleIdx="1" presStyleCnt="2" custLinFactNeighborX="-4390">
        <dgm:presLayoutVars>
          <dgm:bulletEnabled val="1"/>
        </dgm:presLayoutVars>
      </dgm:prSet>
      <dgm:spPr/>
    </dgm:pt>
  </dgm:ptLst>
  <dgm:cxnLst>
    <dgm:cxn modelId="{A424D817-9CF6-4BCD-B8D5-BD6ABD6E3ED1}" type="presOf" srcId="{CFC61A5F-7AD6-444E-B515-B1D86E0A7D6B}" destId="{7FE0EAC2-1095-40E2-96A0-FD9B3B4A608C}" srcOrd="0" destOrd="0" presId="urn:microsoft.com/office/officeart/2005/8/layout/hList1"/>
    <dgm:cxn modelId="{68582D25-F01C-4793-9F78-61A50C651011}" type="presOf" srcId="{64E92570-93E4-4DF0-B11F-E43B303E5F95}" destId="{C3A50A2B-D75C-441C-BAF8-5214BB39536B}" srcOrd="0" destOrd="3" presId="urn:microsoft.com/office/officeart/2005/8/layout/hList1"/>
    <dgm:cxn modelId="{EE683C34-063A-4B25-95BD-B005DFCEA0B0}" srcId="{C7E19072-DC5F-48E1-BC80-C4FF2FBFC94B}" destId="{0623697A-8BCB-409C-8A45-04808C5BEC4E}" srcOrd="1" destOrd="0" parTransId="{C6BC88B2-31B9-456D-A10C-0EFE13A646BA}" sibTransId="{1A713F55-5AA1-4A10-9F3E-7DD31958FC9E}"/>
    <dgm:cxn modelId="{9A5D0E36-7F5F-48B0-80DB-1AD3C6976FA1}" srcId="{C7E19072-DC5F-48E1-BC80-C4FF2FBFC94B}" destId="{ED382E1D-7775-4AA7-809A-3BBBFF7E2AF6}" srcOrd="0" destOrd="0" parTransId="{595085F5-C28C-4B26-B98D-79EEE3A84306}" sibTransId="{F3ABB849-0AD9-461B-8D2F-C033D5059113}"/>
    <dgm:cxn modelId="{1064C143-AA1D-4891-9E43-55C3E9BDE88C}" type="presOf" srcId="{119AFB5F-90DB-4BE9-9017-9C54F408287C}" destId="{C3A50A2B-D75C-441C-BAF8-5214BB39536B}" srcOrd="0" destOrd="2" presId="urn:microsoft.com/office/officeart/2005/8/layout/hList1"/>
    <dgm:cxn modelId="{119E7445-D4FE-4C1E-8E48-D4C6774B8E65}" type="presOf" srcId="{BF62B60F-027B-49E2-AAD2-6C43D0A89E82}" destId="{7FE0EAC2-1095-40E2-96A0-FD9B3B4A608C}" srcOrd="0" destOrd="4" presId="urn:microsoft.com/office/officeart/2005/8/layout/hList1"/>
    <dgm:cxn modelId="{8E85EB68-FDF4-43E9-878B-7472278F8B7F}" srcId="{9FE69944-5755-4E20-991B-6731EDB98940}" destId="{C7E19072-DC5F-48E1-BC80-C4FF2FBFC94B}" srcOrd="1" destOrd="0" parTransId="{93B91C20-7B52-4639-A85E-6F3C31CAF0A1}" sibTransId="{44AB66A2-9C97-45E7-9CB0-1F2B163F3DFC}"/>
    <dgm:cxn modelId="{5E68C16D-FEB3-42A5-AD7C-A04EE0DA8912}" type="presOf" srcId="{9FE69944-5755-4E20-991B-6731EDB98940}" destId="{B3336643-03FF-4CFB-9A92-F41273CC0816}" srcOrd="0" destOrd="0" presId="urn:microsoft.com/office/officeart/2005/8/layout/hList1"/>
    <dgm:cxn modelId="{206F9B51-D55B-4069-903B-021469F862DE}" srcId="{C7E19072-DC5F-48E1-BC80-C4FF2FBFC94B}" destId="{119AFB5F-90DB-4BE9-9017-9C54F408287C}" srcOrd="2" destOrd="0" parTransId="{5EAE9809-2B65-4DD2-AACF-9BEBD905042A}" sibTransId="{1B76AEBA-7B3E-4446-8B58-7AE1FBE69412}"/>
    <dgm:cxn modelId="{DEC5AF72-1E6D-400F-9BA9-5F1EA719DC6C}" srcId="{9FE69944-5755-4E20-991B-6731EDB98940}" destId="{89E04052-D4F7-4DCA-8C19-574F4137EB9B}" srcOrd="0" destOrd="0" parTransId="{BB75B616-77BD-4E26-BCE5-FBD860B37DF9}" sibTransId="{A5673CE1-3ED5-4A93-B495-D5393B69116E}"/>
    <dgm:cxn modelId="{DD13C252-5D75-4349-B44B-11EBA010C501}" type="presOf" srcId="{C7E19072-DC5F-48E1-BC80-C4FF2FBFC94B}" destId="{81B1DE1B-2208-467F-B831-89E008FC68DC}" srcOrd="0" destOrd="0" presId="urn:microsoft.com/office/officeart/2005/8/layout/hList1"/>
    <dgm:cxn modelId="{59536F7B-53B2-4C53-991C-2B16A27CFE0A}" type="presOf" srcId="{ED382E1D-7775-4AA7-809A-3BBBFF7E2AF6}" destId="{C3A50A2B-D75C-441C-BAF8-5214BB39536B}" srcOrd="0" destOrd="0" presId="urn:microsoft.com/office/officeart/2005/8/layout/hList1"/>
    <dgm:cxn modelId="{022BB97F-BA35-4413-A67C-ED9206783F2D}" type="presOf" srcId="{89E04052-D4F7-4DCA-8C19-574F4137EB9B}" destId="{7901E946-771F-4CA2-9284-702DF9E43B5B}" srcOrd="0" destOrd="0" presId="urn:microsoft.com/office/officeart/2005/8/layout/hList1"/>
    <dgm:cxn modelId="{13964C81-EC02-458F-8892-442D4D454707}" srcId="{89E04052-D4F7-4DCA-8C19-574F4137EB9B}" destId="{BF62B60F-027B-49E2-AAD2-6C43D0A89E82}" srcOrd="4" destOrd="0" parTransId="{79A3C96F-42F5-4EC2-9472-2AE86A30C608}" sibTransId="{62C6D63A-EDB5-486E-93FE-6562E12FC7CA}"/>
    <dgm:cxn modelId="{60284A8E-8F8F-454A-8FA0-B557A34D4A43}" srcId="{89E04052-D4F7-4DCA-8C19-574F4137EB9B}" destId="{43CABDCD-718F-4CA4-A59E-5D0127F19931}" srcOrd="2" destOrd="0" parTransId="{49CF41B1-3B72-42A9-A7C5-5714409F7046}" sibTransId="{A1D367BF-0270-4D5E-B93A-E6EBBD3723E7}"/>
    <dgm:cxn modelId="{3377A699-3D2F-4AB9-A231-FE66548A3009}" srcId="{89E04052-D4F7-4DCA-8C19-574F4137EB9B}" destId="{80A50899-2A3F-454E-A1D4-12CAE5DCDC08}" srcOrd="3" destOrd="0" parTransId="{78646DB3-8052-4304-9B93-C7BB741B21FB}" sibTransId="{8DE23561-A9C4-41CB-8B42-A9B7FB6AF010}"/>
    <dgm:cxn modelId="{0B88BFA3-3D68-4E0F-971A-88D03462EC73}" type="presOf" srcId="{830ACA15-F24D-4541-9FD6-E1D75C01824F}" destId="{7FE0EAC2-1095-40E2-96A0-FD9B3B4A608C}" srcOrd="0" destOrd="1" presId="urn:microsoft.com/office/officeart/2005/8/layout/hList1"/>
    <dgm:cxn modelId="{80F437A5-6B90-4B49-A4B8-49280654A812}" srcId="{89E04052-D4F7-4DCA-8C19-574F4137EB9B}" destId="{CFC61A5F-7AD6-444E-B515-B1D86E0A7D6B}" srcOrd="0" destOrd="0" parTransId="{6C8A5B64-B487-4580-A8EA-D5AFEF51E34C}" sibTransId="{E95BCD36-F78A-46E4-81E6-14B338E8457F}"/>
    <dgm:cxn modelId="{9B549EC3-EBEE-4F8D-8FFC-36C04FD61637}" type="presOf" srcId="{0623697A-8BCB-409C-8A45-04808C5BEC4E}" destId="{C3A50A2B-D75C-441C-BAF8-5214BB39536B}" srcOrd="0" destOrd="1" presId="urn:microsoft.com/office/officeart/2005/8/layout/hList1"/>
    <dgm:cxn modelId="{E3BF53D7-0E0D-4CAE-B72B-2B12039B721C}" type="presOf" srcId="{80A50899-2A3F-454E-A1D4-12CAE5DCDC08}" destId="{7FE0EAC2-1095-40E2-96A0-FD9B3B4A608C}" srcOrd="0" destOrd="3" presId="urn:microsoft.com/office/officeart/2005/8/layout/hList1"/>
    <dgm:cxn modelId="{AA990CE5-88C2-40CD-A389-F9D9AF6E3115}" srcId="{C7E19072-DC5F-48E1-BC80-C4FF2FBFC94B}" destId="{64E92570-93E4-4DF0-B11F-E43B303E5F95}" srcOrd="3" destOrd="0" parTransId="{606BC2B6-4772-4ED0-93F2-740BC3D3895A}" sibTransId="{15305BF2-067A-432D-A548-D1D5B39FBB94}"/>
    <dgm:cxn modelId="{361A6FF5-D5BF-492C-A423-5F208068194F}" srcId="{89E04052-D4F7-4DCA-8C19-574F4137EB9B}" destId="{830ACA15-F24D-4541-9FD6-E1D75C01824F}" srcOrd="1" destOrd="0" parTransId="{F0F03478-F6C5-4043-B941-1AC69EF11DB7}" sibTransId="{ED5A2374-DB1E-4FB0-9EFD-7EB749607C8E}"/>
    <dgm:cxn modelId="{F46C51FC-02C7-4291-A4D6-80B4694A2DC8}" type="presOf" srcId="{43CABDCD-718F-4CA4-A59E-5D0127F19931}" destId="{7FE0EAC2-1095-40E2-96A0-FD9B3B4A608C}" srcOrd="0" destOrd="2" presId="urn:microsoft.com/office/officeart/2005/8/layout/hList1"/>
    <dgm:cxn modelId="{80227B78-3597-48CE-89B7-CE314D39AC95}" type="presParOf" srcId="{B3336643-03FF-4CFB-9A92-F41273CC0816}" destId="{A46EBE50-F8F4-4F1C-AB75-352EF9B19B00}" srcOrd="0" destOrd="0" presId="urn:microsoft.com/office/officeart/2005/8/layout/hList1"/>
    <dgm:cxn modelId="{13D2AE71-1756-472E-9875-6FCEA3480E07}" type="presParOf" srcId="{A46EBE50-F8F4-4F1C-AB75-352EF9B19B00}" destId="{7901E946-771F-4CA2-9284-702DF9E43B5B}" srcOrd="0" destOrd="0" presId="urn:microsoft.com/office/officeart/2005/8/layout/hList1"/>
    <dgm:cxn modelId="{0C44A1CD-2A5B-49B5-AD2E-2948DC4E3EFC}" type="presParOf" srcId="{A46EBE50-F8F4-4F1C-AB75-352EF9B19B00}" destId="{7FE0EAC2-1095-40E2-96A0-FD9B3B4A608C}" srcOrd="1" destOrd="0" presId="urn:microsoft.com/office/officeart/2005/8/layout/hList1"/>
    <dgm:cxn modelId="{BBF05730-8C5B-4710-AF5B-9A79D9312F32}" type="presParOf" srcId="{B3336643-03FF-4CFB-9A92-F41273CC0816}" destId="{E1E7EF8D-6014-4F9D-A76D-F3B9AB05E9F7}" srcOrd="1" destOrd="0" presId="urn:microsoft.com/office/officeart/2005/8/layout/hList1"/>
    <dgm:cxn modelId="{B48E340D-BC7C-4DD9-8693-6733C2A322FA}" type="presParOf" srcId="{B3336643-03FF-4CFB-9A92-F41273CC0816}" destId="{8EFC64C9-13F6-496F-9629-900EE33332DE}" srcOrd="2" destOrd="0" presId="urn:microsoft.com/office/officeart/2005/8/layout/hList1"/>
    <dgm:cxn modelId="{A502A002-3373-49EC-B7F2-989211DBA46B}" type="presParOf" srcId="{8EFC64C9-13F6-496F-9629-900EE33332DE}" destId="{81B1DE1B-2208-467F-B831-89E008FC68DC}" srcOrd="0" destOrd="0" presId="urn:microsoft.com/office/officeart/2005/8/layout/hList1"/>
    <dgm:cxn modelId="{97C1AC7C-6321-4FF3-B25A-6B8715E171E1}" type="presParOf" srcId="{8EFC64C9-13F6-496F-9629-900EE33332DE}" destId="{C3A50A2B-D75C-441C-BAF8-5214BB39536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B9C71E-DA94-4395-AF98-CDA866298AED}">
      <dsp:nvSpPr>
        <dsp:cNvPr id="0" name=""/>
        <dsp:cNvSpPr/>
      </dsp:nvSpPr>
      <dsp:spPr>
        <a:xfrm>
          <a:off x="0" y="0"/>
          <a:ext cx="7619176" cy="1067897"/>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effectLst>
                <a:outerShdw blurRad="38100" dist="38100" dir="2700000" algn="tl">
                  <a:srgbClr val="000000">
                    <a:alpha val="43137"/>
                  </a:srgbClr>
                </a:outerShdw>
              </a:effectLst>
            </a:rPr>
            <a:t>Agricultural Conservation Easement Program </a:t>
          </a:r>
        </a:p>
        <a:p>
          <a:pPr marL="171450" lvl="1" indent="-171450" algn="l" defTabSz="711200">
            <a:lnSpc>
              <a:spcPct val="90000"/>
            </a:lnSpc>
            <a:spcBef>
              <a:spcPct val="0"/>
            </a:spcBef>
            <a:spcAft>
              <a:spcPct val="15000"/>
            </a:spcAft>
            <a:buChar char="•"/>
          </a:pPr>
          <a:r>
            <a:rPr lang="en-US" sz="1600" b="1" kern="1200" dirty="0">
              <a:effectLst>
                <a:outerShdw blurRad="38100" dist="38100" dir="2700000" algn="tl">
                  <a:srgbClr val="000000">
                    <a:alpha val="43137"/>
                  </a:srgbClr>
                </a:outerShdw>
              </a:effectLst>
            </a:rPr>
            <a:t>Agricultural Land Easement (ACEP-ALE)</a:t>
          </a:r>
        </a:p>
        <a:p>
          <a:pPr marL="171450" lvl="1" indent="-171450" algn="l" defTabSz="711200">
            <a:lnSpc>
              <a:spcPct val="90000"/>
            </a:lnSpc>
            <a:spcBef>
              <a:spcPct val="0"/>
            </a:spcBef>
            <a:spcAft>
              <a:spcPct val="15000"/>
            </a:spcAft>
            <a:buChar char="•"/>
          </a:pPr>
          <a:r>
            <a:rPr lang="en-US" sz="1600" b="1" kern="1200" dirty="0">
              <a:effectLst>
                <a:outerShdw blurRad="38100" dist="38100" dir="2700000" algn="tl">
                  <a:srgbClr val="000000">
                    <a:alpha val="43137"/>
                  </a:srgbClr>
                </a:outerShdw>
              </a:effectLst>
            </a:rPr>
            <a:t>Wetland Reserve Easement (ACEP-WRE)</a:t>
          </a:r>
        </a:p>
      </dsp:txBody>
      <dsp:txXfrm>
        <a:off x="1630624" y="0"/>
        <a:ext cx="5988551" cy="1067897"/>
      </dsp:txXfrm>
    </dsp:sp>
    <dsp:sp modelId="{0BB49823-53CD-40C6-9419-9158FBC1451A}">
      <dsp:nvSpPr>
        <dsp:cNvPr id="0" name=""/>
        <dsp:cNvSpPr/>
      </dsp:nvSpPr>
      <dsp:spPr>
        <a:xfrm>
          <a:off x="106789" y="106789"/>
          <a:ext cx="1523835" cy="854318"/>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0000" r="-4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46E414-D9BD-44BE-A28B-91145D07F532}">
      <dsp:nvSpPr>
        <dsp:cNvPr id="0" name=""/>
        <dsp:cNvSpPr/>
      </dsp:nvSpPr>
      <dsp:spPr>
        <a:xfrm>
          <a:off x="0" y="1174687"/>
          <a:ext cx="7619176" cy="1067897"/>
        </a:xfrm>
        <a:prstGeom prst="roundRect">
          <a:avLst>
            <a:gd name="adj" fmla="val 10000"/>
          </a:avLst>
        </a:prstGeom>
        <a:solidFill>
          <a:srgbClr val="3C64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altLang="en-US" sz="2100" b="1" kern="1200" dirty="0">
              <a:effectLst>
                <a:outerShdw blurRad="38100" dist="38100" dir="2700000" algn="tl">
                  <a:srgbClr val="000000">
                    <a:alpha val="43137"/>
                  </a:srgbClr>
                </a:outerShdw>
              </a:effectLst>
            </a:rPr>
            <a:t>Emergency Watershed Protection Program – Floodplain Easements (EWPP-FPE)</a:t>
          </a:r>
          <a:endParaRPr lang="en-US" sz="2100" b="1" kern="1200" dirty="0">
            <a:effectLst>
              <a:outerShdw blurRad="38100" dist="38100" dir="2700000" algn="tl">
                <a:srgbClr val="000000">
                  <a:alpha val="43137"/>
                </a:srgbClr>
              </a:outerShdw>
            </a:effectLst>
          </a:endParaRPr>
        </a:p>
      </dsp:txBody>
      <dsp:txXfrm>
        <a:off x="1630624" y="1174687"/>
        <a:ext cx="5988551" cy="1067897"/>
      </dsp:txXfrm>
    </dsp:sp>
    <dsp:sp modelId="{526C8989-43B9-4294-B87C-9605B6995C0A}">
      <dsp:nvSpPr>
        <dsp:cNvPr id="0" name=""/>
        <dsp:cNvSpPr/>
      </dsp:nvSpPr>
      <dsp:spPr>
        <a:xfrm>
          <a:off x="106789" y="1281477"/>
          <a:ext cx="1523835" cy="854318"/>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CEDC85-7A91-4B37-A877-D132394268DF}">
      <dsp:nvSpPr>
        <dsp:cNvPr id="0" name=""/>
        <dsp:cNvSpPr/>
      </dsp:nvSpPr>
      <dsp:spPr>
        <a:xfrm>
          <a:off x="0" y="2349374"/>
          <a:ext cx="7619176" cy="1067897"/>
        </a:xfrm>
        <a:prstGeom prst="roundRect">
          <a:avLst>
            <a:gd name="adj" fmla="val 10000"/>
          </a:avLst>
        </a:prstGeom>
        <a:solidFill>
          <a:srgbClr val="5885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effectLst>
                <a:outerShdw blurRad="38100" dist="38100" dir="2700000" algn="tl">
                  <a:srgbClr val="000000">
                    <a:alpha val="43137"/>
                  </a:srgbClr>
                </a:outerShdw>
              </a:effectLst>
            </a:rPr>
            <a:t>Healthy Forests Reserve Program (HFRP)</a:t>
          </a:r>
        </a:p>
      </dsp:txBody>
      <dsp:txXfrm>
        <a:off x="1630624" y="2349374"/>
        <a:ext cx="5988551" cy="1067897"/>
      </dsp:txXfrm>
    </dsp:sp>
    <dsp:sp modelId="{501E7690-3893-4603-B90A-E6C171BF5887}">
      <dsp:nvSpPr>
        <dsp:cNvPr id="0" name=""/>
        <dsp:cNvSpPr/>
      </dsp:nvSpPr>
      <dsp:spPr>
        <a:xfrm>
          <a:off x="106789" y="2456164"/>
          <a:ext cx="1523835" cy="854318"/>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BC1FBF-908E-4113-BE30-88D72647C2C8}">
      <dsp:nvSpPr>
        <dsp:cNvPr id="0" name=""/>
        <dsp:cNvSpPr/>
      </dsp:nvSpPr>
      <dsp:spPr>
        <a:xfrm>
          <a:off x="0" y="3524062"/>
          <a:ext cx="7619176" cy="1067897"/>
        </a:xfrm>
        <a:prstGeom prst="roundRect">
          <a:avLst>
            <a:gd name="adj" fmla="val 10000"/>
          </a:avLst>
        </a:prstGeom>
        <a:solidFill>
          <a:srgbClr val="5885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effectLst>
                <a:outerShdw blurRad="38100" dist="38100" dir="2700000" algn="tl">
                  <a:srgbClr val="000000">
                    <a:alpha val="43137"/>
                  </a:srgbClr>
                </a:outerShdw>
              </a:effectLst>
            </a:rPr>
            <a:t>Regional Conservation Partnership Program (RCPP) – Easement Authorities</a:t>
          </a:r>
        </a:p>
      </dsp:txBody>
      <dsp:txXfrm>
        <a:off x="1630624" y="3524062"/>
        <a:ext cx="5988551" cy="1067897"/>
      </dsp:txXfrm>
    </dsp:sp>
    <dsp:sp modelId="{2F244EE2-8FAF-45E5-AA95-0173041F2232}">
      <dsp:nvSpPr>
        <dsp:cNvPr id="0" name=""/>
        <dsp:cNvSpPr/>
      </dsp:nvSpPr>
      <dsp:spPr>
        <a:xfrm>
          <a:off x="106789" y="3630851"/>
          <a:ext cx="1523835" cy="854318"/>
        </a:xfrm>
        <a:prstGeom prst="roundRect">
          <a:avLst>
            <a:gd name="adj" fmla="val 10000"/>
          </a:avLst>
        </a:prstGeom>
        <a:blipFill rotWithShape="1">
          <a:blip xmlns:r="http://schemas.openxmlformats.org/officeDocument/2006/relationships" r:embed="rId4"/>
          <a:srcRect/>
          <a:stretch>
            <a:fillRect t="-9000" b="-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1E946-771F-4CA2-9284-702DF9E43B5B}">
      <dsp:nvSpPr>
        <dsp:cNvPr id="0" name=""/>
        <dsp:cNvSpPr/>
      </dsp:nvSpPr>
      <dsp:spPr>
        <a:xfrm>
          <a:off x="222580" y="38859"/>
          <a:ext cx="4263953" cy="776797"/>
        </a:xfrm>
        <a:prstGeom prst="rect">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b="1" kern="1200" dirty="0">
              <a:effectLst>
                <a:outerShdw blurRad="38100" dist="38100" dir="2700000" algn="tl">
                  <a:srgbClr val="000000">
                    <a:alpha val="43137"/>
                  </a:srgbClr>
                </a:outerShdw>
              </a:effectLst>
            </a:rPr>
            <a:t>Agricultural Land Easements (ACEP-ALE)</a:t>
          </a:r>
        </a:p>
      </dsp:txBody>
      <dsp:txXfrm>
        <a:off x="222580" y="38859"/>
        <a:ext cx="4263953" cy="776797"/>
      </dsp:txXfrm>
    </dsp:sp>
    <dsp:sp modelId="{7FE0EAC2-1095-40E2-96A0-FD9B3B4A608C}">
      <dsp:nvSpPr>
        <dsp:cNvPr id="0" name=""/>
        <dsp:cNvSpPr/>
      </dsp:nvSpPr>
      <dsp:spPr>
        <a:xfrm>
          <a:off x="222580" y="841596"/>
          <a:ext cx="4263953" cy="43810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a:t>Combines the purposes and functions of </a:t>
          </a:r>
          <a:r>
            <a:rPr lang="en-US" sz="2100" b="1" kern="1200" dirty="0"/>
            <a:t>FRPP and GRP. </a:t>
          </a:r>
          <a:r>
            <a:rPr lang="en-US" sz="2100" b="0" kern="1200" dirty="0"/>
            <a:t>Now has speci</a:t>
          </a:r>
          <a:r>
            <a:rPr lang="en-US" sz="2100" kern="1200" dirty="0"/>
            <a:t>al category for grasslands of special significance.</a:t>
          </a:r>
        </a:p>
        <a:p>
          <a:pPr marL="228600" lvl="1" indent="-228600" algn="l" defTabSz="933450" rtl="0">
            <a:lnSpc>
              <a:spcPct val="90000"/>
            </a:lnSpc>
            <a:spcBef>
              <a:spcPct val="0"/>
            </a:spcBef>
            <a:spcAft>
              <a:spcPct val="15000"/>
            </a:spcAft>
            <a:buChar char="•"/>
          </a:pPr>
          <a:r>
            <a:rPr lang="en-US" sz="2100" kern="1200" dirty="0"/>
            <a:t>NRCS provides funds to eligible entities for the purchase of agricultural land easements.</a:t>
          </a:r>
        </a:p>
        <a:p>
          <a:pPr marL="228600" lvl="1" indent="-228600" algn="l" defTabSz="933450" rtl="0">
            <a:lnSpc>
              <a:spcPct val="90000"/>
            </a:lnSpc>
            <a:spcBef>
              <a:spcPct val="0"/>
            </a:spcBef>
            <a:spcAft>
              <a:spcPct val="15000"/>
            </a:spcAft>
            <a:buChar char="•"/>
          </a:pPr>
          <a:r>
            <a:rPr lang="en-US" sz="2100" b="1" kern="1200" dirty="0"/>
            <a:t>Eligible Entity holds the easement</a:t>
          </a:r>
        </a:p>
        <a:p>
          <a:pPr marL="228600" lvl="1" indent="-228600" algn="l" defTabSz="933450" rtl="0">
            <a:lnSpc>
              <a:spcPct val="90000"/>
            </a:lnSpc>
            <a:spcBef>
              <a:spcPct val="0"/>
            </a:spcBef>
            <a:spcAft>
              <a:spcPct val="15000"/>
            </a:spcAft>
            <a:buChar char="•"/>
          </a:pPr>
          <a:r>
            <a:rPr lang="en-US" sz="2100" b="1" kern="1200" dirty="0"/>
            <a:t>US obtains a 3</a:t>
          </a:r>
          <a:r>
            <a:rPr lang="en-US" sz="2100" b="1" kern="1200" baseline="30000" dirty="0"/>
            <a:t>rd</a:t>
          </a:r>
          <a:r>
            <a:rPr lang="en-US" sz="2100" b="1" kern="1200" dirty="0"/>
            <a:t> party right of enforcement</a:t>
          </a:r>
        </a:p>
        <a:p>
          <a:pPr marL="228600" lvl="1" indent="-228600" algn="l" defTabSz="933450" rtl="0">
            <a:lnSpc>
              <a:spcPct val="90000"/>
            </a:lnSpc>
            <a:spcBef>
              <a:spcPct val="0"/>
            </a:spcBef>
            <a:spcAft>
              <a:spcPct val="15000"/>
            </a:spcAft>
            <a:buChar char="•"/>
          </a:pPr>
          <a:r>
            <a:rPr lang="en-US" sz="2100" kern="1200" dirty="0"/>
            <a:t>Eligible Entity responsible for monitoring, management, and enforcement</a:t>
          </a:r>
        </a:p>
      </dsp:txBody>
      <dsp:txXfrm>
        <a:off x="222580" y="841596"/>
        <a:ext cx="4263953" cy="4381020"/>
      </dsp:txXfrm>
    </dsp:sp>
    <dsp:sp modelId="{81B1DE1B-2208-467F-B831-89E008FC68DC}">
      <dsp:nvSpPr>
        <dsp:cNvPr id="0" name=""/>
        <dsp:cNvSpPr/>
      </dsp:nvSpPr>
      <dsp:spPr>
        <a:xfrm>
          <a:off x="4673764" y="49991"/>
          <a:ext cx="4263953" cy="776797"/>
        </a:xfrm>
        <a:prstGeom prst="rect">
          <a:avLst/>
        </a:prstGeom>
        <a:solidFill>
          <a:schemeClr val="accent1">
            <a:shade val="80000"/>
            <a:hueOff val="349283"/>
            <a:satOff val="-6256"/>
            <a:lumOff val="26585"/>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b="1" kern="1200" dirty="0">
              <a:solidFill>
                <a:schemeClr val="tx1"/>
              </a:solidFill>
            </a:rPr>
            <a:t>Wetland Reserve Easements (ACEP-WRE)</a:t>
          </a:r>
        </a:p>
      </dsp:txBody>
      <dsp:txXfrm>
        <a:off x="4673764" y="49991"/>
        <a:ext cx="4263953" cy="776797"/>
      </dsp:txXfrm>
    </dsp:sp>
    <dsp:sp modelId="{C3A50A2B-D75C-441C-BAF8-5214BB39536B}">
      <dsp:nvSpPr>
        <dsp:cNvPr id="0" name=""/>
        <dsp:cNvSpPr/>
      </dsp:nvSpPr>
      <dsp:spPr>
        <a:xfrm>
          <a:off x="4673764" y="826788"/>
          <a:ext cx="4263953" cy="43810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a:t>Same purposes and functions as </a:t>
          </a:r>
          <a:r>
            <a:rPr lang="en-US" sz="2100" b="1" kern="1200" dirty="0"/>
            <a:t>WRP </a:t>
          </a:r>
        </a:p>
        <a:p>
          <a:pPr marL="228600" lvl="1" indent="-228600" algn="l" defTabSz="933450" rtl="0">
            <a:lnSpc>
              <a:spcPct val="90000"/>
            </a:lnSpc>
            <a:spcBef>
              <a:spcPct val="0"/>
            </a:spcBef>
            <a:spcAft>
              <a:spcPct val="15000"/>
            </a:spcAft>
            <a:buChar char="•"/>
          </a:pPr>
          <a:r>
            <a:rPr lang="en-US" sz="2100" kern="1200" dirty="0"/>
            <a:t>NRCS purchases easements directly from private and Tribal landowners through a reserved interest deed in eligible land to restore, protect, and enhance wetlands and associated lands.</a:t>
          </a:r>
        </a:p>
        <a:p>
          <a:pPr marL="228600" lvl="1" indent="-228600" algn="l" defTabSz="933450" rtl="0">
            <a:lnSpc>
              <a:spcPct val="90000"/>
            </a:lnSpc>
            <a:spcBef>
              <a:spcPct val="0"/>
            </a:spcBef>
            <a:spcAft>
              <a:spcPct val="15000"/>
            </a:spcAft>
            <a:buChar char="•"/>
          </a:pPr>
          <a:r>
            <a:rPr lang="en-US" sz="2100" b="1" kern="1200" dirty="0"/>
            <a:t>US holds the easement</a:t>
          </a:r>
        </a:p>
        <a:p>
          <a:pPr marL="228600" lvl="1" indent="-228600" algn="l" defTabSz="933450" rtl="0">
            <a:lnSpc>
              <a:spcPct val="90000"/>
            </a:lnSpc>
            <a:spcBef>
              <a:spcPct val="0"/>
            </a:spcBef>
            <a:spcAft>
              <a:spcPct val="15000"/>
            </a:spcAft>
            <a:buChar char="•"/>
          </a:pPr>
          <a:r>
            <a:rPr lang="en-US" sz="2100" b="0" kern="1200" dirty="0"/>
            <a:t>NRCS responsible for monitoring, management, and enforcement</a:t>
          </a:r>
        </a:p>
      </dsp:txBody>
      <dsp:txXfrm>
        <a:off x="4673764" y="826788"/>
        <a:ext cx="4263953" cy="4381020"/>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C95F70-5F05-4E16-82D5-77C20CB02DFC}" type="datetimeFigureOut">
              <a:rPr lang="en-US" smtClean="0"/>
              <a:t>10/28/2022</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9227ABE-0D5B-4250-918B-8A786754879B}" type="slidenum">
              <a:rPr lang="en-US" smtClean="0"/>
              <a:t>‹#›</a:t>
            </a:fld>
            <a:endParaRPr lang="en-US"/>
          </a:p>
        </p:txBody>
      </p:sp>
    </p:spTree>
    <p:extLst>
      <p:ext uri="{BB962C8B-B14F-4D97-AF65-F5344CB8AC3E}">
        <p14:creationId xmlns:p14="http://schemas.microsoft.com/office/powerpoint/2010/main" val="3158513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9295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7734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8286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1589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6785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4927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227ABE-0D5B-4250-918B-8A786754879B}" type="slidenum">
              <a:rPr lang="en-US" smtClean="0"/>
              <a:t>23</a:t>
            </a:fld>
            <a:endParaRPr lang="en-US"/>
          </a:p>
        </p:txBody>
      </p:sp>
    </p:spTree>
    <p:extLst>
      <p:ext uri="{BB962C8B-B14F-4D97-AF65-F5344CB8AC3E}">
        <p14:creationId xmlns:p14="http://schemas.microsoft.com/office/powerpoint/2010/main" val="3208676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covers two topic areas:</a:t>
            </a:r>
          </a:p>
          <a:p>
            <a:pPr marL="171450" indent="-171450">
              <a:buFont typeface="Arial" panose="020B0604020202020204" pitchFamily="34" charset="0"/>
              <a:buChar char="•"/>
            </a:pPr>
            <a:r>
              <a:rPr lang="en-US" dirty="0"/>
              <a:t>Funding Targets and Ranking Pools</a:t>
            </a:r>
          </a:p>
          <a:p>
            <a:pPr marL="171450" indent="-171450">
              <a:buFont typeface="Arial" panose="020B0604020202020204" pitchFamily="34" charset="0"/>
              <a:buChar char="•"/>
            </a:pPr>
            <a:r>
              <a:rPr lang="en-US" dirty="0"/>
              <a:t>CSP Preparation activities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States must continue to target 5% each of available funds to BFR and SDFR.  This includes establishing a separate ranking pool (and spending plan) for each category.  In addition to a BFR and SDFR ranking pool, States must also establish separate ranking pools for:</a:t>
            </a:r>
          </a:p>
          <a:p>
            <a:pPr marL="171450" indent="-171450">
              <a:buFont typeface="Arial" panose="020B0604020202020204" pitchFamily="34" charset="0"/>
              <a:buChar char="•"/>
            </a:pPr>
            <a:r>
              <a:rPr lang="en-US" dirty="0"/>
              <a:t>Organic and transitioning to organic - NEW</a:t>
            </a:r>
          </a:p>
          <a:p>
            <a:pPr marL="171450" indent="-171450">
              <a:buFont typeface="Arial" panose="020B0604020202020204" pitchFamily="34" charset="0"/>
              <a:buChar char="•"/>
            </a:pPr>
            <a:r>
              <a:rPr lang="en-US" dirty="0"/>
              <a:t>CSP renewals - NEW</a:t>
            </a:r>
          </a:p>
          <a:p>
            <a:pPr marL="171450" indent="-171450">
              <a:buFont typeface="Arial" panose="020B0604020202020204" pitchFamily="34" charset="0"/>
              <a:buChar char="•"/>
            </a:pPr>
            <a:r>
              <a:rPr lang="en-US" dirty="0"/>
              <a:t>Agricultural land – crop, pasture, and rangeland</a:t>
            </a:r>
          </a:p>
          <a:p>
            <a:pPr marL="171450" indent="-171450">
              <a:buFont typeface="Arial" panose="020B0604020202020204" pitchFamily="34" charset="0"/>
              <a:buChar char="•"/>
            </a:pPr>
            <a:r>
              <a:rPr lang="en-US" dirty="0"/>
              <a:t>Non-industrial private forest land</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States will receive a separate allocation for organic and transitioning to organic producers.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Veteran farmers and ranchers who compete in the BFR or SDFR ranking pools will no longer automatically receive “high” priority, but they will receive additional ranking points.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23EFB2-481A-4F8A-979B-8D86009373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766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227ABE-0D5B-4250-918B-8A78675487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705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Kari- overview</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54407-3D00-46D5-94C4-AB0223546B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7007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50 million – </a:t>
            </a:r>
            <a:r>
              <a:rPr lang="en-US" sz="1200" kern="1200" dirty="0">
                <a:solidFill>
                  <a:srgbClr val="FF0000"/>
                </a:solidFill>
                <a:latin typeface="+mn-lt"/>
                <a:ea typeface="+mn-ea"/>
                <a:cs typeface="+mn-cs"/>
              </a:rPr>
              <a:t>all at once</a:t>
            </a:r>
          </a:p>
          <a:p>
            <a:r>
              <a:rPr lang="en-US" dirty="0"/>
              <a:t>3 million max – 100k min</a:t>
            </a:r>
          </a:p>
          <a:p>
            <a:r>
              <a:rPr lang="en-US" dirty="0"/>
              <a:t>3 year duration – option for 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54407-3D00-46D5-94C4-AB0223546B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201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Header Placeholder 3"/>
          <p:cNvSpPr>
            <a:spLocks noGrp="1"/>
          </p:cNvSpPr>
          <p:nvPr>
            <p:ph type="hd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ACEP Training - NRCS Easement Programs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81031A6-A987-4D51-ADF5-72FDC5194C12}"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10/28/2022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9D0020-450F-4689-B531-60F2B79BA21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3407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access –</a:t>
            </a:r>
            <a:r>
              <a:rPr lang="en-US" dirty="0">
                <a:solidFill>
                  <a:srgbClr val="FF0000"/>
                </a:solidFill>
              </a:rPr>
              <a:t>focus</a:t>
            </a:r>
          </a:p>
          <a:p>
            <a:r>
              <a:rPr lang="en-US" dirty="0">
                <a:solidFill>
                  <a:srgbClr val="FF0000"/>
                </a:solidFill>
              </a:rPr>
              <a:t>TA 10% - all personnel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54407-3D00-46D5-94C4-AB0223546B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833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Kari Cohen</a:t>
            </a:r>
          </a:p>
          <a:p>
            <a:r>
              <a:rPr lang="en-US" altLang="en-US" dirty="0">
                <a:latin typeface="Calibri" panose="020F0502020204030204" pitchFamily="34" charset="0"/>
                <a:ea typeface="Calibri" panose="020F0502020204030204" pitchFamily="34" charset="0"/>
                <a:cs typeface="Times New Roman" panose="02020603050405020304" pitchFamily="18" charset="0"/>
              </a:rPr>
              <a:t>72nd Soil and Water Conservation Society conference (SWCS) </a:t>
            </a:r>
          </a:p>
          <a:p>
            <a:r>
              <a:rPr lang="en-US" altLang="en-US">
                <a:latin typeface="Calibri" panose="020F0502020204030204" pitchFamily="34" charset="0"/>
                <a:cs typeface="Times New Roman" panose="02020603050405020304" pitchFamily="18" charset="0"/>
              </a:rPr>
              <a:t>July 31, 2017, Madison, WI</a:t>
            </a:r>
            <a:endParaRPr lang="en-US" altLang="en-US">
              <a:latin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CB9764-647B-4A0B-9CA5-C3B229C1C93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0357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CB9764-647B-4A0B-9CA5-C3B229C1C93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5820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227ABE-0D5B-4250-918B-8A786754879B}" type="slidenum">
              <a:rPr lang="en-US" smtClean="0"/>
              <a:t>3</a:t>
            </a:fld>
            <a:endParaRPr lang="en-US"/>
          </a:p>
        </p:txBody>
      </p:sp>
    </p:spTree>
    <p:extLst>
      <p:ext uri="{BB962C8B-B14F-4D97-AF65-F5344CB8AC3E}">
        <p14:creationId xmlns:p14="http://schemas.microsoft.com/office/powerpoint/2010/main" val="1318413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227ABE-0D5B-4250-918B-8A786754879B}" type="slidenum">
              <a:rPr lang="en-US" smtClean="0"/>
              <a:t>4</a:t>
            </a:fld>
            <a:endParaRPr lang="en-US"/>
          </a:p>
        </p:txBody>
      </p:sp>
    </p:spTree>
    <p:extLst>
      <p:ext uri="{BB962C8B-B14F-4D97-AF65-F5344CB8AC3E}">
        <p14:creationId xmlns:p14="http://schemas.microsoft.com/office/powerpoint/2010/main" val="711945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4343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6C2A31-9555-4431-901F-FD6934823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2118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3743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6C2A31-9555-4431-901F-FD6934823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7208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6C2A31-9555-4431-901F-FD6934823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3611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5.jp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1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13.jp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5"/>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969766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15" y="635000"/>
            <a:ext cx="8757137"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a:p>
        </p:txBody>
      </p:sp>
      <p:sp>
        <p:nvSpPr>
          <p:cNvPr id="8"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04963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7209694" y="2413000"/>
            <a:ext cx="1760413"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p:spPr>
        <p:txBody>
          <a:bodyPr>
            <a:noAutofit/>
          </a:bodyPr>
          <a:lstStyle>
            <a:lvl1pPr>
              <a:defRPr sz="1200">
                <a:solidFill>
                  <a:srgbClr val="139AB2"/>
                </a:solidFill>
              </a:defRPr>
            </a:lvl1pPr>
          </a:lstStyle>
          <a:p>
            <a:pPr lvl="0"/>
            <a:r>
              <a:rPr lang="en-US" dirty="0"/>
              <a:t>Click to edit Master text styles</a:t>
            </a:r>
          </a:p>
        </p:txBody>
      </p:sp>
      <p:sp>
        <p:nvSpPr>
          <p:cNvPr id="12" name="TextBox 11"/>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3"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781875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4244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1703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2099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9647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9352" y="635000"/>
            <a:ext cx="8229600"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dirty="0"/>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570788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320276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3">
            <a:extLst>
              <a:ext uri="{28A0092B-C50C-407E-A947-70E740481C1C}">
                <a14:useLocalDpi xmlns:a14="http://schemas.microsoft.com/office/drawing/2010/main" val="0"/>
              </a:ext>
            </a:extLst>
          </a:blip>
          <a:srcRect l="30954" t="19536" r="7602" b="19021"/>
          <a:stretch/>
        </p:blipFill>
        <p:spPr>
          <a:xfrm>
            <a:off x="5581898" y="3341077"/>
            <a:ext cx="3063874" cy="2027907"/>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231638"/>
            <a:ext cx="5402385" cy="4136630"/>
          </a:xfrm>
          <a:prstGeom prst="rect">
            <a:avLst/>
          </a:prstGeom>
        </p:spPr>
      </p:pic>
      <p:sp>
        <p:nvSpPr>
          <p:cNvPr id="2" name="Title 1"/>
          <p:cNvSpPr>
            <a:spLocks noGrp="1"/>
          </p:cNvSpPr>
          <p:nvPr>
            <p:ph type="ctrTitle"/>
          </p:nvPr>
        </p:nvSpPr>
        <p:spPr>
          <a:xfrm>
            <a:off x="470877" y="5600674"/>
            <a:ext cx="7070969" cy="649681"/>
          </a:xfrm>
        </p:spPr>
        <p:txBody>
          <a:bodyPr>
            <a:normAutofit/>
          </a:bodyPr>
          <a:lstStyle>
            <a:lvl1pPr algn="l">
              <a:defRPr sz="3000" b="1">
                <a:solidFill>
                  <a:schemeClr val="bg1"/>
                </a:solidFill>
                <a:latin typeface="Arial"/>
                <a:cs typeface="Arial"/>
              </a:defRPr>
            </a:lvl1pPr>
          </a:lstStyle>
          <a:p>
            <a:r>
              <a:rPr lang="en-US" dirty="0"/>
              <a:t>Click to edit Master title style</a:t>
            </a:r>
          </a:p>
        </p:txBody>
      </p:sp>
      <p:sp>
        <p:nvSpPr>
          <p:cNvPr id="3" name="Subtitle 2"/>
          <p:cNvSpPr>
            <a:spLocks noGrp="1"/>
          </p:cNvSpPr>
          <p:nvPr>
            <p:ph type="subTitle" idx="1" hasCustomPrompt="1"/>
          </p:nvPr>
        </p:nvSpPr>
        <p:spPr>
          <a:xfrm>
            <a:off x="470877" y="6250355"/>
            <a:ext cx="3143738" cy="412261"/>
          </a:xfrm>
        </p:spPr>
        <p:txBody>
          <a:bodyPr>
            <a:normAutofit/>
          </a:bodyPr>
          <a:lstStyle>
            <a:lvl1pPr marL="0" indent="0" algn="l">
              <a:buNone/>
              <a:defRPr sz="1500" b="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Date | Presenter</a:t>
            </a:r>
          </a:p>
        </p:txBody>
      </p:sp>
      <p:pic>
        <p:nvPicPr>
          <p:cNvPr id="16" name="Picture 15" descr="NRCS_Title-Raindrop1.png"/>
          <p:cNvPicPr>
            <a:picLocks noChangeAspect="1"/>
          </p:cNvPicPr>
          <p:nvPr userDrawn="1"/>
        </p:nvPicPr>
        <p:blipFill rotWithShape="1">
          <a:blip r:embed="rId5">
            <a:extLst>
              <a:ext uri="{28A0092B-C50C-407E-A947-70E740481C1C}">
                <a14:useLocalDpi xmlns:a14="http://schemas.microsoft.com/office/drawing/2010/main" val="0"/>
              </a:ext>
            </a:extLst>
          </a:blip>
          <a:srcRect l="74039" t="16381" b="21472"/>
          <a:stretch/>
        </p:blipFill>
        <p:spPr>
          <a:xfrm>
            <a:off x="6770076" y="1133231"/>
            <a:ext cx="2373924" cy="4261977"/>
          </a:xfrm>
          <a:prstGeom prst="rect">
            <a:avLst/>
          </a:prstGeom>
        </p:spPr>
      </p:pic>
      <p:pic>
        <p:nvPicPr>
          <p:cNvPr id="19" name="Picture 18" descr="NRCS_Title-Raindrop1.png"/>
          <p:cNvPicPr>
            <a:picLocks noChangeAspect="1"/>
          </p:cNvPicPr>
          <p:nvPr userDrawn="1"/>
        </p:nvPicPr>
        <p:blipFill rotWithShape="1">
          <a:blip r:embed="rId6">
            <a:extLst>
              <a:ext uri="{28A0092B-C50C-407E-A947-70E740481C1C}">
                <a14:useLocalDpi xmlns:a14="http://schemas.microsoft.com/office/drawing/2010/main" val="0"/>
              </a:ext>
            </a:extLst>
          </a:blip>
          <a:srcRect l="61045" t="48718" r="34080" b="44444"/>
          <a:stretch/>
        </p:blipFill>
        <p:spPr>
          <a:xfrm>
            <a:off x="5581898" y="3341076"/>
            <a:ext cx="445717" cy="468923"/>
          </a:xfrm>
          <a:prstGeom prst="rect">
            <a:avLst/>
          </a:prstGeom>
        </p:spPr>
      </p:pic>
      <p:sp>
        <p:nvSpPr>
          <p:cNvPr id="20" name="Content Placeholder 19"/>
          <p:cNvSpPr>
            <a:spLocks noGrp="1"/>
          </p:cNvSpPr>
          <p:nvPr>
            <p:ph sz="quarter" idx="10" hasCustomPrompt="1"/>
          </p:nvPr>
        </p:nvSpPr>
        <p:spPr>
          <a:xfrm>
            <a:off x="5616943" y="1249851"/>
            <a:ext cx="2266950" cy="342900"/>
          </a:xfrm>
        </p:spPr>
        <p:txBody>
          <a:bodyPr anchor="ctr">
            <a:normAutofit/>
          </a:bodyPr>
          <a:lstStyle>
            <a:lvl1pPr>
              <a:defRPr sz="1000" b="0" spc="300" baseline="0">
                <a:solidFill>
                  <a:srgbClr val="FEC20D"/>
                </a:solidFill>
              </a:defRPr>
            </a:lvl1pPr>
          </a:lstStyle>
          <a:p>
            <a:pPr lvl="0"/>
            <a:r>
              <a:rPr lang="en-US" dirty="0"/>
              <a:t>State Name</a:t>
            </a:r>
          </a:p>
        </p:txBody>
      </p:sp>
    </p:spTree>
    <p:extLst>
      <p:ext uri="{BB962C8B-B14F-4D97-AF65-F5344CB8AC3E}">
        <p14:creationId xmlns:p14="http://schemas.microsoft.com/office/powerpoint/2010/main" val="13486448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433516"/>
            <a:ext cx="4367456" cy="2402254"/>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504462"/>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Tree>
    <p:extLst>
      <p:ext uri="{BB962C8B-B14F-4D97-AF65-F5344CB8AC3E}">
        <p14:creationId xmlns:p14="http://schemas.microsoft.com/office/powerpoint/2010/main" val="3325146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3">
            <a:extLst>
              <a:ext uri="{28A0092B-C50C-407E-A947-70E740481C1C}">
                <a14:useLocalDpi xmlns:a14="http://schemas.microsoft.com/office/drawing/2010/main" val="0"/>
              </a:ext>
            </a:extLst>
          </a:blip>
          <a:srcRect l="30954" t="19536" r="7602" b="19021"/>
          <a:stretch/>
        </p:blipFill>
        <p:spPr>
          <a:xfrm>
            <a:off x="5581898" y="3341077"/>
            <a:ext cx="3063874" cy="2027907"/>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231638"/>
            <a:ext cx="5402385" cy="4136630"/>
          </a:xfrm>
          <a:prstGeom prst="rect">
            <a:avLst/>
          </a:prstGeom>
        </p:spPr>
      </p:pic>
      <p:sp>
        <p:nvSpPr>
          <p:cNvPr id="2" name="Title 1"/>
          <p:cNvSpPr>
            <a:spLocks noGrp="1"/>
          </p:cNvSpPr>
          <p:nvPr>
            <p:ph type="ctrTitle"/>
          </p:nvPr>
        </p:nvSpPr>
        <p:spPr>
          <a:xfrm>
            <a:off x="470877" y="5600674"/>
            <a:ext cx="7070969" cy="649681"/>
          </a:xfrm>
          <a:prstGeom prst="rect">
            <a:avLst/>
          </a:prstGeom>
        </p:spPr>
        <p:txBody>
          <a:bodyPr>
            <a:normAutofit/>
          </a:bodyPr>
          <a:lstStyle>
            <a:lvl1pPr algn="l">
              <a:defRPr sz="3000" b="1">
                <a:solidFill>
                  <a:schemeClr val="bg1"/>
                </a:solidFill>
                <a:latin typeface="Arial"/>
                <a:cs typeface="Arial"/>
              </a:defRPr>
            </a:lvl1pPr>
          </a:lstStyle>
          <a:p>
            <a:r>
              <a:rPr lang="en-US" dirty="0"/>
              <a:t>Click to edit Master title style</a:t>
            </a:r>
          </a:p>
        </p:txBody>
      </p:sp>
      <p:sp>
        <p:nvSpPr>
          <p:cNvPr id="3" name="Subtitle 2"/>
          <p:cNvSpPr>
            <a:spLocks noGrp="1"/>
          </p:cNvSpPr>
          <p:nvPr>
            <p:ph type="subTitle" idx="1" hasCustomPrompt="1"/>
          </p:nvPr>
        </p:nvSpPr>
        <p:spPr>
          <a:xfrm>
            <a:off x="470877" y="6250355"/>
            <a:ext cx="3143738" cy="412261"/>
          </a:xfrm>
          <a:prstGeom prst="rect">
            <a:avLst/>
          </a:prstGeom>
        </p:spPr>
        <p:txBody>
          <a:bodyPr>
            <a:normAutofit/>
          </a:bodyPr>
          <a:lstStyle>
            <a:lvl1pPr marL="0" indent="0" algn="l">
              <a:buNone/>
              <a:defRPr sz="1500" b="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Date | Presenter</a:t>
            </a:r>
          </a:p>
        </p:txBody>
      </p:sp>
      <p:pic>
        <p:nvPicPr>
          <p:cNvPr id="16" name="Picture 15" descr="NRCS_Title-Raindrop1.png"/>
          <p:cNvPicPr>
            <a:picLocks noChangeAspect="1"/>
          </p:cNvPicPr>
          <p:nvPr userDrawn="1"/>
        </p:nvPicPr>
        <p:blipFill rotWithShape="1">
          <a:blip r:embed="rId5">
            <a:extLst>
              <a:ext uri="{28A0092B-C50C-407E-A947-70E740481C1C}">
                <a14:useLocalDpi xmlns:a14="http://schemas.microsoft.com/office/drawing/2010/main" val="0"/>
              </a:ext>
            </a:extLst>
          </a:blip>
          <a:srcRect l="74039" t="16381" b="21472"/>
          <a:stretch/>
        </p:blipFill>
        <p:spPr>
          <a:xfrm>
            <a:off x="6770076" y="1133231"/>
            <a:ext cx="2373924" cy="4261977"/>
          </a:xfrm>
          <a:prstGeom prst="rect">
            <a:avLst/>
          </a:prstGeom>
        </p:spPr>
      </p:pic>
      <p:pic>
        <p:nvPicPr>
          <p:cNvPr id="19" name="Picture 18" descr="NRCS_Title-Raindrop1.png"/>
          <p:cNvPicPr>
            <a:picLocks noChangeAspect="1"/>
          </p:cNvPicPr>
          <p:nvPr userDrawn="1"/>
        </p:nvPicPr>
        <p:blipFill rotWithShape="1">
          <a:blip r:embed="rId6">
            <a:extLst>
              <a:ext uri="{28A0092B-C50C-407E-A947-70E740481C1C}">
                <a14:useLocalDpi xmlns:a14="http://schemas.microsoft.com/office/drawing/2010/main" val="0"/>
              </a:ext>
            </a:extLst>
          </a:blip>
          <a:srcRect l="61045" t="48718" r="34080" b="44444"/>
          <a:stretch/>
        </p:blipFill>
        <p:spPr>
          <a:xfrm>
            <a:off x="5581898" y="3341076"/>
            <a:ext cx="445717" cy="468923"/>
          </a:xfrm>
          <a:prstGeom prst="rect">
            <a:avLst/>
          </a:prstGeom>
        </p:spPr>
      </p:pic>
      <p:sp>
        <p:nvSpPr>
          <p:cNvPr id="20" name="Content Placeholder 19"/>
          <p:cNvSpPr>
            <a:spLocks noGrp="1"/>
          </p:cNvSpPr>
          <p:nvPr>
            <p:ph sz="quarter" idx="10" hasCustomPrompt="1"/>
          </p:nvPr>
        </p:nvSpPr>
        <p:spPr>
          <a:xfrm>
            <a:off x="5616943" y="1249851"/>
            <a:ext cx="2266950" cy="342900"/>
          </a:xfrm>
          <a:prstGeom prst="rect">
            <a:avLst/>
          </a:prstGeom>
        </p:spPr>
        <p:txBody>
          <a:bodyPr anchor="ctr">
            <a:normAutofit/>
          </a:bodyPr>
          <a:lstStyle>
            <a:lvl1pPr>
              <a:defRPr sz="1000" b="0" spc="300" baseline="0">
                <a:solidFill>
                  <a:srgbClr val="FEC20D"/>
                </a:solidFill>
              </a:defRPr>
            </a:lvl1pPr>
          </a:lstStyle>
          <a:p>
            <a:pPr lvl="0"/>
            <a:r>
              <a:rPr lang="en-US" dirty="0"/>
              <a:t>State Name</a:t>
            </a:r>
          </a:p>
        </p:txBody>
      </p:sp>
    </p:spTree>
    <p:extLst>
      <p:ext uri="{BB962C8B-B14F-4D97-AF65-F5344CB8AC3E}">
        <p14:creationId xmlns:p14="http://schemas.microsoft.com/office/powerpoint/2010/main" val="3354354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9352" y="635000"/>
            <a:ext cx="8229600"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5519082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7209694" y="2413000"/>
            <a:ext cx="1760413"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p:spPr>
        <p:txBody>
          <a:bodyPr>
            <a:noAutofit/>
          </a:bodyPr>
          <a:lstStyle>
            <a:lvl1pPr>
              <a:defRPr sz="1200">
                <a:solidFill>
                  <a:srgbClr val="139AB2"/>
                </a:solidFill>
              </a:defRPr>
            </a:lvl1pPr>
          </a:lstStyle>
          <a:p>
            <a:pPr lvl="0"/>
            <a:r>
              <a:rPr lang="en-US" dirty="0"/>
              <a:t>Click to edit Master text styles</a:t>
            </a:r>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1518130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p>
            <a:pPr>
              <a:defRPr/>
            </a:pPr>
            <a:endParaRPr lang="en-US" dirty="0">
              <a:solidFill>
                <a:prstClr val="black"/>
              </a:solidFill>
            </a:endParaRPr>
          </a:p>
        </p:txBody>
      </p:sp>
    </p:spTree>
    <p:extLst>
      <p:ext uri="{BB962C8B-B14F-4D97-AF65-F5344CB8AC3E}">
        <p14:creationId xmlns:p14="http://schemas.microsoft.com/office/powerpoint/2010/main" val="1643160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14" y="566615"/>
            <a:ext cx="8229600" cy="943708"/>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5"/>
          <p:cNvSpPr>
            <a:spLocks noGrp="1"/>
          </p:cNvSpPr>
          <p:nvPr>
            <p:ph type="body" sz="quarter" idx="10" hasCustomPrompt="1"/>
          </p:nvPr>
        </p:nvSpPr>
        <p:spPr>
          <a:xfrm>
            <a:off x="7209694" y="2413000"/>
            <a:ext cx="1760413" cy="3067050"/>
          </a:xfrm>
          <a:prstGeom prst="rect">
            <a:avLst/>
          </a:prstGeo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a:prstGeom prst="rect">
            <a:avLst/>
          </a:prstGeom>
        </p:spPr>
        <p:txBody>
          <a:bodyPr>
            <a:noAutofit/>
          </a:bodyPr>
          <a:lstStyle>
            <a:lvl1pPr>
              <a:defRPr sz="1200">
                <a:solidFill>
                  <a:srgbClr val="139AB2"/>
                </a:solidFill>
              </a:defRPr>
            </a:lvl1pPr>
          </a:lstStyle>
          <a:p>
            <a:pPr lvl="0"/>
            <a:r>
              <a:rPr lang="en-US" dirty="0"/>
              <a:t>Click to edit Master text styles</a:t>
            </a:r>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3310994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49"/>
            <a:ext cx="9144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Title 1"/>
          <p:cNvSpPr>
            <a:spLocks noGrp="1"/>
          </p:cNvSpPr>
          <p:nvPr>
            <p:ph type="title" hasCustomPrompt="1"/>
          </p:nvPr>
        </p:nvSpPr>
        <p:spPr>
          <a:xfrm>
            <a:off x="228600" y="2537885"/>
            <a:ext cx="6400800" cy="1322922"/>
          </a:xfrm>
          <a:prstGeom prst="rect">
            <a:avLst/>
          </a:prstGeom>
        </p:spPr>
        <p:txBody>
          <a:bodyPr anchor="ctr">
            <a:normAutofit/>
          </a:bodyPr>
          <a:lstStyle>
            <a:lvl1pPr algn="l">
              <a:defRPr sz="3600" b="0" u="none" cap="none" spc="-150" normalizeH="0" baseline="0">
                <a:solidFill>
                  <a:schemeClr val="bg1"/>
                </a:solidFill>
                <a:latin typeface="+mj-lt"/>
              </a:defRPr>
            </a:lvl1pPr>
          </a:lstStyle>
          <a:p>
            <a:r>
              <a:rPr lang="en-US" dirty="0"/>
              <a:t>Insert Transition Slide Title</a:t>
            </a:r>
          </a:p>
        </p:txBody>
      </p:sp>
      <p:sp>
        <p:nvSpPr>
          <p:cNvPr id="14" name="Text Placeholder 3"/>
          <p:cNvSpPr>
            <a:spLocks noGrp="1"/>
          </p:cNvSpPr>
          <p:nvPr>
            <p:ph type="body" sz="quarter" idx="10" hasCustomPrompt="1"/>
          </p:nvPr>
        </p:nvSpPr>
        <p:spPr>
          <a:xfrm>
            <a:off x="228600" y="4095750"/>
            <a:ext cx="58674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dirty="0"/>
              <a:t>Insert Subtitle</a:t>
            </a:r>
          </a:p>
        </p:txBody>
      </p:sp>
      <p:pic>
        <p:nvPicPr>
          <p:cNvPr id="10" name="Picture 9" descr="NRCS-Divider-Slide_Raindrop.png"/>
          <p:cNvPicPr>
            <a:picLocks noChangeAspect="1"/>
          </p:cNvPicPr>
          <p:nvPr userDrawn="1"/>
        </p:nvPicPr>
        <p:blipFill rotWithShape="1">
          <a:blip r:embed="rId2">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2" name="Rectangle 1"/>
          <p:cNvSpPr/>
          <p:nvPr userDrawn="1"/>
        </p:nvSpPr>
        <p:spPr>
          <a:xfrm>
            <a:off x="0" y="0"/>
            <a:ext cx="9144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403047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906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2413370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9352" y="635000"/>
            <a:ext cx="8229600"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dirty="0"/>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410278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543587"/>
            <a:ext cx="4367456" cy="2084741"/>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614533"/>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7" name="Rectangle 6"/>
          <p:cNvSpPr/>
          <p:nvPr userDrawn="1"/>
        </p:nvSpPr>
        <p:spPr>
          <a:xfrm>
            <a:off x="614854" y="4628328"/>
            <a:ext cx="4572000" cy="707886"/>
          </a:xfrm>
          <a:prstGeom prst="rect">
            <a:avLst/>
          </a:prstGeom>
        </p:spPr>
        <p:txBody>
          <a:bodyPr>
            <a:spAutoFit/>
          </a:bodyPr>
          <a:lstStyle/>
          <a:p>
            <a:r>
              <a:rPr lang="en-US" sz="2000" b="1" dirty="0">
                <a:solidFill>
                  <a:prstClr val="white"/>
                </a:solidFill>
                <a:ea typeface="+mj-ea"/>
                <a:cs typeface="+mj-cs"/>
              </a:rPr>
              <a:t>Mission Support Services</a:t>
            </a:r>
            <a:br>
              <a:rPr lang="en-US" sz="2000" dirty="0">
                <a:solidFill>
                  <a:prstClr val="white"/>
                </a:solidFill>
                <a:ea typeface="+mj-ea"/>
                <a:cs typeface="+mj-cs"/>
              </a:rPr>
            </a:br>
            <a:r>
              <a:rPr lang="en-US" sz="2000" dirty="0">
                <a:solidFill>
                  <a:prstClr val="white"/>
                </a:solidFill>
                <a:ea typeface="+mj-ea"/>
                <a:cs typeface="+mj-cs"/>
              </a:rPr>
              <a:t>Operations Associate Chief Area</a:t>
            </a:r>
            <a:endParaRPr lang="en-US" dirty="0"/>
          </a:p>
        </p:txBody>
      </p:sp>
    </p:spTree>
    <p:extLst>
      <p:ext uri="{BB962C8B-B14F-4D97-AF65-F5344CB8AC3E}">
        <p14:creationId xmlns:p14="http://schemas.microsoft.com/office/powerpoint/2010/main" val="2245899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49"/>
            <a:ext cx="9144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Title 1"/>
          <p:cNvSpPr>
            <a:spLocks noGrp="1"/>
          </p:cNvSpPr>
          <p:nvPr>
            <p:ph type="title" hasCustomPrompt="1"/>
          </p:nvPr>
        </p:nvSpPr>
        <p:spPr>
          <a:xfrm>
            <a:off x="228600" y="2537885"/>
            <a:ext cx="6400800" cy="1322922"/>
          </a:xfrm>
          <a:prstGeom prst="rect">
            <a:avLst/>
          </a:prstGeom>
        </p:spPr>
        <p:txBody>
          <a:bodyPr anchor="ctr">
            <a:normAutofit/>
          </a:bodyPr>
          <a:lstStyle>
            <a:lvl1pPr algn="l">
              <a:defRPr sz="3600" b="0" u="none" cap="none" spc="-150" normalizeH="0" baseline="0">
                <a:solidFill>
                  <a:schemeClr val="bg1"/>
                </a:solidFill>
                <a:latin typeface="+mj-lt"/>
              </a:defRPr>
            </a:lvl1pPr>
          </a:lstStyle>
          <a:p>
            <a:r>
              <a:rPr lang="en-US" dirty="0"/>
              <a:t>Insert Transition Slide Title</a:t>
            </a:r>
          </a:p>
        </p:txBody>
      </p:sp>
      <p:sp>
        <p:nvSpPr>
          <p:cNvPr id="14" name="Text Placeholder 3"/>
          <p:cNvSpPr>
            <a:spLocks noGrp="1"/>
          </p:cNvSpPr>
          <p:nvPr>
            <p:ph type="body" sz="quarter" idx="10" hasCustomPrompt="1"/>
          </p:nvPr>
        </p:nvSpPr>
        <p:spPr>
          <a:xfrm>
            <a:off x="228600" y="4095750"/>
            <a:ext cx="58674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dirty="0"/>
              <a:t>Insert Subtitle</a:t>
            </a:r>
          </a:p>
        </p:txBody>
      </p:sp>
      <p:pic>
        <p:nvPicPr>
          <p:cNvPr id="10" name="Picture 9" descr="NRCS-Divider-Slide_Raindrop.png"/>
          <p:cNvPicPr>
            <a:picLocks noChangeAspect="1"/>
          </p:cNvPicPr>
          <p:nvPr userDrawn="1"/>
        </p:nvPicPr>
        <p:blipFill rotWithShape="1">
          <a:blip r:embed="rId2">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2" name="Rectangle 1"/>
          <p:cNvSpPr/>
          <p:nvPr userDrawn="1"/>
        </p:nvSpPr>
        <p:spPr>
          <a:xfrm>
            <a:off x="0" y="0"/>
            <a:ext cx="9144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2"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25801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theme" Target="../theme/theme3.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4.xml"/><Relationship Id="rId7" Type="http://schemas.openxmlformats.org/officeDocument/2006/relationships/theme" Target="../theme/theme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4.jp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5.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7"/>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8"/>
          <a:stretch>
            <a:fillRect/>
          </a:stretch>
        </p:blipFill>
        <p:spPr>
          <a:xfrm>
            <a:off x="5572760" y="6355080"/>
            <a:ext cx="3454400" cy="381000"/>
          </a:xfrm>
          <a:prstGeom prst="rect">
            <a:avLst/>
          </a:prstGeom>
        </p:spPr>
      </p:pic>
    </p:spTree>
    <p:extLst>
      <p:ext uri="{BB962C8B-B14F-4D97-AF65-F5344CB8AC3E}">
        <p14:creationId xmlns:p14="http://schemas.microsoft.com/office/powerpoint/2010/main" val="1388151021"/>
      </p:ext>
    </p:extLst>
  </p:cSld>
  <p:clrMap bg1="lt1" tx1="dk1" bg2="lt2" tx2="dk2" accent1="accent1" accent2="accent2" accent3="accent3" accent4="accent4" accent5="accent5" accent6="accent6" hlink="hlink" folHlink="folHlink"/>
  <p:sldLayoutIdLst>
    <p:sldLayoutId id="2147483673" r:id="rId1"/>
    <p:sldLayoutId id="2147483678" r:id="rId2"/>
    <p:sldLayoutId id="2147483681" r:id="rId3"/>
    <p:sldLayoutId id="2147483682" r:id="rId4"/>
    <p:sldLayoutId id="214748369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444303510"/>
      </p:ext>
    </p:extLst>
  </p:cSld>
  <p:clrMap bg1="lt1" tx1="dk1" bg2="lt2" tx2="dk2" accent1="accent1" accent2="accent2" accent3="accent3" accent4="accent4" accent5="accent5" accent6="accent6" hlink="hlink" folHlink="folHlink"/>
  <p:sldLayoutIdLst>
    <p:sldLayoutId id="2147483675" r:id="rId1"/>
    <p:sldLayoutId id="214748370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1814" y="566615"/>
            <a:ext cx="82296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1814" y="1600200"/>
            <a:ext cx="7731369"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1661" y="628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47842473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hf hdr="0" ftr="0" dt="0"/>
  <p:txStyles>
    <p:titleStyle>
      <a:lvl1pPr algn="l" defTabSz="457200" rtl="0" eaLnBrk="1" latinLnBrk="0" hangingPunct="1">
        <a:spcBef>
          <a:spcPct val="0"/>
        </a:spcBef>
        <a:buNone/>
        <a:defRPr sz="3600" b="1" kern="1200">
          <a:solidFill>
            <a:srgbClr val="58595B"/>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8"/>
          <a:srcRect r="15048" b="5502"/>
          <a:stretch/>
        </p:blipFill>
        <p:spPr>
          <a:xfrm>
            <a:off x="0" y="0"/>
            <a:ext cx="9144000" cy="7628709"/>
          </a:xfrm>
          <a:prstGeom prst="rect">
            <a:avLst/>
          </a:prstGeom>
        </p:spPr>
      </p:pic>
    </p:spTree>
    <p:extLst>
      <p:ext uri="{BB962C8B-B14F-4D97-AF65-F5344CB8AC3E}">
        <p14:creationId xmlns:p14="http://schemas.microsoft.com/office/powerpoint/2010/main" val="119684991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 id="2147483697" r:id="rId5"/>
    <p:sldLayoutId id="214748370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1814" y="566615"/>
            <a:ext cx="82296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1814" y="1600200"/>
            <a:ext cx="7731369"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409749173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Lst>
  <p:txStyles>
    <p:titleStyle>
      <a:lvl1pPr algn="l" defTabSz="457200" rtl="0" eaLnBrk="1" latinLnBrk="0" hangingPunct="1">
        <a:spcBef>
          <a:spcPct val="0"/>
        </a:spcBef>
        <a:buNone/>
        <a:defRPr sz="3600" b="1" kern="1200">
          <a:solidFill>
            <a:srgbClr val="89C32D"/>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8.jpg"/><Relationship Id="rId5" Type="http://schemas.microsoft.com/office/2007/relationships/hdphoto" Target="../media/hdphoto1.wdp"/><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hyperlink" Target="http://weelookang.blogspot.com/2011/08/ranking-pen-picture-2011.htm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hyperlink" Target="https://www.pexels.com/photo/summer-sun-warmth-field-9568/"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41.jp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7.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vmlDrawing" Target="../drawings/vmlDrawing1.vml"/><Relationship Id="rId5" Type="http://schemas.openxmlformats.org/officeDocument/2006/relationships/image" Target="../media/image46.emf"/><Relationship Id="rId4" Type="http://schemas.openxmlformats.org/officeDocument/2006/relationships/oleObject" Target="../embeddings/oleObject1.bin"/></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5B6A3-DFEB-2D45-A5BB-C36E006E2636}"/>
              </a:ext>
            </a:extLst>
          </p:cNvPr>
          <p:cNvSpPr>
            <a:spLocks noGrp="1"/>
          </p:cNvSpPr>
          <p:nvPr>
            <p:ph type="ctrTitle" idx="4294967295"/>
          </p:nvPr>
        </p:nvSpPr>
        <p:spPr>
          <a:xfrm>
            <a:off x="0" y="5572125"/>
            <a:ext cx="8907463" cy="860425"/>
          </a:xfrm>
          <a:prstGeom prst="rect">
            <a:avLst/>
          </a:prstGeom>
        </p:spPr>
        <p:txBody>
          <a:bodyPr/>
          <a:lstStyle/>
          <a:p>
            <a:r>
              <a:rPr lang="en-US" sz="2800" b="1" dirty="0">
                <a:solidFill>
                  <a:prstClr val="white"/>
                </a:solidFill>
                <a:latin typeface="Arial"/>
                <a:cs typeface="Arial"/>
              </a:rPr>
              <a:t>Agricultural Conservation Easement Program ACEP</a:t>
            </a:r>
            <a:br>
              <a:rPr lang="en-US" sz="2800" b="1" dirty="0">
                <a:solidFill>
                  <a:prstClr val="white"/>
                </a:solidFill>
                <a:latin typeface="Arial"/>
                <a:cs typeface="Arial"/>
              </a:rPr>
            </a:br>
            <a:br>
              <a:rPr lang="en-US" sz="2200" b="1" dirty="0">
                <a:solidFill>
                  <a:prstClr val="white"/>
                </a:solidFill>
                <a:latin typeface="Arial"/>
                <a:cs typeface="Arial"/>
              </a:rPr>
            </a:br>
            <a:endParaRPr lang="en-US" sz="22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4" name="Picture 3">
            <a:extLst>
              <a:ext uri="{FF2B5EF4-FFF2-40B4-BE49-F238E27FC236}">
                <a16:creationId xmlns:a16="http://schemas.microsoft.com/office/drawing/2014/main" id="{218BBF6F-F52E-44E2-A6F2-FEA0E10BB4FA}"/>
              </a:ext>
            </a:extLst>
          </p:cNvPr>
          <p:cNvPicPr>
            <a:picLocks noChangeAspect="1"/>
          </p:cNvPicPr>
          <p:nvPr/>
        </p:nvPicPr>
        <p:blipFill rotWithShape="1">
          <a:blip r:embed="rId3"/>
          <a:srcRect t="31192"/>
          <a:stretch/>
        </p:blipFill>
        <p:spPr>
          <a:xfrm>
            <a:off x="5582092" y="1254642"/>
            <a:ext cx="3561907" cy="1829469"/>
          </a:xfrm>
          <a:prstGeom prst="rect">
            <a:avLst/>
          </a:prstGeom>
        </p:spPr>
      </p:pic>
      <p:pic>
        <p:nvPicPr>
          <p:cNvPr id="5" name="Picture 4">
            <a:extLst>
              <a:ext uri="{FF2B5EF4-FFF2-40B4-BE49-F238E27FC236}">
                <a16:creationId xmlns:a16="http://schemas.microsoft.com/office/drawing/2014/main" id="{3D48F7B4-783C-48AD-B768-96122278530B}"/>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6092"/>
                    </a14:imgEffect>
                    <a14:imgEffect>
                      <a14:saturation sat="148000"/>
                    </a14:imgEffect>
                    <a14:imgEffect>
                      <a14:brightnessContrast bright="17000" contrast="17000"/>
                    </a14:imgEffect>
                  </a14:imgLayer>
                </a14:imgProps>
              </a:ext>
            </a:extLst>
          </a:blip>
          <a:srcRect t="12359" r="16062"/>
          <a:stretch/>
        </p:blipFill>
        <p:spPr>
          <a:xfrm>
            <a:off x="-1" y="1254641"/>
            <a:ext cx="5490151" cy="4125433"/>
          </a:xfrm>
          <a:prstGeom prst="rect">
            <a:avLst/>
          </a:prstGeom>
        </p:spPr>
      </p:pic>
      <p:pic>
        <p:nvPicPr>
          <p:cNvPr id="6" name="Picture 5">
            <a:extLst>
              <a:ext uri="{FF2B5EF4-FFF2-40B4-BE49-F238E27FC236}">
                <a16:creationId xmlns:a16="http://schemas.microsoft.com/office/drawing/2014/main" id="{70766D59-8EBF-48D1-817E-133DB40001A1}"/>
              </a:ext>
            </a:extLst>
          </p:cNvPr>
          <p:cNvPicPr>
            <a:picLocks noChangeAspect="1"/>
          </p:cNvPicPr>
          <p:nvPr/>
        </p:nvPicPr>
        <p:blipFill rotWithShape="1">
          <a:blip r:embed="rId6"/>
          <a:srcRect l="10934" t="8416" r="13469" b="9998"/>
          <a:stretch/>
        </p:blipFill>
        <p:spPr>
          <a:xfrm>
            <a:off x="5582092" y="3213336"/>
            <a:ext cx="3561908" cy="2166738"/>
          </a:xfrm>
          <a:prstGeom prst="rect">
            <a:avLst/>
          </a:prstGeom>
        </p:spPr>
      </p:pic>
    </p:spTree>
    <p:extLst>
      <p:ext uri="{BB962C8B-B14F-4D97-AF65-F5344CB8AC3E}">
        <p14:creationId xmlns:p14="http://schemas.microsoft.com/office/powerpoint/2010/main" val="3153606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65603-FE8A-4E4C-82D6-D1CDFBBEABD0}"/>
              </a:ext>
            </a:extLst>
          </p:cNvPr>
          <p:cNvSpPr>
            <a:spLocks noGrp="1"/>
          </p:cNvSpPr>
          <p:nvPr>
            <p:ph type="title"/>
          </p:nvPr>
        </p:nvSpPr>
        <p:spPr>
          <a:xfrm>
            <a:off x="308113" y="635000"/>
            <a:ext cx="8710839" cy="806938"/>
          </a:xfrm>
        </p:spPr>
        <p:txBody>
          <a:bodyPr/>
          <a:lstStyle/>
          <a:p>
            <a:r>
              <a:rPr lang="en-US" sz="3600" b="1" dirty="0">
                <a:solidFill>
                  <a:srgbClr val="0C6C55"/>
                </a:solidFill>
                <a:latin typeface="Arial" panose="020B0604020202020204" pitchFamily="34" charset="0"/>
                <a:cs typeface="Arial" panose="020B0604020202020204" pitchFamily="34" charset="0"/>
              </a:rPr>
              <a:t>Conservation Assessment and Ranking Tool (CART)</a:t>
            </a:r>
          </a:p>
        </p:txBody>
      </p:sp>
      <p:pic>
        <p:nvPicPr>
          <p:cNvPr id="5" name="Picture 4">
            <a:extLst>
              <a:ext uri="{FF2B5EF4-FFF2-40B4-BE49-F238E27FC236}">
                <a16:creationId xmlns:a16="http://schemas.microsoft.com/office/drawing/2014/main" id="{9C958E76-EAF4-4E8F-B7C3-A3E0E377272A}"/>
              </a:ext>
            </a:extLst>
          </p:cNvPr>
          <p:cNvPicPr>
            <a:picLocks noChangeAspect="1"/>
          </p:cNvPicPr>
          <p:nvPr/>
        </p:nvPicPr>
        <p:blipFill>
          <a:blip r:embed="rId2"/>
          <a:stretch>
            <a:fillRect/>
          </a:stretch>
        </p:blipFill>
        <p:spPr>
          <a:xfrm>
            <a:off x="105536" y="1851596"/>
            <a:ext cx="9038463" cy="1690464"/>
          </a:xfrm>
          <a:prstGeom prst="rect">
            <a:avLst/>
          </a:prstGeom>
        </p:spPr>
      </p:pic>
      <p:pic>
        <p:nvPicPr>
          <p:cNvPr id="7" name="Picture 6">
            <a:extLst>
              <a:ext uri="{FF2B5EF4-FFF2-40B4-BE49-F238E27FC236}">
                <a16:creationId xmlns:a16="http://schemas.microsoft.com/office/drawing/2014/main" id="{7E9A8DFD-3B49-4F40-8183-ADD4D93877CB}"/>
              </a:ext>
            </a:extLst>
          </p:cNvPr>
          <p:cNvPicPr>
            <a:picLocks noChangeAspect="1"/>
          </p:cNvPicPr>
          <p:nvPr/>
        </p:nvPicPr>
        <p:blipFill>
          <a:blip r:embed="rId3"/>
          <a:stretch>
            <a:fillRect/>
          </a:stretch>
        </p:blipFill>
        <p:spPr>
          <a:xfrm>
            <a:off x="105536" y="3895914"/>
            <a:ext cx="8913415" cy="1803524"/>
          </a:xfrm>
          <a:prstGeom prst="rect">
            <a:avLst/>
          </a:prstGeom>
        </p:spPr>
      </p:pic>
    </p:spTree>
    <p:extLst>
      <p:ext uri="{BB962C8B-B14F-4D97-AF65-F5344CB8AC3E}">
        <p14:creationId xmlns:p14="http://schemas.microsoft.com/office/powerpoint/2010/main" val="3207394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a:xfrm>
            <a:off x="103323" y="781031"/>
            <a:ext cx="8937354" cy="770731"/>
          </a:xfrm>
        </p:spPr>
        <p:txBody>
          <a:bodyPr/>
          <a:lstStyle/>
          <a:p>
            <a:r>
              <a:rPr lang="en-US" sz="3600" dirty="0"/>
              <a:t>ACEP – </a:t>
            </a:r>
            <a:r>
              <a:rPr lang="en-US" sz="2400" dirty="0"/>
              <a:t>Establishing Threshold Scores- streamlining</a:t>
            </a:r>
          </a:p>
        </p:txBody>
      </p:sp>
      <p:sp>
        <p:nvSpPr>
          <p:cNvPr id="4" name="TextBox 3">
            <a:extLst>
              <a:ext uri="{FF2B5EF4-FFF2-40B4-BE49-F238E27FC236}">
                <a16:creationId xmlns:a16="http://schemas.microsoft.com/office/drawing/2014/main" id="{E39ECBC1-99CC-1342-A7BB-166CC8BC164B}"/>
              </a:ext>
            </a:extLst>
          </p:cNvPr>
          <p:cNvSpPr txBox="1"/>
          <p:nvPr/>
        </p:nvSpPr>
        <p:spPr>
          <a:xfrm>
            <a:off x="266217" y="1551762"/>
            <a:ext cx="8611565" cy="572464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State Conservationists, with advice from State Tech Committee, may establish high threshold ranking score for ALE or WRE at a level high enough that an eligible application ranking above such threshold score would automatically warrant selection for funding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Example, an eligible application scoring &gt;95% of the available ranking points may be selected for funding at any time.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State Conservationists should establish low thresholds ranking scores below which applications will not be funded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Return funds to NHQ for reallocation to other States rather than fund low-ranking applications that do not effectively meet ACEP purposes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23061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C3B8EC-601B-4435-983D-D564259E04A9}"/>
              </a:ext>
            </a:extLst>
          </p:cNvPr>
          <p:cNvSpPr txBox="1">
            <a:spLocks/>
          </p:cNvSpPr>
          <p:nvPr/>
        </p:nvSpPr>
        <p:spPr>
          <a:xfrm>
            <a:off x="182302" y="883140"/>
            <a:ext cx="7758954" cy="806938"/>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lang="en-US" sz="3200" b="1" dirty="0">
                <a:solidFill>
                  <a:srgbClr val="0C6C55"/>
                </a:solidFill>
                <a:latin typeface="Arial" panose="020B0604020202020204" pitchFamily="34" charset="0"/>
                <a:cs typeface="Arial" panose="020B0604020202020204" pitchFamily="34" charset="0"/>
              </a:rPr>
              <a:t>National Criteria in ALE </a:t>
            </a:r>
            <a:r>
              <a:rPr kumimoji="0" lang="en-US" sz="3200" b="1" i="0" u="none" strike="noStrike" kern="1200" cap="none" spc="0" normalizeH="0" baseline="0" noProof="0" dirty="0">
                <a:ln>
                  <a:noFill/>
                </a:ln>
                <a:solidFill>
                  <a:srgbClr val="0C6C55"/>
                </a:solidFill>
                <a:effectLst/>
                <a:uLnTx/>
                <a:uFillTx/>
                <a:latin typeface="Arial" panose="020B0604020202020204" pitchFamily="34" charset="0"/>
                <a:ea typeface="+mj-ea"/>
                <a:cs typeface="Arial" panose="020B0604020202020204" pitchFamily="34" charset="0"/>
              </a:rPr>
              <a:t>ranking pools</a:t>
            </a:r>
          </a:p>
        </p:txBody>
      </p:sp>
      <p:sp>
        <p:nvSpPr>
          <p:cNvPr id="6" name="Content Placeholder 2">
            <a:extLst>
              <a:ext uri="{FF2B5EF4-FFF2-40B4-BE49-F238E27FC236}">
                <a16:creationId xmlns:a16="http://schemas.microsoft.com/office/drawing/2014/main" id="{9D2373E6-A2F2-4D32-B3CA-C623A06FA5CA}"/>
              </a:ext>
            </a:extLst>
          </p:cNvPr>
          <p:cNvSpPr txBox="1">
            <a:spLocks/>
          </p:cNvSpPr>
          <p:nvPr/>
        </p:nvSpPr>
        <p:spPr>
          <a:xfrm>
            <a:off x="297026" y="1598765"/>
            <a:ext cx="7758954" cy="4732587"/>
          </a:xfr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Percent of prime, unique, important farmland soils.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Percent of non-developed land in the parcel.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Ratio of parcel to average county farm size.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Decrease in farm and ranch acres in county.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Decrease in rangeland, pasture and permanent grassland acres in county.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Population growth since 2010 Census.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Population density.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Presence of farm or ranch succession plan.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Distance from other protected land.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Distance from other agricultural land and infrastructure.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Land is enrolled in CRP.</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Percent of entity cash contribution.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Grassland of special significance.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1800" dirty="0">
              <a:solidFill>
                <a:sysClr val="windowText" lastClr="000000"/>
              </a:solidFill>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1800" dirty="0">
              <a:solidFill>
                <a:sysClr val="windowText" lastClr="000000"/>
              </a:solidFill>
              <a:latin typeface="Calibri" panose="020F0502020204030204"/>
            </a:endParaRPr>
          </a:p>
        </p:txBody>
      </p:sp>
    </p:spTree>
    <p:extLst>
      <p:ext uri="{BB962C8B-B14F-4D97-AF65-F5344CB8AC3E}">
        <p14:creationId xmlns:p14="http://schemas.microsoft.com/office/powerpoint/2010/main" val="1858293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C3B8EC-601B-4435-983D-D564259E04A9}"/>
              </a:ext>
            </a:extLst>
          </p:cNvPr>
          <p:cNvSpPr txBox="1">
            <a:spLocks/>
          </p:cNvSpPr>
          <p:nvPr/>
        </p:nvSpPr>
        <p:spPr>
          <a:xfrm>
            <a:off x="182302" y="883140"/>
            <a:ext cx="7931551" cy="806938"/>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C6C55"/>
                </a:solidFill>
                <a:latin typeface="Arial" panose="020B0604020202020204" pitchFamily="34" charset="0"/>
                <a:cs typeface="Arial" panose="020B0604020202020204" pitchFamily="34" charset="0"/>
              </a:rPr>
              <a:t>State Criteria- ALE “regular”</a:t>
            </a:r>
          </a:p>
        </p:txBody>
      </p:sp>
      <p:sp>
        <p:nvSpPr>
          <p:cNvPr id="6" name="Content Placeholder 2">
            <a:extLst>
              <a:ext uri="{FF2B5EF4-FFF2-40B4-BE49-F238E27FC236}">
                <a16:creationId xmlns:a16="http://schemas.microsoft.com/office/drawing/2014/main" id="{9D2373E6-A2F2-4D32-B3CA-C623A06FA5CA}"/>
              </a:ext>
            </a:extLst>
          </p:cNvPr>
          <p:cNvSpPr txBox="1">
            <a:spLocks/>
          </p:cNvSpPr>
          <p:nvPr/>
        </p:nvSpPr>
        <p:spPr>
          <a:xfrm>
            <a:off x="357809" y="1690079"/>
            <a:ext cx="7049988" cy="3840480"/>
          </a:xfr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Landowners are historically underserved, limited resource landowner, new, veteran or beginning farmer/rancher.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000" dirty="0">
                <a:solidFill>
                  <a:sysClr val="windowText" lastClr="000000"/>
                </a:solidFill>
                <a:latin typeface="Arial" panose="020B0604020202020204" pitchFamily="34" charset="0"/>
                <a:cs typeface="Arial" panose="020B0604020202020204" pitchFamily="34" charset="0"/>
              </a:rPr>
              <a:t>Parcel contains riparian or perennial streams.</a:t>
            </a:r>
          </a:p>
          <a:p>
            <a:r>
              <a:rPr lang="en-US" sz="2000" dirty="0">
                <a:solidFill>
                  <a:sysClr val="windowText" lastClr="000000"/>
                </a:solidFill>
                <a:latin typeface="Arial" panose="020B0604020202020204" pitchFamily="34" charset="0"/>
                <a:cs typeface="Arial" panose="020B0604020202020204" pitchFamily="34" charset="0"/>
              </a:rPr>
              <a:t>Parcel is in Rio Grande floodplain and within one mile of riparian habitat designated as WLFW for southwestern willow flycatcher.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Located in proximity to Rio Grande River, Pecos River, Gila River or San Juan River.</a:t>
            </a:r>
          </a:p>
          <a:p>
            <a:pPr>
              <a:defRPr/>
            </a:pPr>
            <a:r>
              <a:rPr lang="en-US" sz="2000" dirty="0">
                <a:solidFill>
                  <a:sysClr val="windowText" lastClr="000000"/>
                </a:solidFill>
                <a:latin typeface="Arial" panose="020B0604020202020204" pitchFamily="34" charset="0"/>
                <a:cs typeface="Arial" panose="020B0604020202020204" pitchFamily="34" charset="0"/>
              </a:rPr>
              <a:t>Contains surface water rights for irrigation.</a:t>
            </a:r>
            <a:endParaRPr kumimoji="0" lang="en-US"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000" dirty="0">
                <a:solidFill>
                  <a:sysClr val="windowText" lastClr="000000"/>
                </a:solidFill>
                <a:latin typeface="Arial" panose="020B0604020202020204" pitchFamily="34" charset="0"/>
                <a:cs typeface="Arial" panose="020B0604020202020204" pitchFamily="34" charset="0"/>
              </a:rPr>
              <a:t>Located in an urbanized area or urban cluster.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Located in Valencia county.</a:t>
            </a:r>
          </a:p>
        </p:txBody>
      </p:sp>
      <p:pic>
        <p:nvPicPr>
          <p:cNvPr id="7" name="Picture 6">
            <a:extLst>
              <a:ext uri="{FF2B5EF4-FFF2-40B4-BE49-F238E27FC236}">
                <a16:creationId xmlns:a16="http://schemas.microsoft.com/office/drawing/2014/main" id="{9DCBE922-A220-4B01-920B-7ECF5AE3B8B4}"/>
              </a:ext>
            </a:extLst>
          </p:cNvPr>
          <p:cNvPicPr>
            <a:picLocks noChangeAspect="1"/>
          </p:cNvPicPr>
          <p:nvPr/>
        </p:nvPicPr>
        <p:blipFill rotWithShape="1">
          <a:blip r:embed="rId2">
            <a:extLst>
              <a:ext uri="{28A0092B-C50C-407E-A947-70E740481C1C}">
                <a14:useLocalDpi xmlns:a14="http://schemas.microsoft.com/office/drawing/2010/main" val="0"/>
              </a:ext>
            </a:extLst>
          </a:blip>
          <a:srcRect l="19580" r="41579"/>
          <a:stretch/>
        </p:blipFill>
        <p:spPr>
          <a:xfrm>
            <a:off x="7901608" y="1795669"/>
            <a:ext cx="990599" cy="3840480"/>
          </a:xfrm>
          <a:prstGeom prst="rect">
            <a:avLst/>
          </a:prstGeom>
        </p:spPr>
      </p:pic>
    </p:spTree>
    <p:extLst>
      <p:ext uri="{BB962C8B-B14F-4D97-AF65-F5344CB8AC3E}">
        <p14:creationId xmlns:p14="http://schemas.microsoft.com/office/powerpoint/2010/main" val="1500391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F1322-CFB3-457F-9D54-3F0780CFAF84}"/>
              </a:ext>
            </a:extLst>
          </p:cNvPr>
          <p:cNvSpPr>
            <a:spLocks noGrp="1"/>
          </p:cNvSpPr>
          <p:nvPr>
            <p:ph type="title"/>
          </p:nvPr>
        </p:nvSpPr>
        <p:spPr>
          <a:xfrm>
            <a:off x="128587" y="808038"/>
            <a:ext cx="8448254" cy="770731"/>
          </a:xfrm>
        </p:spPr>
        <p:txBody>
          <a:bodyPr/>
          <a:lstStyle/>
          <a:p>
            <a:r>
              <a:rPr lang="en-US" dirty="0"/>
              <a:t>State Criteria- ALE Grasslands of special significance</a:t>
            </a:r>
          </a:p>
        </p:txBody>
      </p:sp>
      <p:sp>
        <p:nvSpPr>
          <p:cNvPr id="5" name="Content Placeholder 2">
            <a:extLst>
              <a:ext uri="{FF2B5EF4-FFF2-40B4-BE49-F238E27FC236}">
                <a16:creationId xmlns:a16="http://schemas.microsoft.com/office/drawing/2014/main" id="{825F700F-36BC-4ADB-B69E-FDBB1940960E}"/>
              </a:ext>
            </a:extLst>
          </p:cNvPr>
          <p:cNvSpPr txBox="1">
            <a:spLocks/>
          </p:cNvSpPr>
          <p:nvPr/>
        </p:nvSpPr>
        <p:spPr>
          <a:xfrm>
            <a:off x="652263" y="2330975"/>
            <a:ext cx="7631129" cy="1936079"/>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Landowners are historically underserved, limited resource landowner, new, veteran or beginning farmer/rancher.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ysClr val="windowText" lastClr="000000"/>
                </a:solidFill>
                <a:latin typeface="Arial" panose="020B0604020202020204" pitchFamily="34" charset="0"/>
                <a:cs typeface="Arial" panose="020B0604020202020204" pitchFamily="34" charset="0"/>
              </a:rPr>
              <a:t>Parcel contains riparian or perennial streams.</a:t>
            </a:r>
          </a:p>
          <a:p>
            <a:r>
              <a:rPr lang="en-US" sz="1800" dirty="0">
                <a:solidFill>
                  <a:sysClr val="windowText" lastClr="000000"/>
                </a:solidFill>
                <a:latin typeface="Arial" panose="020B0604020202020204" pitchFamily="34" charset="0"/>
                <a:cs typeface="Arial" panose="020B0604020202020204" pitchFamily="34" charset="0"/>
              </a:rPr>
              <a:t>Parcel is in close proximity to the Rio Grande, Pecos, Gila or San Juan river.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A4D836EB-2ACC-4466-A59A-3B8D5550B5C9}"/>
              </a:ext>
            </a:extLst>
          </p:cNvPr>
          <p:cNvPicPr>
            <a:picLocks noChangeAspect="1"/>
          </p:cNvPicPr>
          <p:nvPr/>
        </p:nvPicPr>
        <p:blipFill rotWithShape="1">
          <a:blip r:embed="rId2"/>
          <a:srcRect t="30879" b="31425"/>
          <a:stretch/>
        </p:blipFill>
        <p:spPr>
          <a:xfrm>
            <a:off x="1593820" y="5019261"/>
            <a:ext cx="5956360" cy="1492422"/>
          </a:xfrm>
          <a:prstGeom prst="rect">
            <a:avLst/>
          </a:prstGeom>
        </p:spPr>
      </p:pic>
    </p:spTree>
    <p:extLst>
      <p:ext uri="{BB962C8B-B14F-4D97-AF65-F5344CB8AC3E}">
        <p14:creationId xmlns:p14="http://schemas.microsoft.com/office/powerpoint/2010/main" val="12864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9DD0C-BADA-4AA1-B75B-F7F33E93A4C1}"/>
              </a:ext>
            </a:extLst>
          </p:cNvPr>
          <p:cNvSpPr>
            <a:spLocks noGrp="1"/>
          </p:cNvSpPr>
          <p:nvPr>
            <p:ph type="title"/>
          </p:nvPr>
        </p:nvSpPr>
        <p:spPr/>
        <p:txBody>
          <a:bodyPr/>
          <a:lstStyle/>
          <a:p>
            <a:r>
              <a:rPr lang="en-US" dirty="0"/>
              <a:t>ALE- criteria in Excel</a:t>
            </a:r>
          </a:p>
        </p:txBody>
      </p:sp>
      <p:pic>
        <p:nvPicPr>
          <p:cNvPr id="3" name="Picture 2">
            <a:extLst>
              <a:ext uri="{FF2B5EF4-FFF2-40B4-BE49-F238E27FC236}">
                <a16:creationId xmlns:a16="http://schemas.microsoft.com/office/drawing/2014/main" id="{9EC5D7BD-EEF5-47DB-957D-04B7763FF3C7}"/>
              </a:ext>
            </a:extLst>
          </p:cNvPr>
          <p:cNvPicPr>
            <a:picLocks noChangeAspect="1"/>
          </p:cNvPicPr>
          <p:nvPr/>
        </p:nvPicPr>
        <p:blipFill>
          <a:blip r:embed="rId2"/>
          <a:stretch>
            <a:fillRect/>
          </a:stretch>
        </p:blipFill>
        <p:spPr>
          <a:xfrm>
            <a:off x="666749" y="1462389"/>
            <a:ext cx="6467475" cy="4743450"/>
          </a:xfrm>
          <a:prstGeom prst="rect">
            <a:avLst/>
          </a:prstGeom>
        </p:spPr>
      </p:pic>
    </p:spTree>
    <p:extLst>
      <p:ext uri="{BB962C8B-B14F-4D97-AF65-F5344CB8AC3E}">
        <p14:creationId xmlns:p14="http://schemas.microsoft.com/office/powerpoint/2010/main" val="3840088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87BB80-AC57-4496-8D56-6A33CA2785A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061183" y="151123"/>
            <a:ext cx="1954230" cy="1625591"/>
          </a:xfrm>
          <a:prstGeom prst="rect">
            <a:avLst/>
          </a:prstGeom>
        </p:spPr>
      </p:pic>
      <p:sp>
        <p:nvSpPr>
          <p:cNvPr id="2" name="Title 1">
            <a:extLst>
              <a:ext uri="{FF2B5EF4-FFF2-40B4-BE49-F238E27FC236}">
                <a16:creationId xmlns:a16="http://schemas.microsoft.com/office/drawing/2014/main" id="{CB4A83B5-584C-4F74-A644-5AD62A34264A}"/>
              </a:ext>
            </a:extLst>
          </p:cNvPr>
          <p:cNvSpPr>
            <a:spLocks noGrp="1"/>
          </p:cNvSpPr>
          <p:nvPr>
            <p:ph type="title"/>
          </p:nvPr>
        </p:nvSpPr>
        <p:spPr>
          <a:xfrm>
            <a:off x="128587" y="808038"/>
            <a:ext cx="8488471" cy="770731"/>
          </a:xfrm>
        </p:spPr>
        <p:txBody>
          <a:bodyPr>
            <a:normAutofit/>
          </a:bodyPr>
          <a:lstStyle/>
          <a:p>
            <a:r>
              <a:rPr lang="en-US" sz="3200" dirty="0"/>
              <a:t>ACEP-WRE Ranking Criteria</a:t>
            </a:r>
          </a:p>
        </p:txBody>
      </p:sp>
      <p:sp>
        <p:nvSpPr>
          <p:cNvPr id="3" name="Content Placeholder 2">
            <a:extLst>
              <a:ext uri="{FF2B5EF4-FFF2-40B4-BE49-F238E27FC236}">
                <a16:creationId xmlns:a16="http://schemas.microsoft.com/office/drawing/2014/main" id="{4179FC7E-CB30-42D8-AB19-77D1516940D7}"/>
              </a:ext>
            </a:extLst>
          </p:cNvPr>
          <p:cNvSpPr>
            <a:spLocks noGrp="1"/>
          </p:cNvSpPr>
          <p:nvPr>
            <p:ph idx="4294967295"/>
          </p:nvPr>
        </p:nvSpPr>
        <p:spPr>
          <a:xfrm>
            <a:off x="128588" y="1696966"/>
            <a:ext cx="8309356" cy="5022449"/>
          </a:xfrm>
          <a:prstGeom prst="rect">
            <a:avLst/>
          </a:prstGeom>
        </p:spPr>
        <p:txBody>
          <a:bodyPr>
            <a:normAutofit fontScale="92500" lnSpcReduction="10000"/>
          </a:bodyPr>
          <a:lstStyle/>
          <a:p>
            <a:pPr marL="411480" indent="-342900"/>
            <a:r>
              <a:rPr lang="en-US" sz="2600" dirty="0">
                <a:latin typeface="Arial" panose="020B0604020202020204" pitchFamily="34" charset="0"/>
                <a:cs typeface="Arial" panose="020B0604020202020204" pitchFamily="34" charset="0"/>
              </a:rPr>
              <a:t>Ecological Considerations: benefits to species, reduction in flooding, percent of area returned to native vegetation</a:t>
            </a:r>
          </a:p>
          <a:p>
            <a:pPr marL="411480" indent="-342900"/>
            <a:r>
              <a:rPr lang="en-US" sz="2600" dirty="0">
                <a:latin typeface="Arial" panose="020B0604020202020204" pitchFamily="34" charset="0"/>
                <a:cs typeface="Arial" panose="020B0604020202020204" pitchFamily="34" charset="0"/>
              </a:rPr>
              <a:t>Hydrology Restoration: percent of area with hydrology restored, availability of water for restoration</a:t>
            </a:r>
          </a:p>
          <a:p>
            <a:pPr marL="411480" indent="-342900"/>
            <a:r>
              <a:rPr lang="en-US" sz="2600" dirty="0">
                <a:latin typeface="Arial" panose="020B0604020202020204" pitchFamily="34" charset="0"/>
                <a:cs typeface="Arial" panose="020B0604020202020204" pitchFamily="34" charset="0"/>
              </a:rPr>
              <a:t>Economic Considerations: cost of restoration, cost of maintenance, contributions from partners, landowner share </a:t>
            </a:r>
          </a:p>
          <a:p>
            <a:r>
              <a:rPr lang="en-US" sz="2200" dirty="0">
                <a:latin typeface="Arial" panose="020B0604020202020204" pitchFamily="34" charset="0"/>
                <a:cs typeface="Arial" panose="020B0604020202020204" pitchFamily="34" charset="0"/>
              </a:rPr>
              <a:t>Priority Geographic Regions.—The State conservationist, with advice from the STC, may give priority to certain geographic regions of the State where restoration of wetlands may better achieve State and regional objectives. Additionally, an easement offer in a priority geographic region may be accepted before other individual easement offers that rank higher but are outside the priority region. This policy provides an opportunity for the State conservationist, with advice from the STC, to begin an ACEP-WRE initiative in an area that has been determined important for ACEP-WRE involvement. </a:t>
            </a:r>
          </a:p>
          <a:p>
            <a:pPr marL="3154680" lvl="6" indent="-342900"/>
            <a:endParaRPr lang="en-US" sz="3200" dirty="0"/>
          </a:p>
          <a:p>
            <a:pPr marL="3154680" lvl="6" indent="-342900"/>
            <a:endParaRPr lang="en-US" sz="3200" dirty="0"/>
          </a:p>
          <a:p>
            <a:pPr marL="3154680" lvl="6" indent="-342900"/>
            <a:endParaRPr lang="en-US" sz="3200" dirty="0"/>
          </a:p>
        </p:txBody>
      </p:sp>
    </p:spTree>
    <p:extLst>
      <p:ext uri="{BB962C8B-B14F-4D97-AF65-F5344CB8AC3E}">
        <p14:creationId xmlns:p14="http://schemas.microsoft.com/office/powerpoint/2010/main" val="4146065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6932CB4C-4E03-4164-9C08-644A73DE5F76}"/>
              </a:ext>
            </a:extLst>
          </p:cNvPr>
          <p:cNvSpPr txBox="1">
            <a:spLocks/>
          </p:cNvSpPr>
          <p:nvPr/>
        </p:nvSpPr>
        <p:spPr>
          <a:xfrm>
            <a:off x="438006" y="1632968"/>
            <a:ext cx="7741898" cy="5233917"/>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Arial"/>
              <a:buAutoNum type="arabicParenR"/>
              <a:tabLst/>
              <a:defRPr/>
            </a:pPr>
            <a:r>
              <a:rPr kumimoji="0" lang="en-US" sz="19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Current GARC is 90% of market value.</a:t>
            </a:r>
          </a:p>
          <a:p>
            <a:pPr marL="457200" marR="0" lvl="0" indent="-457200" algn="l" defTabSz="914400" rtl="0" eaLnBrk="1" fontAlgn="auto" latinLnBrk="0" hangingPunct="1">
              <a:lnSpc>
                <a:spcPct val="90000"/>
              </a:lnSpc>
              <a:spcBef>
                <a:spcPts val="1000"/>
              </a:spcBef>
              <a:spcAft>
                <a:spcPts val="0"/>
              </a:spcAft>
              <a:buClrTx/>
              <a:buSzTx/>
              <a:buFont typeface="Arial"/>
              <a:buAutoNum type="arabicParenR"/>
              <a:tabLst/>
              <a:defRPr/>
            </a:pPr>
            <a:r>
              <a:rPr kumimoji="0" lang="en-US" sz="19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Maximum easement payment is currently $5,000/acre. Exceptions can be granted.</a:t>
            </a:r>
          </a:p>
          <a:p>
            <a:pPr marL="457200" marR="0" lvl="0" indent="-457200" algn="l" defTabSz="914400" rtl="0" eaLnBrk="1" fontAlgn="auto" latinLnBrk="0" hangingPunct="1">
              <a:lnSpc>
                <a:spcPct val="90000"/>
              </a:lnSpc>
              <a:spcBef>
                <a:spcPts val="1000"/>
              </a:spcBef>
              <a:spcAft>
                <a:spcPts val="0"/>
              </a:spcAft>
              <a:buClrTx/>
              <a:buSzTx/>
              <a:buFont typeface="Arial"/>
              <a:buAutoNum type="arabicParenR"/>
              <a:tabLst/>
              <a:defRPr/>
            </a:pPr>
            <a:r>
              <a:rPr kumimoji="0" lang="en-US" sz="19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Payment is the lower of GARC, $5,000 cap, or amount the landowner will accept.</a:t>
            </a:r>
          </a:p>
          <a:p>
            <a:pPr marL="457200" marR="0" lvl="0" indent="-457200" algn="l" defTabSz="914400" rtl="0" eaLnBrk="1" fontAlgn="auto" latinLnBrk="0" hangingPunct="1">
              <a:lnSpc>
                <a:spcPct val="90000"/>
              </a:lnSpc>
              <a:spcBef>
                <a:spcPts val="1000"/>
              </a:spcBef>
              <a:spcAft>
                <a:spcPts val="0"/>
              </a:spcAft>
              <a:buClrTx/>
              <a:buSzTx/>
              <a:buFont typeface="Arial"/>
              <a:buAutoNum type="arabicParenR"/>
              <a:tabLst/>
              <a:defRPr/>
            </a:pPr>
            <a:r>
              <a:rPr kumimoji="0" lang="en-US" sz="19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With grazing rights option the payment is 75% of market value- a wildlife species must benefit from grazing.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Does State technical committee want to change the GARC for FY2021?</a:t>
            </a:r>
          </a:p>
          <a:p>
            <a:pPr marL="342900" marR="0" lvl="0" indent="-3429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8E60A741-3EA8-4958-81A5-A5FB82578013}"/>
              </a:ext>
            </a:extLst>
          </p:cNvPr>
          <p:cNvSpPr txBox="1">
            <a:spLocks/>
          </p:cNvSpPr>
          <p:nvPr/>
        </p:nvSpPr>
        <p:spPr>
          <a:xfrm>
            <a:off x="160214" y="787042"/>
            <a:ext cx="8477071" cy="806938"/>
          </a:xfrm>
          <a:solidFill>
            <a:sysClr val="window" lastClr="FFFFFF"/>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200" b="1" dirty="0">
                <a:solidFill>
                  <a:srgbClr val="0C6C55"/>
                </a:solidFill>
                <a:latin typeface="Arial" panose="020B0604020202020204" pitchFamily="34" charset="0"/>
                <a:cs typeface="Arial" panose="020B0604020202020204" pitchFamily="34" charset="0"/>
              </a:rPr>
              <a:t>WRE- Geographic area rate cap (GARC)</a:t>
            </a:r>
          </a:p>
        </p:txBody>
      </p:sp>
    </p:spTree>
    <p:extLst>
      <p:ext uri="{BB962C8B-B14F-4D97-AF65-F5344CB8AC3E}">
        <p14:creationId xmlns:p14="http://schemas.microsoft.com/office/powerpoint/2010/main" val="2700990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A83B5-584C-4F74-A644-5AD62A34264A}"/>
              </a:ext>
            </a:extLst>
          </p:cNvPr>
          <p:cNvSpPr>
            <a:spLocks noGrp="1"/>
          </p:cNvSpPr>
          <p:nvPr>
            <p:ph type="title"/>
          </p:nvPr>
        </p:nvSpPr>
        <p:spPr>
          <a:xfrm>
            <a:off x="128587" y="808038"/>
            <a:ext cx="8581460" cy="770731"/>
          </a:xfrm>
        </p:spPr>
        <p:txBody>
          <a:bodyPr/>
          <a:lstStyle/>
          <a:p>
            <a:r>
              <a:rPr lang="en-US" sz="3600" dirty="0"/>
              <a:t>ACEP-WRE - Restoration</a:t>
            </a:r>
            <a:endParaRPr lang="en-US" sz="2200" dirty="0"/>
          </a:p>
        </p:txBody>
      </p:sp>
      <p:sp>
        <p:nvSpPr>
          <p:cNvPr id="3" name="Content Placeholder 2">
            <a:extLst>
              <a:ext uri="{FF2B5EF4-FFF2-40B4-BE49-F238E27FC236}">
                <a16:creationId xmlns:a16="http://schemas.microsoft.com/office/drawing/2014/main" id="{4179FC7E-CB30-42D8-AB19-77D1516940D7}"/>
              </a:ext>
            </a:extLst>
          </p:cNvPr>
          <p:cNvSpPr>
            <a:spLocks noGrp="1"/>
          </p:cNvSpPr>
          <p:nvPr>
            <p:ph idx="4294967295"/>
          </p:nvPr>
        </p:nvSpPr>
        <p:spPr>
          <a:xfrm>
            <a:off x="0" y="1430338"/>
            <a:ext cx="7921625" cy="5264150"/>
          </a:xfrm>
          <a:prstGeom prst="rect">
            <a:avLst/>
          </a:prstGeom>
        </p:spPr>
        <p:txBody>
          <a:bodyPr>
            <a:normAutofit/>
          </a:bodyPr>
          <a:lstStyle/>
          <a:p>
            <a:pPr marL="342900" indent="-342900"/>
            <a:r>
              <a:rPr lang="en-US" sz="3200" dirty="0"/>
              <a:t>State-specific Criteria and Guidelines for wetland restoration (WRCG) (528.130 B) </a:t>
            </a:r>
          </a:p>
          <a:p>
            <a:pPr marL="342900" indent="-342900"/>
            <a:r>
              <a:rPr lang="en-US" sz="2800" dirty="0"/>
              <a:t>Documents technical considerations, rationale, and parameters used in implementation of ACEP-WRE activities </a:t>
            </a:r>
          </a:p>
          <a:p>
            <a:pPr marL="1485900" lvl="2" indent="-342900">
              <a:buFont typeface="Arial" panose="020B0604020202020204" pitchFamily="34" charset="0"/>
              <a:buChar char="•"/>
            </a:pPr>
            <a:r>
              <a:rPr lang="en-US" sz="2400" dirty="0"/>
              <a:t>Land eligibility determinations</a:t>
            </a:r>
          </a:p>
          <a:p>
            <a:pPr marL="1485900" lvl="2" indent="-342900">
              <a:buFont typeface="Arial" panose="020B0604020202020204" pitchFamily="34" charset="0"/>
              <a:buChar char="•"/>
            </a:pPr>
            <a:r>
              <a:rPr lang="en-US" sz="2400" dirty="0"/>
              <a:t>Priorities</a:t>
            </a:r>
          </a:p>
          <a:p>
            <a:pPr marL="1485900" lvl="2" indent="-342900">
              <a:buFont typeface="Arial" panose="020B0604020202020204" pitchFamily="34" charset="0"/>
              <a:buChar char="•"/>
            </a:pPr>
            <a:r>
              <a:rPr lang="en-US" sz="2400" dirty="0"/>
              <a:t>Evaluation and Ranking</a:t>
            </a:r>
          </a:p>
          <a:p>
            <a:pPr marL="1485900" lvl="2" indent="-342900">
              <a:buFont typeface="Arial" panose="020B0604020202020204" pitchFamily="34" charset="0"/>
              <a:buChar char="•"/>
            </a:pPr>
            <a:r>
              <a:rPr lang="en-US" sz="2400" dirty="0"/>
              <a:t>Planning and Implementation</a:t>
            </a:r>
          </a:p>
          <a:p>
            <a:pPr marL="1485900" lvl="2" indent="-342900">
              <a:buFont typeface="Arial" panose="020B0604020202020204" pitchFamily="34" charset="0"/>
              <a:buChar char="•"/>
            </a:pPr>
            <a:r>
              <a:rPr lang="en-US" sz="2400" dirty="0"/>
              <a:t>Restoration and Enhancement</a:t>
            </a:r>
          </a:p>
          <a:p>
            <a:pPr marL="1485900" lvl="2" indent="-342900">
              <a:buFont typeface="Arial" panose="020B0604020202020204" pitchFamily="34" charset="0"/>
              <a:buChar char="•"/>
            </a:pPr>
            <a:r>
              <a:rPr lang="en-US" sz="2400" dirty="0"/>
              <a:t>Management and CUAs</a:t>
            </a:r>
          </a:p>
        </p:txBody>
      </p:sp>
      <p:pic>
        <p:nvPicPr>
          <p:cNvPr id="5" name="Picture 4">
            <a:extLst>
              <a:ext uri="{FF2B5EF4-FFF2-40B4-BE49-F238E27FC236}">
                <a16:creationId xmlns:a16="http://schemas.microsoft.com/office/drawing/2014/main" id="{A685F4B3-35EB-4167-9289-204FF3875402}"/>
              </a:ext>
            </a:extLst>
          </p:cNvPr>
          <p:cNvPicPr>
            <a:picLocks noChangeAspect="1"/>
          </p:cNvPicPr>
          <p:nvPr/>
        </p:nvPicPr>
        <p:blipFill>
          <a:blip r:embed="rId3"/>
          <a:stretch>
            <a:fillRect/>
          </a:stretch>
        </p:blipFill>
        <p:spPr>
          <a:xfrm>
            <a:off x="5631384" y="3768198"/>
            <a:ext cx="3279860" cy="2013201"/>
          </a:xfrm>
          <a:prstGeom prst="rect">
            <a:avLst/>
          </a:prstGeom>
        </p:spPr>
      </p:pic>
    </p:spTree>
    <p:extLst>
      <p:ext uri="{BB962C8B-B14F-4D97-AF65-F5344CB8AC3E}">
        <p14:creationId xmlns:p14="http://schemas.microsoft.com/office/powerpoint/2010/main" val="1331487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DFF54-8D18-472C-AFB8-33188015DAA7}"/>
              </a:ext>
            </a:extLst>
          </p:cNvPr>
          <p:cNvSpPr>
            <a:spLocks noGrp="1"/>
          </p:cNvSpPr>
          <p:nvPr>
            <p:ph type="title"/>
          </p:nvPr>
        </p:nvSpPr>
        <p:spPr>
          <a:xfrm>
            <a:off x="128587" y="777042"/>
            <a:ext cx="7915033" cy="998546"/>
          </a:xfrm>
        </p:spPr>
        <p:txBody>
          <a:bodyPr>
            <a:normAutofit/>
          </a:bodyPr>
          <a:lstStyle/>
          <a:p>
            <a:r>
              <a:rPr lang="en-US" dirty="0"/>
              <a:t>Input on adjacent land</a:t>
            </a:r>
            <a:endParaRPr lang="en-US" sz="3600" dirty="0"/>
          </a:p>
        </p:txBody>
      </p:sp>
      <p:sp>
        <p:nvSpPr>
          <p:cNvPr id="3" name="Content Placeholder 2">
            <a:extLst>
              <a:ext uri="{FF2B5EF4-FFF2-40B4-BE49-F238E27FC236}">
                <a16:creationId xmlns:a16="http://schemas.microsoft.com/office/drawing/2014/main" id="{C918E84F-BBE2-4913-BA94-3C75EF7912D2}"/>
              </a:ext>
            </a:extLst>
          </p:cNvPr>
          <p:cNvSpPr>
            <a:spLocks noGrp="1"/>
          </p:cNvSpPr>
          <p:nvPr>
            <p:ph idx="4294967295"/>
          </p:nvPr>
        </p:nvSpPr>
        <p:spPr>
          <a:xfrm>
            <a:off x="64294" y="1458158"/>
            <a:ext cx="5496339" cy="4622800"/>
          </a:xfrm>
          <a:prstGeom prst="rect">
            <a:avLst/>
          </a:prstGeom>
        </p:spPr>
        <p:txBody>
          <a:bodyPr/>
          <a:lstStyle/>
          <a:p>
            <a:pPr marL="342900" indent="-342900">
              <a:buFont typeface="Arial" panose="020B0604020202020204" pitchFamily="34" charset="0"/>
              <a:buChar char="•"/>
            </a:pPr>
            <a:r>
              <a:rPr lang="en-US" dirty="0"/>
              <a:t>Adjacent Lands (528.105 I)</a:t>
            </a:r>
          </a:p>
          <a:p>
            <a:pPr marL="628650" indent="-342900"/>
            <a:r>
              <a:rPr lang="en-US" sz="2500" dirty="0"/>
              <a:t>The State conservationist, with input from the State technical committee and FWS, must include in the wetland restoration criteria and guidelines (WRCG) the State-specific technical considerations and parameters used to make determinations about the inclusion of adjacent lands </a:t>
            </a:r>
          </a:p>
          <a:p>
            <a:pPr marL="628650" indent="-342900"/>
            <a:r>
              <a:rPr lang="en-US" sz="2500" dirty="0"/>
              <a:t>State Conservationist can only allow a maximum of 5:1 (adjacent to eligible)</a:t>
            </a:r>
          </a:p>
          <a:p>
            <a:endParaRPr lang="en-US" dirty="0"/>
          </a:p>
        </p:txBody>
      </p:sp>
      <p:pic>
        <p:nvPicPr>
          <p:cNvPr id="4" name="Picture 3">
            <a:extLst>
              <a:ext uri="{FF2B5EF4-FFF2-40B4-BE49-F238E27FC236}">
                <a16:creationId xmlns:a16="http://schemas.microsoft.com/office/drawing/2014/main" id="{0E9B7F87-61EA-4F31-86A3-75BAA3B03D50}"/>
              </a:ext>
            </a:extLst>
          </p:cNvPr>
          <p:cNvPicPr>
            <a:picLocks noChangeAspect="1"/>
          </p:cNvPicPr>
          <p:nvPr/>
        </p:nvPicPr>
        <p:blipFill>
          <a:blip r:embed="rId3"/>
          <a:stretch>
            <a:fillRect/>
          </a:stretch>
        </p:blipFill>
        <p:spPr>
          <a:xfrm>
            <a:off x="5496339" y="1642407"/>
            <a:ext cx="3519074" cy="3420406"/>
          </a:xfrm>
          <a:prstGeom prst="rect">
            <a:avLst/>
          </a:prstGeom>
        </p:spPr>
      </p:pic>
    </p:spTree>
    <p:extLst>
      <p:ext uri="{BB962C8B-B14F-4D97-AF65-F5344CB8AC3E}">
        <p14:creationId xmlns:p14="http://schemas.microsoft.com/office/powerpoint/2010/main" val="988749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85122" y="1614761"/>
          <a:ext cx="7619176" cy="45946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BFB56FE-1CCC-417A-9CCA-5BABFBEEBA88}"/>
              </a:ext>
            </a:extLst>
          </p:cNvPr>
          <p:cNvSpPr>
            <a:spLocks noGrp="1"/>
          </p:cNvSpPr>
          <p:nvPr>
            <p:ph type="title"/>
          </p:nvPr>
        </p:nvSpPr>
        <p:spPr>
          <a:xfrm>
            <a:off x="49791" y="742892"/>
            <a:ext cx="8909087" cy="770731"/>
          </a:xfrm>
        </p:spPr>
        <p:txBody>
          <a:bodyPr/>
          <a:lstStyle/>
          <a:p>
            <a:r>
              <a:rPr lang="en-US" dirty="0"/>
              <a:t>Current NRCS Easement Programs</a:t>
            </a:r>
          </a:p>
        </p:txBody>
      </p:sp>
    </p:spTree>
    <p:extLst>
      <p:ext uri="{BB962C8B-B14F-4D97-AF65-F5344CB8AC3E}">
        <p14:creationId xmlns:p14="http://schemas.microsoft.com/office/powerpoint/2010/main" val="3599289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840F6-9131-4E6D-9A6B-A675832C6B64}"/>
              </a:ext>
            </a:extLst>
          </p:cNvPr>
          <p:cNvSpPr>
            <a:spLocks noGrp="1"/>
          </p:cNvSpPr>
          <p:nvPr>
            <p:ph type="title"/>
          </p:nvPr>
        </p:nvSpPr>
        <p:spPr>
          <a:xfrm>
            <a:off x="128587" y="808038"/>
            <a:ext cx="8692438" cy="1076180"/>
          </a:xfrm>
        </p:spPr>
        <p:txBody>
          <a:bodyPr/>
          <a:lstStyle/>
          <a:p>
            <a:r>
              <a:rPr lang="en-US" sz="3600" dirty="0"/>
              <a:t>Special Enrollment Options</a:t>
            </a:r>
            <a:br>
              <a:rPr lang="en-US" dirty="0"/>
            </a:br>
            <a:endParaRPr lang="en-US" dirty="0"/>
          </a:p>
        </p:txBody>
      </p:sp>
      <p:sp>
        <p:nvSpPr>
          <p:cNvPr id="3" name="Content Placeholder 2">
            <a:extLst>
              <a:ext uri="{FF2B5EF4-FFF2-40B4-BE49-F238E27FC236}">
                <a16:creationId xmlns:a16="http://schemas.microsoft.com/office/drawing/2014/main" id="{BA726147-6596-42FE-8FB7-23C53F224AED}"/>
              </a:ext>
            </a:extLst>
          </p:cNvPr>
          <p:cNvSpPr>
            <a:spLocks noGrp="1"/>
          </p:cNvSpPr>
          <p:nvPr>
            <p:ph idx="4294967295"/>
          </p:nvPr>
        </p:nvSpPr>
        <p:spPr>
          <a:xfrm>
            <a:off x="322975" y="1352059"/>
            <a:ext cx="7812157" cy="2614612"/>
          </a:xfrm>
          <a:prstGeom prst="rect">
            <a:avLst/>
          </a:prstGeom>
        </p:spPr>
        <p:txBody>
          <a:bodyPr>
            <a:normAutofit/>
          </a:bodyPr>
          <a:lstStyle/>
          <a:p>
            <a:pPr marL="0" indent="0">
              <a:buNone/>
            </a:pPr>
            <a:r>
              <a:rPr lang="en-US" b="1" dirty="0"/>
              <a:t>Grazing Reserved Rights</a:t>
            </a:r>
          </a:p>
          <a:p>
            <a:r>
              <a:rPr lang="en-US" dirty="0"/>
              <a:t>Grazing must be necessary for restoration and management and consistent with long-term wetland goals- can be species specific, </a:t>
            </a:r>
            <a:r>
              <a:rPr lang="en-US" dirty="0" err="1"/>
              <a:t>eg.</a:t>
            </a:r>
            <a:r>
              <a:rPr lang="en-US" dirty="0"/>
              <a:t> Pecos sunflower. </a:t>
            </a:r>
          </a:p>
          <a:p>
            <a:pPr marL="342900" indent="-342900"/>
            <a:endParaRPr lang="en-US" dirty="0"/>
          </a:p>
        </p:txBody>
      </p:sp>
      <p:sp>
        <p:nvSpPr>
          <p:cNvPr id="4" name="Rectangle 3">
            <a:extLst>
              <a:ext uri="{FF2B5EF4-FFF2-40B4-BE49-F238E27FC236}">
                <a16:creationId xmlns:a16="http://schemas.microsoft.com/office/drawing/2014/main" id="{38CBF556-428D-4389-9F2C-AAB051C91569}"/>
              </a:ext>
            </a:extLst>
          </p:cNvPr>
          <p:cNvSpPr/>
          <p:nvPr/>
        </p:nvSpPr>
        <p:spPr>
          <a:xfrm>
            <a:off x="577555" y="3572921"/>
            <a:ext cx="4581468"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D108EBBC-0C18-4F56-BD63-3C7AB478102C}"/>
              </a:ext>
            </a:extLst>
          </p:cNvPr>
          <p:cNvPicPr>
            <a:picLocks noChangeAspect="1"/>
          </p:cNvPicPr>
          <p:nvPr/>
        </p:nvPicPr>
        <p:blipFill rotWithShape="1">
          <a:blip r:embed="rId3"/>
          <a:srcRect t="10929"/>
          <a:stretch/>
        </p:blipFill>
        <p:spPr>
          <a:xfrm>
            <a:off x="4646763" y="3429000"/>
            <a:ext cx="4353491" cy="2750790"/>
          </a:xfrm>
          <a:prstGeom prst="rect">
            <a:avLst/>
          </a:prstGeom>
        </p:spPr>
      </p:pic>
      <p:sp>
        <p:nvSpPr>
          <p:cNvPr id="12" name="Content Placeholder 2">
            <a:extLst>
              <a:ext uri="{FF2B5EF4-FFF2-40B4-BE49-F238E27FC236}">
                <a16:creationId xmlns:a16="http://schemas.microsoft.com/office/drawing/2014/main" id="{FD7C8599-923B-4317-8F2D-03820DF45A24}"/>
              </a:ext>
            </a:extLst>
          </p:cNvPr>
          <p:cNvSpPr txBox="1">
            <a:spLocks/>
          </p:cNvSpPr>
          <p:nvPr/>
        </p:nvSpPr>
        <p:spPr>
          <a:xfrm>
            <a:off x="303087" y="3645847"/>
            <a:ext cx="4194151" cy="29226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States offering this option must document geographic areas, wetland types, role of grazing, and other criteria</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Recommend documenting in WRCG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938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840F6-9131-4E6D-9A6B-A675832C6B64}"/>
              </a:ext>
            </a:extLst>
          </p:cNvPr>
          <p:cNvSpPr>
            <a:spLocks noGrp="1"/>
          </p:cNvSpPr>
          <p:nvPr>
            <p:ph type="title"/>
          </p:nvPr>
        </p:nvSpPr>
        <p:spPr>
          <a:xfrm>
            <a:off x="128587" y="808038"/>
            <a:ext cx="8692438" cy="770731"/>
          </a:xfrm>
        </p:spPr>
        <p:txBody>
          <a:bodyPr/>
          <a:lstStyle/>
          <a:p>
            <a:r>
              <a:rPr lang="en-US" sz="3600" dirty="0"/>
              <a:t>Special Enrollment Options</a:t>
            </a:r>
          </a:p>
        </p:txBody>
      </p:sp>
      <p:sp>
        <p:nvSpPr>
          <p:cNvPr id="3" name="Content Placeholder 2">
            <a:extLst>
              <a:ext uri="{FF2B5EF4-FFF2-40B4-BE49-F238E27FC236}">
                <a16:creationId xmlns:a16="http://schemas.microsoft.com/office/drawing/2014/main" id="{BA726147-6596-42FE-8FB7-23C53F224AED}"/>
              </a:ext>
            </a:extLst>
          </p:cNvPr>
          <p:cNvSpPr>
            <a:spLocks noGrp="1"/>
          </p:cNvSpPr>
          <p:nvPr>
            <p:ph idx="4294967295"/>
          </p:nvPr>
        </p:nvSpPr>
        <p:spPr>
          <a:xfrm>
            <a:off x="0" y="1479550"/>
            <a:ext cx="7969250" cy="2933700"/>
          </a:xfrm>
          <a:prstGeom prst="rect">
            <a:avLst/>
          </a:prstGeom>
        </p:spPr>
        <p:txBody>
          <a:bodyPr>
            <a:normAutofit fontScale="92500" lnSpcReduction="20000"/>
          </a:bodyPr>
          <a:lstStyle/>
          <a:p>
            <a:pPr marL="0" indent="0">
              <a:buNone/>
            </a:pPr>
            <a:r>
              <a:rPr lang="en-US" b="1" dirty="0"/>
              <a:t>Grazing Reserved Rights</a:t>
            </a:r>
          </a:p>
          <a:p>
            <a:pPr marL="342900" indent="-342900"/>
            <a:r>
              <a:rPr lang="en-US" dirty="0"/>
              <a:t>“Grazing management plan” for ACEP-WRE:</a:t>
            </a:r>
          </a:p>
          <a:p>
            <a:pPr marL="800100" lvl="1" indent="-342900"/>
            <a:r>
              <a:rPr lang="en-US" sz="2800" dirty="0"/>
              <a:t>Site-specific plan developed as a component of the WRPO for grazing reserved rights easements</a:t>
            </a:r>
          </a:p>
          <a:p>
            <a:pPr marL="800100" lvl="1" indent="-342900"/>
            <a:r>
              <a:rPr lang="en-US" sz="2800" dirty="0"/>
              <a:t>Provides for grazing that accomplishes the wetland functions and values of the ACEP-WRE</a:t>
            </a:r>
          </a:p>
          <a:p>
            <a:pPr marL="800100" lvl="1" indent="-342900"/>
            <a:r>
              <a:rPr lang="en-US" sz="2800" dirty="0"/>
              <a:t>Must be reviewed every 5 years and updated as needed</a:t>
            </a:r>
          </a:p>
          <a:p>
            <a:pPr marL="457200" lvl="1" indent="0">
              <a:buNone/>
            </a:pPr>
            <a:endParaRPr lang="en-US" dirty="0"/>
          </a:p>
        </p:txBody>
      </p:sp>
      <p:pic>
        <p:nvPicPr>
          <p:cNvPr id="7" name="Picture 6">
            <a:extLst>
              <a:ext uri="{FF2B5EF4-FFF2-40B4-BE49-F238E27FC236}">
                <a16:creationId xmlns:a16="http://schemas.microsoft.com/office/drawing/2014/main" id="{63474AA3-B52F-4395-8D41-AB13A832407D}"/>
              </a:ext>
            </a:extLst>
          </p:cNvPr>
          <p:cNvPicPr>
            <a:picLocks noChangeAspect="1"/>
          </p:cNvPicPr>
          <p:nvPr/>
        </p:nvPicPr>
        <p:blipFill>
          <a:blip r:embed="rId3"/>
          <a:stretch>
            <a:fillRect/>
          </a:stretch>
        </p:blipFill>
        <p:spPr>
          <a:xfrm>
            <a:off x="1347463" y="4115842"/>
            <a:ext cx="5958911" cy="2347047"/>
          </a:xfrm>
          <a:prstGeom prst="rect">
            <a:avLst/>
          </a:prstGeom>
        </p:spPr>
      </p:pic>
    </p:spTree>
    <p:extLst>
      <p:ext uri="{BB962C8B-B14F-4D97-AF65-F5344CB8AC3E}">
        <p14:creationId xmlns:p14="http://schemas.microsoft.com/office/powerpoint/2010/main" val="7448846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5B6A3-DFEB-2D45-A5BB-C36E006E2636}"/>
              </a:ext>
            </a:extLst>
          </p:cNvPr>
          <p:cNvSpPr>
            <a:spLocks noGrp="1"/>
          </p:cNvSpPr>
          <p:nvPr>
            <p:ph type="ctrTitle" idx="4294967295"/>
          </p:nvPr>
        </p:nvSpPr>
        <p:spPr>
          <a:xfrm>
            <a:off x="0" y="2274888"/>
            <a:ext cx="4883150" cy="2130425"/>
          </a:xfrm>
          <a:prstGeom prst="rect">
            <a:avLst/>
          </a:prstGeom>
        </p:spPr>
        <p:txBody>
          <a:bodyPr/>
          <a:lstStyle/>
          <a:p>
            <a:pPr algn="ctr"/>
            <a:r>
              <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Conservation Stewardship Program</a:t>
            </a:r>
            <a:endParaRPr lang="en-US" sz="32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5" name="Picture 4">
            <a:extLst>
              <a:ext uri="{FF2B5EF4-FFF2-40B4-BE49-F238E27FC236}">
                <a16:creationId xmlns:a16="http://schemas.microsoft.com/office/drawing/2014/main" id="{F9D272B1-20D5-47C9-8FCD-E9E7EC10A61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1209" r="1742"/>
          <a:stretch/>
        </p:blipFill>
        <p:spPr>
          <a:xfrm>
            <a:off x="5574936" y="1245324"/>
            <a:ext cx="3569064" cy="1831844"/>
          </a:xfrm>
          <a:prstGeom prst="rect">
            <a:avLst/>
          </a:prstGeom>
        </p:spPr>
      </p:pic>
      <p:pic>
        <p:nvPicPr>
          <p:cNvPr id="6" name="Picture 5">
            <a:extLst>
              <a:ext uri="{FF2B5EF4-FFF2-40B4-BE49-F238E27FC236}">
                <a16:creationId xmlns:a16="http://schemas.microsoft.com/office/drawing/2014/main" id="{229327C6-E7FC-4F2C-A721-A1A4248757A5}"/>
              </a:ext>
            </a:extLst>
          </p:cNvPr>
          <p:cNvPicPr>
            <a:picLocks noChangeAspect="1"/>
          </p:cNvPicPr>
          <p:nvPr/>
        </p:nvPicPr>
        <p:blipFill rotWithShape="1">
          <a:blip r:embed="rId3"/>
          <a:srcRect l="813" t="20254" r="34993" b="8509"/>
          <a:stretch/>
        </p:blipFill>
        <p:spPr>
          <a:xfrm>
            <a:off x="5574936" y="3167406"/>
            <a:ext cx="3574989" cy="2221605"/>
          </a:xfrm>
          <a:prstGeom prst="rect">
            <a:avLst/>
          </a:prstGeom>
        </p:spPr>
      </p:pic>
    </p:spTree>
    <p:extLst>
      <p:ext uri="{BB962C8B-B14F-4D97-AF65-F5344CB8AC3E}">
        <p14:creationId xmlns:p14="http://schemas.microsoft.com/office/powerpoint/2010/main" val="3682156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dirty="0"/>
              <a:t>CSP Highlights</a:t>
            </a:r>
          </a:p>
        </p:txBody>
      </p:sp>
      <p:sp>
        <p:nvSpPr>
          <p:cNvPr id="4" name="TextBox 3">
            <a:extLst>
              <a:ext uri="{FF2B5EF4-FFF2-40B4-BE49-F238E27FC236}">
                <a16:creationId xmlns:a16="http://schemas.microsoft.com/office/drawing/2014/main" id="{E39ECBC1-99CC-1342-A7BB-166CC8BC164B}"/>
              </a:ext>
            </a:extLst>
          </p:cNvPr>
          <p:cNvSpPr txBox="1"/>
          <p:nvPr/>
        </p:nvSpPr>
        <p:spPr>
          <a:xfrm>
            <a:off x="370868" y="1802053"/>
            <a:ext cx="8262769" cy="5062924"/>
          </a:xfrm>
          <a:prstGeom prst="rect">
            <a:avLst/>
          </a:prstGeom>
          <a:noFill/>
        </p:spPr>
        <p:txBody>
          <a:bodyPr wrap="square" rtlCol="0">
            <a:spAutoFit/>
          </a:bodyPr>
          <a:lstStyle/>
          <a:p>
            <a:pPr marL="457200" lvl="0" indent="-457200" defTabSz="914400">
              <a:lnSpc>
                <a:spcPct val="150000"/>
              </a:lnSpc>
              <a:buFont typeface="Arial" panose="020B0604020202020204" pitchFamily="34" charset="0"/>
              <a:buChar char="•"/>
              <a:defRPr/>
            </a:pPr>
            <a:r>
              <a:rPr lang="en-US" sz="2000" dirty="0">
                <a:latin typeface="Arial" panose="020B0604020202020204" pitchFamily="34" charset="0"/>
                <a:cs typeface="Arial" panose="020B0604020202020204" pitchFamily="34" charset="0"/>
              </a:rPr>
              <a:t>Public land can be enrolled. NRCS plans to work with participants to develop a CRMP to inform Federal agencies of activities contracted on Federal land.</a:t>
            </a:r>
            <a:endParaRPr kumimoji="0" lang="en-US" sz="200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457200" indent="-457200" defTabSz="914400">
              <a:lnSpc>
                <a:spcPct val="150000"/>
              </a:lnSpc>
              <a:buFont typeface="Arial" panose="020B0604020202020204" pitchFamily="34" charset="0"/>
              <a:buChar char="•"/>
              <a:defRPr/>
            </a:pPr>
            <a:r>
              <a:rPr kumimoji="0" lang="en-US" sz="20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Requires funding for organic and transitioning to organic. </a:t>
            </a:r>
          </a:p>
          <a:p>
            <a:pPr marL="457200" indent="-457200" defTabSz="914400">
              <a:lnSpc>
                <a:spcPct val="150000"/>
              </a:lnSpc>
              <a:spcAft>
                <a:spcPts val="600"/>
              </a:spcAft>
              <a:buFont typeface="Arial" panose="020B0604020202020204" pitchFamily="34" charset="0"/>
              <a:buChar char="•"/>
              <a:defRPr/>
            </a:pPr>
            <a:r>
              <a:rPr kumimoji="0" lang="en-US" sz="20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Cover crops will get no less than 125% of estimated cost.</a:t>
            </a:r>
          </a:p>
          <a:p>
            <a:pPr marL="457200" indent="-457200" defTabSz="914400">
              <a:spcAft>
                <a:spcPts val="600"/>
              </a:spcAft>
              <a:buFont typeface="Arial" panose="020B0604020202020204" pitchFamily="34" charset="0"/>
              <a:buChar char="•"/>
              <a:defRPr/>
            </a:pPr>
            <a:r>
              <a:rPr lang="en-US" sz="2000" dirty="0">
                <a:latin typeface="Arial" panose="020B0604020202020204" pitchFamily="34" charset="0"/>
                <a:cs typeface="Arial" panose="020B0604020202020204" pitchFamily="34" charset="0"/>
              </a:rPr>
              <a:t>Advanced grazing management is a new supplemental payment that is paid no less than 150% of estimated costs.</a:t>
            </a:r>
          </a:p>
          <a:p>
            <a:pPr marL="457200" indent="-457200" defTabSz="914400">
              <a:spcAft>
                <a:spcPts val="600"/>
              </a:spcAft>
              <a:buFont typeface="Arial" panose="020B0604020202020204" pitchFamily="34" charset="0"/>
              <a:buChar char="•"/>
              <a:defRPr/>
            </a:pPr>
            <a:r>
              <a:rPr kumimoji="0" lang="en-US" sz="20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Comprehensive conservation plans receive one-time payment based on the number of resource concerns addressed </a:t>
            </a:r>
            <a:r>
              <a:rPr lang="en-US" sz="2000" dirty="0">
                <a:latin typeface="Arial" panose="020B0604020202020204" pitchFamily="34" charset="0"/>
                <a:cs typeface="Arial" panose="020B0604020202020204" pitchFamily="34" charset="0"/>
              </a:rPr>
              <a:t>and types of land uses included in the plan.</a:t>
            </a:r>
          </a:p>
          <a:p>
            <a:pPr marL="457200" indent="-457200" defTabSz="914400">
              <a:buFont typeface="Arial" panose="020B0604020202020204" pitchFamily="34" charset="0"/>
              <a:buChar char="•"/>
              <a:defRPr/>
            </a:pPr>
            <a:r>
              <a:rPr kumimoji="0" lang="en-US" sz="20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Agency must do more to promote soil health.</a:t>
            </a:r>
          </a:p>
          <a:p>
            <a:pPr marL="457200" marR="0" lvl="0" indent="-457200" algn="l" defTabSz="914400" rtl="0" eaLnBrk="1" fontAlgn="auto" latinLnBrk="0" hangingPunct="1">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1DCC18EA-F5CB-4511-9515-F87B23AB9B86}"/>
              </a:ext>
            </a:extLst>
          </p:cNvPr>
          <p:cNvPicPr>
            <a:picLocks noChangeAspect="1"/>
          </p:cNvPicPr>
          <p:nvPr/>
        </p:nvPicPr>
        <p:blipFill>
          <a:blip r:embed="rId3"/>
          <a:stretch>
            <a:fillRect/>
          </a:stretch>
        </p:blipFill>
        <p:spPr>
          <a:xfrm>
            <a:off x="0" y="0"/>
            <a:ext cx="9144000" cy="700262"/>
          </a:xfrm>
          <a:prstGeom prst="rect">
            <a:avLst/>
          </a:prstGeom>
        </p:spPr>
      </p:pic>
    </p:spTree>
    <p:extLst>
      <p:ext uri="{BB962C8B-B14F-4D97-AF65-F5344CB8AC3E}">
        <p14:creationId xmlns:p14="http://schemas.microsoft.com/office/powerpoint/2010/main" val="1736143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sz="3200" dirty="0"/>
              <a:t>CSP Funds Management</a:t>
            </a:r>
            <a:br>
              <a:rPr lang="en-US" dirty="0"/>
            </a:br>
            <a:r>
              <a:rPr lang="en-US" dirty="0"/>
              <a:t> </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6" y="1459099"/>
            <a:ext cx="7543801" cy="507831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Funding Targets and Ranking Pools</a:t>
            </a:r>
          </a:p>
          <a:p>
            <a:pPr marL="800100" marR="0" lvl="1"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States will receive a separate allocation for organic and transitioning to organic producers (§1470.4(b))</a:t>
            </a:r>
          </a:p>
          <a:p>
            <a:pPr marL="800100" marR="0" lvl="1"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States must establish separate ranking pools for </a:t>
            </a:r>
          </a:p>
          <a:p>
            <a:pPr marL="1257300" marR="0" lvl="2"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organic and transitioning to organic producers (§1470.20(d)(2))</a:t>
            </a:r>
          </a:p>
          <a:p>
            <a:pPr marL="1257300" marR="0" lvl="2"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CSP renewals</a:t>
            </a:r>
          </a:p>
          <a:p>
            <a:pPr marL="1257300" marR="0" lvl="2"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dirty="0">
                <a:solidFill>
                  <a:srgbClr val="000000"/>
                </a:solidFill>
                <a:latin typeface="Arial" panose="020B0604020202020204" pitchFamily="34" charset="0"/>
                <a:cs typeface="Arial" panose="020B0604020202020204" pitchFamily="34" charset="0"/>
              </a:rPr>
              <a:t>Non-industrial private forest land</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800100" marR="0" lvl="1"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Veteran Farmers and Ranchers—</a:t>
            </a:r>
          </a:p>
          <a:p>
            <a:pPr marL="1257300" marR="0" lvl="2"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will no longer be automatically set at high priority</a:t>
            </a:r>
          </a:p>
          <a:p>
            <a:pPr marL="1257300" marR="0" lvl="2"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will receive additional ranking points when competing in the BFR or SDFR ranking pools</a:t>
            </a:r>
          </a:p>
        </p:txBody>
      </p:sp>
      <p:pic>
        <p:nvPicPr>
          <p:cNvPr id="7" name="Picture 6">
            <a:extLst>
              <a:ext uri="{FF2B5EF4-FFF2-40B4-BE49-F238E27FC236}">
                <a16:creationId xmlns:a16="http://schemas.microsoft.com/office/drawing/2014/main" id="{B5E5D70D-F31A-4E88-BFDD-1D38B5916341}"/>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8224" t="1444" r="57466" b="2939"/>
          <a:stretch/>
        </p:blipFill>
        <p:spPr>
          <a:xfrm>
            <a:off x="7832558" y="1193403"/>
            <a:ext cx="1182855" cy="5260880"/>
          </a:xfrm>
          <a:prstGeom prst="rect">
            <a:avLst/>
          </a:prstGeom>
        </p:spPr>
      </p:pic>
      <p:grpSp>
        <p:nvGrpSpPr>
          <p:cNvPr id="8" name="Group 7">
            <a:extLst>
              <a:ext uri="{FF2B5EF4-FFF2-40B4-BE49-F238E27FC236}">
                <a16:creationId xmlns:a16="http://schemas.microsoft.com/office/drawing/2014/main" id="{BAAA5B72-5992-4D9E-B88B-518CC15BEC39}"/>
              </a:ext>
            </a:extLst>
          </p:cNvPr>
          <p:cNvGrpSpPr/>
          <p:nvPr/>
        </p:nvGrpSpPr>
        <p:grpSpPr>
          <a:xfrm>
            <a:off x="7365728" y="-7085"/>
            <a:ext cx="1778272" cy="1444509"/>
            <a:chOff x="5787483" y="197334"/>
            <a:chExt cx="1985265" cy="1567172"/>
          </a:xfrm>
        </p:grpSpPr>
        <p:sp>
          <p:nvSpPr>
            <p:cNvPr id="9" name="Explosion: 8 Points 8">
              <a:extLst>
                <a:ext uri="{FF2B5EF4-FFF2-40B4-BE49-F238E27FC236}">
                  <a16:creationId xmlns:a16="http://schemas.microsoft.com/office/drawing/2014/main" id="{C64A11FA-3FC7-4F55-93DB-3299C12FFA80}"/>
                </a:ext>
              </a:extLst>
            </p:cNvPr>
            <p:cNvSpPr/>
            <p:nvPr/>
          </p:nvSpPr>
          <p:spPr>
            <a:xfrm>
              <a:off x="5787483" y="197334"/>
              <a:ext cx="1985265" cy="1567172"/>
            </a:xfrm>
            <a:prstGeom prst="irregularSeal1">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72C4"/>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3284167D-E4E8-411D-A147-372E699D9A4F}"/>
                </a:ext>
              </a:extLst>
            </p:cNvPr>
            <p:cNvSpPr txBox="1"/>
            <p:nvPr/>
          </p:nvSpPr>
          <p:spPr>
            <a:xfrm>
              <a:off x="6222381" y="702528"/>
              <a:ext cx="1126273" cy="523220"/>
            </a:xfrm>
            <a:prstGeom prst="rect">
              <a:avLst/>
            </a:prstGeom>
            <a:noFill/>
            <a:effectLst>
              <a:outerShdw blurRad="50800" dist="38100" dir="5400000" algn="t"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libri" panose="020F0502020204030204"/>
                  <a:ea typeface="+mn-ea"/>
                  <a:cs typeface="+mn-cs"/>
                </a:rPr>
                <a:t>NEW</a:t>
              </a:r>
            </a:p>
          </p:txBody>
        </p:sp>
      </p:grpSp>
    </p:spTree>
    <p:extLst>
      <p:ext uri="{BB962C8B-B14F-4D97-AF65-F5344CB8AC3E}">
        <p14:creationId xmlns:p14="http://schemas.microsoft.com/office/powerpoint/2010/main" val="1337049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FBB59D3-B34E-421B-BDA8-B331AF0B1B95}"/>
              </a:ext>
            </a:extLst>
          </p:cNvPr>
          <p:cNvGraphicFramePr>
            <a:graphicFrameLocks/>
          </p:cNvGraphicFramePr>
          <p:nvPr>
            <p:extLst>
              <p:ext uri="{D42A27DB-BD31-4B8C-83A1-F6EECF244321}">
                <p14:modId xmlns:p14="http://schemas.microsoft.com/office/powerpoint/2010/main" val="2349865545"/>
              </p:ext>
            </p:extLst>
          </p:nvPr>
        </p:nvGraphicFramePr>
        <p:xfrm>
          <a:off x="620262" y="1882146"/>
          <a:ext cx="7365304" cy="2477151"/>
        </p:xfrm>
        <a:graphic>
          <a:graphicData uri="http://schemas.openxmlformats.org/drawingml/2006/table">
            <a:tbl>
              <a:tblPr firstRow="1" bandRow="1"/>
              <a:tblGrid>
                <a:gridCol w="3457183">
                  <a:extLst>
                    <a:ext uri="{9D8B030D-6E8A-4147-A177-3AD203B41FA5}">
                      <a16:colId xmlns:a16="http://schemas.microsoft.com/office/drawing/2014/main" val="811527835"/>
                    </a:ext>
                  </a:extLst>
                </a:gridCol>
                <a:gridCol w="3908121">
                  <a:extLst>
                    <a:ext uri="{9D8B030D-6E8A-4147-A177-3AD203B41FA5}">
                      <a16:colId xmlns:a16="http://schemas.microsoft.com/office/drawing/2014/main" val="195947044"/>
                    </a:ext>
                  </a:extLst>
                </a:gridCol>
              </a:tblGrid>
              <a:tr h="41003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dirty="0" err="1"/>
                        <a:t>Agland</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dirty="0"/>
                        <a:t>NIPF</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720473986"/>
                  </a:ext>
                </a:extLst>
              </a:tr>
              <a:tr h="4100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Wind and water erosion</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Concentrated erosion</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35741546"/>
                  </a:ext>
                </a:extLst>
              </a:tr>
              <a:tr h="4100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Soil Quality limitations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Fire Management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4049044573"/>
                  </a:ext>
                </a:extLst>
              </a:tr>
              <a:tr h="4100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Degraded Plant Condition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Degraded Plant Condition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256902204"/>
                  </a:ext>
                </a:extLst>
              </a:tr>
              <a:tr h="4269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800" kern="1200" dirty="0">
                          <a:solidFill>
                            <a:schemeClr val="dk1"/>
                          </a:solidFill>
                          <a:effectLst/>
                          <a:latin typeface="+mn-lt"/>
                          <a:ea typeface="+mn-ea"/>
                          <a:cs typeface="+mn-cs"/>
                        </a:rPr>
                        <a:t>Livestock production limitation</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800" kern="1200" dirty="0">
                          <a:solidFill>
                            <a:schemeClr val="dk1"/>
                          </a:solidFill>
                          <a:effectLst/>
                          <a:latin typeface="+mn-lt"/>
                          <a:ea typeface="+mn-ea"/>
                          <a:cs typeface="+mn-cs"/>
                        </a:rPr>
                        <a:t>Livestock production limitation</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596071916"/>
                  </a:ext>
                </a:extLst>
              </a:tr>
              <a:tr h="4100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Terrestrial Habitat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Terrestrial Habitat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357595807"/>
                  </a:ext>
                </a:extLst>
              </a:tr>
            </a:tbl>
          </a:graphicData>
        </a:graphic>
      </p:graphicFrame>
      <p:sp>
        <p:nvSpPr>
          <p:cNvPr id="6" name="Title 1">
            <a:extLst>
              <a:ext uri="{FF2B5EF4-FFF2-40B4-BE49-F238E27FC236}">
                <a16:creationId xmlns:a16="http://schemas.microsoft.com/office/drawing/2014/main" id="{92751443-E718-4AD1-BC3A-D94176F1D9E6}"/>
              </a:ext>
            </a:extLst>
          </p:cNvPr>
          <p:cNvSpPr txBox="1">
            <a:spLocks/>
          </p:cNvSpPr>
          <p:nvPr/>
        </p:nvSpPr>
        <p:spPr>
          <a:xfrm>
            <a:off x="383773" y="1043714"/>
            <a:ext cx="8376454" cy="8384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rgbClr val="0C6C55"/>
                </a:solidFill>
                <a:latin typeface="Arial" panose="020B0604020202020204" pitchFamily="34" charset="0"/>
                <a:cs typeface="Arial" panose="020B0604020202020204" pitchFamily="34" charset="0"/>
              </a:rPr>
              <a:t>FY 2020 State Priority Resource Concerns</a:t>
            </a:r>
            <a:endParaRPr lang="en-US" sz="3200" b="1" dirty="0">
              <a:solidFill>
                <a:srgbClr val="0C6C55"/>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C6FB2F0-937F-44EC-B143-40A8682DCB5A}"/>
              </a:ext>
            </a:extLst>
          </p:cNvPr>
          <p:cNvSpPr txBox="1"/>
          <p:nvPr/>
        </p:nvSpPr>
        <p:spPr>
          <a:xfrm>
            <a:off x="710972" y="4652520"/>
            <a:ext cx="7365304" cy="923330"/>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rPr>
              <a:t>Ranking considers the number of priority resource concerns met and addressed.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rPr>
              <a:t>Renewal contract must meet two priority resource concerns to be eligible.</a:t>
            </a:r>
          </a:p>
        </p:txBody>
      </p:sp>
    </p:spTree>
    <p:extLst>
      <p:ext uri="{BB962C8B-B14F-4D97-AF65-F5344CB8AC3E}">
        <p14:creationId xmlns:p14="http://schemas.microsoft.com/office/powerpoint/2010/main" val="317889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461649-8C91-49A1-8EAC-E7FA729B30A8}"/>
              </a:ext>
            </a:extLst>
          </p:cNvPr>
          <p:cNvSpPr txBox="1">
            <a:spLocks/>
          </p:cNvSpPr>
          <p:nvPr/>
        </p:nvSpPr>
        <p:spPr>
          <a:xfrm>
            <a:off x="628650" y="852256"/>
            <a:ext cx="7886700" cy="8384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rgbClr val="0C6C55"/>
                </a:solidFill>
                <a:latin typeface="Arial" panose="020B0604020202020204" pitchFamily="34" charset="0"/>
                <a:cs typeface="Arial" panose="020B0604020202020204" pitchFamily="34" charset="0"/>
              </a:rPr>
              <a:t>FY 2020 Ranking pools</a:t>
            </a:r>
            <a:endParaRPr lang="en-US" sz="3200" b="1" dirty="0">
              <a:solidFill>
                <a:srgbClr val="0C6C55"/>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7A520BFF-26F1-48B6-972B-147295DFAE94}"/>
              </a:ext>
            </a:extLst>
          </p:cNvPr>
          <p:cNvSpPr txBox="1">
            <a:spLocks/>
          </p:cNvSpPr>
          <p:nvPr/>
        </p:nvSpPr>
        <p:spPr>
          <a:xfrm>
            <a:off x="628650" y="1825625"/>
            <a:ext cx="78867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Agland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Agland Beginning Farmer/Rancher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Agland Socially Disadvantaged Farmer/Rancher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Agland-Organic</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Non-Industrial Private Forestland (NIPF)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NIPF Beginning Farmer/Rancher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ysClr val="windowText" lastClr="000000"/>
                </a:solidFill>
                <a:effectLst/>
                <a:uLnTx/>
                <a:uFillTx/>
                <a:latin typeface="Calibri" panose="020F0502020204030204"/>
                <a:ea typeface="+mn-ea"/>
                <a:cs typeface="+mn-cs"/>
              </a:rPr>
              <a:t>NIPF Socially Disadvantaged Farmer/Rancher</a:t>
            </a: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776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C738B477-0C80-43FF-9B33-099861B43FB3}"/>
              </a:ext>
            </a:extLst>
          </p:cNvPr>
          <p:cNvSpPr txBox="1">
            <a:spLocks/>
          </p:cNvSpPr>
          <p:nvPr/>
        </p:nvSpPr>
        <p:spPr>
          <a:xfrm>
            <a:off x="203348" y="852256"/>
            <a:ext cx="7886700" cy="8384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0C6C55"/>
                </a:solidFill>
                <a:latin typeface="Arial" panose="020B0604020202020204" pitchFamily="34" charset="0"/>
                <a:cs typeface="Arial" panose="020B0604020202020204" pitchFamily="34" charset="0"/>
              </a:rPr>
              <a:t>Ranking points- </a:t>
            </a:r>
            <a:r>
              <a:rPr lang="en-US" sz="2000" b="1">
                <a:solidFill>
                  <a:srgbClr val="0C6C55"/>
                </a:solidFill>
                <a:latin typeface="Arial" panose="020B0604020202020204" pitchFamily="34" charset="0"/>
                <a:cs typeface="Arial" panose="020B0604020202020204" pitchFamily="34" charset="0"/>
              </a:rPr>
              <a:t>questions in all fund accounts</a:t>
            </a:r>
            <a:endParaRPr lang="en-US" sz="2000" b="1" dirty="0">
              <a:solidFill>
                <a:srgbClr val="0C6C55"/>
              </a:solidFill>
              <a:latin typeface="Arial" panose="020B0604020202020204" pitchFamily="34" charset="0"/>
              <a:cs typeface="Arial" panose="020B0604020202020204" pitchFamily="34" charset="0"/>
            </a:endParaRPr>
          </a:p>
        </p:txBody>
      </p:sp>
      <p:graphicFrame>
        <p:nvGraphicFramePr>
          <p:cNvPr id="6" name="Content Placeholder 3">
            <a:extLst>
              <a:ext uri="{FF2B5EF4-FFF2-40B4-BE49-F238E27FC236}">
                <a16:creationId xmlns:a16="http://schemas.microsoft.com/office/drawing/2014/main" id="{8B1C85A4-FB54-4287-AD60-9B3D58C91BD5}"/>
              </a:ext>
            </a:extLst>
          </p:cNvPr>
          <p:cNvGraphicFramePr>
            <a:graphicFrameLocks/>
          </p:cNvGraphicFramePr>
          <p:nvPr>
            <p:extLst>
              <p:ext uri="{D42A27DB-BD31-4B8C-83A1-F6EECF244321}">
                <p14:modId xmlns:p14="http://schemas.microsoft.com/office/powerpoint/2010/main" val="1705300870"/>
              </p:ext>
            </p:extLst>
          </p:nvPr>
        </p:nvGraphicFramePr>
        <p:xfrm>
          <a:off x="328769" y="1937598"/>
          <a:ext cx="7886700" cy="3715854"/>
        </p:xfrm>
        <a:graphic>
          <a:graphicData uri="http://schemas.openxmlformats.org/drawingml/2006/table">
            <a:tbl>
              <a:tblPr/>
              <a:tblGrid>
                <a:gridCol w="6427951">
                  <a:extLst>
                    <a:ext uri="{9D8B030D-6E8A-4147-A177-3AD203B41FA5}">
                      <a16:colId xmlns:a16="http://schemas.microsoft.com/office/drawing/2014/main" val="3187256390"/>
                    </a:ext>
                  </a:extLst>
                </a:gridCol>
                <a:gridCol w="1458749">
                  <a:extLst>
                    <a:ext uri="{9D8B030D-6E8A-4147-A177-3AD203B41FA5}">
                      <a16:colId xmlns:a16="http://schemas.microsoft.com/office/drawing/2014/main" val="2050552872"/>
                    </a:ext>
                  </a:extLst>
                </a:gridCol>
              </a:tblGrid>
              <a:tr h="110707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800" b="0" i="0" u="none" strike="noStrike" dirty="0">
                          <a:solidFill>
                            <a:srgbClr val="222222"/>
                          </a:solidFill>
                          <a:effectLst/>
                          <a:latin typeface="Segoe UI" panose="020B0502040204020203" pitchFamily="34" charset="0"/>
                        </a:rPr>
                        <a:t>What percent of the operation will have an activity scheduled with this application?</a:t>
                      </a:r>
                      <a:br>
                        <a:rPr lang="en-US" sz="1800" b="0" i="0" u="none" strike="noStrike" dirty="0">
                          <a:solidFill>
                            <a:srgbClr val="222222"/>
                          </a:solidFill>
                          <a:effectLst/>
                          <a:latin typeface="Segoe UI" panose="020B0502040204020203" pitchFamily="34" charset="0"/>
                        </a:rPr>
                      </a:br>
                      <a:r>
                        <a:rPr lang="en-US" sz="1800" b="0" i="0" u="none" strike="noStrike" dirty="0">
                          <a:solidFill>
                            <a:srgbClr val="222222"/>
                          </a:solidFill>
                          <a:effectLst/>
                          <a:latin typeface="Segoe UI" panose="020B0502040204020203" pitchFamily="34" charset="0"/>
                        </a:rPr>
                        <a:t>a. 75% or more</a:t>
                      </a:r>
                      <a:br>
                        <a:rPr lang="en-US" sz="1800" b="0" i="0" u="none" strike="noStrike" dirty="0">
                          <a:solidFill>
                            <a:srgbClr val="222222"/>
                          </a:solidFill>
                          <a:effectLst/>
                          <a:latin typeface="Segoe UI" panose="020B0502040204020203" pitchFamily="34" charset="0"/>
                        </a:rPr>
                      </a:br>
                      <a:r>
                        <a:rPr lang="en-US" sz="1800" b="0" i="0" u="none" strike="noStrike" dirty="0">
                          <a:solidFill>
                            <a:srgbClr val="222222"/>
                          </a:solidFill>
                          <a:effectLst/>
                          <a:latin typeface="Segoe UI" panose="020B0502040204020203" pitchFamily="34" charset="0"/>
                        </a:rPr>
                        <a:t>b. 50- 74%</a:t>
                      </a:r>
                      <a:br>
                        <a:rPr lang="en-US" sz="1800" b="0" i="0" u="none" strike="noStrike" dirty="0">
                          <a:solidFill>
                            <a:srgbClr val="222222"/>
                          </a:solidFill>
                          <a:effectLst/>
                          <a:latin typeface="Segoe UI" panose="020B0502040204020203" pitchFamily="34" charset="0"/>
                        </a:rPr>
                      </a:br>
                      <a:r>
                        <a:rPr lang="en-US" sz="1800" b="0" i="0" u="none" strike="noStrike" dirty="0">
                          <a:solidFill>
                            <a:srgbClr val="222222"/>
                          </a:solidFill>
                          <a:effectLst/>
                          <a:latin typeface="Segoe UI" panose="020B0502040204020203" pitchFamily="34" charset="0"/>
                        </a:rPr>
                        <a:t>c. 25- 49%</a:t>
                      </a:r>
                      <a:br>
                        <a:rPr lang="en-US" sz="1800" b="0" i="0" u="none" strike="noStrike" dirty="0">
                          <a:solidFill>
                            <a:srgbClr val="222222"/>
                          </a:solidFill>
                          <a:effectLst/>
                          <a:latin typeface="Segoe UI" panose="020B0502040204020203" pitchFamily="34" charset="0"/>
                        </a:rPr>
                      </a:br>
                      <a:r>
                        <a:rPr lang="en-US" sz="1800" b="0" i="0" u="none" strike="noStrike" dirty="0">
                          <a:solidFill>
                            <a:srgbClr val="222222"/>
                          </a:solidFill>
                          <a:effectLst/>
                          <a:latin typeface="Segoe UI" panose="020B0502040204020203" pitchFamily="34" charset="0"/>
                        </a:rPr>
                        <a:t>d. 10- 24% (or less)</a:t>
                      </a:r>
                    </a:p>
                    <a:p>
                      <a:pPr algn="ctr" fontAlgn="ctr"/>
                      <a:endParaRPr lang="en-US" sz="1800" b="0" i="0" u="none" strike="noStrike" dirty="0">
                        <a:solidFill>
                          <a:srgbClr val="222222"/>
                        </a:solidFill>
                        <a:effectLst/>
                        <a:latin typeface="Segoe UI" panose="020B0502040204020203" pitchFamily="34" charset="0"/>
                      </a:endParaRP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800" b="0" i="0" u="none" strike="noStrike" dirty="0">
                          <a:solidFill>
                            <a:srgbClr val="000000"/>
                          </a:solidFill>
                          <a:effectLst/>
                          <a:latin typeface="Calibri" panose="020F0502020204030204" pitchFamily="34" charset="0"/>
                        </a:rPr>
                        <a:t>a. 100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b. 75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c. 50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d. 25</a:t>
                      </a: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9152622"/>
                  </a:ext>
                </a:extLst>
              </a:tr>
              <a:tr h="68853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800" b="0" i="0" u="none" strike="noStrike" dirty="0">
                          <a:solidFill>
                            <a:srgbClr val="222222"/>
                          </a:solidFill>
                          <a:effectLst/>
                          <a:latin typeface="Segoe UI" panose="020B0502040204020203" pitchFamily="34" charset="0"/>
                        </a:rPr>
                        <a:t>Will an activity be contracted in a source water priority area?</a:t>
                      </a:r>
                    </a:p>
                    <a:p>
                      <a:pPr algn="ctr" fontAlgn="ctr"/>
                      <a:endParaRPr lang="en-US" sz="1800" b="0" i="0" u="none" strike="noStrike" dirty="0">
                        <a:solidFill>
                          <a:srgbClr val="222222"/>
                        </a:solidFill>
                        <a:effectLst/>
                        <a:latin typeface="Segoe UI" panose="020B0502040204020203" pitchFamily="34" charset="0"/>
                      </a:endParaRP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800" b="0" i="0" u="none" strike="noStrike" dirty="0">
                          <a:solidFill>
                            <a:srgbClr val="000000"/>
                          </a:solidFill>
                          <a:effectLst/>
                          <a:latin typeface="Calibri" panose="020F0502020204030204" pitchFamily="34" charset="0"/>
                        </a:rPr>
                        <a:t>If yes, 80 points</a:t>
                      </a: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95208871"/>
                  </a:ext>
                </a:extLst>
              </a:tr>
              <a:tr h="109489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800" b="0" i="0" u="none" strike="noStrike" dirty="0">
                          <a:solidFill>
                            <a:srgbClr val="222222"/>
                          </a:solidFill>
                          <a:effectLst/>
                          <a:latin typeface="Segoe UI" panose="020B0502040204020203" pitchFamily="34" charset="0"/>
                        </a:rPr>
                        <a:t>Does the applicant meet the NRCS definition of a veteran farmer or rancher (VFR)? For beginning farmer and socially disadvantaged fund accounts</a:t>
                      </a:r>
                    </a:p>
                    <a:p>
                      <a:pPr algn="ctr" fontAlgn="ctr"/>
                      <a:endParaRPr lang="en-US" sz="1800" b="0" i="0" u="none" strike="noStrike" dirty="0">
                        <a:solidFill>
                          <a:srgbClr val="222222"/>
                        </a:solidFill>
                        <a:effectLst/>
                        <a:latin typeface="Segoe UI" panose="020B0502040204020203" pitchFamily="34" charset="0"/>
                      </a:endParaRP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800" b="0" i="0" u="none" strike="noStrike" dirty="0">
                          <a:solidFill>
                            <a:srgbClr val="000000"/>
                          </a:solidFill>
                          <a:effectLst/>
                          <a:latin typeface="Calibri" panose="020F0502020204030204" pitchFamily="34" charset="0"/>
                        </a:rPr>
                        <a:t>If yes, 20 points</a:t>
                      </a: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6513726"/>
                  </a:ext>
                </a:extLst>
              </a:tr>
            </a:tbl>
          </a:graphicData>
        </a:graphic>
      </p:graphicFrame>
    </p:spTree>
    <p:extLst>
      <p:ext uri="{BB962C8B-B14F-4D97-AF65-F5344CB8AC3E}">
        <p14:creationId xmlns:p14="http://schemas.microsoft.com/office/powerpoint/2010/main" val="2118909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1E23E6A-54B5-48A8-9F59-9ED13D6D23F1}"/>
              </a:ext>
            </a:extLst>
          </p:cNvPr>
          <p:cNvSpPr txBox="1">
            <a:spLocks/>
          </p:cNvSpPr>
          <p:nvPr/>
        </p:nvSpPr>
        <p:spPr>
          <a:xfrm>
            <a:off x="628650" y="852256"/>
            <a:ext cx="7886700" cy="838432"/>
          </a:xfrm>
          <a:prstGeom prst="rect">
            <a:avLst/>
          </a:prstGeom>
        </p:spPr>
        <p:txBody>
          <a:bodyPr/>
          <a:lstStyle>
            <a:lvl1pPr algn="l" defTabSz="914400" rtl="0" eaLnBrk="1" latinLnBrk="0" hangingPunct="1">
              <a:lnSpc>
                <a:spcPct val="90000"/>
              </a:lnSpc>
              <a:spcBef>
                <a:spcPct val="0"/>
              </a:spcBef>
              <a:buNone/>
              <a:defRPr sz="4000" b="1" i="0" kern="1200">
                <a:solidFill>
                  <a:srgbClr val="0C6C55"/>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C6C55"/>
                </a:solidFill>
                <a:effectLst/>
                <a:uLnTx/>
                <a:uFillTx/>
                <a:latin typeface="Arial" panose="020B0604020202020204" pitchFamily="34" charset="0"/>
                <a:ea typeface="+mj-ea"/>
                <a:cs typeface="Arial" panose="020B0604020202020204" pitchFamily="34" charset="0"/>
              </a:rPr>
              <a:t>All Ranking Pools- </a:t>
            </a:r>
            <a:r>
              <a:rPr kumimoji="0" lang="en-US" sz="2000" b="1" i="0" u="none" strike="noStrike" kern="1200" cap="none" spc="0" normalizeH="0" baseline="0" noProof="0" dirty="0">
                <a:ln>
                  <a:noFill/>
                </a:ln>
                <a:solidFill>
                  <a:srgbClr val="0C6C55"/>
                </a:solidFill>
                <a:effectLst/>
                <a:uLnTx/>
                <a:uFillTx/>
                <a:latin typeface="Arial" panose="020B0604020202020204" pitchFamily="34" charset="0"/>
                <a:ea typeface="+mj-ea"/>
                <a:cs typeface="Arial" panose="020B0604020202020204" pitchFamily="34" charset="0"/>
              </a:rPr>
              <a:t>range, crop, pasture, associated ag land and farmstead</a:t>
            </a:r>
          </a:p>
        </p:txBody>
      </p:sp>
      <p:graphicFrame>
        <p:nvGraphicFramePr>
          <p:cNvPr id="10" name="Content Placeholder 4">
            <a:extLst>
              <a:ext uri="{FF2B5EF4-FFF2-40B4-BE49-F238E27FC236}">
                <a16:creationId xmlns:a16="http://schemas.microsoft.com/office/drawing/2014/main" id="{AB5EBF1B-AEF1-4050-8786-77ABAB9CF30A}"/>
              </a:ext>
            </a:extLst>
          </p:cNvPr>
          <p:cNvGraphicFramePr>
            <a:graphicFrameLocks/>
          </p:cNvGraphicFramePr>
          <p:nvPr>
            <p:extLst>
              <p:ext uri="{D42A27DB-BD31-4B8C-83A1-F6EECF244321}">
                <p14:modId xmlns:p14="http://schemas.microsoft.com/office/powerpoint/2010/main" val="1767627887"/>
              </p:ext>
            </p:extLst>
          </p:nvPr>
        </p:nvGraphicFramePr>
        <p:xfrm>
          <a:off x="457200" y="1783907"/>
          <a:ext cx="8325293" cy="4638158"/>
        </p:xfrm>
        <a:graphic>
          <a:graphicData uri="http://schemas.openxmlformats.org/drawingml/2006/table">
            <a:tbl>
              <a:tblPr/>
              <a:tblGrid>
                <a:gridCol w="7634177">
                  <a:extLst>
                    <a:ext uri="{9D8B030D-6E8A-4147-A177-3AD203B41FA5}">
                      <a16:colId xmlns:a16="http://schemas.microsoft.com/office/drawing/2014/main" val="3434475375"/>
                    </a:ext>
                  </a:extLst>
                </a:gridCol>
                <a:gridCol w="691116">
                  <a:extLst>
                    <a:ext uri="{9D8B030D-6E8A-4147-A177-3AD203B41FA5}">
                      <a16:colId xmlns:a16="http://schemas.microsoft.com/office/drawing/2014/main" val="3606488501"/>
                    </a:ext>
                  </a:extLst>
                </a:gridCol>
              </a:tblGrid>
              <a:tr h="231907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n-US" sz="1400" b="0" i="0" u="none" strike="noStrike" kern="1200" dirty="0">
                          <a:solidFill>
                            <a:srgbClr val="222222"/>
                          </a:solidFill>
                          <a:effectLst/>
                          <a:latin typeface="Segoe UI" panose="020B0502040204020203" pitchFamily="34" charset="0"/>
                          <a:ea typeface="+mn-ea"/>
                          <a:cs typeface="+mn-cs"/>
                        </a:rPr>
                        <a:t>At the time of application, how many State priority resource concerns categories are met? For </a:t>
                      </a:r>
                      <a:r>
                        <a:rPr lang="en-US" sz="1400" b="0" i="0" u="none" strike="noStrike" kern="1200" dirty="0" err="1">
                          <a:solidFill>
                            <a:srgbClr val="222222"/>
                          </a:solidFill>
                          <a:effectLst/>
                          <a:latin typeface="Segoe UI" panose="020B0502040204020203" pitchFamily="34" charset="0"/>
                          <a:ea typeface="+mn-ea"/>
                          <a:cs typeface="+mn-cs"/>
                        </a:rPr>
                        <a:t>Agland</a:t>
                      </a:r>
                      <a:r>
                        <a:rPr lang="en-US" sz="1400" b="0" i="0" u="none" strike="noStrike" kern="1200" dirty="0">
                          <a:solidFill>
                            <a:srgbClr val="222222"/>
                          </a:solidFill>
                          <a:effectLst/>
                          <a:latin typeface="Segoe UI" panose="020B0502040204020203" pitchFamily="34" charset="0"/>
                          <a:ea typeface="+mn-ea"/>
                          <a:cs typeface="+mn-cs"/>
                        </a:rPr>
                        <a:t> on the land use with the least amount of resource concerns met. For NIPF on forestland.</a:t>
                      </a:r>
                      <a:br>
                        <a:rPr lang="en-US" sz="1400" b="0" i="0" u="none" strike="noStrike" kern="1200" dirty="0">
                          <a:solidFill>
                            <a:srgbClr val="222222"/>
                          </a:solidFill>
                          <a:effectLst/>
                          <a:latin typeface="Segoe UI" panose="020B0502040204020203" pitchFamily="34" charset="0"/>
                          <a:ea typeface="+mn-ea"/>
                          <a:cs typeface="+mn-cs"/>
                        </a:rPr>
                      </a:br>
                      <a:r>
                        <a:rPr lang="en-US" sz="1400" b="0" i="0" u="none" strike="noStrike" kern="1200" dirty="0">
                          <a:solidFill>
                            <a:srgbClr val="222222"/>
                          </a:solidFill>
                          <a:effectLst/>
                          <a:latin typeface="Segoe UI" panose="020B0502040204020203" pitchFamily="34" charset="0"/>
                          <a:ea typeface="+mn-ea"/>
                          <a:cs typeface="+mn-cs"/>
                        </a:rPr>
                        <a:t>a. At least 4 State priority resource concerns are met on the least performing land use (exclude Farmstead and Associated Ag Land)</a:t>
                      </a:r>
                      <a:br>
                        <a:rPr lang="en-US" sz="1400" b="0" i="0" u="none" strike="noStrike" kern="1200" dirty="0">
                          <a:solidFill>
                            <a:srgbClr val="222222"/>
                          </a:solidFill>
                          <a:effectLst/>
                          <a:latin typeface="Segoe UI" panose="020B0502040204020203" pitchFamily="34" charset="0"/>
                          <a:ea typeface="+mn-ea"/>
                          <a:cs typeface="+mn-cs"/>
                        </a:rPr>
                      </a:br>
                      <a:r>
                        <a:rPr lang="en-US" sz="1400" b="0" i="0" u="none" strike="noStrike" kern="1200" dirty="0">
                          <a:solidFill>
                            <a:srgbClr val="222222"/>
                          </a:solidFill>
                          <a:effectLst/>
                          <a:latin typeface="Segoe UI" panose="020B0502040204020203" pitchFamily="34" charset="0"/>
                          <a:ea typeface="+mn-ea"/>
                          <a:cs typeface="+mn-cs"/>
                        </a:rPr>
                        <a:t>b. 2-3 State priority resource concerns are met on the least performing land use (exclude    Farmstead and Associated Ag Land)</a:t>
                      </a:r>
                      <a:br>
                        <a:rPr lang="en-US" sz="1400" b="0" i="0" u="none" strike="noStrike" kern="1200" dirty="0">
                          <a:solidFill>
                            <a:srgbClr val="222222"/>
                          </a:solidFill>
                          <a:effectLst/>
                          <a:latin typeface="Segoe UI" panose="020B0502040204020203" pitchFamily="34" charset="0"/>
                          <a:ea typeface="+mn-ea"/>
                          <a:cs typeface="+mn-cs"/>
                        </a:rPr>
                      </a:br>
                      <a:r>
                        <a:rPr lang="en-US" sz="1400" b="0" i="0" u="none" strike="noStrike" kern="1200" dirty="0">
                          <a:solidFill>
                            <a:srgbClr val="222222"/>
                          </a:solidFill>
                          <a:effectLst/>
                          <a:latin typeface="Segoe UI" panose="020B0502040204020203" pitchFamily="34" charset="0"/>
                          <a:ea typeface="+mn-ea"/>
                          <a:cs typeface="+mn-cs"/>
                        </a:rPr>
                        <a:t> c. One(1) State priority resource concerns are met on the least performing land use (exclude Farmstead and Associated Ag Land)- or zero</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0" i="0" u="none" strike="noStrike" kern="1200" dirty="0">
                          <a:solidFill>
                            <a:srgbClr val="222222"/>
                          </a:solidFill>
                          <a:effectLst/>
                          <a:latin typeface="Segoe UI" panose="020B0502040204020203" pitchFamily="34" charset="0"/>
                          <a:ea typeface="+mn-ea"/>
                          <a:cs typeface="+mn-cs"/>
                        </a:rPr>
                        <a:t>a. 25</a:t>
                      </a:r>
                      <a:br>
                        <a:rPr lang="en-US" sz="1600" b="0" i="0" u="none" strike="noStrike" kern="1200" dirty="0">
                          <a:solidFill>
                            <a:srgbClr val="222222"/>
                          </a:solidFill>
                          <a:effectLst/>
                          <a:latin typeface="Segoe UI" panose="020B0502040204020203" pitchFamily="34" charset="0"/>
                          <a:ea typeface="+mn-ea"/>
                          <a:cs typeface="+mn-cs"/>
                        </a:rPr>
                      </a:br>
                      <a:r>
                        <a:rPr lang="en-US" sz="1600" b="0" i="0" u="none" strike="noStrike" kern="1200" dirty="0">
                          <a:solidFill>
                            <a:srgbClr val="222222"/>
                          </a:solidFill>
                          <a:effectLst/>
                          <a:latin typeface="Segoe UI" panose="020B0502040204020203" pitchFamily="34" charset="0"/>
                          <a:ea typeface="+mn-ea"/>
                          <a:cs typeface="+mn-cs"/>
                        </a:rPr>
                        <a:t>b. 20</a:t>
                      </a:r>
                      <a:br>
                        <a:rPr lang="en-US" sz="1600" b="0" i="0" u="none" strike="noStrike" kern="1200" dirty="0">
                          <a:solidFill>
                            <a:srgbClr val="222222"/>
                          </a:solidFill>
                          <a:effectLst/>
                          <a:latin typeface="Segoe UI" panose="020B0502040204020203" pitchFamily="34" charset="0"/>
                          <a:ea typeface="+mn-ea"/>
                          <a:cs typeface="+mn-cs"/>
                        </a:rPr>
                      </a:br>
                      <a:r>
                        <a:rPr lang="en-US" sz="1600" b="0" i="0" u="none" strike="noStrike" kern="1200" dirty="0">
                          <a:solidFill>
                            <a:srgbClr val="222222"/>
                          </a:solidFill>
                          <a:effectLst/>
                          <a:latin typeface="Segoe UI" panose="020B0502040204020203" pitchFamily="34" charset="0"/>
                          <a:ea typeface="+mn-ea"/>
                          <a:cs typeface="+mn-cs"/>
                        </a:rPr>
                        <a:t>c. 15</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8135467"/>
                  </a:ext>
                </a:extLst>
              </a:tr>
              <a:tr h="231907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n-US" sz="1400" b="0" i="0" u="none" strike="noStrike" kern="1200" dirty="0">
                          <a:solidFill>
                            <a:srgbClr val="222222"/>
                          </a:solidFill>
                          <a:effectLst/>
                          <a:latin typeface="Segoe UI" panose="020B0502040204020203" pitchFamily="34" charset="0"/>
                          <a:ea typeface="+mn-ea"/>
                          <a:cs typeface="+mn-cs"/>
                        </a:rPr>
                        <a:t>By the end of the contract, how many State priority resource concerns will be met? For </a:t>
                      </a:r>
                      <a:r>
                        <a:rPr lang="en-US" sz="1400" b="0" i="0" u="none" strike="noStrike" kern="1200" dirty="0" err="1">
                          <a:solidFill>
                            <a:srgbClr val="222222"/>
                          </a:solidFill>
                          <a:effectLst/>
                          <a:latin typeface="Segoe UI" panose="020B0502040204020203" pitchFamily="34" charset="0"/>
                          <a:ea typeface="+mn-ea"/>
                          <a:cs typeface="+mn-cs"/>
                        </a:rPr>
                        <a:t>Agland</a:t>
                      </a:r>
                      <a:r>
                        <a:rPr lang="en-US" sz="1400" b="0" i="0" u="none" strike="noStrike" kern="1200" dirty="0">
                          <a:solidFill>
                            <a:srgbClr val="222222"/>
                          </a:solidFill>
                          <a:effectLst/>
                          <a:latin typeface="Segoe UI" panose="020B0502040204020203" pitchFamily="34" charset="0"/>
                          <a:ea typeface="+mn-ea"/>
                          <a:cs typeface="+mn-cs"/>
                        </a:rPr>
                        <a:t> on the least performing land use (excluding Farmstead and Associated Ag Land). For NIPF, on forestland.</a:t>
                      </a:r>
                    </a:p>
                    <a:p>
                      <a:pPr algn="l" fontAlgn="ctr"/>
                      <a:r>
                        <a:rPr lang="en-US" sz="1400" b="0" i="0" u="none" strike="noStrike" kern="1200" dirty="0">
                          <a:solidFill>
                            <a:srgbClr val="222222"/>
                          </a:solidFill>
                          <a:effectLst/>
                          <a:latin typeface="Segoe UI" panose="020B0502040204020203" pitchFamily="34" charset="0"/>
                          <a:ea typeface="+mn-ea"/>
                          <a:cs typeface="+mn-cs"/>
                        </a:rPr>
                        <a:t>A. At least 4 State priority resource concerns will be met with conservation activities on the least performing land use (exclude Farmstead and Associated Ag Land)</a:t>
                      </a:r>
                      <a:br>
                        <a:rPr lang="en-US" sz="1400" b="0" i="0" u="none" strike="noStrike" kern="1200" dirty="0">
                          <a:solidFill>
                            <a:srgbClr val="222222"/>
                          </a:solidFill>
                          <a:effectLst/>
                          <a:latin typeface="Segoe UI" panose="020B0502040204020203" pitchFamily="34" charset="0"/>
                          <a:ea typeface="+mn-ea"/>
                          <a:cs typeface="+mn-cs"/>
                        </a:rPr>
                      </a:br>
                      <a:r>
                        <a:rPr lang="en-US" sz="1400" b="0" i="0" u="none" strike="noStrike" kern="1200" dirty="0">
                          <a:solidFill>
                            <a:srgbClr val="222222"/>
                          </a:solidFill>
                          <a:effectLst/>
                          <a:latin typeface="Segoe UI" panose="020B0502040204020203" pitchFamily="34" charset="0"/>
                          <a:ea typeface="+mn-ea"/>
                          <a:cs typeface="+mn-cs"/>
                        </a:rPr>
                        <a:t>b. 2-3 State priority resource concerns will be met with conservation activities on the least performing land use (exclude Farmstead and Associated Ag Land)</a:t>
                      </a:r>
                      <a:br>
                        <a:rPr lang="en-US" sz="1400" b="0" i="0" u="none" strike="noStrike" kern="1200" dirty="0">
                          <a:solidFill>
                            <a:srgbClr val="222222"/>
                          </a:solidFill>
                          <a:effectLst/>
                          <a:latin typeface="Segoe UI" panose="020B0502040204020203" pitchFamily="34" charset="0"/>
                          <a:ea typeface="+mn-ea"/>
                          <a:cs typeface="+mn-cs"/>
                        </a:rPr>
                      </a:br>
                      <a:r>
                        <a:rPr lang="en-US" sz="1400" b="0" i="0" u="none" strike="noStrike" kern="1200" dirty="0">
                          <a:solidFill>
                            <a:srgbClr val="222222"/>
                          </a:solidFill>
                          <a:effectLst/>
                          <a:latin typeface="Segoe UI" panose="020B0502040204020203" pitchFamily="34" charset="0"/>
                          <a:ea typeface="+mn-ea"/>
                          <a:cs typeface="+mn-cs"/>
                        </a:rPr>
                        <a:t>c. One (1) State priority resource concerns will be met with conservation activities on the least performing land use (exclude Farmstead and Associated Ag Land)- or zero</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0" i="0" u="none" strike="noStrike" kern="1200" dirty="0">
                          <a:solidFill>
                            <a:srgbClr val="222222"/>
                          </a:solidFill>
                          <a:effectLst/>
                          <a:latin typeface="Segoe UI" panose="020B0502040204020203" pitchFamily="34" charset="0"/>
                          <a:ea typeface="+mn-ea"/>
                          <a:cs typeface="+mn-cs"/>
                        </a:rPr>
                        <a:t>a. 25</a:t>
                      </a:r>
                      <a:br>
                        <a:rPr lang="en-US" sz="1600" b="0" i="0" u="none" strike="noStrike" kern="1200" dirty="0">
                          <a:solidFill>
                            <a:srgbClr val="222222"/>
                          </a:solidFill>
                          <a:effectLst/>
                          <a:latin typeface="Segoe UI" panose="020B0502040204020203" pitchFamily="34" charset="0"/>
                          <a:ea typeface="+mn-ea"/>
                          <a:cs typeface="+mn-cs"/>
                        </a:rPr>
                      </a:br>
                      <a:r>
                        <a:rPr lang="en-US" sz="1600" b="0" i="0" u="none" strike="noStrike" kern="1200" dirty="0">
                          <a:solidFill>
                            <a:srgbClr val="222222"/>
                          </a:solidFill>
                          <a:effectLst/>
                          <a:latin typeface="Segoe UI" panose="020B0502040204020203" pitchFamily="34" charset="0"/>
                          <a:ea typeface="+mn-ea"/>
                          <a:cs typeface="+mn-cs"/>
                        </a:rPr>
                        <a:t>b. 20</a:t>
                      </a:r>
                      <a:br>
                        <a:rPr lang="en-US" sz="1600" b="0" i="0" u="none" strike="noStrike" kern="1200" dirty="0">
                          <a:solidFill>
                            <a:srgbClr val="222222"/>
                          </a:solidFill>
                          <a:effectLst/>
                          <a:latin typeface="Segoe UI" panose="020B0502040204020203" pitchFamily="34" charset="0"/>
                          <a:ea typeface="+mn-ea"/>
                          <a:cs typeface="+mn-cs"/>
                        </a:rPr>
                      </a:br>
                      <a:r>
                        <a:rPr lang="en-US" sz="1600" b="0" i="0" u="none" strike="noStrike" kern="1200" dirty="0">
                          <a:solidFill>
                            <a:srgbClr val="222222"/>
                          </a:solidFill>
                          <a:effectLst/>
                          <a:latin typeface="Segoe UI" panose="020B0502040204020203" pitchFamily="34" charset="0"/>
                          <a:ea typeface="+mn-ea"/>
                          <a:cs typeface="+mn-cs"/>
                        </a:rPr>
                        <a:t>c. 15</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4847934"/>
                  </a:ext>
                </a:extLst>
              </a:tr>
            </a:tbl>
          </a:graphicData>
        </a:graphic>
      </p:graphicFrame>
    </p:spTree>
    <p:extLst>
      <p:ext uri="{BB962C8B-B14F-4D97-AF65-F5344CB8AC3E}">
        <p14:creationId xmlns:p14="http://schemas.microsoft.com/office/powerpoint/2010/main" val="1659660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2AFC6AF-B57C-4D88-BBCF-B913BEF20AA1}"/>
              </a:ext>
            </a:extLst>
          </p:cNvPr>
          <p:cNvSpPr txBox="1">
            <a:spLocks/>
          </p:cNvSpPr>
          <p:nvPr/>
        </p:nvSpPr>
        <p:spPr>
          <a:xfrm>
            <a:off x="628650" y="852256"/>
            <a:ext cx="7886700" cy="838432"/>
          </a:xfrm>
          <a:prstGeom prst="rect">
            <a:avLst/>
          </a:prstGeom>
        </p:spPr>
        <p:txBody>
          <a:bodyPr/>
          <a:lstStyle>
            <a:lvl1pPr algn="l" defTabSz="914400" rtl="0" eaLnBrk="1" latinLnBrk="0" hangingPunct="1">
              <a:lnSpc>
                <a:spcPct val="90000"/>
              </a:lnSpc>
              <a:spcBef>
                <a:spcPct val="0"/>
              </a:spcBef>
              <a:buNone/>
              <a:defRPr sz="4000" b="1" i="0" kern="1200">
                <a:solidFill>
                  <a:srgbClr val="0C6C55"/>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err="1">
                <a:ln>
                  <a:noFill/>
                </a:ln>
                <a:solidFill>
                  <a:srgbClr val="0C6C55"/>
                </a:solidFill>
                <a:effectLst/>
                <a:uLnTx/>
                <a:uFillTx/>
                <a:latin typeface="Arial" panose="020B0604020202020204" pitchFamily="34" charset="0"/>
                <a:ea typeface="+mj-ea"/>
                <a:cs typeface="Arial" panose="020B0604020202020204" pitchFamily="34" charset="0"/>
              </a:rPr>
              <a:t>Agland</a:t>
            </a:r>
            <a:r>
              <a:rPr kumimoji="0" lang="en-US" sz="4000" b="1" i="0" u="none" strike="noStrike" kern="1200" cap="none" spc="0" normalizeH="0" baseline="0" noProof="0" dirty="0">
                <a:ln>
                  <a:noFill/>
                </a:ln>
                <a:solidFill>
                  <a:srgbClr val="0C6C55"/>
                </a:solidFill>
                <a:effectLst/>
                <a:uLnTx/>
                <a:uFillTx/>
                <a:latin typeface="Arial" panose="020B0604020202020204" pitchFamily="34" charset="0"/>
                <a:ea typeface="+mj-ea"/>
                <a:cs typeface="Arial" panose="020B0604020202020204" pitchFamily="34" charset="0"/>
              </a:rPr>
              <a:t> Pools- </a:t>
            </a:r>
            <a:r>
              <a:rPr kumimoji="0" lang="en-US" sz="2000" b="1" i="0" u="none" strike="noStrike" kern="1200" cap="none" spc="0" normalizeH="0" baseline="0" noProof="0" dirty="0">
                <a:ln>
                  <a:noFill/>
                </a:ln>
                <a:solidFill>
                  <a:srgbClr val="0C6C55"/>
                </a:solidFill>
                <a:effectLst/>
                <a:uLnTx/>
                <a:uFillTx/>
                <a:latin typeface="Arial" panose="020B0604020202020204" pitchFamily="34" charset="0"/>
                <a:ea typeface="+mj-ea"/>
                <a:cs typeface="Arial" panose="020B0604020202020204" pitchFamily="34" charset="0"/>
              </a:rPr>
              <a:t>range, crop, pasture, associated ag land and farmstead</a:t>
            </a:r>
          </a:p>
        </p:txBody>
      </p:sp>
      <p:graphicFrame>
        <p:nvGraphicFramePr>
          <p:cNvPr id="6" name="Content Placeholder 4">
            <a:extLst>
              <a:ext uri="{FF2B5EF4-FFF2-40B4-BE49-F238E27FC236}">
                <a16:creationId xmlns:a16="http://schemas.microsoft.com/office/drawing/2014/main" id="{81CFE60B-DFE4-4CA2-893F-83765C667CC6}"/>
              </a:ext>
            </a:extLst>
          </p:cNvPr>
          <p:cNvGraphicFramePr>
            <a:graphicFrameLocks/>
          </p:cNvGraphicFramePr>
          <p:nvPr>
            <p:extLst>
              <p:ext uri="{D42A27DB-BD31-4B8C-83A1-F6EECF244321}">
                <p14:modId xmlns:p14="http://schemas.microsoft.com/office/powerpoint/2010/main" val="3037949170"/>
              </p:ext>
            </p:extLst>
          </p:nvPr>
        </p:nvGraphicFramePr>
        <p:xfrm>
          <a:off x="510363" y="1863165"/>
          <a:ext cx="8123274" cy="4633328"/>
        </p:xfrm>
        <a:graphic>
          <a:graphicData uri="http://schemas.openxmlformats.org/drawingml/2006/table">
            <a:tbl>
              <a:tblPr/>
              <a:tblGrid>
                <a:gridCol w="7432158">
                  <a:extLst>
                    <a:ext uri="{9D8B030D-6E8A-4147-A177-3AD203B41FA5}">
                      <a16:colId xmlns:a16="http://schemas.microsoft.com/office/drawing/2014/main" val="1545197576"/>
                    </a:ext>
                  </a:extLst>
                </a:gridCol>
                <a:gridCol w="691116">
                  <a:extLst>
                    <a:ext uri="{9D8B030D-6E8A-4147-A177-3AD203B41FA5}">
                      <a16:colId xmlns:a16="http://schemas.microsoft.com/office/drawing/2014/main" val="4291801282"/>
                    </a:ext>
                  </a:extLst>
                </a:gridCol>
              </a:tblGrid>
              <a:tr h="235796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n-US" sz="1600" b="0" i="0" u="none" strike="noStrike" kern="1200" dirty="0">
                          <a:solidFill>
                            <a:srgbClr val="222222"/>
                          </a:solidFill>
                          <a:effectLst/>
                          <a:latin typeface="Segoe UI" panose="020B0502040204020203" pitchFamily="34" charset="0"/>
                          <a:ea typeface="+mn-ea"/>
                          <a:cs typeface="+mn-cs"/>
                        </a:rPr>
                        <a:t>What is the number of years a priority activity listed below is scheduled? The answer is based on the land use with the most years scheduled. The priority activity for rangeland is Prescribed Grazing (528), cropland is Cover Crop (340), No-till (329), Reduced tillage (345); and pasture is Prescribed Grazing (528) if grazed and Forage Harvest Management (511) if not grazed.</a:t>
                      </a:r>
                      <a:br>
                        <a:rPr lang="en-US" sz="1600" b="0" i="0" u="none" strike="noStrike" kern="1200" dirty="0">
                          <a:solidFill>
                            <a:srgbClr val="222222"/>
                          </a:solidFill>
                          <a:effectLst/>
                          <a:latin typeface="Segoe UI" panose="020B0502040204020203" pitchFamily="34" charset="0"/>
                          <a:ea typeface="+mn-ea"/>
                          <a:cs typeface="+mn-cs"/>
                        </a:rPr>
                      </a:br>
                      <a:r>
                        <a:rPr lang="en-US" sz="1600" b="0" i="0" u="none" strike="noStrike" kern="1200" dirty="0">
                          <a:solidFill>
                            <a:srgbClr val="222222"/>
                          </a:solidFill>
                          <a:effectLst/>
                          <a:latin typeface="Segoe UI" panose="020B0502040204020203" pitchFamily="34" charset="0"/>
                          <a:ea typeface="+mn-ea"/>
                          <a:cs typeface="+mn-cs"/>
                        </a:rPr>
                        <a:t>a. For 3 or more years</a:t>
                      </a:r>
                      <a:br>
                        <a:rPr lang="en-US" sz="1600" b="0" i="0" u="none" strike="noStrike" kern="1200" dirty="0">
                          <a:solidFill>
                            <a:srgbClr val="222222"/>
                          </a:solidFill>
                          <a:effectLst/>
                          <a:latin typeface="Segoe UI" panose="020B0502040204020203" pitchFamily="34" charset="0"/>
                          <a:ea typeface="+mn-ea"/>
                          <a:cs typeface="+mn-cs"/>
                        </a:rPr>
                      </a:br>
                      <a:r>
                        <a:rPr lang="en-US" sz="1600" b="0" i="0" u="none" strike="noStrike" kern="1200" dirty="0">
                          <a:solidFill>
                            <a:srgbClr val="222222"/>
                          </a:solidFill>
                          <a:effectLst/>
                          <a:latin typeface="Segoe UI" panose="020B0502040204020203" pitchFamily="34" charset="0"/>
                          <a:ea typeface="+mn-ea"/>
                          <a:cs typeface="+mn-cs"/>
                        </a:rPr>
                        <a:t>b. For 2 years</a:t>
                      </a:r>
                      <a:br>
                        <a:rPr lang="en-US" sz="1600" b="0" i="0" u="none" strike="noStrike" kern="1200" dirty="0">
                          <a:solidFill>
                            <a:srgbClr val="222222"/>
                          </a:solidFill>
                          <a:effectLst/>
                          <a:latin typeface="Segoe UI" panose="020B0502040204020203" pitchFamily="34" charset="0"/>
                          <a:ea typeface="+mn-ea"/>
                          <a:cs typeface="+mn-cs"/>
                        </a:rPr>
                      </a:br>
                      <a:r>
                        <a:rPr lang="en-US" sz="1600" b="0" i="0" u="none" strike="noStrike" kern="1200" dirty="0">
                          <a:solidFill>
                            <a:srgbClr val="222222"/>
                          </a:solidFill>
                          <a:effectLst/>
                          <a:latin typeface="Segoe UI" panose="020B0502040204020203" pitchFamily="34" charset="0"/>
                          <a:ea typeface="+mn-ea"/>
                          <a:cs typeface="+mn-cs"/>
                        </a:rPr>
                        <a:t>c. One year. Or zero</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0" i="0" u="none" strike="noStrike" kern="1200" dirty="0">
                          <a:solidFill>
                            <a:srgbClr val="222222"/>
                          </a:solidFill>
                          <a:effectLst/>
                          <a:latin typeface="Segoe UI" panose="020B0502040204020203" pitchFamily="34" charset="0"/>
                          <a:ea typeface="+mn-ea"/>
                          <a:cs typeface="+mn-cs"/>
                        </a:rPr>
                        <a:t>a. 75</a:t>
                      </a:r>
                      <a:br>
                        <a:rPr lang="en-US" sz="1600" b="0" i="0" u="none" strike="noStrike" kern="1200" dirty="0">
                          <a:solidFill>
                            <a:srgbClr val="222222"/>
                          </a:solidFill>
                          <a:effectLst/>
                          <a:latin typeface="Segoe UI" panose="020B0502040204020203" pitchFamily="34" charset="0"/>
                          <a:ea typeface="+mn-ea"/>
                          <a:cs typeface="+mn-cs"/>
                        </a:rPr>
                      </a:br>
                      <a:r>
                        <a:rPr lang="en-US" sz="1600" b="0" i="0" u="none" strike="noStrike" kern="1200" dirty="0">
                          <a:solidFill>
                            <a:srgbClr val="222222"/>
                          </a:solidFill>
                          <a:effectLst/>
                          <a:latin typeface="Segoe UI" panose="020B0502040204020203" pitchFamily="34" charset="0"/>
                          <a:ea typeface="+mn-ea"/>
                          <a:cs typeface="+mn-cs"/>
                        </a:rPr>
                        <a:t>b. 50</a:t>
                      </a:r>
                      <a:br>
                        <a:rPr lang="en-US" sz="1600" b="0" i="0" u="none" strike="noStrike" kern="1200" dirty="0">
                          <a:solidFill>
                            <a:srgbClr val="222222"/>
                          </a:solidFill>
                          <a:effectLst/>
                          <a:latin typeface="Segoe UI" panose="020B0502040204020203" pitchFamily="34" charset="0"/>
                          <a:ea typeface="+mn-ea"/>
                          <a:cs typeface="+mn-cs"/>
                        </a:rPr>
                      </a:br>
                      <a:r>
                        <a:rPr lang="en-US" sz="1600" b="0" i="0" u="none" strike="noStrike" kern="1200" dirty="0">
                          <a:solidFill>
                            <a:srgbClr val="222222"/>
                          </a:solidFill>
                          <a:effectLst/>
                          <a:latin typeface="Segoe UI" panose="020B0502040204020203" pitchFamily="34" charset="0"/>
                          <a:ea typeface="+mn-ea"/>
                          <a:cs typeface="+mn-cs"/>
                        </a:rPr>
                        <a:t>c. 25</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5556709"/>
                  </a:ext>
                </a:extLst>
              </a:tr>
              <a:tr h="103135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n-US" sz="1600" b="0" i="0" u="none" strike="noStrike" kern="1200" dirty="0">
                          <a:solidFill>
                            <a:srgbClr val="222222"/>
                          </a:solidFill>
                          <a:effectLst/>
                          <a:latin typeface="Segoe UI" panose="020B0502040204020203" pitchFamily="34" charset="0"/>
                          <a:ea typeface="+mn-ea"/>
                          <a:cs typeface="+mn-cs"/>
                        </a:rPr>
                        <a:t>Will habitat for wildlife, not for beneficial insects/pollinators, be improved with an activity that specifically addresses wildlife habitat (such as prescribed grazing for wildlife refuge area)?</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0" i="0" u="none" strike="noStrike" kern="1200" dirty="0">
                          <a:solidFill>
                            <a:srgbClr val="222222"/>
                          </a:solidFill>
                          <a:effectLst/>
                          <a:latin typeface="Segoe UI" panose="020B0502040204020203" pitchFamily="34" charset="0"/>
                          <a:ea typeface="+mn-ea"/>
                          <a:cs typeface="+mn-cs"/>
                        </a:rPr>
                        <a:t>If yes, 50 points</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6516349"/>
                  </a:ext>
                </a:extLst>
              </a:tr>
              <a:tr h="124400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n-US" sz="1600" b="0" i="0" u="none" strike="noStrike" kern="1200" dirty="0">
                          <a:solidFill>
                            <a:srgbClr val="222222"/>
                          </a:solidFill>
                          <a:effectLst/>
                          <a:latin typeface="Segoe UI" panose="020B0502040204020203" pitchFamily="34" charset="0"/>
                          <a:ea typeface="+mn-ea"/>
                          <a:cs typeface="+mn-cs"/>
                        </a:rPr>
                        <a:t>Will pollinator habitat be improved with an activity that establishes pollinator plants or that specifically addresses pollinator habitat (such as prescribed grazing for monarch butterflies)?</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0" i="0" u="none" strike="noStrike" kern="1200" dirty="0">
                          <a:solidFill>
                            <a:srgbClr val="222222"/>
                          </a:solidFill>
                          <a:effectLst/>
                          <a:latin typeface="Segoe UI" panose="020B0502040204020203" pitchFamily="34" charset="0"/>
                          <a:ea typeface="+mn-ea"/>
                          <a:cs typeface="+mn-cs"/>
                        </a:rPr>
                        <a:t>If yes, 25 points</a:t>
                      </a:r>
                    </a:p>
                  </a:txBody>
                  <a:tcPr marL="4229" marR="4229" marT="422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5059703"/>
                  </a:ext>
                </a:extLst>
              </a:tr>
            </a:tbl>
          </a:graphicData>
        </a:graphic>
      </p:graphicFrame>
    </p:spTree>
    <p:extLst>
      <p:ext uri="{BB962C8B-B14F-4D97-AF65-F5344CB8AC3E}">
        <p14:creationId xmlns:p14="http://schemas.microsoft.com/office/powerpoint/2010/main" val="264016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F37B7-94DE-4A50-A1DC-2F881FBBDF87}"/>
              </a:ext>
            </a:extLst>
          </p:cNvPr>
          <p:cNvSpPr>
            <a:spLocks noGrp="1"/>
          </p:cNvSpPr>
          <p:nvPr>
            <p:ph type="title"/>
          </p:nvPr>
        </p:nvSpPr>
        <p:spPr>
          <a:xfrm>
            <a:off x="261815" y="888361"/>
            <a:ext cx="8563208" cy="806938"/>
          </a:xfrm>
          <a:solidFill>
            <a:schemeClr val="bg1"/>
          </a:solidFill>
        </p:spPr>
        <p:txBody>
          <a:bodyPr>
            <a:noAutofit/>
          </a:bodyPr>
          <a:lstStyle/>
          <a:p>
            <a:r>
              <a:rPr lang="en-US" sz="4000" b="1" dirty="0">
                <a:solidFill>
                  <a:srgbClr val="0C6C55"/>
                </a:solidFill>
                <a:latin typeface="Arial" panose="020B0604020202020204" pitchFamily="34" charset="0"/>
                <a:cs typeface="Arial" panose="020B0604020202020204" pitchFamily="34" charset="0"/>
              </a:rPr>
              <a:t>Floodplain Easements (EWP-FPE)</a:t>
            </a:r>
          </a:p>
        </p:txBody>
      </p:sp>
      <p:sp>
        <p:nvSpPr>
          <p:cNvPr id="3" name="Content Placeholder 2">
            <a:extLst>
              <a:ext uri="{FF2B5EF4-FFF2-40B4-BE49-F238E27FC236}">
                <a16:creationId xmlns:a16="http://schemas.microsoft.com/office/drawing/2014/main" id="{6F866EDA-BC52-4D97-84C2-B959470EF22D}"/>
              </a:ext>
            </a:extLst>
          </p:cNvPr>
          <p:cNvSpPr>
            <a:spLocks noGrp="1"/>
          </p:cNvSpPr>
          <p:nvPr>
            <p:ph idx="1"/>
          </p:nvPr>
        </p:nvSpPr>
        <p:spPr/>
        <p:txBody>
          <a:bodyPr/>
          <a:lstStyle/>
          <a:p>
            <a:r>
              <a:rPr lang="en-US" sz="2000" b="0" dirty="0">
                <a:solidFill>
                  <a:schemeClr val="tx1"/>
                </a:solidFill>
              </a:rPr>
              <a:t>This applies on floodplain lands that have been </a:t>
            </a:r>
          </a:p>
          <a:p>
            <a:pPr marL="342900" indent="-342900">
              <a:buFont typeface="Arial" panose="020B0604020202020204" pitchFamily="34" charset="0"/>
              <a:buChar char="•"/>
            </a:pPr>
            <a:r>
              <a:rPr lang="en-US" sz="2000" b="0" dirty="0">
                <a:solidFill>
                  <a:schemeClr val="tx1"/>
                </a:solidFill>
              </a:rPr>
              <a:t>impaired or impacted within the last 12 months, </a:t>
            </a:r>
          </a:p>
          <a:p>
            <a:pPr marL="342900" indent="-342900">
              <a:buFont typeface="Arial" panose="020B0604020202020204" pitchFamily="34" charset="0"/>
              <a:buChar char="•"/>
            </a:pPr>
            <a:r>
              <a:rPr lang="en-US" sz="2000" b="0" dirty="0">
                <a:solidFill>
                  <a:schemeClr val="tx1"/>
                </a:solidFill>
              </a:rPr>
              <a:t>have flooded at least twice during the past ten years, </a:t>
            </a:r>
          </a:p>
          <a:p>
            <a:pPr marL="342900" indent="-342900">
              <a:buFont typeface="Arial" panose="020B0604020202020204" pitchFamily="34" charset="0"/>
              <a:buChar char="•"/>
            </a:pPr>
            <a:r>
              <a:rPr lang="en-US" sz="2000" b="0" dirty="0">
                <a:solidFill>
                  <a:schemeClr val="tx1"/>
                </a:solidFill>
              </a:rPr>
              <a:t>would be inundated or adversely impacted as a result of a dam breach, </a:t>
            </a:r>
          </a:p>
          <a:p>
            <a:pPr marL="342900" indent="-342900">
              <a:buFont typeface="Arial" panose="020B0604020202020204" pitchFamily="34" charset="0"/>
              <a:buChar char="•"/>
            </a:pPr>
            <a:r>
              <a:rPr lang="en-US" sz="2000" b="0" dirty="0">
                <a:solidFill>
                  <a:schemeClr val="tx1"/>
                </a:solidFill>
              </a:rPr>
              <a:t>or have been damaged by a specific natural disaster for which Congress appropriated disaster funding. </a:t>
            </a:r>
          </a:p>
          <a:p>
            <a:endParaRPr lang="en-US" sz="2000" b="0" dirty="0">
              <a:solidFill>
                <a:schemeClr val="tx1"/>
              </a:solidFill>
            </a:endParaRPr>
          </a:p>
          <a:p>
            <a:r>
              <a:rPr lang="en-US" sz="2000" b="0" dirty="0">
                <a:solidFill>
                  <a:schemeClr val="tx1"/>
                </a:solidFill>
              </a:rPr>
              <a:t>Under FPE, a landowner voluntarily sells a perpetual conservation easement to NRCS that provides the Agency the full authority to restore and enhance the floodplain’s natural functions and values.</a:t>
            </a:r>
          </a:p>
          <a:p>
            <a:r>
              <a:rPr lang="en-US" sz="2000" dirty="0"/>
              <a:t>Can accept an application anytime.</a:t>
            </a:r>
          </a:p>
          <a:p>
            <a:r>
              <a:rPr lang="en-US" sz="2000" b="0" dirty="0">
                <a:solidFill>
                  <a:schemeClr val="tx1"/>
                </a:solidFill>
              </a:rPr>
              <a:t>Ne</a:t>
            </a:r>
            <a:r>
              <a:rPr lang="en-US" sz="2000" dirty="0"/>
              <a:t>ed to be able to react quickly in event of a flood.</a:t>
            </a:r>
            <a:endParaRPr lang="en-US" sz="2000" b="0" dirty="0">
              <a:solidFill>
                <a:schemeClr val="tx1"/>
              </a:solidFill>
            </a:endParaRPr>
          </a:p>
        </p:txBody>
      </p:sp>
    </p:spTree>
    <p:extLst>
      <p:ext uri="{BB962C8B-B14F-4D97-AF65-F5344CB8AC3E}">
        <p14:creationId xmlns:p14="http://schemas.microsoft.com/office/powerpoint/2010/main" val="502364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E16F05-C86D-4BDE-9078-170BD4B1C1D4}"/>
              </a:ext>
            </a:extLst>
          </p:cNvPr>
          <p:cNvPicPr>
            <a:picLocks noChangeAspect="1"/>
          </p:cNvPicPr>
          <p:nvPr/>
        </p:nvPicPr>
        <p:blipFill>
          <a:blip r:embed="rId3"/>
          <a:stretch>
            <a:fillRect/>
          </a:stretch>
        </p:blipFill>
        <p:spPr>
          <a:xfrm>
            <a:off x="0" y="0"/>
            <a:ext cx="9144000" cy="700262"/>
          </a:xfrm>
          <a:prstGeom prst="rect">
            <a:avLst/>
          </a:prstGeom>
        </p:spPr>
      </p:pic>
      <p:sp>
        <p:nvSpPr>
          <p:cNvPr id="8" name="Title 1">
            <a:extLst>
              <a:ext uri="{FF2B5EF4-FFF2-40B4-BE49-F238E27FC236}">
                <a16:creationId xmlns:a16="http://schemas.microsoft.com/office/drawing/2014/main" id="{A2A59B8D-E496-44CA-AFDC-452CB513F290}"/>
              </a:ext>
            </a:extLst>
          </p:cNvPr>
          <p:cNvSpPr txBox="1">
            <a:spLocks/>
          </p:cNvSpPr>
          <p:nvPr/>
        </p:nvSpPr>
        <p:spPr>
          <a:xfrm>
            <a:off x="628650" y="852256"/>
            <a:ext cx="7886700" cy="838432"/>
          </a:xfrm>
          <a:prstGeom prst="rect">
            <a:avLst/>
          </a:prstGeom>
        </p:spPr>
        <p:txBody>
          <a:bodyPr/>
          <a:lstStyle>
            <a:lvl1pPr algn="l" defTabSz="914400" rtl="0" eaLnBrk="1" latinLnBrk="0" hangingPunct="1">
              <a:lnSpc>
                <a:spcPct val="90000"/>
              </a:lnSpc>
              <a:spcBef>
                <a:spcPct val="0"/>
              </a:spcBef>
              <a:buNone/>
              <a:defRPr sz="4000" b="1" i="0" kern="1200">
                <a:solidFill>
                  <a:srgbClr val="0C6C55"/>
                </a:solidFill>
                <a:latin typeface="Arial" panose="020B0604020202020204" pitchFamily="34" charset="0"/>
                <a:ea typeface="+mj-ea"/>
                <a:cs typeface="Arial" panose="020B0604020202020204" pitchFamily="34" charset="0"/>
              </a:defRPr>
            </a:lvl1pPr>
          </a:lstStyle>
          <a:p>
            <a:r>
              <a:rPr lang="en-US" dirty="0"/>
              <a:t>NIPF Ranking Pools- </a:t>
            </a:r>
            <a:r>
              <a:rPr lang="en-US" sz="2000" dirty="0"/>
              <a:t>forestland, associated ag land and farmstead</a:t>
            </a:r>
          </a:p>
        </p:txBody>
      </p:sp>
      <p:graphicFrame>
        <p:nvGraphicFramePr>
          <p:cNvPr id="9" name="Table 8">
            <a:extLst>
              <a:ext uri="{FF2B5EF4-FFF2-40B4-BE49-F238E27FC236}">
                <a16:creationId xmlns:a16="http://schemas.microsoft.com/office/drawing/2014/main" id="{51A8A60A-E1C1-4B62-91CA-705B92A37F20}"/>
              </a:ext>
            </a:extLst>
          </p:cNvPr>
          <p:cNvGraphicFramePr>
            <a:graphicFrameLocks noGrp="1"/>
          </p:cNvGraphicFramePr>
          <p:nvPr>
            <p:extLst>
              <p:ext uri="{D42A27DB-BD31-4B8C-83A1-F6EECF244321}">
                <p14:modId xmlns:p14="http://schemas.microsoft.com/office/powerpoint/2010/main" val="2338527179"/>
              </p:ext>
            </p:extLst>
          </p:nvPr>
        </p:nvGraphicFramePr>
        <p:xfrm>
          <a:off x="520995" y="1988588"/>
          <a:ext cx="8187070" cy="3397873"/>
        </p:xfrm>
        <a:graphic>
          <a:graphicData uri="http://schemas.openxmlformats.org/drawingml/2006/table">
            <a:tbl>
              <a:tblPr/>
              <a:tblGrid>
                <a:gridCol w="6945496">
                  <a:extLst>
                    <a:ext uri="{9D8B030D-6E8A-4147-A177-3AD203B41FA5}">
                      <a16:colId xmlns:a16="http://schemas.microsoft.com/office/drawing/2014/main" val="1175457160"/>
                    </a:ext>
                  </a:extLst>
                </a:gridCol>
                <a:gridCol w="1241574">
                  <a:extLst>
                    <a:ext uri="{9D8B030D-6E8A-4147-A177-3AD203B41FA5}">
                      <a16:colId xmlns:a16="http://schemas.microsoft.com/office/drawing/2014/main" val="3804022817"/>
                    </a:ext>
                  </a:extLst>
                </a:gridCol>
              </a:tblGrid>
              <a:tr h="829040">
                <a:tc>
                  <a:txBody>
                    <a:bodyPr/>
                    <a:lstStyle/>
                    <a:p>
                      <a:pPr algn="ctr" fontAlgn="ctr"/>
                      <a:r>
                        <a:rPr lang="en-US" sz="1600" b="0" i="0" u="none" strike="noStrike" kern="1200">
                          <a:solidFill>
                            <a:srgbClr val="222222"/>
                          </a:solidFill>
                          <a:effectLst/>
                          <a:latin typeface="Segoe UI" panose="020B0502040204020203" pitchFamily="34" charset="0"/>
                          <a:ea typeface="+mn-ea"/>
                          <a:cs typeface="+mn-cs"/>
                        </a:rPr>
                        <a:t>Will a contracted activity improve habitat for wildlife or reduce the risk of pest damage to trees?</a:t>
                      </a: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kern="1200" dirty="0">
                          <a:solidFill>
                            <a:srgbClr val="222222"/>
                          </a:solidFill>
                          <a:effectLst/>
                          <a:latin typeface="Segoe UI" panose="020B0502040204020203" pitchFamily="34" charset="0"/>
                          <a:ea typeface="+mn-ea"/>
                          <a:cs typeface="+mn-cs"/>
                        </a:rPr>
                        <a:t>If yes, 50 points</a:t>
                      </a: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7683880"/>
                  </a:ext>
                </a:extLst>
              </a:tr>
              <a:tr h="918024">
                <a:tc>
                  <a:txBody>
                    <a:bodyPr/>
                    <a:lstStyle/>
                    <a:p>
                      <a:pPr algn="ctr" fontAlgn="ctr"/>
                      <a:r>
                        <a:rPr lang="en-US" sz="1600" b="0" i="0" u="none" strike="noStrike" kern="1200">
                          <a:solidFill>
                            <a:srgbClr val="222222"/>
                          </a:solidFill>
                          <a:effectLst/>
                          <a:latin typeface="Segoe UI" panose="020B0502040204020203" pitchFamily="34" charset="0"/>
                          <a:ea typeface="+mn-ea"/>
                          <a:cs typeface="+mn-cs"/>
                        </a:rPr>
                        <a:t>Will activities reduce erosion from concentrated runoff, such as diversions on dirt roads or grade stabilization structures?</a:t>
                      </a: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kern="1200" dirty="0">
                          <a:solidFill>
                            <a:srgbClr val="222222"/>
                          </a:solidFill>
                          <a:effectLst/>
                          <a:latin typeface="Segoe UI" panose="020B0502040204020203" pitchFamily="34" charset="0"/>
                          <a:ea typeface="+mn-ea"/>
                          <a:cs typeface="+mn-cs"/>
                        </a:rPr>
                        <a:t>If yes, 50 points</a:t>
                      </a: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07581"/>
                  </a:ext>
                </a:extLst>
              </a:tr>
              <a:tr h="1650809">
                <a:tc>
                  <a:txBody>
                    <a:bodyPr/>
                    <a:lstStyle/>
                    <a:p>
                      <a:pPr algn="ctr" fontAlgn="ctr"/>
                      <a:r>
                        <a:rPr lang="en-US" sz="1600" b="0" i="0" u="none" strike="noStrike" kern="1200" dirty="0">
                          <a:solidFill>
                            <a:srgbClr val="222222"/>
                          </a:solidFill>
                          <a:effectLst/>
                          <a:latin typeface="Segoe UI" panose="020B0502040204020203" pitchFamily="34" charset="0"/>
                          <a:ea typeface="+mn-ea"/>
                          <a:cs typeface="+mn-cs"/>
                        </a:rPr>
                        <a:t>Will the threat of wildfire be reduced with a contracted activity (Fuel break, fire break, forest stand improvement, woody residue treatment, etc.)?</a:t>
                      </a: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kern="1200" dirty="0">
                          <a:solidFill>
                            <a:srgbClr val="222222"/>
                          </a:solidFill>
                          <a:effectLst/>
                          <a:latin typeface="Segoe UI" panose="020B0502040204020203" pitchFamily="34" charset="0"/>
                          <a:ea typeface="+mn-ea"/>
                          <a:cs typeface="+mn-cs"/>
                        </a:rPr>
                        <a:t>If yes, 50 points</a:t>
                      </a:r>
                    </a:p>
                  </a:txBody>
                  <a:tcPr marL="4899" marR="4899" marT="4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1975470"/>
                  </a:ext>
                </a:extLst>
              </a:tr>
            </a:tbl>
          </a:graphicData>
        </a:graphic>
      </p:graphicFrame>
    </p:spTree>
    <p:extLst>
      <p:ext uri="{BB962C8B-B14F-4D97-AF65-F5344CB8AC3E}">
        <p14:creationId xmlns:p14="http://schemas.microsoft.com/office/powerpoint/2010/main" val="2081892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5B6A3-DFEB-2D45-A5BB-C36E006E2636}"/>
              </a:ext>
            </a:extLst>
          </p:cNvPr>
          <p:cNvSpPr>
            <a:spLocks noGrp="1"/>
          </p:cNvSpPr>
          <p:nvPr>
            <p:ph type="ctrTitle" idx="4294967295"/>
          </p:nvPr>
        </p:nvSpPr>
        <p:spPr>
          <a:xfrm>
            <a:off x="0" y="5572125"/>
            <a:ext cx="8907463" cy="676275"/>
          </a:xfrm>
          <a:prstGeom prst="rect">
            <a:avLst/>
          </a:prstGeom>
        </p:spPr>
        <p:txBody>
          <a:bodyPr/>
          <a:lstStyle/>
          <a:p>
            <a:r>
              <a:rPr lang="en-US" sz="2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Voluntary Public Access and Habitat Incentive Program (VPA-HIP)</a:t>
            </a:r>
          </a:p>
        </p:txBody>
      </p:sp>
      <p:pic>
        <p:nvPicPr>
          <p:cNvPr id="3" name="Picture 2" descr="C:\Documents and Settings\erika.cross\Desktop\General Powerpoint Photos\easements.jpg">
            <a:extLst>
              <a:ext uri="{FF2B5EF4-FFF2-40B4-BE49-F238E27FC236}">
                <a16:creationId xmlns:a16="http://schemas.microsoft.com/office/drawing/2014/main" id="{7F8BC5CA-7B9A-4B2A-B3AE-95F1712D99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4055"/>
          <a:stretch/>
        </p:blipFill>
        <p:spPr bwMode="auto">
          <a:xfrm>
            <a:off x="0" y="1244990"/>
            <a:ext cx="5486400" cy="412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E79B10A-1137-46C9-82EF-F570791AC909}"/>
              </a:ext>
            </a:extLst>
          </p:cNvPr>
          <p:cNvPicPr>
            <a:picLocks noChangeAspect="1"/>
          </p:cNvPicPr>
          <p:nvPr/>
        </p:nvPicPr>
        <p:blipFill rotWithShape="1">
          <a:blip r:embed="rId4"/>
          <a:srcRect t="24024" b="53423"/>
          <a:stretch/>
        </p:blipFill>
        <p:spPr>
          <a:xfrm>
            <a:off x="5609260" y="1244991"/>
            <a:ext cx="3534739" cy="1841110"/>
          </a:xfrm>
          <a:prstGeom prst="rect">
            <a:avLst/>
          </a:prstGeom>
        </p:spPr>
      </p:pic>
      <p:pic>
        <p:nvPicPr>
          <p:cNvPr id="6" name="Picture 5">
            <a:extLst>
              <a:ext uri="{FF2B5EF4-FFF2-40B4-BE49-F238E27FC236}">
                <a16:creationId xmlns:a16="http://schemas.microsoft.com/office/drawing/2014/main" id="{8958607B-79DE-4541-BE98-E7BB9A3166D1}"/>
              </a:ext>
            </a:extLst>
          </p:cNvPr>
          <p:cNvPicPr>
            <a:picLocks noChangeAspect="1"/>
          </p:cNvPicPr>
          <p:nvPr/>
        </p:nvPicPr>
        <p:blipFill rotWithShape="1">
          <a:blip r:embed="rId4"/>
          <a:srcRect t="47510" b="25485"/>
          <a:stretch/>
        </p:blipFill>
        <p:spPr>
          <a:xfrm>
            <a:off x="5609261" y="3162300"/>
            <a:ext cx="3534740" cy="2204526"/>
          </a:xfrm>
          <a:prstGeom prst="rect">
            <a:avLst/>
          </a:prstGeom>
        </p:spPr>
      </p:pic>
    </p:spTree>
    <p:extLst>
      <p:ext uri="{BB962C8B-B14F-4D97-AF65-F5344CB8AC3E}">
        <p14:creationId xmlns:p14="http://schemas.microsoft.com/office/powerpoint/2010/main" val="38063424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dirty="0"/>
              <a:t>Program Purpose</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7" y="1552673"/>
            <a:ext cx="75438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VPA-HIP provides funding to State and Tribal Governments to create or enhance public access programs that encourage private landowners to make their land available for public access for wildlife-dependent recreation. </a:t>
            </a:r>
          </a:p>
        </p:txBody>
      </p:sp>
      <p:pic>
        <p:nvPicPr>
          <p:cNvPr id="3" name="Picture 2">
            <a:extLst>
              <a:ext uri="{FF2B5EF4-FFF2-40B4-BE49-F238E27FC236}">
                <a16:creationId xmlns:a16="http://schemas.microsoft.com/office/drawing/2014/main" id="{61C815F4-652F-4901-BA0A-33D0362B1290}"/>
              </a:ext>
            </a:extLst>
          </p:cNvPr>
          <p:cNvPicPr>
            <a:picLocks noChangeAspect="1"/>
          </p:cNvPicPr>
          <p:nvPr/>
        </p:nvPicPr>
        <p:blipFill>
          <a:blip r:embed="rId2"/>
          <a:stretch>
            <a:fillRect/>
          </a:stretch>
        </p:blipFill>
        <p:spPr>
          <a:xfrm>
            <a:off x="200977" y="3714049"/>
            <a:ext cx="2381629" cy="2562879"/>
          </a:xfrm>
          <a:prstGeom prst="rect">
            <a:avLst/>
          </a:prstGeom>
        </p:spPr>
      </p:pic>
      <p:pic>
        <p:nvPicPr>
          <p:cNvPr id="7" name="Picture 6">
            <a:extLst>
              <a:ext uri="{FF2B5EF4-FFF2-40B4-BE49-F238E27FC236}">
                <a16:creationId xmlns:a16="http://schemas.microsoft.com/office/drawing/2014/main" id="{0582361B-2A49-44F6-A986-769367E54AD4}"/>
              </a:ext>
            </a:extLst>
          </p:cNvPr>
          <p:cNvPicPr>
            <a:picLocks noChangeAspect="1"/>
          </p:cNvPicPr>
          <p:nvPr/>
        </p:nvPicPr>
        <p:blipFill>
          <a:blip r:embed="rId3"/>
          <a:stretch>
            <a:fillRect/>
          </a:stretch>
        </p:blipFill>
        <p:spPr>
          <a:xfrm>
            <a:off x="2731961" y="3709536"/>
            <a:ext cx="1588150" cy="2567392"/>
          </a:xfrm>
          <a:prstGeom prst="rect">
            <a:avLst/>
          </a:prstGeom>
        </p:spPr>
      </p:pic>
      <p:pic>
        <p:nvPicPr>
          <p:cNvPr id="8" name="Picture 7">
            <a:extLst>
              <a:ext uri="{FF2B5EF4-FFF2-40B4-BE49-F238E27FC236}">
                <a16:creationId xmlns:a16="http://schemas.microsoft.com/office/drawing/2014/main" id="{E0562995-E08E-42DA-933F-D437ED99FED4}"/>
              </a:ext>
            </a:extLst>
          </p:cNvPr>
          <p:cNvPicPr>
            <a:picLocks noChangeAspect="1"/>
          </p:cNvPicPr>
          <p:nvPr/>
        </p:nvPicPr>
        <p:blipFill rotWithShape="1">
          <a:blip r:embed="rId4"/>
          <a:srcRect l="7549"/>
          <a:stretch/>
        </p:blipFill>
        <p:spPr>
          <a:xfrm>
            <a:off x="4469466" y="3709536"/>
            <a:ext cx="3402236" cy="2562878"/>
          </a:xfrm>
          <a:prstGeom prst="rect">
            <a:avLst/>
          </a:prstGeom>
        </p:spPr>
      </p:pic>
    </p:spTree>
    <p:extLst>
      <p:ext uri="{BB962C8B-B14F-4D97-AF65-F5344CB8AC3E}">
        <p14:creationId xmlns:p14="http://schemas.microsoft.com/office/powerpoint/2010/main" val="818296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dirty="0"/>
              <a:t>VPA-HIP Overview</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7" y="1764506"/>
            <a:ext cx="7543801" cy="480131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Open to State and Tribal Governments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Only one application allowed per State or Tribal Government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Up to $50 million available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 million maximum award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Up to 3 year project duration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Application period closed November 27, 2019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342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p:txBody>
          <a:bodyPr/>
          <a:lstStyle/>
          <a:p>
            <a:r>
              <a:rPr lang="en-US" sz="3600" dirty="0"/>
              <a:t>VPA-HIP Overview</a:t>
            </a:r>
          </a:p>
        </p:txBody>
      </p:sp>
      <p:sp>
        <p:nvSpPr>
          <p:cNvPr id="4" name="TextBox 3">
            <a:extLst>
              <a:ext uri="{FF2B5EF4-FFF2-40B4-BE49-F238E27FC236}">
                <a16:creationId xmlns:a16="http://schemas.microsoft.com/office/drawing/2014/main" id="{E39ECBC1-99CC-1342-A7BB-166CC8BC164B}"/>
              </a:ext>
            </a:extLst>
          </p:cNvPr>
          <p:cNvSpPr txBox="1"/>
          <p:nvPr/>
        </p:nvSpPr>
        <p:spPr>
          <a:xfrm>
            <a:off x="128587" y="1578769"/>
            <a:ext cx="7543801" cy="47397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Allowable VPA-HIP Budget Costs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Public access incentives to landowners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Public access infrastructure (e.g., kiosks, signage, gates)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Technical assistance (up to 10%)</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Wildlife habitat improvement incentives (up to 25%)</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Direct administrative costs (e.g., travel, supplies)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Indirect costs</a:t>
            </a:r>
          </a:p>
        </p:txBody>
      </p:sp>
    </p:spTree>
    <p:extLst>
      <p:ext uri="{BB962C8B-B14F-4D97-AF65-F5344CB8AC3E}">
        <p14:creationId xmlns:p14="http://schemas.microsoft.com/office/powerpoint/2010/main" val="3829649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r="12991"/>
          <a:stretch/>
        </p:blipFill>
        <p:spPr>
          <a:xfrm>
            <a:off x="0" y="1219200"/>
            <a:ext cx="5410200" cy="4145280"/>
          </a:xfrm>
          <a:prstGeom prst="rect">
            <a:avLst/>
          </a:prstGeom>
        </p:spPr>
      </p:pic>
      <p:sp>
        <p:nvSpPr>
          <p:cNvPr id="2" name="Title 1"/>
          <p:cNvSpPr>
            <a:spLocks noGrp="1"/>
          </p:cNvSpPr>
          <p:nvPr>
            <p:ph type="title"/>
          </p:nvPr>
        </p:nvSpPr>
        <p:spPr>
          <a:xfrm>
            <a:off x="-457200" y="4339587"/>
            <a:ext cx="5721890" cy="1200894"/>
          </a:xfrm>
          <a:effectLst>
            <a:outerShdw blurRad="50800" dist="38100" dir="2700000" algn="tl" rotWithShape="0">
              <a:prstClr val="black">
                <a:alpha val="40000"/>
              </a:prstClr>
            </a:outerShdw>
          </a:effectLst>
        </p:spPr>
        <p:txBody>
          <a:bodyPr>
            <a:normAutofit/>
          </a:bodyPr>
          <a:lstStyle/>
          <a:p>
            <a:pPr algn="r"/>
            <a:r>
              <a:rPr lang="en-US" sz="3200" dirty="0"/>
              <a:t>Conservation </a:t>
            </a:r>
            <a:br>
              <a:rPr lang="en-US" sz="3200" dirty="0"/>
            </a:br>
            <a:r>
              <a:rPr lang="en-US" sz="3200" dirty="0"/>
              <a:t>Innovation Grants</a:t>
            </a:r>
            <a:endParaRPr lang="en-US" sz="3200" dirty="0">
              <a:effectLst>
                <a:outerShdw blurRad="50800" dist="50800" dir="5400000" algn="ctr" rotWithShape="0">
                  <a:schemeClr val="tx1"/>
                </a:outerShdw>
              </a:effectLst>
            </a:endParaRPr>
          </a:p>
        </p:txBody>
      </p:sp>
      <p:pic>
        <p:nvPicPr>
          <p:cNvPr id="5" name="Picture 4" descr="NRCS-Divider-Slide_Raindrop.png"/>
          <p:cNvPicPr>
            <a:picLocks noChangeAspect="1"/>
          </p:cNvPicPr>
          <p:nvPr/>
        </p:nvPicPr>
        <p:blipFill rotWithShape="1">
          <a:blip r:embed="rId4">
            <a:extLst>
              <a:ext uri="{28A0092B-C50C-407E-A947-70E740481C1C}">
                <a14:useLocalDpi xmlns:a14="http://schemas.microsoft.com/office/drawing/2010/main" val="0"/>
              </a:ext>
            </a:extLst>
          </a:blip>
          <a:srcRect b="42253"/>
          <a:stretch/>
        </p:blipFill>
        <p:spPr>
          <a:xfrm>
            <a:off x="7924800" y="2031999"/>
            <a:ext cx="1258650" cy="2676770"/>
          </a:xfrm>
          <a:prstGeom prst="rect">
            <a:avLst/>
          </a:prstGeom>
        </p:spPr>
      </p:pic>
      <p:sp>
        <p:nvSpPr>
          <p:cNvPr id="6" name="Title 1"/>
          <p:cNvSpPr txBox="1">
            <a:spLocks/>
          </p:cNvSpPr>
          <p:nvPr/>
        </p:nvSpPr>
        <p:spPr>
          <a:xfrm>
            <a:off x="152400" y="1219200"/>
            <a:ext cx="5112290" cy="1200894"/>
          </a:xfrm>
          <a:prstGeom prst="rect">
            <a:avLst/>
          </a:prstGeom>
          <a:effectLst>
            <a:outerShdw blurRad="50800" dist="38100" dir="2700000" algn="tl" rotWithShape="0">
              <a:prstClr val="black">
                <a:alpha val="40000"/>
              </a:prstClr>
            </a:outerShdw>
          </a:effectLst>
        </p:spPr>
        <p:txBody>
          <a:bodyPr vert="horz" lIns="91440" tIns="45720" rIns="91440" bIns="45720" rtlCol="0" anchor="t">
            <a:normAutofit fontScale="92500"/>
          </a:bodyPr>
          <a:lstStyle>
            <a:lvl1pPr algn="l" defTabSz="457200" rtl="0" eaLnBrk="1" latinLnBrk="0" hangingPunct="1">
              <a:lnSpc>
                <a:spcPct val="90000"/>
              </a:lnSpc>
              <a:spcBef>
                <a:spcPct val="0"/>
              </a:spcBef>
              <a:buNone/>
              <a:defRPr sz="4000" b="1" kern="1200" cap="none">
                <a:solidFill>
                  <a:schemeClr val="bg1"/>
                </a:solidFill>
                <a:latin typeface="+mj-lt"/>
                <a:ea typeface="+mj-ea"/>
                <a:cs typeface="+mj-cs"/>
              </a:defRPr>
            </a:lvl1pPr>
          </a:lstStyle>
          <a:p>
            <a:pPr marL="0" marR="0" lvl="0" indent="0" algn="r" defTabSz="457200" rtl="0" eaLnBrk="1" fontAlgn="auto" latinLnBrk="0" hangingPunct="1">
              <a:lnSpc>
                <a:spcPct val="9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Franklin Gothic Book" panose="020B0503020102020204" pitchFamily="34" charset="0"/>
                <a:ea typeface="+mj-ea"/>
                <a:cs typeface="+mj-cs"/>
              </a:rPr>
              <a:t>Delivering Results for Agriculture and Conservation</a:t>
            </a:r>
          </a:p>
        </p:txBody>
      </p:sp>
    </p:spTree>
    <p:extLst>
      <p:ext uri="{BB962C8B-B14F-4D97-AF65-F5344CB8AC3E}">
        <p14:creationId xmlns:p14="http://schemas.microsoft.com/office/powerpoint/2010/main" val="31848756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99A8F-E2AF-4FD5-9EA1-FB88EAF9B3B3}"/>
              </a:ext>
            </a:extLst>
          </p:cNvPr>
          <p:cNvSpPr>
            <a:spLocks noGrp="1"/>
          </p:cNvSpPr>
          <p:nvPr>
            <p:ph type="title"/>
          </p:nvPr>
        </p:nvSpPr>
        <p:spPr/>
        <p:txBody>
          <a:bodyPr/>
          <a:lstStyle/>
          <a:p>
            <a:r>
              <a:rPr lang="en-US" dirty="0"/>
              <a:t>CIG Classic	</a:t>
            </a:r>
          </a:p>
        </p:txBody>
      </p:sp>
      <p:sp>
        <p:nvSpPr>
          <p:cNvPr id="3" name="Content Placeholder 2">
            <a:extLst>
              <a:ext uri="{FF2B5EF4-FFF2-40B4-BE49-F238E27FC236}">
                <a16:creationId xmlns:a16="http://schemas.microsoft.com/office/drawing/2014/main" id="{C4E9272C-F43B-4320-BFCC-5877EA8DC244}"/>
              </a:ext>
            </a:extLst>
          </p:cNvPr>
          <p:cNvSpPr>
            <a:spLocks noGrp="1"/>
          </p:cNvSpPr>
          <p:nvPr>
            <p:ph idx="1"/>
          </p:nvPr>
        </p:nvSpPr>
        <p:spPr/>
        <p:txBody>
          <a:bodyPr>
            <a:normAutofit fontScale="92500" lnSpcReduction="10000"/>
          </a:bodyPr>
          <a:lstStyle/>
          <a:p>
            <a:pPr marL="342900" indent="-342900">
              <a:buFont typeface="Arial" panose="020B0604020202020204" pitchFamily="34" charset="0"/>
              <a:buChar char="•"/>
            </a:pPr>
            <a:r>
              <a:rPr lang="en-US" sz="2800" b="0" dirty="0">
                <a:solidFill>
                  <a:schemeClr val="tx1"/>
                </a:solidFill>
              </a:rPr>
              <a:t>Funds the development of promising approaches and technologies—which may or may not be successful!</a:t>
            </a:r>
          </a:p>
          <a:p>
            <a:pPr marL="342900" indent="-342900">
              <a:buFont typeface="Arial" panose="020B0604020202020204" pitchFamily="34" charset="0"/>
              <a:buChar char="•"/>
            </a:pPr>
            <a:endParaRPr lang="en-US" sz="2800" b="0" dirty="0">
              <a:solidFill>
                <a:schemeClr val="tx1"/>
              </a:solidFill>
            </a:endParaRPr>
          </a:p>
          <a:p>
            <a:pPr marL="342900" indent="-342900">
              <a:buFont typeface="Arial" panose="020B0604020202020204" pitchFamily="34" charset="0"/>
              <a:buChar char="•"/>
            </a:pPr>
            <a:r>
              <a:rPr lang="en-US" sz="2800" b="0" dirty="0">
                <a:solidFill>
                  <a:schemeClr val="tx1"/>
                </a:solidFill>
              </a:rPr>
              <a:t>Funding rarely provided directly to producers</a:t>
            </a:r>
          </a:p>
          <a:p>
            <a:pPr marL="342900" indent="-342900">
              <a:buFont typeface="Arial" panose="020B0604020202020204" pitchFamily="34" charset="0"/>
              <a:buChar char="•"/>
            </a:pPr>
            <a:endParaRPr lang="en-US" sz="2800" b="0" dirty="0">
              <a:solidFill>
                <a:schemeClr val="tx1"/>
              </a:solidFill>
            </a:endParaRPr>
          </a:p>
          <a:p>
            <a:pPr marL="342900" indent="-342900">
              <a:buFont typeface="Arial" panose="020B0604020202020204" pitchFamily="34" charset="0"/>
              <a:buChar char="•"/>
            </a:pPr>
            <a:r>
              <a:rPr lang="en-US" sz="2800" b="0" dirty="0">
                <a:solidFill>
                  <a:schemeClr val="tx1"/>
                </a:solidFill>
              </a:rPr>
              <a:t>Projects often include small-scale pilots or demonstrations</a:t>
            </a:r>
          </a:p>
          <a:p>
            <a:pPr marL="342900" indent="-342900">
              <a:buFont typeface="Arial" panose="020B0604020202020204" pitchFamily="34" charset="0"/>
              <a:buChar char="•"/>
            </a:pPr>
            <a:endParaRPr lang="en-US" sz="2800" b="0" dirty="0">
              <a:solidFill>
                <a:schemeClr val="tx1"/>
              </a:solidFill>
            </a:endParaRPr>
          </a:p>
          <a:p>
            <a:pPr marL="342900" indent="-342900">
              <a:buFont typeface="Arial" panose="020B0604020202020204" pitchFamily="34" charset="0"/>
              <a:buChar char="•"/>
            </a:pPr>
            <a:r>
              <a:rPr lang="en-US" sz="2800" b="0" dirty="0">
                <a:solidFill>
                  <a:schemeClr val="tx1"/>
                </a:solidFill>
              </a:rPr>
              <a:t>National notice of funding will be posted soon at grants.gov.</a:t>
            </a:r>
          </a:p>
          <a:p>
            <a:pPr marL="342900" indent="-342900">
              <a:buFont typeface="Arial" panose="020B0604020202020204" pitchFamily="34" charset="0"/>
              <a:buChar char="•"/>
            </a:pPr>
            <a:endParaRPr lang="en-US" sz="2800" dirty="0"/>
          </a:p>
        </p:txBody>
      </p:sp>
      <p:sp>
        <p:nvSpPr>
          <p:cNvPr id="5" name="Slide Number Placeholder 4">
            <a:extLst>
              <a:ext uri="{FF2B5EF4-FFF2-40B4-BE49-F238E27FC236}">
                <a16:creationId xmlns:a16="http://schemas.microsoft.com/office/drawing/2014/main" id="{16EE952B-B6C6-4CCF-A9BD-6A1E99A5391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1992938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Object 3">
            <a:extLst>
              <a:ext uri="{FF2B5EF4-FFF2-40B4-BE49-F238E27FC236}">
                <a16:creationId xmlns:a16="http://schemas.microsoft.com/office/drawing/2014/main" id="{32E382E7-0D13-4300-BBA2-E04AB4385828}"/>
              </a:ext>
            </a:extLst>
          </p:cNvPr>
          <p:cNvGraphicFramePr>
            <a:graphicFrameLocks noChangeAspect="1"/>
          </p:cNvGraphicFramePr>
          <p:nvPr/>
        </p:nvGraphicFramePr>
        <p:xfrm>
          <a:off x="1600200" y="647699"/>
          <a:ext cx="5715000" cy="5959929"/>
        </p:xfrm>
        <a:graphic>
          <a:graphicData uri="http://schemas.openxmlformats.org/presentationml/2006/ole">
            <mc:AlternateContent xmlns:mc="http://schemas.openxmlformats.org/markup-compatibility/2006">
              <mc:Choice xmlns:v="urn:schemas-microsoft-com:vml" Requires="v">
                <p:oleObj spid="_x0000_s4114" name="Worksheet" r:id="rId4" imgW="3581528" imgH="4010011" progId="Excel.Sheet.12">
                  <p:embed/>
                </p:oleObj>
              </mc:Choice>
              <mc:Fallback>
                <p:oleObj name="Worksheet" r:id="rId4" imgW="3581528" imgH="4010011" progId="Excel.Sheet.12">
                  <p:embed/>
                  <p:pic>
                    <p:nvPicPr>
                      <p:cNvPr id="6" name="Object 3">
                        <a:extLst>
                          <a:ext uri="{FF2B5EF4-FFF2-40B4-BE49-F238E27FC236}">
                            <a16:creationId xmlns:a16="http://schemas.microsoft.com/office/drawing/2014/main" id="{32E382E7-0D13-4300-BBA2-E04AB43858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647699"/>
                        <a:ext cx="5715000" cy="5959929"/>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4264753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92529-79E8-4560-AA8E-464D8103DE71}"/>
              </a:ext>
            </a:extLst>
          </p:cNvPr>
          <p:cNvSpPr>
            <a:spLocks noGrp="1"/>
          </p:cNvSpPr>
          <p:nvPr>
            <p:ph type="title"/>
          </p:nvPr>
        </p:nvSpPr>
        <p:spPr/>
        <p:txBody>
          <a:bodyPr/>
          <a:lstStyle/>
          <a:p>
            <a:r>
              <a:rPr lang="en-US" dirty="0"/>
              <a:t>CIG On-Farm Trials</a:t>
            </a:r>
          </a:p>
        </p:txBody>
      </p:sp>
      <p:sp>
        <p:nvSpPr>
          <p:cNvPr id="3" name="Content Placeholder 2">
            <a:extLst>
              <a:ext uri="{FF2B5EF4-FFF2-40B4-BE49-F238E27FC236}">
                <a16:creationId xmlns:a16="http://schemas.microsoft.com/office/drawing/2014/main" id="{7E81F18A-A403-478C-B278-021D20FF1EB4}"/>
              </a:ext>
            </a:extLst>
          </p:cNvPr>
          <p:cNvSpPr>
            <a:spLocks noGrp="1"/>
          </p:cNvSpPr>
          <p:nvPr>
            <p:ph idx="1"/>
          </p:nvPr>
        </p:nvSpPr>
        <p:spPr/>
        <p:txBody>
          <a:bodyPr>
            <a:normAutofit fontScale="92500" lnSpcReduction="10000"/>
          </a:bodyPr>
          <a:lstStyle/>
          <a:p>
            <a:pPr marL="342900" indent="-342900">
              <a:buFont typeface="Arial" panose="020B0604020202020204" pitchFamily="34" charset="0"/>
              <a:buChar char="•"/>
            </a:pPr>
            <a:r>
              <a:rPr lang="en-US" b="0" dirty="0">
                <a:solidFill>
                  <a:schemeClr val="tx1"/>
                </a:solidFill>
              </a:rPr>
              <a:t>Funds the implementation and evaluation of innovative approaches, systems and practices that we know provide a conservation benefit.</a:t>
            </a:r>
          </a:p>
          <a:p>
            <a:pPr marL="342900" indent="-342900">
              <a:buFont typeface="Arial" panose="020B0604020202020204" pitchFamily="34" charset="0"/>
              <a:buChar char="•"/>
            </a:pPr>
            <a:endParaRPr lang="en-US" b="0" dirty="0">
              <a:solidFill>
                <a:schemeClr val="tx1"/>
              </a:solidFill>
            </a:endParaRPr>
          </a:p>
          <a:p>
            <a:pPr marL="342900" indent="-342900">
              <a:buFont typeface="Arial" panose="020B0604020202020204" pitchFamily="34" charset="0"/>
              <a:buChar char="•"/>
            </a:pPr>
            <a:r>
              <a:rPr lang="en-US" b="0" dirty="0">
                <a:solidFill>
                  <a:schemeClr val="tx1"/>
                </a:solidFill>
              </a:rPr>
              <a:t>Funding must be provided directly to producers to offset implementation risk.</a:t>
            </a:r>
          </a:p>
          <a:p>
            <a:pPr marL="342900" indent="-342900">
              <a:buFont typeface="Arial" panose="020B0604020202020204" pitchFamily="34" charset="0"/>
              <a:buChar char="•"/>
            </a:pPr>
            <a:endParaRPr lang="en-US" b="0" dirty="0">
              <a:solidFill>
                <a:schemeClr val="tx1"/>
              </a:solidFill>
            </a:endParaRPr>
          </a:p>
          <a:p>
            <a:pPr marL="342900" indent="-342900">
              <a:buFont typeface="Arial" panose="020B0604020202020204" pitchFamily="34" charset="0"/>
              <a:buChar char="•"/>
            </a:pPr>
            <a:r>
              <a:rPr lang="en-US" b="0" dirty="0">
                <a:solidFill>
                  <a:schemeClr val="tx1"/>
                </a:solidFill>
              </a:rPr>
              <a:t>Partners must complete both conservation and economic evaluations.</a:t>
            </a:r>
          </a:p>
          <a:p>
            <a:pPr marL="342900" indent="-342900">
              <a:buFont typeface="Arial" panose="020B0604020202020204" pitchFamily="34" charset="0"/>
              <a:buChar char="•"/>
            </a:pPr>
            <a:endParaRPr lang="en-US" b="0" dirty="0">
              <a:solidFill>
                <a:schemeClr val="tx1"/>
              </a:solidFill>
            </a:endParaRPr>
          </a:p>
          <a:p>
            <a:pPr marL="342900" indent="-342900">
              <a:buFont typeface="Arial" panose="020B0604020202020204" pitchFamily="34" charset="0"/>
              <a:buChar char="•"/>
            </a:pPr>
            <a:r>
              <a:rPr lang="en-US" b="0" dirty="0">
                <a:solidFill>
                  <a:schemeClr val="tx1"/>
                </a:solidFill>
              </a:rPr>
              <a:t>Soil Health Demo Trial awardees must agree to use consistent assessment methods.</a:t>
            </a:r>
          </a:p>
          <a:p>
            <a:pPr marL="342900" indent="-342900">
              <a:buFont typeface="Arial" panose="020B0604020202020204" pitchFamily="34" charset="0"/>
              <a:buChar char="•"/>
            </a:pPr>
            <a:endParaRPr lang="en-US" b="0" dirty="0">
              <a:solidFill>
                <a:schemeClr val="tx1"/>
              </a:solidFill>
            </a:endParaRPr>
          </a:p>
          <a:p>
            <a:pPr marL="342900" indent="-342900">
              <a:buFont typeface="Arial" panose="020B0604020202020204" pitchFamily="34" charset="0"/>
              <a:buChar char="•"/>
            </a:pPr>
            <a:r>
              <a:rPr lang="en-US" b="0" dirty="0">
                <a:solidFill>
                  <a:schemeClr val="tx1"/>
                </a:solidFill>
              </a:rPr>
              <a:t>Application deadline is May 29, 2020.</a:t>
            </a:r>
          </a:p>
          <a:p>
            <a:pPr marL="342900" indent="-342900">
              <a:buFont typeface="Arial" panose="020B0604020202020204" pitchFamily="34" charset="0"/>
              <a:buChar char="•"/>
            </a:pPr>
            <a:endParaRPr lang="en-US" dirty="0"/>
          </a:p>
        </p:txBody>
      </p:sp>
      <p:sp>
        <p:nvSpPr>
          <p:cNvPr id="4" name="Picture Placeholder 3">
            <a:extLst>
              <a:ext uri="{FF2B5EF4-FFF2-40B4-BE49-F238E27FC236}">
                <a16:creationId xmlns:a16="http://schemas.microsoft.com/office/drawing/2014/main" id="{25D12226-C7C3-4911-8C88-01C2D9C2D4CB}"/>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0A6570D1-D9BC-428D-A193-3FE9ADA899E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0030304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180EAC-E9E2-41B1-AC1F-BD190E2CBB40}"/>
              </a:ext>
            </a:extLst>
          </p:cNvPr>
          <p:cNvSpPr>
            <a:spLocks noGrp="1"/>
          </p:cNvSpPr>
          <p:nvPr>
            <p:ph type="sldNum" sz="quarter" idx="4"/>
          </p:nvPr>
        </p:nvSpPr>
        <p:spPr/>
        <p:txBody>
          <a:bodyPr/>
          <a:lstStyle/>
          <a:p>
            <a:fld id="{39FC9244-15B3-8F40-A6D8-795DD2FF1F30}" type="slidenum">
              <a:rPr lang="en-US" smtClean="0"/>
              <a:pPr/>
              <a:t>39</a:t>
            </a:fld>
            <a:endParaRPr lang="en-US" dirty="0"/>
          </a:p>
        </p:txBody>
      </p:sp>
      <p:sp>
        <p:nvSpPr>
          <p:cNvPr id="6" name="Title 1">
            <a:extLst>
              <a:ext uri="{FF2B5EF4-FFF2-40B4-BE49-F238E27FC236}">
                <a16:creationId xmlns:a16="http://schemas.microsoft.com/office/drawing/2014/main" id="{9BDA04E6-D71D-4370-87A5-130D18165FC7}"/>
              </a:ext>
            </a:extLst>
          </p:cNvPr>
          <p:cNvSpPr txBox="1">
            <a:spLocks/>
          </p:cNvSpPr>
          <p:nvPr/>
        </p:nvSpPr>
        <p:spPr>
          <a:xfrm>
            <a:off x="160214" y="936603"/>
            <a:ext cx="8229600" cy="806938"/>
          </a:xfr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rgbClr val="58595B"/>
                </a:solidFill>
                <a:latin typeface="Arial" panose="020B0604020202020204" pitchFamily="34" charset="0"/>
                <a:cs typeface="Arial" panose="020B0604020202020204" pitchFamily="34" charset="0"/>
              </a:rPr>
              <a:t>New Mexico State CIG funding</a:t>
            </a:r>
            <a:endParaRPr lang="en-US" sz="3600" b="1" dirty="0">
              <a:solidFill>
                <a:srgbClr val="58595B"/>
              </a:solidFill>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8A9E9A62-B782-451B-B18E-D83DC0D243E6}"/>
              </a:ext>
            </a:extLst>
          </p:cNvPr>
          <p:cNvSpPr txBox="1">
            <a:spLocks/>
          </p:cNvSpPr>
          <p:nvPr/>
        </p:nvSpPr>
        <p:spPr>
          <a:xfrm>
            <a:off x="425938" y="1624084"/>
            <a:ext cx="5308012" cy="4186408"/>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Arial" panose="020B0604020202020204" pitchFamily="34" charset="0"/>
              <a:buChar char="•"/>
            </a:pPr>
            <a:r>
              <a:rPr lang="en-US" sz="1900" b="0" dirty="0">
                <a:solidFill>
                  <a:prstClr val="black"/>
                </a:solidFill>
                <a:cs typeface="Arial" panose="020B0604020202020204" pitchFamily="34" charset="0"/>
              </a:rPr>
              <a:t>State is allocating $75,000 for FY2020.</a:t>
            </a:r>
          </a:p>
          <a:p>
            <a:pPr marL="457200" indent="-457200">
              <a:buFont typeface="Arial" panose="020B0604020202020204" pitchFamily="34" charset="0"/>
              <a:buChar char="•"/>
            </a:pPr>
            <a:r>
              <a:rPr lang="en-US" sz="1900" b="0" dirty="0">
                <a:solidFill>
                  <a:prstClr val="black"/>
                </a:solidFill>
                <a:cs typeface="Arial" panose="020B0604020202020204" pitchFamily="34" charset="0"/>
              </a:rPr>
              <a:t>Application deadline is May 23, 2020.</a:t>
            </a:r>
          </a:p>
          <a:p>
            <a:pPr marL="457200" indent="-457200">
              <a:buFont typeface="Arial" panose="020B0604020202020204" pitchFamily="34" charset="0"/>
              <a:buChar char="•"/>
            </a:pPr>
            <a:r>
              <a:rPr lang="en-US" sz="1900" b="0" dirty="0">
                <a:solidFill>
                  <a:prstClr val="black"/>
                </a:solidFill>
                <a:cs typeface="Arial" panose="020B0604020202020204" pitchFamily="34" charset="0"/>
              </a:rPr>
              <a:t>Notice of funding is found at grants.gov</a:t>
            </a:r>
          </a:p>
          <a:p>
            <a:pPr marL="457200" indent="-457200">
              <a:buFont typeface="Arial" panose="020B0604020202020204" pitchFamily="34" charset="0"/>
              <a:buChar char="•"/>
            </a:pPr>
            <a:r>
              <a:rPr lang="en-US" sz="1900" b="0" dirty="0">
                <a:solidFill>
                  <a:prstClr val="black"/>
                </a:solidFill>
                <a:cs typeface="Arial" panose="020B0604020202020204" pitchFamily="34" charset="0"/>
              </a:rPr>
              <a:t>Same state priorities as 2019:</a:t>
            </a:r>
          </a:p>
          <a:p>
            <a:pPr marL="457200" indent="-457200">
              <a:buFont typeface="Wingdings" panose="05000000000000000000" pitchFamily="2" charset="2"/>
              <a:buChar char="Ø"/>
            </a:pPr>
            <a:endParaRPr lang="en-US" sz="1900" b="0" dirty="0">
              <a:solidFill>
                <a:prstClr val="black"/>
              </a:solidFill>
              <a:cs typeface="Arial" panose="020B0604020202020204" pitchFamily="34" charset="0"/>
            </a:endParaRPr>
          </a:p>
          <a:p>
            <a:pPr marL="342900" indent="-342900">
              <a:buFont typeface="Wingdings" panose="05000000000000000000" pitchFamily="2" charset="2"/>
              <a:buChar char="Ø"/>
            </a:pPr>
            <a:r>
              <a:rPr lang="en-US" dirty="0">
                <a:latin typeface="Calibri" panose="020F0502020204030204"/>
              </a:rPr>
              <a:t>Increased reliance on biodiversity to control pests.</a:t>
            </a:r>
          </a:p>
          <a:p>
            <a:pPr marL="342900" indent="-342900">
              <a:buFont typeface="Wingdings" panose="05000000000000000000" pitchFamily="2" charset="2"/>
              <a:buChar char="Ø"/>
            </a:pPr>
            <a:r>
              <a:rPr lang="en-US" dirty="0">
                <a:latin typeface="Calibri" panose="020F0502020204030204"/>
              </a:rPr>
              <a:t>Support the adoption of soil health management systems.</a:t>
            </a:r>
          </a:p>
          <a:p>
            <a:pPr marL="342900" indent="-342900">
              <a:buFont typeface="Wingdings" panose="05000000000000000000" pitchFamily="2" charset="2"/>
              <a:buChar char="Ø"/>
            </a:pPr>
            <a:r>
              <a:rPr lang="en-US" dirty="0">
                <a:latin typeface="Calibri" panose="020F0502020204030204"/>
              </a:rPr>
              <a:t>Water conservation.</a:t>
            </a:r>
          </a:p>
          <a:p>
            <a:pPr marL="342900" indent="-342900">
              <a:buFont typeface="Wingdings" panose="05000000000000000000" pitchFamily="2" charset="2"/>
              <a:buChar char="Ø"/>
            </a:pPr>
            <a:r>
              <a:rPr lang="en-US" dirty="0">
                <a:latin typeface="Calibri" panose="020F0502020204030204"/>
              </a:rPr>
              <a:t>Fish and wildlife habitat.</a:t>
            </a:r>
          </a:p>
          <a:p>
            <a:pPr marL="342900" indent="-342900">
              <a:buFont typeface="Arial" panose="020B0604020202020204" pitchFamily="34" charset="0"/>
              <a:buChar char="•"/>
            </a:pPr>
            <a:endParaRPr lang="en-US" dirty="0">
              <a:latin typeface="Calibri" panose="020F0502020204030204"/>
            </a:endParaRPr>
          </a:p>
        </p:txBody>
      </p:sp>
      <p:pic>
        <p:nvPicPr>
          <p:cNvPr id="8" name="Picture 7">
            <a:extLst>
              <a:ext uri="{FF2B5EF4-FFF2-40B4-BE49-F238E27FC236}">
                <a16:creationId xmlns:a16="http://schemas.microsoft.com/office/drawing/2014/main" id="{6BF75A7D-B450-443A-87D5-9B3978264662}"/>
              </a:ext>
            </a:extLst>
          </p:cNvPr>
          <p:cNvPicPr>
            <a:picLocks noChangeAspect="1"/>
          </p:cNvPicPr>
          <p:nvPr/>
        </p:nvPicPr>
        <p:blipFill>
          <a:blip r:embed="rId2"/>
          <a:stretch>
            <a:fillRect/>
          </a:stretch>
        </p:blipFill>
        <p:spPr>
          <a:xfrm>
            <a:off x="5733951" y="1527989"/>
            <a:ext cx="3340602" cy="3896404"/>
          </a:xfrm>
          <a:prstGeom prst="rect">
            <a:avLst/>
          </a:prstGeom>
        </p:spPr>
      </p:pic>
    </p:spTree>
    <p:extLst>
      <p:ext uri="{BB962C8B-B14F-4D97-AF65-F5344CB8AC3E}">
        <p14:creationId xmlns:p14="http://schemas.microsoft.com/office/powerpoint/2010/main" val="841772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704B0-4C53-45C3-BDA1-5F08FAC2D989}"/>
              </a:ext>
            </a:extLst>
          </p:cNvPr>
          <p:cNvSpPr>
            <a:spLocks noGrp="1"/>
          </p:cNvSpPr>
          <p:nvPr>
            <p:ph type="title"/>
          </p:nvPr>
        </p:nvSpPr>
        <p:spPr>
          <a:xfrm>
            <a:off x="123591" y="1046101"/>
            <a:ext cx="8885228" cy="806938"/>
          </a:xfrm>
          <a:solidFill>
            <a:schemeClr val="bg1"/>
          </a:solidFill>
        </p:spPr>
        <p:txBody>
          <a:bodyPr>
            <a:normAutofit fontScale="90000"/>
          </a:bodyPr>
          <a:lstStyle/>
          <a:p>
            <a:r>
              <a:rPr lang="en-US" b="1" dirty="0">
                <a:solidFill>
                  <a:srgbClr val="0C6C55"/>
                </a:solidFill>
                <a:latin typeface="Arial" panose="020B0604020202020204" pitchFamily="34" charset="0"/>
                <a:cs typeface="Arial" panose="020B0604020202020204" pitchFamily="34" charset="0"/>
              </a:rPr>
              <a:t>Healthy</a:t>
            </a:r>
            <a:r>
              <a:rPr lang="en-US" sz="4000" b="1" dirty="0">
                <a:solidFill>
                  <a:srgbClr val="0C6C55"/>
                </a:solidFill>
                <a:latin typeface="Arial" panose="020B0604020202020204" pitchFamily="34" charset="0"/>
                <a:cs typeface="Arial" panose="020B0604020202020204" pitchFamily="34" charset="0"/>
              </a:rPr>
              <a:t> </a:t>
            </a:r>
            <a:r>
              <a:rPr lang="en-US" b="1" dirty="0">
                <a:solidFill>
                  <a:srgbClr val="0C6C55"/>
                </a:solidFill>
                <a:latin typeface="Arial" panose="020B0604020202020204" pitchFamily="34" charset="0"/>
                <a:cs typeface="Arial" panose="020B0604020202020204" pitchFamily="34" charset="0"/>
              </a:rPr>
              <a:t>Forest</a:t>
            </a:r>
            <a:r>
              <a:rPr lang="en-US" sz="4000" b="1" dirty="0">
                <a:solidFill>
                  <a:srgbClr val="0C6C55"/>
                </a:solidFill>
                <a:latin typeface="Arial" panose="020B0604020202020204" pitchFamily="34" charset="0"/>
                <a:cs typeface="Arial" panose="020B0604020202020204" pitchFamily="34" charset="0"/>
              </a:rPr>
              <a:t> Reserve Program (HFRP)</a:t>
            </a:r>
          </a:p>
        </p:txBody>
      </p:sp>
      <p:sp>
        <p:nvSpPr>
          <p:cNvPr id="3" name="Content Placeholder 2">
            <a:extLst>
              <a:ext uri="{FF2B5EF4-FFF2-40B4-BE49-F238E27FC236}">
                <a16:creationId xmlns:a16="http://schemas.microsoft.com/office/drawing/2014/main" id="{C4E5E261-3A6F-4FB0-9BF2-9A588AD610F7}"/>
              </a:ext>
            </a:extLst>
          </p:cNvPr>
          <p:cNvSpPr>
            <a:spLocks noGrp="1"/>
          </p:cNvSpPr>
          <p:nvPr>
            <p:ph idx="1"/>
          </p:nvPr>
        </p:nvSpPr>
        <p:spPr>
          <a:xfrm>
            <a:off x="123592" y="2332037"/>
            <a:ext cx="7631724" cy="3889859"/>
          </a:xfrm>
        </p:spPr>
        <p:txBody>
          <a:bodyPr/>
          <a:lstStyle/>
          <a:p>
            <a:pPr marL="342900" indent="-342900">
              <a:buFont typeface="Arial" panose="020B0604020202020204" pitchFamily="34" charset="0"/>
              <a:buChar char="•"/>
            </a:pPr>
            <a:r>
              <a:rPr lang="en-US" sz="2000" b="0" dirty="0"/>
              <a:t>HFRP must contribute to the restoration or enhancement of the habitat or otherwise measurably increase the likelihood of recovery for a selected species listed under section 4 of the ESA, or a candidate for such listing, or a selected State-listed species, or is a species identified by the Chief for special consideration for funding.</a:t>
            </a:r>
          </a:p>
          <a:p>
            <a:pPr marL="342900" indent="-342900">
              <a:buFont typeface="Arial" panose="020B0604020202020204" pitchFamily="34" charset="0"/>
              <a:buChar char="•"/>
            </a:pPr>
            <a:r>
              <a:rPr lang="en-US" sz="2000" b="0" dirty="0"/>
              <a:t>To receive HFRP funding New Mexico NRCS would need to submit a proposal to the national office identifying the species, target areas, demonstrated interest and proven restoration techniques.</a:t>
            </a:r>
          </a:p>
          <a:p>
            <a:pPr marL="342900" indent="-342900">
              <a:buFont typeface="Arial" panose="020B0604020202020204" pitchFamily="34" charset="0"/>
              <a:buChar char="•"/>
            </a:pPr>
            <a:r>
              <a:rPr lang="en-US" sz="2000" dirty="0"/>
              <a:t>Up to 50% of restoration cost for 10-year restoration contracts</a:t>
            </a:r>
          </a:p>
          <a:p>
            <a:pPr marL="342900" indent="-342900">
              <a:buFont typeface="Arial" panose="020B0604020202020204" pitchFamily="34" charset="0"/>
              <a:buChar char="•"/>
            </a:pPr>
            <a:r>
              <a:rPr lang="en-US" sz="2000" b="0" dirty="0"/>
              <a:t>Up to 75% for 30-year easement or 30-year contract</a:t>
            </a:r>
          </a:p>
          <a:p>
            <a:pPr marL="342900" indent="-342900">
              <a:buFont typeface="Arial" panose="020B0604020202020204" pitchFamily="34" charset="0"/>
              <a:buChar char="•"/>
            </a:pPr>
            <a:r>
              <a:rPr lang="en-US" sz="2000" dirty="0"/>
              <a:t>Up to 100% for permanent easements</a:t>
            </a:r>
            <a:endParaRPr lang="en-US" sz="2000" b="0"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sz="4000" b="1" dirty="0">
              <a:solidFill>
                <a:srgbClr val="0C6C55"/>
              </a:solidFill>
              <a:latin typeface="Arial" panose="020B0604020202020204" pitchFamily="34" charset="0"/>
              <a:ea typeface="+mj-ea"/>
              <a:cs typeface="Arial" panose="020B0604020202020204" pitchFamily="34" charset="0"/>
            </a:endParaRPr>
          </a:p>
        </p:txBody>
      </p:sp>
      <p:pic>
        <p:nvPicPr>
          <p:cNvPr id="17" name="Picture Placeholder 16">
            <a:extLst>
              <a:ext uri="{FF2B5EF4-FFF2-40B4-BE49-F238E27FC236}">
                <a16:creationId xmlns:a16="http://schemas.microsoft.com/office/drawing/2014/main" id="{5B0C7941-588B-4C3B-B859-4A48B0781198}"/>
              </a:ext>
            </a:extLst>
          </p:cNvPr>
          <p:cNvPicPr>
            <a:picLocks noGrp="1" noChangeAspect="1"/>
          </p:cNvPicPr>
          <p:nvPr>
            <p:ph type="pic" sz="quarter" idx="10"/>
          </p:nvPr>
        </p:nvPicPr>
        <p:blipFill>
          <a:blip r:embed="rId3"/>
          <a:srcRect l="23413" r="23413"/>
          <a:stretch>
            <a:fillRect/>
          </a:stretch>
        </p:blipFill>
        <p:spPr>
          <a:xfrm>
            <a:off x="7907466" y="2111923"/>
            <a:ext cx="949203" cy="3792660"/>
          </a:xfrm>
          <a:prstGeom prst="rect">
            <a:avLst/>
          </a:prstGeom>
        </p:spPr>
      </p:pic>
      <p:sp>
        <p:nvSpPr>
          <p:cNvPr id="5" name="Slide Number Placeholder 4">
            <a:extLst>
              <a:ext uri="{FF2B5EF4-FFF2-40B4-BE49-F238E27FC236}">
                <a16:creationId xmlns:a16="http://schemas.microsoft.com/office/drawing/2014/main" id="{C138DED5-D038-4EFA-B2C8-E9682761B452}"/>
              </a:ext>
            </a:extLst>
          </p:cNvPr>
          <p:cNvSpPr>
            <a:spLocks noGrp="1"/>
          </p:cNvSpPr>
          <p:nvPr>
            <p:ph type="sldNum" sz="quarter" idx="4"/>
          </p:nvPr>
        </p:nvSpPr>
        <p:spPr/>
        <p:txBody>
          <a:bodyPr/>
          <a:lstStyle/>
          <a:p>
            <a:fld id="{39FC9244-15B3-8F40-A6D8-795DD2FF1F30}" type="slidenum">
              <a:rPr lang="en-US" smtClean="0"/>
              <a:pPr/>
              <a:t>4</a:t>
            </a:fld>
            <a:endParaRPr lang="en-US" dirty="0"/>
          </a:p>
        </p:txBody>
      </p:sp>
    </p:spTree>
    <p:extLst>
      <p:ext uri="{BB962C8B-B14F-4D97-AF65-F5344CB8AC3E}">
        <p14:creationId xmlns:p14="http://schemas.microsoft.com/office/powerpoint/2010/main" val="2232891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95338-27CE-43F7-8931-A9A72795B901}"/>
              </a:ext>
            </a:extLst>
          </p:cNvPr>
          <p:cNvSpPr>
            <a:spLocks noGrp="1"/>
          </p:cNvSpPr>
          <p:nvPr>
            <p:ph type="title"/>
          </p:nvPr>
        </p:nvSpPr>
        <p:spPr>
          <a:xfrm>
            <a:off x="19050" y="894159"/>
            <a:ext cx="9124950" cy="770731"/>
          </a:xfrm>
        </p:spPr>
        <p:txBody>
          <a:bodyPr/>
          <a:lstStyle/>
          <a:p>
            <a:r>
              <a:rPr lang="en-US" sz="2700" dirty="0"/>
              <a:t>Agricultural Conservation Easement Program (ACEP)</a:t>
            </a:r>
          </a:p>
        </p:txBody>
      </p:sp>
      <p:graphicFrame>
        <p:nvGraphicFramePr>
          <p:cNvPr id="13" name="Content Placeholder 4">
            <a:extLst>
              <a:ext uri="{FF2B5EF4-FFF2-40B4-BE49-F238E27FC236}">
                <a16:creationId xmlns:a16="http://schemas.microsoft.com/office/drawing/2014/main" id="{D42D2CDF-0D7F-456F-8F3D-AD2122727A68}"/>
              </a:ext>
            </a:extLst>
          </p:cNvPr>
          <p:cNvGraphicFramePr>
            <a:graphicFrameLocks noGrp="1"/>
          </p:cNvGraphicFramePr>
          <p:nvPr>
            <p:ph idx="4294967295"/>
            <p:extLst>
              <p:ext uri="{D42A27DB-BD31-4B8C-83A1-F6EECF244321}">
                <p14:modId xmlns:p14="http://schemas.microsoft.com/office/powerpoint/2010/main" val="545244868"/>
              </p:ext>
            </p:extLst>
          </p:nvPr>
        </p:nvGraphicFramePr>
        <p:xfrm>
          <a:off x="0" y="1279525"/>
          <a:ext cx="912495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22987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530171" y="1759918"/>
            <a:ext cx="7682851"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528.11 - OTHER AGENCY INVOLVEMENT</a:t>
            </a: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USFWS (528.11 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Provide recommendations and input on:</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Ranking priorities and considerations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Development of State-specific Wetland Restoration Criteria and Guidelines (WRCG) document</a:t>
            </a:r>
          </a:p>
          <a:p>
            <a:pPr marR="0" lvl="2"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longer requires USFWS concurrence in land eligibility determinations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itle 1">
            <a:extLst>
              <a:ext uri="{FF2B5EF4-FFF2-40B4-BE49-F238E27FC236}">
                <a16:creationId xmlns:a16="http://schemas.microsoft.com/office/drawing/2014/main" id="{910D0962-4B5C-4529-8B8A-07795A9D33A2}"/>
              </a:ext>
            </a:extLst>
          </p:cNvPr>
          <p:cNvSpPr>
            <a:spLocks noGrp="1"/>
          </p:cNvSpPr>
          <p:nvPr>
            <p:ph type="title"/>
          </p:nvPr>
        </p:nvSpPr>
        <p:spPr>
          <a:xfrm>
            <a:off x="261815" y="888361"/>
            <a:ext cx="8563208" cy="582630"/>
          </a:xfrm>
          <a:solidFill>
            <a:schemeClr val="bg1"/>
          </a:solidFill>
        </p:spPr>
        <p:txBody>
          <a:bodyPr>
            <a:noAutofit/>
          </a:bodyPr>
          <a:lstStyle/>
          <a:p>
            <a:r>
              <a:rPr lang="en-US" sz="4000" b="1" dirty="0">
                <a:solidFill>
                  <a:srgbClr val="0C6C55"/>
                </a:solidFill>
                <a:latin typeface="Arial" panose="020B0604020202020204" pitchFamily="34" charset="0"/>
                <a:cs typeface="Arial" panose="020B0604020202020204" pitchFamily="34" charset="0"/>
              </a:rPr>
              <a:t>Changes in policy</a:t>
            </a:r>
          </a:p>
        </p:txBody>
      </p:sp>
    </p:spTree>
    <p:extLst>
      <p:ext uri="{BB962C8B-B14F-4D97-AF65-F5344CB8AC3E}">
        <p14:creationId xmlns:p14="http://schemas.microsoft.com/office/powerpoint/2010/main" val="1192104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63D2E-051E-4D5F-B710-3B1B2D8FD733}"/>
              </a:ext>
            </a:extLst>
          </p:cNvPr>
          <p:cNvSpPr>
            <a:spLocks noGrp="1"/>
          </p:cNvSpPr>
          <p:nvPr>
            <p:ph type="title"/>
          </p:nvPr>
        </p:nvSpPr>
        <p:spPr>
          <a:xfrm>
            <a:off x="261814" y="741762"/>
            <a:ext cx="8766440" cy="635625"/>
          </a:xfrm>
        </p:spPr>
        <p:txBody>
          <a:bodyPr>
            <a:normAutofit fontScale="90000"/>
          </a:bodyPr>
          <a:lstStyle/>
          <a:p>
            <a:r>
              <a:rPr lang="en-US" sz="2800" dirty="0">
                <a:solidFill>
                  <a:srgbClr val="407064"/>
                </a:solidFill>
              </a:rPr>
              <a:t>ACEP-ALE – Eligible Entity Contribution Requirements</a:t>
            </a:r>
            <a:endParaRPr lang="en-US" sz="4000" dirty="0"/>
          </a:p>
        </p:txBody>
      </p:sp>
      <p:sp>
        <p:nvSpPr>
          <p:cNvPr id="4" name="Content Placeholder 2">
            <a:extLst>
              <a:ext uri="{FF2B5EF4-FFF2-40B4-BE49-F238E27FC236}">
                <a16:creationId xmlns:a16="http://schemas.microsoft.com/office/drawing/2014/main" id="{474F8EE5-785C-4B04-869B-4663011DBC76}"/>
              </a:ext>
            </a:extLst>
          </p:cNvPr>
          <p:cNvSpPr txBox="1">
            <a:spLocks/>
          </p:cNvSpPr>
          <p:nvPr/>
        </p:nvSpPr>
        <p:spPr>
          <a:xfrm>
            <a:off x="142545" y="1235341"/>
            <a:ext cx="8620372" cy="5150386"/>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600" b="1" i="0" u="none" strike="noStrike" kern="1200" cap="none" spc="0" normalizeH="0" baseline="0" noProof="0" dirty="0">
                <a:ln>
                  <a:noFill/>
                </a:ln>
                <a:solidFill>
                  <a:prstClr val="black"/>
                </a:solidFill>
                <a:effectLst/>
                <a:uLnTx/>
                <a:uFillTx/>
                <a:latin typeface="Arial"/>
                <a:ea typeface="+mn-ea"/>
                <a:cs typeface="+mn-cs"/>
              </a:rPr>
              <a:t>NRCS provides up to 50% of easement FMV for non-GSS and up to 75% of easement FMV for GSS</a:t>
            </a:r>
          </a:p>
          <a:p>
            <a:pPr marL="34290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The non-Federal share may be comprised of:</a:t>
            </a:r>
          </a:p>
          <a:p>
            <a:pPr marL="1200150" marR="0" lvl="1" indent="-45720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sz="2400" b="0" i="0" u="none" strike="noStrike" kern="1200" cap="none" spc="0" normalizeH="0" baseline="0" noProof="0" dirty="0">
                <a:ln>
                  <a:noFill/>
                </a:ln>
                <a:solidFill>
                  <a:prstClr val="black"/>
                </a:solidFill>
                <a:effectLst/>
                <a:uLnTx/>
                <a:uFillTx/>
                <a:latin typeface="Arial"/>
                <a:ea typeface="+mn-ea"/>
                <a:cs typeface="+mn-cs"/>
              </a:rPr>
              <a:t>Eligible entity’s cash contribution toward easement payment to landowner</a:t>
            </a:r>
          </a:p>
          <a:p>
            <a:pPr marL="1485900" marR="0" lvl="2"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No longer a minimum required amount  </a:t>
            </a:r>
          </a:p>
          <a:p>
            <a:pPr marL="1200150" marR="0" lvl="1" indent="-45720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sz="2400" b="0" i="0" u="none" strike="noStrike" kern="1200" cap="none" spc="0" normalizeH="0" baseline="0" noProof="0" dirty="0">
                <a:ln>
                  <a:noFill/>
                </a:ln>
                <a:solidFill>
                  <a:prstClr val="black"/>
                </a:solidFill>
                <a:effectLst/>
                <a:uLnTx/>
                <a:uFillTx/>
                <a:latin typeface="Arial"/>
                <a:ea typeface="+mn-ea"/>
                <a:cs typeface="+mn-cs"/>
              </a:rPr>
              <a:t>Landowner’s donation or charitable contribution reducing easement price</a:t>
            </a:r>
          </a:p>
          <a:p>
            <a:pPr marL="1200150" marR="0" lvl="1" indent="-45720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sz="2400" b="0" i="0" u="none" strike="noStrike" kern="1200" cap="none" spc="0" normalizeH="0" baseline="0" noProof="0" dirty="0">
                <a:ln>
                  <a:noFill/>
                </a:ln>
                <a:solidFill>
                  <a:prstClr val="black"/>
                </a:solidFill>
                <a:effectLst/>
                <a:uLnTx/>
                <a:uFillTx/>
                <a:latin typeface="Arial"/>
                <a:ea typeface="+mn-ea"/>
                <a:cs typeface="+mn-cs"/>
              </a:rPr>
              <a:t>Procured costs paid by eligible entity for certain easement acquisition-related expenses, or</a:t>
            </a:r>
          </a:p>
          <a:p>
            <a:pPr marL="1200150" marR="0" lvl="1" indent="-45720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US" sz="2400" b="0" i="0" u="none" strike="noStrike" kern="1200" cap="none" spc="0" normalizeH="0" baseline="0" noProof="0" dirty="0">
                <a:ln>
                  <a:noFill/>
                </a:ln>
                <a:solidFill>
                  <a:prstClr val="black"/>
                </a:solidFill>
                <a:effectLst/>
                <a:uLnTx/>
                <a:uFillTx/>
                <a:latin typeface="Arial"/>
                <a:ea typeface="+mn-ea"/>
                <a:cs typeface="+mn-cs"/>
              </a:rPr>
              <a:t>Eligible entity’s costs for monitoring and stewardship (up to 2% of FMV of the easement)</a:t>
            </a:r>
          </a:p>
          <a:p>
            <a:pPr marL="1085850" marR="0" lvl="1"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Star: 4 Points 2">
            <a:extLst>
              <a:ext uri="{FF2B5EF4-FFF2-40B4-BE49-F238E27FC236}">
                <a16:creationId xmlns:a16="http://schemas.microsoft.com/office/drawing/2014/main" id="{ACA2C4C4-0B0E-42ED-A035-2C1578E03F5F}"/>
              </a:ext>
            </a:extLst>
          </p:cNvPr>
          <p:cNvSpPr/>
          <p:nvPr/>
        </p:nvSpPr>
        <p:spPr>
          <a:xfrm>
            <a:off x="6291468" y="3196377"/>
            <a:ext cx="467137" cy="558793"/>
          </a:xfrm>
          <a:prstGeom prst="star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5914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7" presetClass="emph" presetSubtype="0" fill="remove" grpId="2" nodeType="withEffect">
                                  <p:stCondLst>
                                    <p:cond delay="500"/>
                                  </p:stCondLst>
                                  <p:childTnLst>
                                    <p:animClr clrSpc="rgb" dir="cw">
                                      <p:cBhvr override="childStyle">
                                        <p:cTn id="8" dur="1000" autoRev="1" fill="remove"/>
                                        <p:tgtEl>
                                          <p:spTgt spid="3"/>
                                        </p:tgtEl>
                                        <p:attrNameLst>
                                          <p:attrName>style.color</p:attrName>
                                        </p:attrNameLst>
                                      </p:cBhvr>
                                      <p:to>
                                        <a:schemeClr val="bg1"/>
                                      </p:to>
                                    </p:animClr>
                                    <p:animClr clrSpc="rgb" dir="cw">
                                      <p:cBhvr>
                                        <p:cTn id="9" dur="1000" autoRev="1" fill="remove"/>
                                        <p:tgtEl>
                                          <p:spTgt spid="3"/>
                                        </p:tgtEl>
                                        <p:attrNameLst>
                                          <p:attrName>fillcolor</p:attrName>
                                        </p:attrNameLst>
                                      </p:cBhvr>
                                      <p:to>
                                        <a:schemeClr val="bg1"/>
                                      </p:to>
                                    </p:animClr>
                                    <p:set>
                                      <p:cBhvr>
                                        <p:cTn id="10" dur="1000" autoRev="1" fill="remove"/>
                                        <p:tgtEl>
                                          <p:spTgt spid="3"/>
                                        </p:tgtEl>
                                        <p:attrNameLst>
                                          <p:attrName>fill.type</p:attrName>
                                        </p:attrNameLst>
                                      </p:cBhvr>
                                      <p:to>
                                        <p:strVal val="solid"/>
                                      </p:to>
                                    </p:set>
                                    <p:set>
                                      <p:cBhvr>
                                        <p:cTn id="11" dur="1000" autoRev="1" fill="remove"/>
                                        <p:tgtEl>
                                          <p:spTgt spid="3"/>
                                        </p:tgtEl>
                                        <p:attrNameLst>
                                          <p:attrName>fill.on</p:attrName>
                                        </p:attrNameLst>
                                      </p:cBhvr>
                                      <p:to>
                                        <p:strVal val="true"/>
                                      </p:to>
                                    </p:set>
                                  </p:childTnLst>
                                </p:cTn>
                              </p:par>
                              <p:par>
                                <p:cTn id="12" presetID="8" presetClass="emph" presetSubtype="0" repeatCount="3000" fill="hold" grpId="3" nodeType="withEffect">
                                  <p:stCondLst>
                                    <p:cond delay="1000"/>
                                  </p:stCondLst>
                                  <p:childTnLst>
                                    <p:animRot by="21600000">
                                      <p:cBhvr>
                                        <p:cTn id="13"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3" grpId="2" animBg="1"/>
      <p:bldP spid="3" grpId="3"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9ECBC1-99CC-1342-A7BB-166CC8BC164B}"/>
              </a:ext>
            </a:extLst>
          </p:cNvPr>
          <p:cNvSpPr txBox="1"/>
          <p:nvPr/>
        </p:nvSpPr>
        <p:spPr>
          <a:xfrm>
            <a:off x="144594" y="924773"/>
            <a:ext cx="8656029" cy="627864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528.12 – ROLE OF STATE TECHNICAL COMMITTEE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State Technical Committee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ACEP-ALE and WRE: Input on ranking factors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Arial" panose="020B0604020202020204" pitchFamily="34" charset="0"/>
                <a:cs typeface="Arial" panose="020B0604020202020204" pitchFamily="34" charset="0"/>
              </a:rPr>
              <a:t>ACEP-ALE: Input on considering non-grasslands as grasslands of special significance</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lvl="1" indent="-285750" defTabSz="914400">
              <a:buFont typeface="Arial" panose="020B0604020202020204" pitchFamily="34" charset="0"/>
              <a:buChar cha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ACEP-WRE: (new) </a:t>
            </a:r>
            <a:r>
              <a:rPr lang="en-US" sz="2400" dirty="0">
                <a:solidFill>
                  <a:srgbClr val="000000"/>
                </a:solidFill>
                <a:latin typeface="Arial" panose="020B0604020202020204" pitchFamily="34" charset="0"/>
                <a:cs typeface="Arial" panose="020B0604020202020204" pitchFamily="34" charset="0"/>
              </a:rPr>
              <a:t>wetland restoration criteria and guidelines (WRCG) document</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Arial" panose="020B0604020202020204" pitchFamily="34" charset="0"/>
                <a:cs typeface="Arial" panose="020B0604020202020204" pitchFamily="34" charset="0"/>
              </a:rPr>
              <a:t>ACEP- WRE: grazing rights option</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lvl="1" indent="-285750" defTabSz="914400">
              <a:buFont typeface="Arial" panose="020B0604020202020204" pitchFamily="34" charset="0"/>
              <a:buChar char="•"/>
              <a:defRPr/>
            </a:pPr>
            <a:r>
              <a:rPr lang="en-US" sz="2400" dirty="0">
                <a:solidFill>
                  <a:srgbClr val="000000"/>
                </a:solidFill>
                <a:latin typeface="Arial" panose="020B0604020202020204" pitchFamily="34" charset="0"/>
                <a:cs typeface="Arial" panose="020B0604020202020204" pitchFamily="34" charset="0"/>
              </a:rPr>
              <a:t>ACEP- WRE: </a:t>
            </a:r>
            <a:r>
              <a:rPr lang="en-US" dirty="0"/>
              <a:t>Evaluating unique wetland complexes within the State to determine if they are consistent with ACEP-WRE national eligibility criteria. Examples of unique wetland complexes include but are not limited to </a:t>
            </a:r>
            <a:r>
              <a:rPr lang="en-US" dirty="0" err="1"/>
              <a:t>pocosins</a:t>
            </a:r>
            <a:r>
              <a:rPr lang="en-US" dirty="0"/>
              <a:t>, prairie potholes, playas, vernal pools, fens, bogs, or ridge, and swale floodplain complexes. </a:t>
            </a:r>
          </a:p>
          <a:p>
            <a:pPr marL="742950" lvl="1" indent="-285750" defTabSz="914400">
              <a:buFont typeface="Arial" panose="020B0604020202020204" pitchFamily="34" charset="0"/>
              <a:buChar char="•"/>
              <a:defRPr/>
            </a:pPr>
            <a:endParaRPr lang="en-US" sz="1600" dirty="0">
              <a:solidFill>
                <a:srgbClr val="000000"/>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Can be discussed in subcommittees and brought to the main committee for review.</a:t>
            </a:r>
          </a:p>
          <a:p>
            <a:pPr marR="0" lvl="1" algn="l" defTabSz="9144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4415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DA9186-654F-45C1-A2E9-152619197E4A}"/>
              </a:ext>
            </a:extLst>
          </p:cNvPr>
          <p:cNvPicPr>
            <a:picLocks noChangeAspect="1"/>
          </p:cNvPicPr>
          <p:nvPr/>
        </p:nvPicPr>
        <p:blipFill>
          <a:blip r:embed="rId2"/>
          <a:stretch>
            <a:fillRect/>
          </a:stretch>
        </p:blipFill>
        <p:spPr>
          <a:xfrm>
            <a:off x="0" y="1275549"/>
            <a:ext cx="9144000" cy="5155987"/>
          </a:xfrm>
          <a:prstGeom prst="rect">
            <a:avLst/>
          </a:prstGeom>
        </p:spPr>
      </p:pic>
      <p:sp>
        <p:nvSpPr>
          <p:cNvPr id="2" name="Title 1">
            <a:extLst>
              <a:ext uri="{FF2B5EF4-FFF2-40B4-BE49-F238E27FC236}">
                <a16:creationId xmlns:a16="http://schemas.microsoft.com/office/drawing/2014/main" id="{F67ADC54-F4BB-484C-A82B-A09C0D88E267}"/>
              </a:ext>
            </a:extLst>
          </p:cNvPr>
          <p:cNvSpPr>
            <a:spLocks noGrp="1"/>
          </p:cNvSpPr>
          <p:nvPr>
            <p:ph type="title"/>
          </p:nvPr>
        </p:nvSpPr>
        <p:spPr>
          <a:xfrm>
            <a:off x="3292117" y="37307"/>
            <a:ext cx="5785516" cy="770731"/>
          </a:xfrm>
        </p:spPr>
        <p:txBody>
          <a:bodyPr>
            <a:normAutofit/>
          </a:bodyPr>
          <a:lstStyle/>
          <a:p>
            <a:r>
              <a:rPr lang="en-US" dirty="0">
                <a:solidFill>
                  <a:schemeClr val="bg1"/>
                </a:solidFill>
              </a:rPr>
              <a:t>Conservation Desktop</a:t>
            </a:r>
          </a:p>
        </p:txBody>
      </p:sp>
      <p:sp>
        <p:nvSpPr>
          <p:cNvPr id="3" name="TextBox 2">
            <a:extLst>
              <a:ext uri="{FF2B5EF4-FFF2-40B4-BE49-F238E27FC236}">
                <a16:creationId xmlns:a16="http://schemas.microsoft.com/office/drawing/2014/main" id="{24E6F600-EE45-425A-AFC4-74A132CF8784}"/>
              </a:ext>
            </a:extLst>
          </p:cNvPr>
          <p:cNvSpPr txBox="1"/>
          <p:nvPr/>
        </p:nvSpPr>
        <p:spPr>
          <a:xfrm>
            <a:off x="7217546" y="731801"/>
            <a:ext cx="1860087" cy="2339102"/>
          </a:xfrm>
          <a:prstGeom prst="rect">
            <a:avLst/>
          </a:prstGeom>
          <a:solidFill>
            <a:srgbClr val="008A3E"/>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rPr>
              <a:t>Create Schedule</a:t>
            </a:r>
            <a:endParaRPr kumimoji="0" lang="en-US" sz="14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rPr>
              <a:t>Identify or create case</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rPr>
              <a:t>Create practice schedule </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lumMod val="95000"/>
                  </a:srgbClr>
                </a:solidFill>
                <a:effectLst/>
                <a:uLnTx/>
                <a:uFillTx/>
                <a:latin typeface="Calibri" panose="020F0502020204030204"/>
                <a:ea typeface="+mn-ea"/>
                <a:cs typeface="+mn-cs"/>
              </a:rPr>
              <a:t>Add PLUs</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chemeClr val="bg1"/>
                </a:solidFill>
                <a:effectLst/>
                <a:uLnTx/>
                <a:uFillTx/>
                <a:latin typeface="Calibri" panose="020F0502020204030204"/>
                <a:ea typeface="+mn-ea"/>
                <a:cs typeface="+mn-cs"/>
              </a:rPr>
              <a:t>keep the PLUs matching the FSA CLU boundaries as closely as possible.</a:t>
            </a:r>
          </a:p>
        </p:txBody>
      </p:sp>
      <p:sp>
        <p:nvSpPr>
          <p:cNvPr id="6" name="Rectangle 5">
            <a:extLst>
              <a:ext uri="{FF2B5EF4-FFF2-40B4-BE49-F238E27FC236}">
                <a16:creationId xmlns:a16="http://schemas.microsoft.com/office/drawing/2014/main" id="{EF7712C5-7A75-489E-81B9-7A84BA01400A}"/>
              </a:ext>
            </a:extLst>
          </p:cNvPr>
          <p:cNvSpPr/>
          <p:nvPr/>
        </p:nvSpPr>
        <p:spPr>
          <a:xfrm>
            <a:off x="0" y="3365607"/>
            <a:ext cx="683879" cy="268941"/>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529315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5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1211</TotalTime>
  <Words>2999</Words>
  <Application>Microsoft Office PowerPoint</Application>
  <PresentationFormat>On-screen Show (4:3)</PresentationFormat>
  <Paragraphs>319</Paragraphs>
  <Slides>39</Slides>
  <Notes>22</Notes>
  <HiddenSlides>0</HiddenSlides>
  <MMClips>0</MMClips>
  <ScaleCrop>false</ScaleCrop>
  <HeadingPairs>
    <vt:vector size="8" baseType="variant">
      <vt:variant>
        <vt:lpstr>Fonts Used</vt:lpstr>
      </vt:variant>
      <vt:variant>
        <vt:i4>8</vt:i4>
      </vt:variant>
      <vt:variant>
        <vt:lpstr>Theme</vt:lpstr>
      </vt:variant>
      <vt:variant>
        <vt:i4>5</vt:i4>
      </vt:variant>
      <vt:variant>
        <vt:lpstr>Embedded OLE Servers</vt:lpstr>
      </vt:variant>
      <vt:variant>
        <vt:i4>1</vt:i4>
      </vt:variant>
      <vt:variant>
        <vt:lpstr>Slide Titles</vt:lpstr>
      </vt:variant>
      <vt:variant>
        <vt:i4>39</vt:i4>
      </vt:variant>
    </vt:vector>
  </HeadingPairs>
  <TitlesOfParts>
    <vt:vector size="53" baseType="lpstr">
      <vt:lpstr>Arial</vt:lpstr>
      <vt:lpstr>Calibri</vt:lpstr>
      <vt:lpstr>Calibri Light</vt:lpstr>
      <vt:lpstr>Franklin Gothic Book</vt:lpstr>
      <vt:lpstr>Open Sans Extrabold</vt:lpstr>
      <vt:lpstr>Segoe UI</vt:lpstr>
      <vt:lpstr>Times New Roman</vt:lpstr>
      <vt:lpstr>Wingdings</vt:lpstr>
      <vt:lpstr>Custom Design</vt:lpstr>
      <vt:lpstr>1_Custom Design</vt:lpstr>
      <vt:lpstr>2_Office Theme</vt:lpstr>
      <vt:lpstr>5_Custom Design</vt:lpstr>
      <vt:lpstr>1_Office Theme</vt:lpstr>
      <vt:lpstr>Worksheet</vt:lpstr>
      <vt:lpstr>Agricultural Conservation Easement Program ACEP  </vt:lpstr>
      <vt:lpstr>Current NRCS Easement Programs</vt:lpstr>
      <vt:lpstr>Floodplain Easements (EWP-FPE)</vt:lpstr>
      <vt:lpstr>Healthy Forest Reserve Program (HFRP)</vt:lpstr>
      <vt:lpstr>Agricultural Conservation Easement Program (ACEP)</vt:lpstr>
      <vt:lpstr>Changes in policy</vt:lpstr>
      <vt:lpstr>ACEP-ALE – Eligible Entity Contribution Requirements</vt:lpstr>
      <vt:lpstr>PowerPoint Presentation</vt:lpstr>
      <vt:lpstr>Conservation Desktop</vt:lpstr>
      <vt:lpstr>Conservation Assessment and Ranking Tool (CART)</vt:lpstr>
      <vt:lpstr>ACEP – Establishing Threshold Scores- streamlining</vt:lpstr>
      <vt:lpstr>PowerPoint Presentation</vt:lpstr>
      <vt:lpstr>PowerPoint Presentation</vt:lpstr>
      <vt:lpstr>State Criteria- ALE Grasslands of special significance</vt:lpstr>
      <vt:lpstr>ALE- criteria in Excel</vt:lpstr>
      <vt:lpstr>ACEP-WRE Ranking Criteria</vt:lpstr>
      <vt:lpstr>PowerPoint Presentation</vt:lpstr>
      <vt:lpstr>ACEP-WRE - Restoration</vt:lpstr>
      <vt:lpstr>Input on adjacent land</vt:lpstr>
      <vt:lpstr>Special Enrollment Options </vt:lpstr>
      <vt:lpstr>Special Enrollment Options</vt:lpstr>
      <vt:lpstr>Conservation Stewardship Program</vt:lpstr>
      <vt:lpstr>CSP Highlights</vt:lpstr>
      <vt:lpstr>CSP Funds Management  </vt:lpstr>
      <vt:lpstr>PowerPoint Presentation</vt:lpstr>
      <vt:lpstr>PowerPoint Presentation</vt:lpstr>
      <vt:lpstr>PowerPoint Presentation</vt:lpstr>
      <vt:lpstr>PowerPoint Presentation</vt:lpstr>
      <vt:lpstr>PowerPoint Presentation</vt:lpstr>
      <vt:lpstr>PowerPoint Presentation</vt:lpstr>
      <vt:lpstr>Voluntary Public Access and Habitat Incentive Program (VPA-HIP)</vt:lpstr>
      <vt:lpstr>Program Purpose</vt:lpstr>
      <vt:lpstr>VPA-HIP Overview</vt:lpstr>
      <vt:lpstr>VPA-HIP Overview</vt:lpstr>
      <vt:lpstr>Conservation  Innovation Grants</vt:lpstr>
      <vt:lpstr>CIG Classic </vt:lpstr>
      <vt:lpstr>PowerPoint Presentation</vt:lpstr>
      <vt:lpstr>CIG On-Farm Trials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Cholas, Athena - NRCS, Albuquerque, NM</dc:creator>
  <cp:lastModifiedBy>Luna, Leonard - NRCS, Albuquerque, NM</cp:lastModifiedBy>
  <cp:revision>65</cp:revision>
  <dcterms:created xsi:type="dcterms:W3CDTF">2019-11-13T22:28:55Z</dcterms:created>
  <dcterms:modified xsi:type="dcterms:W3CDTF">2022-10-29T02:34:41Z</dcterms:modified>
</cp:coreProperties>
</file>