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tif" ContentType="image/tif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3" r:id="rId1"/>
    <p:sldMasterId id="2147483797" r:id="rId2"/>
    <p:sldMasterId id="2147483809" r:id="rId3"/>
    <p:sldMasterId id="2147483821" r:id="rId4"/>
    <p:sldMasterId id="2147483845" r:id="rId5"/>
    <p:sldMasterId id="2147483857" r:id="rId6"/>
  </p:sldMasterIdLst>
  <p:sldIdLst>
    <p:sldId id="256" r:id="rId7"/>
    <p:sldId id="263" r:id="rId8"/>
    <p:sldId id="298" r:id="rId9"/>
    <p:sldId id="266" r:id="rId10"/>
    <p:sldId id="271" r:id="rId11"/>
    <p:sldId id="265" r:id="rId12"/>
    <p:sldId id="281" r:id="rId13"/>
    <p:sldId id="283" r:id="rId14"/>
    <p:sldId id="284" r:id="rId15"/>
    <p:sldId id="287" r:id="rId16"/>
    <p:sldId id="305" r:id="rId17"/>
    <p:sldId id="304" r:id="rId18"/>
    <p:sldId id="285" r:id="rId19"/>
    <p:sldId id="290" r:id="rId20"/>
    <p:sldId id="293" r:id="rId21"/>
    <p:sldId id="289" r:id="rId22"/>
    <p:sldId id="291" r:id="rId23"/>
    <p:sldId id="292" r:id="rId24"/>
    <p:sldId id="297" r:id="rId25"/>
    <p:sldId id="299" r:id="rId26"/>
    <p:sldId id="280" r:id="rId27"/>
    <p:sldId id="294" r:id="rId28"/>
    <p:sldId id="300" r:id="rId29"/>
    <p:sldId id="295" r:id="rId30"/>
    <p:sldId id="301" r:id="rId31"/>
    <p:sldId id="302" r:id="rId32"/>
    <p:sldId id="306" r:id="rId33"/>
    <p:sldId id="307" r:id="rId34"/>
    <p:sldId id="308" r:id="rId35"/>
    <p:sldId id="303" r:id="rId36"/>
    <p:sldId id="309" r:id="rId37"/>
    <p:sldId id="310" r:id="rId3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18" autoAdjust="0"/>
    <p:restoredTop sz="95481" autoAdjust="0"/>
  </p:normalViewPr>
  <p:slideViewPr>
    <p:cSldViewPr snapToGrid="0">
      <p:cViewPr varScale="1">
        <p:scale>
          <a:sx n="55" d="100"/>
          <a:sy n="55" d="100"/>
        </p:scale>
        <p:origin x="1219" y="38"/>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presProps" Target="presProps.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tableStyles" Target="tableStyles.xml"/><Relationship Id="rId7" Type="http://schemas.openxmlformats.org/officeDocument/2006/relationships/slide" Target="slides/slide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8" Type="http://schemas.openxmlformats.org/officeDocument/2006/relationships/slide" Target="slides/slide2.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FY 20 EQIP Applications and Contracts</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Number of Applications</c:v>
                </c:pt>
              </c:strCache>
            </c:strRef>
          </c:tx>
          <c:spPr>
            <a:solidFill>
              <a:schemeClr val="accent1"/>
            </a:solidFill>
            <a:ln>
              <a:noFill/>
            </a:ln>
            <a:effectLst/>
          </c:spPr>
          <c:invertIfNegative val="0"/>
          <c:cat>
            <c:numRef>
              <c:f>Sheet1!$A$2:$A$12</c:f>
              <c:numCache>
                <c:formatCode>General</c:formatCode>
                <c:ptCount val="11"/>
                <c:pt idx="0">
                  <c:v>1</c:v>
                </c:pt>
                <c:pt idx="1">
                  <c:v>2</c:v>
                </c:pt>
                <c:pt idx="2">
                  <c:v>3</c:v>
                </c:pt>
                <c:pt idx="3">
                  <c:v>4</c:v>
                </c:pt>
                <c:pt idx="4">
                  <c:v>5</c:v>
                </c:pt>
                <c:pt idx="5">
                  <c:v>6</c:v>
                </c:pt>
                <c:pt idx="6">
                  <c:v>7</c:v>
                </c:pt>
                <c:pt idx="7">
                  <c:v>8</c:v>
                </c:pt>
                <c:pt idx="8">
                  <c:v>9</c:v>
                </c:pt>
                <c:pt idx="9">
                  <c:v>10</c:v>
                </c:pt>
                <c:pt idx="10">
                  <c:v>11</c:v>
                </c:pt>
              </c:numCache>
            </c:numRef>
          </c:cat>
          <c:val>
            <c:numRef>
              <c:f>Sheet1!$B$2:$B$12</c:f>
              <c:numCache>
                <c:formatCode>General</c:formatCode>
                <c:ptCount val="11"/>
                <c:pt idx="0">
                  <c:v>153</c:v>
                </c:pt>
                <c:pt idx="1">
                  <c:v>121</c:v>
                </c:pt>
                <c:pt idx="2">
                  <c:v>129</c:v>
                </c:pt>
                <c:pt idx="3">
                  <c:v>180</c:v>
                </c:pt>
                <c:pt idx="4">
                  <c:v>133</c:v>
                </c:pt>
                <c:pt idx="5">
                  <c:v>170</c:v>
                </c:pt>
                <c:pt idx="6">
                  <c:v>94</c:v>
                </c:pt>
                <c:pt idx="7">
                  <c:v>71</c:v>
                </c:pt>
                <c:pt idx="8">
                  <c:v>72</c:v>
                </c:pt>
                <c:pt idx="9">
                  <c:v>102</c:v>
                </c:pt>
                <c:pt idx="10">
                  <c:v>170</c:v>
                </c:pt>
              </c:numCache>
            </c:numRef>
          </c:val>
          <c:extLst>
            <c:ext xmlns:c16="http://schemas.microsoft.com/office/drawing/2014/chart" uri="{C3380CC4-5D6E-409C-BE32-E72D297353CC}">
              <c16:uniqueId val="{00000000-847F-4CBA-AC48-9E1FFB738D02}"/>
            </c:ext>
          </c:extLst>
        </c:ser>
        <c:ser>
          <c:idx val="1"/>
          <c:order val="1"/>
          <c:tx>
            <c:strRef>
              <c:f>Sheet1!$C$1</c:f>
              <c:strCache>
                <c:ptCount val="1"/>
                <c:pt idx="0">
                  <c:v>Number of Contracts</c:v>
                </c:pt>
              </c:strCache>
            </c:strRef>
          </c:tx>
          <c:spPr>
            <a:solidFill>
              <a:schemeClr val="accent2"/>
            </a:solidFill>
            <a:ln>
              <a:noFill/>
            </a:ln>
            <a:effectLst/>
          </c:spPr>
          <c:invertIfNegative val="0"/>
          <c:cat>
            <c:numRef>
              <c:f>Sheet1!$A$2:$A$12</c:f>
              <c:numCache>
                <c:formatCode>General</c:formatCode>
                <c:ptCount val="11"/>
                <c:pt idx="0">
                  <c:v>1</c:v>
                </c:pt>
                <c:pt idx="1">
                  <c:v>2</c:v>
                </c:pt>
                <c:pt idx="2">
                  <c:v>3</c:v>
                </c:pt>
                <c:pt idx="3">
                  <c:v>4</c:v>
                </c:pt>
                <c:pt idx="4">
                  <c:v>5</c:v>
                </c:pt>
                <c:pt idx="5">
                  <c:v>6</c:v>
                </c:pt>
                <c:pt idx="6">
                  <c:v>7</c:v>
                </c:pt>
                <c:pt idx="7">
                  <c:v>8</c:v>
                </c:pt>
                <c:pt idx="8">
                  <c:v>9</c:v>
                </c:pt>
                <c:pt idx="9">
                  <c:v>10</c:v>
                </c:pt>
                <c:pt idx="10">
                  <c:v>11</c:v>
                </c:pt>
              </c:numCache>
            </c:numRef>
          </c:cat>
          <c:val>
            <c:numRef>
              <c:f>Sheet1!$C$2:$C$12</c:f>
              <c:numCache>
                <c:formatCode>General</c:formatCode>
                <c:ptCount val="11"/>
                <c:pt idx="0">
                  <c:v>21</c:v>
                </c:pt>
                <c:pt idx="1">
                  <c:v>29</c:v>
                </c:pt>
                <c:pt idx="2">
                  <c:v>30</c:v>
                </c:pt>
                <c:pt idx="3">
                  <c:v>18</c:v>
                </c:pt>
                <c:pt idx="4">
                  <c:v>29</c:v>
                </c:pt>
                <c:pt idx="5">
                  <c:v>25</c:v>
                </c:pt>
                <c:pt idx="6">
                  <c:v>19</c:v>
                </c:pt>
                <c:pt idx="7">
                  <c:v>17</c:v>
                </c:pt>
                <c:pt idx="8">
                  <c:v>38</c:v>
                </c:pt>
                <c:pt idx="9">
                  <c:v>16</c:v>
                </c:pt>
                <c:pt idx="10">
                  <c:v>39</c:v>
                </c:pt>
              </c:numCache>
            </c:numRef>
          </c:val>
          <c:extLst>
            <c:ext xmlns:c16="http://schemas.microsoft.com/office/drawing/2014/chart" uri="{C3380CC4-5D6E-409C-BE32-E72D297353CC}">
              <c16:uniqueId val="{00000001-847F-4CBA-AC48-9E1FFB738D02}"/>
            </c:ext>
          </c:extLst>
        </c:ser>
        <c:dLbls>
          <c:showLegendKey val="0"/>
          <c:showVal val="0"/>
          <c:showCatName val="0"/>
          <c:showSerName val="0"/>
          <c:showPercent val="0"/>
          <c:showBubbleSize val="0"/>
        </c:dLbls>
        <c:gapWidth val="219"/>
        <c:overlap val="-27"/>
        <c:axId val="473747304"/>
        <c:axId val="473746912"/>
      </c:barChart>
      <c:catAx>
        <c:axId val="473747304"/>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dirty="0"/>
                  <a:t>NRCS TEAM</a:t>
                </a:r>
              </a:p>
            </c:rich>
          </c:tx>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73746912"/>
        <c:crosses val="autoZero"/>
        <c:auto val="1"/>
        <c:lblAlgn val="ctr"/>
        <c:lblOffset val="100"/>
        <c:noMultiLvlLbl val="0"/>
      </c:catAx>
      <c:valAx>
        <c:axId val="47374691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737473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Team</a:t>
            </a:r>
            <a:r>
              <a:rPr lang="en-US" baseline="0" dirty="0"/>
              <a:t> Allocation vs Obligation</a:t>
            </a:r>
            <a:endParaRPr lang="en-US"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Allocation</c:v>
                </c:pt>
              </c:strCache>
            </c:strRef>
          </c:tx>
          <c:spPr>
            <a:solidFill>
              <a:schemeClr val="accent1"/>
            </a:solidFill>
            <a:ln>
              <a:noFill/>
            </a:ln>
            <a:effectLst/>
          </c:spPr>
          <c:invertIfNegative val="0"/>
          <c:cat>
            <c:numRef>
              <c:f>Sheet1!$A$2:$A$12</c:f>
              <c:numCache>
                <c:formatCode>General</c:formatCode>
                <c:ptCount val="11"/>
                <c:pt idx="0">
                  <c:v>1</c:v>
                </c:pt>
                <c:pt idx="1">
                  <c:v>2</c:v>
                </c:pt>
                <c:pt idx="2">
                  <c:v>3</c:v>
                </c:pt>
                <c:pt idx="3">
                  <c:v>4</c:v>
                </c:pt>
                <c:pt idx="4">
                  <c:v>5</c:v>
                </c:pt>
                <c:pt idx="5">
                  <c:v>6</c:v>
                </c:pt>
                <c:pt idx="6">
                  <c:v>7</c:v>
                </c:pt>
                <c:pt idx="7">
                  <c:v>8</c:v>
                </c:pt>
                <c:pt idx="8">
                  <c:v>9</c:v>
                </c:pt>
                <c:pt idx="9">
                  <c:v>10</c:v>
                </c:pt>
                <c:pt idx="10">
                  <c:v>11</c:v>
                </c:pt>
              </c:numCache>
            </c:numRef>
          </c:cat>
          <c:val>
            <c:numRef>
              <c:f>Sheet1!$B$2:$B$12</c:f>
              <c:numCache>
                <c:formatCode>"$"#,##0</c:formatCode>
                <c:ptCount val="11"/>
                <c:pt idx="0">
                  <c:v>526564.21282036544</c:v>
                </c:pt>
                <c:pt idx="1">
                  <c:v>542534.19956767815</c:v>
                </c:pt>
                <c:pt idx="2">
                  <c:v>482268.25678397564</c:v>
                </c:pt>
                <c:pt idx="3">
                  <c:v>985972.64165181341</c:v>
                </c:pt>
                <c:pt idx="4">
                  <c:v>1022177.7371202393</c:v>
                </c:pt>
                <c:pt idx="5">
                  <c:v>1337766.8657021862</c:v>
                </c:pt>
                <c:pt idx="6">
                  <c:v>876538</c:v>
                </c:pt>
                <c:pt idx="7">
                  <c:v>784956.56732934783</c:v>
                </c:pt>
                <c:pt idx="8">
                  <c:v>858020.38347245322</c:v>
                </c:pt>
                <c:pt idx="9">
                  <c:v>1746235.8030640306</c:v>
                </c:pt>
                <c:pt idx="10">
                  <c:v>1811965.0990041639</c:v>
                </c:pt>
              </c:numCache>
            </c:numRef>
          </c:val>
          <c:extLst>
            <c:ext xmlns:c16="http://schemas.microsoft.com/office/drawing/2014/chart" uri="{C3380CC4-5D6E-409C-BE32-E72D297353CC}">
              <c16:uniqueId val="{00000000-1716-47EA-AA08-9094C88EB230}"/>
            </c:ext>
          </c:extLst>
        </c:ser>
        <c:ser>
          <c:idx val="1"/>
          <c:order val="1"/>
          <c:tx>
            <c:strRef>
              <c:f>Sheet1!$C$1</c:f>
              <c:strCache>
                <c:ptCount val="1"/>
                <c:pt idx="0">
                  <c:v>Obligation</c:v>
                </c:pt>
              </c:strCache>
            </c:strRef>
          </c:tx>
          <c:spPr>
            <a:solidFill>
              <a:srgbClr val="FF0000"/>
            </a:solidFill>
            <a:ln>
              <a:noFill/>
            </a:ln>
            <a:effectLst/>
          </c:spPr>
          <c:invertIfNegative val="0"/>
          <c:cat>
            <c:numRef>
              <c:f>Sheet1!$A$2:$A$12</c:f>
              <c:numCache>
                <c:formatCode>General</c:formatCode>
                <c:ptCount val="11"/>
                <c:pt idx="0">
                  <c:v>1</c:v>
                </c:pt>
                <c:pt idx="1">
                  <c:v>2</c:v>
                </c:pt>
                <c:pt idx="2">
                  <c:v>3</c:v>
                </c:pt>
                <c:pt idx="3">
                  <c:v>4</c:v>
                </c:pt>
                <c:pt idx="4">
                  <c:v>5</c:v>
                </c:pt>
                <c:pt idx="5">
                  <c:v>6</c:v>
                </c:pt>
                <c:pt idx="6">
                  <c:v>7</c:v>
                </c:pt>
                <c:pt idx="7">
                  <c:v>8</c:v>
                </c:pt>
                <c:pt idx="8">
                  <c:v>9</c:v>
                </c:pt>
                <c:pt idx="9">
                  <c:v>10</c:v>
                </c:pt>
                <c:pt idx="10">
                  <c:v>11</c:v>
                </c:pt>
              </c:numCache>
            </c:numRef>
          </c:cat>
          <c:val>
            <c:numRef>
              <c:f>Sheet1!$C$2:$C$12</c:f>
              <c:numCache>
                <c:formatCode>"$"#,##0.00</c:formatCode>
                <c:ptCount val="11"/>
                <c:pt idx="0">
                  <c:v>1499820</c:v>
                </c:pt>
                <c:pt idx="1">
                  <c:v>1733619</c:v>
                </c:pt>
                <c:pt idx="2">
                  <c:v>1691642</c:v>
                </c:pt>
                <c:pt idx="3">
                  <c:v>1596068</c:v>
                </c:pt>
                <c:pt idx="4">
                  <c:v>2237105</c:v>
                </c:pt>
                <c:pt idx="5">
                  <c:v>3042218</c:v>
                </c:pt>
                <c:pt idx="6">
                  <c:v>2136184</c:v>
                </c:pt>
                <c:pt idx="7">
                  <c:v>1602089</c:v>
                </c:pt>
                <c:pt idx="8">
                  <c:v>2692628</c:v>
                </c:pt>
                <c:pt idx="9">
                  <c:v>2490764</c:v>
                </c:pt>
                <c:pt idx="10">
                  <c:v>4123979</c:v>
                </c:pt>
              </c:numCache>
            </c:numRef>
          </c:val>
          <c:extLst>
            <c:ext xmlns:c16="http://schemas.microsoft.com/office/drawing/2014/chart" uri="{C3380CC4-5D6E-409C-BE32-E72D297353CC}">
              <c16:uniqueId val="{00000001-1716-47EA-AA08-9094C88EB230}"/>
            </c:ext>
          </c:extLst>
        </c:ser>
        <c:dLbls>
          <c:showLegendKey val="0"/>
          <c:showVal val="0"/>
          <c:showCatName val="0"/>
          <c:showSerName val="0"/>
          <c:showPercent val="0"/>
          <c:showBubbleSize val="0"/>
        </c:dLbls>
        <c:gapWidth val="219"/>
        <c:overlap val="-27"/>
        <c:axId val="471436544"/>
        <c:axId val="471436936"/>
      </c:barChart>
      <c:catAx>
        <c:axId val="471436544"/>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dirty="0"/>
                  <a:t>Teams</a:t>
                </a:r>
              </a:p>
            </c:rich>
          </c:tx>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71436936"/>
        <c:crosses val="autoZero"/>
        <c:auto val="1"/>
        <c:lblAlgn val="ctr"/>
        <c:lblOffset val="100"/>
        <c:noMultiLvlLbl val="0"/>
      </c:catAx>
      <c:valAx>
        <c:axId val="47143693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dirty="0"/>
                  <a:t>Funds</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7143654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A6815B-DB91-4AD7-BC20-1C46CF5ADF6A}" type="datetimeFigureOut">
              <a:rPr lang="en-US" smtClean="0"/>
              <a:t>10/28/2022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19769698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A6815B-DB91-4AD7-BC20-1C46CF5ADF6A}" type="datetimeFigureOut">
              <a:rPr lang="en-US" smtClean="0"/>
              <a:t>10/28/2022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11038289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A6815B-DB91-4AD7-BC20-1C46CF5ADF6A}" type="datetimeFigureOut">
              <a:rPr lang="en-US" smtClean="0"/>
              <a:t>10/28/2022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17393614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A6815B-DB91-4AD7-BC20-1C46CF5ADF6A}" type="datetimeFigureOut">
              <a:rPr lang="en-US" smtClean="0"/>
              <a:t>10/28/2022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42305655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A6815B-DB91-4AD7-BC20-1C46CF5ADF6A}" type="datetimeFigureOut">
              <a:rPr lang="en-US" smtClean="0"/>
              <a:t>10/28/2022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7728452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A6815B-DB91-4AD7-BC20-1C46CF5ADF6A}" type="datetimeFigureOut">
              <a:rPr lang="en-US" smtClean="0"/>
              <a:t>10/28/2022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39297361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A6815B-DB91-4AD7-BC20-1C46CF5ADF6A}" type="datetimeFigureOut">
              <a:rPr lang="en-US" smtClean="0"/>
              <a:t>10/28/2022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35685276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A6815B-DB91-4AD7-BC20-1C46CF5ADF6A}" type="datetimeFigureOut">
              <a:rPr lang="en-US" smtClean="0"/>
              <a:t>10/28/2022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24049376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A6815B-DB91-4AD7-BC20-1C46CF5ADF6A}" type="datetimeFigureOut">
              <a:rPr lang="en-US" smtClean="0"/>
              <a:t>10/28/2022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30655149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A6815B-DB91-4AD7-BC20-1C46CF5ADF6A}" type="datetimeFigureOut">
              <a:rPr lang="en-US" smtClean="0"/>
              <a:t>10/28/2022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12457294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A6815B-DB91-4AD7-BC20-1C46CF5ADF6A}" type="datetimeFigureOut">
              <a:rPr lang="en-US" smtClean="0"/>
              <a:t>10/28/2022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24370084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A6815B-DB91-4AD7-BC20-1C46CF5ADF6A}" type="datetimeFigureOut">
              <a:rPr lang="en-US" smtClean="0"/>
              <a:t>10/28/2022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406999540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A6815B-DB91-4AD7-BC20-1C46CF5ADF6A}" type="datetimeFigureOut">
              <a:rPr lang="en-US" smtClean="0"/>
              <a:t>10/28/2022</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29903064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A6815B-DB91-4AD7-BC20-1C46CF5ADF6A}" type="datetimeFigureOut">
              <a:rPr lang="en-US" smtClean="0"/>
              <a:t>10/28/2022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183162794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A6815B-DB91-4AD7-BC20-1C46CF5ADF6A}" type="datetimeFigureOut">
              <a:rPr lang="en-US" smtClean="0"/>
              <a:t>10/28/2022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258577639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A6815B-DB91-4AD7-BC20-1C46CF5ADF6A}" type="datetimeFigureOut">
              <a:rPr lang="en-US" smtClean="0"/>
              <a:t>10/28/2022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14400763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A6815B-DB91-4AD7-BC20-1C46CF5ADF6A}" type="datetimeFigureOut">
              <a:rPr lang="en-US" smtClean="0"/>
              <a:t>10/28/2022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151198059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A6815B-DB91-4AD7-BC20-1C46CF5ADF6A}" type="datetimeFigureOut">
              <a:rPr lang="en-US" smtClean="0"/>
              <a:t>10/28/2022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374352194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A6815B-DB91-4AD7-BC20-1C46CF5ADF6A}" type="datetimeFigureOut">
              <a:rPr lang="en-US" smtClean="0"/>
              <a:t>10/28/2022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152368451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A6815B-DB91-4AD7-BC20-1C46CF5ADF6A}" type="datetimeFigureOut">
              <a:rPr lang="en-US" smtClean="0"/>
              <a:t>10/28/2022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235141611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A6815B-DB91-4AD7-BC20-1C46CF5ADF6A}" type="datetimeFigureOut">
              <a:rPr lang="en-US" smtClean="0"/>
              <a:t>10/28/2022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19953449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A6815B-DB91-4AD7-BC20-1C46CF5ADF6A}" type="datetimeFigureOut">
              <a:rPr lang="en-US" smtClean="0"/>
              <a:t>10/28/2022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14173607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A6815B-DB91-4AD7-BC20-1C46CF5ADF6A}" type="datetimeFigureOut">
              <a:rPr lang="en-US" smtClean="0"/>
              <a:t>10/28/2022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177174111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A6815B-DB91-4AD7-BC20-1C46CF5ADF6A}" type="datetimeFigureOut">
              <a:rPr lang="en-US" smtClean="0"/>
              <a:t>10/28/2022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373138306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A6815B-DB91-4AD7-BC20-1C46CF5ADF6A}" type="datetimeFigureOut">
              <a:rPr lang="en-US" smtClean="0"/>
              <a:t>10/28/2022</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18458792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A6815B-DB91-4AD7-BC20-1C46CF5ADF6A}" type="datetimeFigureOut">
              <a:rPr lang="en-US" smtClean="0"/>
              <a:t>10/28/2022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194868330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A6815B-DB91-4AD7-BC20-1C46CF5ADF6A}" type="datetimeFigureOut">
              <a:rPr lang="en-US" smtClean="0"/>
              <a:t>10/28/2022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428359349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A6815B-DB91-4AD7-BC20-1C46CF5ADF6A}" type="datetimeFigureOut">
              <a:rPr lang="en-US" smtClean="0"/>
              <a:t>10/28/2022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355355842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A6815B-DB91-4AD7-BC20-1C46CF5ADF6A}" type="datetimeFigureOut">
              <a:rPr lang="en-US" smtClean="0"/>
              <a:t>10/28/2022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26743440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A6815B-DB91-4AD7-BC20-1C46CF5ADF6A}" type="datetimeFigureOut">
              <a:rPr lang="en-US" smtClean="0"/>
              <a:t>10/28/2022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151062966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A6815B-DB91-4AD7-BC20-1C46CF5ADF6A}" type="datetimeFigureOut">
              <a:rPr lang="en-US" smtClean="0"/>
              <a:t>10/28/2022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418487034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A6815B-DB91-4AD7-BC20-1C46CF5ADF6A}" type="datetimeFigureOut">
              <a:rPr lang="en-US" smtClean="0"/>
              <a:t>10/28/2022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139929399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A6815B-DB91-4AD7-BC20-1C46CF5ADF6A}" type="datetimeFigureOut">
              <a:rPr lang="en-US" smtClean="0"/>
              <a:t>10/28/2022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6297098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A6815B-DB91-4AD7-BC20-1C46CF5ADF6A}" type="datetimeFigureOut">
              <a:rPr lang="en-US" smtClean="0"/>
              <a:t>10/28/2022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141440031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A6815B-DB91-4AD7-BC20-1C46CF5ADF6A}" type="datetimeFigureOut">
              <a:rPr lang="en-US" smtClean="0"/>
              <a:t>10/28/2022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208233044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A6815B-DB91-4AD7-BC20-1C46CF5ADF6A}" type="datetimeFigureOut">
              <a:rPr lang="en-US" smtClean="0"/>
              <a:t>10/28/2022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280138347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A6815B-DB91-4AD7-BC20-1C46CF5ADF6A}" type="datetimeFigureOut">
              <a:rPr lang="en-US" smtClean="0"/>
              <a:t>10/28/2022</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25044669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A6815B-DB91-4AD7-BC20-1C46CF5ADF6A}" type="datetimeFigureOut">
              <a:rPr lang="en-US" smtClean="0"/>
              <a:t>10/28/2022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284628930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A6815B-DB91-4AD7-BC20-1C46CF5ADF6A}" type="datetimeFigureOut">
              <a:rPr lang="en-US" smtClean="0"/>
              <a:t>10/28/2022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44362203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A6815B-DB91-4AD7-BC20-1C46CF5ADF6A}" type="datetimeFigureOut">
              <a:rPr lang="en-US" smtClean="0"/>
              <a:t>10/28/2022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249538674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A6815B-DB91-4AD7-BC20-1C46CF5ADF6A}" type="datetimeFigureOut">
              <a:rPr lang="en-US" smtClean="0"/>
              <a:t>10/28/2022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167436778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A6815B-DB91-4AD7-BC20-1C46CF5ADF6A}" type="datetimeFigureOut">
              <a:rPr lang="en-US" smtClean="0"/>
              <a:t>10/28/2022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138347791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A6815B-DB91-4AD7-BC20-1C46CF5ADF6A}" type="datetimeFigureOut">
              <a:rPr lang="en-US" smtClean="0"/>
              <a:t>10/28/2022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346526261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A6815B-DB91-4AD7-BC20-1C46CF5ADF6A}" type="datetimeFigureOut">
              <a:rPr lang="en-US" smtClean="0"/>
              <a:t>10/28/2022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16655324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A6815B-DB91-4AD7-BC20-1C46CF5ADF6A}" type="datetimeFigureOut">
              <a:rPr lang="en-US" smtClean="0"/>
              <a:t>10/28/2022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235685946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A6815B-DB91-4AD7-BC20-1C46CF5ADF6A}" type="datetimeFigureOut">
              <a:rPr lang="en-US" smtClean="0"/>
              <a:t>10/28/2022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311310808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A6815B-DB91-4AD7-BC20-1C46CF5ADF6A}" type="datetimeFigureOut">
              <a:rPr lang="en-US" smtClean="0"/>
              <a:t>10/28/2022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352516496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A6815B-DB91-4AD7-BC20-1C46CF5ADF6A}" type="datetimeFigureOut">
              <a:rPr lang="en-US" smtClean="0"/>
              <a:t>10/28/2022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139632162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A6815B-DB91-4AD7-BC20-1C46CF5ADF6A}" type="datetimeFigureOut">
              <a:rPr lang="en-US" smtClean="0"/>
              <a:t>10/28/2022</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308614457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A6815B-DB91-4AD7-BC20-1C46CF5ADF6A}" type="datetimeFigureOut">
              <a:rPr lang="en-US" smtClean="0"/>
              <a:t>10/28/2022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167773058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A6815B-DB91-4AD7-BC20-1C46CF5ADF6A}" type="datetimeFigureOut">
              <a:rPr lang="en-US" smtClean="0"/>
              <a:t>10/28/2022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191692588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A6815B-DB91-4AD7-BC20-1C46CF5ADF6A}" type="datetimeFigureOut">
              <a:rPr lang="en-US" smtClean="0"/>
              <a:t>10/28/2022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351210279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A6815B-DB91-4AD7-BC20-1C46CF5ADF6A}" type="datetimeFigureOut">
              <a:rPr lang="en-US" smtClean="0"/>
              <a:t>10/28/2022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24829781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A6815B-DB91-4AD7-BC20-1C46CF5ADF6A}" type="datetimeFigureOut">
              <a:rPr lang="en-US" smtClean="0"/>
              <a:t>10/28/2022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6047793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A6815B-DB91-4AD7-BC20-1C46CF5ADF6A}" type="datetimeFigureOut">
              <a:rPr lang="en-US" smtClean="0"/>
              <a:t>10/28/2022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30526117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A6815B-DB91-4AD7-BC20-1C46CF5ADF6A}" type="datetimeFigureOut">
              <a:rPr lang="en-US" smtClean="0"/>
              <a:t>10/28/2022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368845586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A6815B-DB91-4AD7-BC20-1C46CF5ADF6A}" type="datetimeFigureOut">
              <a:rPr lang="en-US" smtClean="0"/>
              <a:t>10/28/2022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292743734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A6815B-DB91-4AD7-BC20-1C46CF5ADF6A}" type="datetimeFigureOut">
              <a:rPr lang="en-US" smtClean="0"/>
              <a:t>10/28/2022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382743907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A6815B-DB91-4AD7-BC20-1C46CF5ADF6A}" type="datetimeFigureOut">
              <a:rPr lang="en-US" smtClean="0"/>
              <a:t>10/28/2022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379467526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A6815B-DB91-4AD7-BC20-1C46CF5ADF6A}" type="datetimeFigureOut">
              <a:rPr lang="en-US" smtClean="0"/>
              <a:t>10/28/2022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40733274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A6815B-DB91-4AD7-BC20-1C46CF5ADF6A}" type="datetimeFigureOut">
              <a:rPr lang="en-US" smtClean="0"/>
              <a:t>10/28/2022</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279106510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A6815B-DB91-4AD7-BC20-1C46CF5ADF6A}" type="datetimeFigureOut">
              <a:rPr lang="en-US" smtClean="0"/>
              <a:t>10/28/2022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80327255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A6815B-DB91-4AD7-BC20-1C46CF5ADF6A}" type="datetimeFigureOut">
              <a:rPr lang="en-US" smtClean="0"/>
              <a:t>10/28/2022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4741357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A6815B-DB91-4AD7-BC20-1C46CF5ADF6A}" type="datetimeFigureOut">
              <a:rPr lang="en-US" smtClean="0"/>
              <a:t>10/28/2022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11310414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A6815B-DB91-4AD7-BC20-1C46CF5ADF6A}" type="datetimeFigureOut">
              <a:rPr lang="en-US" smtClean="0"/>
              <a:t>10/28/2022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12592307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A6815B-DB91-4AD7-BC20-1C46CF5ADF6A}" type="datetimeFigureOut">
              <a:rPr lang="en-US" smtClean="0"/>
              <a:t>10/28/2022</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38949695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17000" b="-17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A6815B-DB91-4AD7-BC20-1C46CF5ADF6A}" type="datetimeFigureOut">
              <a:rPr lang="en-US" smtClean="0"/>
              <a:t>10/28/2022</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6FBB8F-1946-4584-ACBE-E0EF0395C8F5}" type="slidenum">
              <a:rPr lang="en-US" smtClean="0"/>
              <a:t>‹#›</a:t>
            </a:fld>
            <a:endParaRPr lang="en-US"/>
          </a:p>
        </p:txBody>
      </p:sp>
    </p:spTree>
    <p:extLst>
      <p:ext uri="{BB962C8B-B14F-4D97-AF65-F5344CB8AC3E}">
        <p14:creationId xmlns:p14="http://schemas.microsoft.com/office/powerpoint/2010/main" val="1610178247"/>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A6815B-DB91-4AD7-BC20-1C46CF5ADF6A}" type="datetimeFigureOut">
              <a:rPr lang="en-US" smtClean="0"/>
              <a:t>10/28/2022</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6FBB8F-1946-4584-ACBE-E0EF0395C8F5}" type="slidenum">
              <a:rPr lang="en-US" smtClean="0"/>
              <a:t>‹#›</a:t>
            </a:fld>
            <a:endParaRPr lang="en-US"/>
          </a:p>
        </p:txBody>
      </p:sp>
    </p:spTree>
    <p:extLst>
      <p:ext uri="{BB962C8B-B14F-4D97-AF65-F5344CB8AC3E}">
        <p14:creationId xmlns:p14="http://schemas.microsoft.com/office/powerpoint/2010/main" val="2642585914"/>
      </p:ext>
    </p:extLst>
  </p:cSld>
  <p:clrMap bg1="dk1" tx1="lt1" bg2="dk2" tx2="lt2" accent1="accent1" accent2="accent2" accent3="accent3" accent4="accent4" accent5="accent5" accent6="accent6" hlink="hlink" folHlink="folHlink"/>
  <p:sldLayoutIdLst>
    <p:sldLayoutId id="2147483798" r:id="rId1"/>
    <p:sldLayoutId id="2147483799" r:id="rId2"/>
    <p:sldLayoutId id="2147483800" r:id="rId3"/>
    <p:sldLayoutId id="2147483801" r:id="rId4"/>
    <p:sldLayoutId id="2147483802" r:id="rId5"/>
    <p:sldLayoutId id="2147483803" r:id="rId6"/>
    <p:sldLayoutId id="2147483804" r:id="rId7"/>
    <p:sldLayoutId id="2147483805" r:id="rId8"/>
    <p:sldLayoutId id="2147483806" r:id="rId9"/>
    <p:sldLayoutId id="2147483807" r:id="rId10"/>
    <p:sldLayoutId id="214748380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A6815B-DB91-4AD7-BC20-1C46CF5ADF6A}" type="datetimeFigureOut">
              <a:rPr lang="en-US" smtClean="0"/>
              <a:t>10/28/2022</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6FBB8F-1946-4584-ACBE-E0EF0395C8F5}" type="slidenum">
              <a:rPr lang="en-US" smtClean="0"/>
              <a:t>‹#›</a:t>
            </a:fld>
            <a:endParaRPr lang="en-US"/>
          </a:p>
        </p:txBody>
      </p:sp>
    </p:spTree>
    <p:extLst>
      <p:ext uri="{BB962C8B-B14F-4D97-AF65-F5344CB8AC3E}">
        <p14:creationId xmlns:p14="http://schemas.microsoft.com/office/powerpoint/2010/main" val="2132041423"/>
      </p:ext>
    </p:extLst>
  </p:cSld>
  <p:clrMap bg1="lt1" tx1="dk1" bg2="lt2" tx2="dk2" accent1="accent1" accent2="accent2" accent3="accent3" accent4="accent4" accent5="accent5" accent6="accent6" hlink="hlink" folHlink="folHlink"/>
  <p:sldLayoutIdLst>
    <p:sldLayoutId id="2147483810" r:id="rId1"/>
    <p:sldLayoutId id="2147483811" r:id="rId2"/>
    <p:sldLayoutId id="2147483812" r:id="rId3"/>
    <p:sldLayoutId id="2147483813" r:id="rId4"/>
    <p:sldLayoutId id="2147483814" r:id="rId5"/>
    <p:sldLayoutId id="2147483815" r:id="rId6"/>
    <p:sldLayoutId id="2147483816" r:id="rId7"/>
    <p:sldLayoutId id="2147483817" r:id="rId8"/>
    <p:sldLayoutId id="2147483818" r:id="rId9"/>
    <p:sldLayoutId id="2147483819" r:id="rId10"/>
    <p:sldLayoutId id="214748382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A6815B-DB91-4AD7-BC20-1C46CF5ADF6A}" type="datetimeFigureOut">
              <a:rPr lang="en-US" smtClean="0"/>
              <a:t>10/28/2022</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6FBB8F-1946-4584-ACBE-E0EF0395C8F5}" type="slidenum">
              <a:rPr lang="en-US" smtClean="0"/>
              <a:t>‹#›</a:t>
            </a:fld>
            <a:endParaRPr lang="en-US"/>
          </a:p>
        </p:txBody>
      </p:sp>
    </p:spTree>
    <p:extLst>
      <p:ext uri="{BB962C8B-B14F-4D97-AF65-F5344CB8AC3E}">
        <p14:creationId xmlns:p14="http://schemas.microsoft.com/office/powerpoint/2010/main" val="1955938244"/>
      </p:ext>
    </p:extLst>
  </p:cSld>
  <p:clrMap bg1="dk1" tx1="lt1" bg2="dk2" tx2="lt2" accent1="accent1" accent2="accent2" accent3="accent3" accent4="accent4" accent5="accent5" accent6="accent6" hlink="hlink" folHlink="folHlink"/>
  <p:sldLayoutIdLst>
    <p:sldLayoutId id="2147483822" r:id="rId1"/>
    <p:sldLayoutId id="2147483823" r:id="rId2"/>
    <p:sldLayoutId id="2147483824" r:id="rId3"/>
    <p:sldLayoutId id="2147483825" r:id="rId4"/>
    <p:sldLayoutId id="2147483826" r:id="rId5"/>
    <p:sldLayoutId id="2147483827" r:id="rId6"/>
    <p:sldLayoutId id="2147483828" r:id="rId7"/>
    <p:sldLayoutId id="2147483829" r:id="rId8"/>
    <p:sldLayoutId id="2147483830" r:id="rId9"/>
    <p:sldLayoutId id="2147483831" r:id="rId10"/>
    <p:sldLayoutId id="214748383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A6815B-DB91-4AD7-BC20-1C46CF5ADF6A}" type="datetimeFigureOut">
              <a:rPr lang="en-US" smtClean="0"/>
              <a:t>10/28/2022</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6FBB8F-1946-4584-ACBE-E0EF0395C8F5}" type="slidenum">
              <a:rPr lang="en-US" smtClean="0"/>
              <a:t>‹#›</a:t>
            </a:fld>
            <a:endParaRPr lang="en-US"/>
          </a:p>
        </p:txBody>
      </p:sp>
    </p:spTree>
    <p:extLst>
      <p:ext uri="{BB962C8B-B14F-4D97-AF65-F5344CB8AC3E}">
        <p14:creationId xmlns:p14="http://schemas.microsoft.com/office/powerpoint/2010/main" val="1223100683"/>
      </p:ext>
    </p:extLst>
  </p:cSld>
  <p:clrMap bg1="dk1" tx1="lt1" bg2="dk2" tx2="lt2" accent1="accent1" accent2="accent2" accent3="accent3" accent4="accent4" accent5="accent5" accent6="accent6" hlink="hlink" folHlink="folHlink"/>
  <p:sldLayoutIdLst>
    <p:sldLayoutId id="2147483846" r:id="rId1"/>
    <p:sldLayoutId id="2147483847" r:id="rId2"/>
    <p:sldLayoutId id="2147483848" r:id="rId3"/>
    <p:sldLayoutId id="2147483849" r:id="rId4"/>
    <p:sldLayoutId id="2147483850" r:id="rId5"/>
    <p:sldLayoutId id="2147483851" r:id="rId6"/>
    <p:sldLayoutId id="2147483852" r:id="rId7"/>
    <p:sldLayoutId id="2147483853" r:id="rId8"/>
    <p:sldLayoutId id="2147483854" r:id="rId9"/>
    <p:sldLayoutId id="2147483855" r:id="rId10"/>
    <p:sldLayoutId id="214748385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A6815B-DB91-4AD7-BC20-1C46CF5ADF6A}" type="datetimeFigureOut">
              <a:rPr lang="en-US" smtClean="0"/>
              <a:t>10/28/2022</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6FBB8F-1946-4584-ACBE-E0EF0395C8F5}" type="slidenum">
              <a:rPr lang="en-US" smtClean="0"/>
              <a:t>‹#›</a:t>
            </a:fld>
            <a:endParaRPr lang="en-US"/>
          </a:p>
        </p:txBody>
      </p:sp>
    </p:spTree>
    <p:extLst>
      <p:ext uri="{BB962C8B-B14F-4D97-AF65-F5344CB8AC3E}">
        <p14:creationId xmlns:p14="http://schemas.microsoft.com/office/powerpoint/2010/main" val="2061353452"/>
      </p:ext>
    </p:extLst>
  </p:cSld>
  <p:clrMap bg1="dk1" tx1="lt1" bg2="dk2" tx2="lt2" accent1="accent1" accent2="accent2" accent3="accent3" accent4="accent4" accent5="accent5" accent6="accent6" hlink="hlink" folHlink="folHlink"/>
  <p:sldLayoutIdLst>
    <p:sldLayoutId id="2147483858" r:id="rId1"/>
    <p:sldLayoutId id="2147483859" r:id="rId2"/>
    <p:sldLayoutId id="2147483860" r:id="rId3"/>
    <p:sldLayoutId id="2147483861" r:id="rId4"/>
    <p:sldLayoutId id="2147483862" r:id="rId5"/>
    <p:sldLayoutId id="2147483863" r:id="rId6"/>
    <p:sldLayoutId id="2147483864" r:id="rId7"/>
    <p:sldLayoutId id="2147483865" r:id="rId8"/>
    <p:sldLayoutId id="2147483866" r:id="rId9"/>
    <p:sldLayoutId id="2147483867" r:id="rId10"/>
    <p:sldLayoutId id="214748386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tif"/><Relationship Id="rId1" Type="http://schemas.openxmlformats.org/officeDocument/2006/relationships/slideLayout" Target="../slideLayouts/slideLayout56.xml"/></Relationships>
</file>

<file path=ppt/slides/_rels/slide11.xml.rels><?xml version="1.0" encoding="UTF-8" standalone="yes"?>
<Relationships xmlns="http://schemas.openxmlformats.org/package/2006/relationships"><Relationship Id="rId2" Type="http://schemas.openxmlformats.org/officeDocument/2006/relationships/image" Target="../media/image3.tif"/><Relationship Id="rId1" Type="http://schemas.openxmlformats.org/officeDocument/2006/relationships/slideLayout" Target="../slideLayouts/slideLayout46.xml"/></Relationships>
</file>

<file path=ppt/slides/_rels/slide12.xml.rels><?xml version="1.0" encoding="UTF-8" standalone="yes"?>
<Relationships xmlns="http://schemas.openxmlformats.org/package/2006/relationships"><Relationship Id="rId2" Type="http://schemas.openxmlformats.org/officeDocument/2006/relationships/image" Target="../media/image3.tif"/><Relationship Id="rId1" Type="http://schemas.openxmlformats.org/officeDocument/2006/relationships/slideLayout" Target="../slideLayouts/slideLayout46.xml"/></Relationships>
</file>

<file path=ppt/slides/_rels/slide13.xml.rels><?xml version="1.0" encoding="UTF-8" standalone="yes"?>
<Relationships xmlns="http://schemas.openxmlformats.org/package/2006/relationships"><Relationship Id="rId2" Type="http://schemas.openxmlformats.org/officeDocument/2006/relationships/image" Target="../media/image3.tif"/><Relationship Id="rId1" Type="http://schemas.openxmlformats.org/officeDocument/2006/relationships/slideLayout" Target="../slideLayouts/slideLayout46.xml"/></Relationships>
</file>

<file path=ppt/slides/_rels/slide14.xml.rels><?xml version="1.0" encoding="UTF-8" standalone="yes"?>
<Relationships xmlns="http://schemas.openxmlformats.org/package/2006/relationships"><Relationship Id="rId2" Type="http://schemas.openxmlformats.org/officeDocument/2006/relationships/image" Target="../media/image3.tif"/><Relationship Id="rId1" Type="http://schemas.openxmlformats.org/officeDocument/2006/relationships/slideLayout" Target="../slideLayouts/slideLayout63.xml"/></Relationships>
</file>

<file path=ppt/slides/_rels/slide15.xml.rels><?xml version="1.0" encoding="UTF-8" standalone="yes"?>
<Relationships xmlns="http://schemas.openxmlformats.org/package/2006/relationships"><Relationship Id="rId2" Type="http://schemas.openxmlformats.org/officeDocument/2006/relationships/image" Target="../media/image3.tif"/><Relationship Id="rId1" Type="http://schemas.openxmlformats.org/officeDocument/2006/relationships/slideLayout" Target="../slideLayouts/slideLayout63.xml"/></Relationships>
</file>

<file path=ppt/slides/_rels/slide16.xml.rels><?xml version="1.0" encoding="UTF-8" standalone="yes"?>
<Relationships xmlns="http://schemas.openxmlformats.org/package/2006/relationships"><Relationship Id="rId2" Type="http://schemas.openxmlformats.org/officeDocument/2006/relationships/image" Target="../media/image3.tif"/><Relationship Id="rId1" Type="http://schemas.openxmlformats.org/officeDocument/2006/relationships/slideLayout" Target="../slideLayouts/slideLayout63.xml"/></Relationships>
</file>

<file path=ppt/slides/_rels/slide17.xml.rels><?xml version="1.0" encoding="UTF-8" standalone="yes"?>
<Relationships xmlns="http://schemas.openxmlformats.org/package/2006/relationships"><Relationship Id="rId2" Type="http://schemas.openxmlformats.org/officeDocument/2006/relationships/image" Target="../media/image3.tif"/><Relationship Id="rId1" Type="http://schemas.openxmlformats.org/officeDocument/2006/relationships/slideLayout" Target="../slideLayouts/slideLayout63.xml"/></Relationships>
</file>

<file path=ppt/slides/_rels/slide18.xml.rels><?xml version="1.0" encoding="UTF-8" standalone="yes"?>
<Relationships xmlns="http://schemas.openxmlformats.org/package/2006/relationships"><Relationship Id="rId2" Type="http://schemas.openxmlformats.org/officeDocument/2006/relationships/image" Target="../media/image3.tif"/><Relationship Id="rId1" Type="http://schemas.openxmlformats.org/officeDocument/2006/relationships/slideLayout" Target="../slideLayouts/slideLayout63.xml"/></Relationships>
</file>

<file path=ppt/slides/_rels/slide19.xml.rels><?xml version="1.0" encoding="UTF-8" standalone="yes"?>
<Relationships xmlns="http://schemas.openxmlformats.org/package/2006/relationships"><Relationship Id="rId2" Type="http://schemas.openxmlformats.org/officeDocument/2006/relationships/image" Target="../media/image3.tif"/><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2" Type="http://schemas.openxmlformats.org/officeDocument/2006/relationships/image" Target="../media/image3.tif"/><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2" Type="http://schemas.openxmlformats.org/officeDocument/2006/relationships/image" Target="../media/image3.tif"/><Relationship Id="rId1" Type="http://schemas.openxmlformats.org/officeDocument/2006/relationships/slideLayout" Target="../slideLayouts/slideLayout26.xml"/></Relationships>
</file>

<file path=ppt/slides/_rels/slide22.xml.rels><?xml version="1.0" encoding="UTF-8" standalone="yes"?>
<Relationships xmlns="http://schemas.openxmlformats.org/package/2006/relationships"><Relationship Id="rId2" Type="http://schemas.openxmlformats.org/officeDocument/2006/relationships/image" Target="../media/image3.tif"/><Relationship Id="rId1" Type="http://schemas.openxmlformats.org/officeDocument/2006/relationships/slideLayout" Target="../slideLayouts/slideLayout26.xml"/></Relationships>
</file>

<file path=ppt/slides/_rels/slide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9.xml"/></Relationships>
</file>

<file path=ppt/slides/_rels/slide2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9.xml"/></Relationships>
</file>

<file path=ppt/slides/_rels/slide25.xml.rels><?xml version="1.0" encoding="UTF-8" standalone="yes"?>
<Relationships xmlns="http://schemas.openxmlformats.org/package/2006/relationships"><Relationship Id="rId2" Type="http://schemas.openxmlformats.org/officeDocument/2006/relationships/image" Target="../media/image3.tif"/><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2" Type="http://schemas.openxmlformats.org/officeDocument/2006/relationships/image" Target="../media/image3.tif"/><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2" Type="http://schemas.openxmlformats.org/officeDocument/2006/relationships/image" Target="../media/image3.tif"/><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2" Type="http://schemas.openxmlformats.org/officeDocument/2006/relationships/image" Target="../media/image3.tif"/><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2" Type="http://schemas.openxmlformats.org/officeDocument/2006/relationships/image" Target="../media/image3.tif"/><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2" Type="http://schemas.openxmlformats.org/officeDocument/2006/relationships/image" Target="../media/image3.tif"/><Relationship Id="rId1" Type="http://schemas.openxmlformats.org/officeDocument/2006/relationships/slideLayout" Target="../slideLayouts/slideLayout56.xml"/></Relationships>
</file>

<file path=ppt/slides/_rels/slide30.xml.rels><?xml version="1.0" encoding="UTF-8" standalone="yes"?>
<Relationships xmlns="http://schemas.openxmlformats.org/package/2006/relationships"><Relationship Id="rId2" Type="http://schemas.openxmlformats.org/officeDocument/2006/relationships/image" Target="../media/image3.tif"/><Relationship Id="rId1" Type="http://schemas.openxmlformats.org/officeDocument/2006/relationships/slideLayout" Target="../slideLayouts/slideLayout24.xml"/></Relationships>
</file>

<file path=ppt/slides/_rels/slide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tif"/><Relationship Id="rId1" Type="http://schemas.openxmlformats.org/officeDocument/2006/relationships/slideLayout" Target="../slideLayouts/slideLayout24.xml"/></Relationships>
</file>

<file path=ppt/slides/_rels/slide32.xml.rels><?xml version="1.0" encoding="UTF-8" standalone="yes"?>
<Relationships xmlns="http://schemas.openxmlformats.org/package/2006/relationships"><Relationship Id="rId2" Type="http://schemas.openxmlformats.org/officeDocument/2006/relationships/image" Target="../media/image3.tif"/><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4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7.xml.rels><?xml version="1.0" encoding="UTF-8" standalone="yes"?>
<Relationships xmlns="http://schemas.openxmlformats.org/package/2006/relationships"><Relationship Id="rId2" Type="http://schemas.openxmlformats.org/officeDocument/2006/relationships/image" Target="../media/image3.t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tif"/><Relationship Id="rId1" Type="http://schemas.openxmlformats.org/officeDocument/2006/relationships/slideLayout" Target="../slideLayouts/slideLayout46.xml"/></Relationships>
</file>

<file path=ppt/slides/_rels/slide9.xml.rels><?xml version="1.0" encoding="UTF-8" standalone="yes"?>
<Relationships xmlns="http://schemas.openxmlformats.org/package/2006/relationships"><Relationship Id="rId2" Type="http://schemas.openxmlformats.org/officeDocument/2006/relationships/image" Target="../media/image3.tif"/><Relationship Id="rId1" Type="http://schemas.openxmlformats.org/officeDocument/2006/relationships/slideLayout" Target="../slideLayouts/slideLayout4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latin typeface="+mn-lt"/>
              </a:rPr>
              <a:t>State Technical Committee </a:t>
            </a:r>
          </a:p>
        </p:txBody>
      </p:sp>
      <p:sp>
        <p:nvSpPr>
          <p:cNvPr id="5" name="Subtitle 4"/>
          <p:cNvSpPr>
            <a:spLocks noGrp="1"/>
          </p:cNvSpPr>
          <p:nvPr>
            <p:ph type="subTitle" idx="1"/>
          </p:nvPr>
        </p:nvSpPr>
        <p:spPr/>
        <p:txBody>
          <a:bodyPr>
            <a:normAutofit fontScale="92500" lnSpcReduction="10000"/>
          </a:bodyPr>
          <a:lstStyle/>
          <a:p>
            <a:r>
              <a:rPr lang="en-US" sz="3600" dirty="0"/>
              <a:t>FY 2020-2021 EQIP</a:t>
            </a:r>
          </a:p>
          <a:p>
            <a:r>
              <a:rPr lang="en-US" sz="3600" dirty="0"/>
              <a:t>Kenneth J. Branch</a:t>
            </a:r>
          </a:p>
          <a:p>
            <a:r>
              <a:rPr lang="en-US" sz="3600" dirty="0"/>
              <a:t>NRCS</a:t>
            </a:r>
          </a:p>
        </p:txBody>
      </p:sp>
    </p:spTree>
    <p:extLst>
      <p:ext uri="{BB962C8B-B14F-4D97-AF65-F5344CB8AC3E}">
        <p14:creationId xmlns:p14="http://schemas.microsoft.com/office/powerpoint/2010/main" val="22434697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ctr"/>
            <a:r>
              <a:rPr lang="en-US" b="1" dirty="0">
                <a:solidFill>
                  <a:schemeClr val="bg1"/>
                </a:solidFill>
              </a:rPr>
              <a:t>EQIP 2021</a:t>
            </a:r>
          </a:p>
        </p:txBody>
      </p:sp>
      <p:sp>
        <p:nvSpPr>
          <p:cNvPr id="5" name="Subtitle 4">
            <a:extLst>
              <a:ext uri="{FF2B5EF4-FFF2-40B4-BE49-F238E27FC236}">
                <a16:creationId xmlns:a16="http://schemas.microsoft.com/office/drawing/2014/main" id="{A55B18D7-1017-46C9-B3E5-89BC15AF24A1}"/>
              </a:ext>
            </a:extLst>
          </p:cNvPr>
          <p:cNvSpPr>
            <a:spLocks noGrp="1"/>
          </p:cNvSpPr>
          <p:nvPr>
            <p:ph type="subTitle" idx="1"/>
          </p:nvPr>
        </p:nvSpPr>
        <p:spPr/>
        <p:txBody>
          <a:bodyPr/>
          <a:lstStyle/>
          <a:p>
            <a:r>
              <a:rPr lang="en-US" b="1" dirty="0">
                <a:solidFill>
                  <a:schemeClr val="bg1"/>
                </a:solidFill>
              </a:rPr>
              <a:t>Please provide feedback by October 30, 2020 </a:t>
            </a:r>
          </a:p>
          <a:p>
            <a:r>
              <a:rPr lang="en-US" b="1" dirty="0">
                <a:solidFill>
                  <a:schemeClr val="bg1"/>
                </a:solidFill>
              </a:rPr>
              <a:t>To</a:t>
            </a:r>
          </a:p>
          <a:p>
            <a:r>
              <a:rPr lang="en-US" b="1" dirty="0">
                <a:solidFill>
                  <a:schemeClr val="bg1"/>
                </a:solidFill>
              </a:rPr>
              <a:t>Kenneth.branch@usda.gov</a:t>
            </a:r>
          </a:p>
        </p:txBody>
      </p:sp>
    </p:spTree>
    <p:extLst>
      <p:ext uri="{BB962C8B-B14F-4D97-AF65-F5344CB8AC3E}">
        <p14:creationId xmlns:p14="http://schemas.microsoft.com/office/powerpoint/2010/main" val="22780921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8650" y="803787"/>
            <a:ext cx="7886700" cy="886902"/>
          </a:xfrm>
        </p:spPr>
        <p:txBody>
          <a:bodyPr>
            <a:normAutofit/>
          </a:bodyPr>
          <a:lstStyle/>
          <a:p>
            <a:pPr algn="ctr"/>
            <a:r>
              <a:rPr lang="en-US" sz="4000" b="1" dirty="0">
                <a:solidFill>
                  <a:schemeClr val="bg1"/>
                </a:solidFill>
              </a:rPr>
              <a:t>High Priority Practices</a:t>
            </a:r>
          </a:p>
        </p:txBody>
      </p:sp>
      <p:sp>
        <p:nvSpPr>
          <p:cNvPr id="5" name="Subtitle 4">
            <a:extLst>
              <a:ext uri="{FF2B5EF4-FFF2-40B4-BE49-F238E27FC236}">
                <a16:creationId xmlns:a16="http://schemas.microsoft.com/office/drawing/2014/main" id="{A55B18D7-1017-46C9-B3E5-89BC15AF24A1}"/>
              </a:ext>
            </a:extLst>
          </p:cNvPr>
          <p:cNvSpPr>
            <a:spLocks noGrp="1"/>
          </p:cNvSpPr>
          <p:nvPr>
            <p:ph idx="1"/>
          </p:nvPr>
        </p:nvSpPr>
        <p:spPr/>
        <p:txBody>
          <a:bodyPr>
            <a:normAutofit fontScale="92500" lnSpcReduction="20000"/>
          </a:bodyPr>
          <a:lstStyle/>
          <a:p>
            <a:r>
              <a:rPr lang="en-US" b="1" dirty="0">
                <a:solidFill>
                  <a:schemeClr val="bg1"/>
                </a:solidFill>
              </a:rPr>
              <a:t>The 2018 Farm Bill and the EQIP interim rule (published December 17, 2019) authorized increased payment for up to 10 high priority practices</a:t>
            </a:r>
          </a:p>
          <a:p>
            <a:r>
              <a:rPr lang="en-US" b="1" dirty="0">
                <a:solidFill>
                  <a:schemeClr val="bg1"/>
                </a:solidFill>
              </a:rPr>
              <a:t>A high priority practice must meet one of the following criteria:</a:t>
            </a:r>
          </a:p>
          <a:p>
            <a:pPr lvl="1"/>
            <a:r>
              <a:rPr lang="en-US" b="1" dirty="0">
                <a:solidFill>
                  <a:schemeClr val="bg1"/>
                </a:solidFill>
              </a:rPr>
              <a:t>Addresses specific causes of impairment relating to excessive nutrients in ground or surface water;</a:t>
            </a:r>
          </a:p>
          <a:p>
            <a:pPr lvl="1"/>
            <a:r>
              <a:rPr lang="en-US" b="1" dirty="0">
                <a:solidFill>
                  <a:schemeClr val="bg1"/>
                </a:solidFill>
              </a:rPr>
              <a:t>Addresses the conservation of water, to advance drought mitigation and declining aquifers;</a:t>
            </a:r>
          </a:p>
          <a:p>
            <a:pPr lvl="1"/>
            <a:r>
              <a:rPr lang="en-US" b="1" dirty="0">
                <a:solidFill>
                  <a:schemeClr val="bg1"/>
                </a:solidFill>
              </a:rPr>
              <a:t>Meets other environmental priorities and other priority resource concerns identified in habitat or other area restoration plans; or</a:t>
            </a:r>
          </a:p>
          <a:p>
            <a:pPr lvl="1"/>
            <a:r>
              <a:rPr lang="en-US" b="1" dirty="0">
                <a:solidFill>
                  <a:schemeClr val="bg1"/>
                </a:solidFill>
              </a:rPr>
              <a:t>Is geographically targeted to address a natural resource concern in a specific watershed.</a:t>
            </a:r>
          </a:p>
          <a:p>
            <a:pPr marL="0" indent="0">
              <a:buNone/>
            </a:pPr>
            <a:endParaRPr lang="en-US" b="1" dirty="0">
              <a:solidFill>
                <a:schemeClr val="bg1"/>
              </a:solidFill>
            </a:endParaRPr>
          </a:p>
        </p:txBody>
      </p:sp>
    </p:spTree>
    <p:extLst>
      <p:ext uri="{BB962C8B-B14F-4D97-AF65-F5344CB8AC3E}">
        <p14:creationId xmlns:p14="http://schemas.microsoft.com/office/powerpoint/2010/main" val="28514949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8650" y="803787"/>
            <a:ext cx="7886700" cy="886902"/>
          </a:xfrm>
        </p:spPr>
        <p:txBody>
          <a:bodyPr>
            <a:normAutofit/>
          </a:bodyPr>
          <a:lstStyle/>
          <a:p>
            <a:pPr algn="ctr"/>
            <a:r>
              <a:rPr lang="en-US" sz="4000" b="1" dirty="0">
                <a:solidFill>
                  <a:schemeClr val="bg1"/>
                </a:solidFill>
              </a:rPr>
              <a:t>High Priority Conservation Practices</a:t>
            </a:r>
          </a:p>
        </p:txBody>
      </p:sp>
      <p:sp>
        <p:nvSpPr>
          <p:cNvPr id="5" name="Subtitle 4">
            <a:extLst>
              <a:ext uri="{FF2B5EF4-FFF2-40B4-BE49-F238E27FC236}">
                <a16:creationId xmlns:a16="http://schemas.microsoft.com/office/drawing/2014/main" id="{A55B18D7-1017-46C9-B3E5-89BC15AF24A1}"/>
              </a:ext>
            </a:extLst>
          </p:cNvPr>
          <p:cNvSpPr>
            <a:spLocks noGrp="1"/>
          </p:cNvSpPr>
          <p:nvPr>
            <p:ph idx="1"/>
          </p:nvPr>
        </p:nvSpPr>
        <p:spPr/>
        <p:txBody>
          <a:bodyPr>
            <a:normAutofit/>
          </a:bodyPr>
          <a:lstStyle/>
          <a:p>
            <a:endParaRPr lang="en-US" b="1" dirty="0">
              <a:solidFill>
                <a:schemeClr val="bg1"/>
              </a:solidFill>
            </a:endParaRPr>
          </a:p>
          <a:p>
            <a:pPr marL="0" indent="0">
              <a:buNone/>
            </a:pPr>
            <a:endParaRPr lang="en-US" b="1" dirty="0">
              <a:solidFill>
                <a:schemeClr val="bg1"/>
              </a:solidFill>
            </a:endParaRPr>
          </a:p>
        </p:txBody>
      </p:sp>
      <p:sp>
        <p:nvSpPr>
          <p:cNvPr id="3" name="TextBox 2">
            <a:extLst>
              <a:ext uri="{FF2B5EF4-FFF2-40B4-BE49-F238E27FC236}">
                <a16:creationId xmlns:a16="http://schemas.microsoft.com/office/drawing/2014/main" id="{7E966157-23E2-4EAA-8AAF-CFDD0F7A91D1}"/>
              </a:ext>
            </a:extLst>
          </p:cNvPr>
          <p:cNvSpPr txBox="1"/>
          <p:nvPr/>
        </p:nvSpPr>
        <p:spPr>
          <a:xfrm>
            <a:off x="719191" y="1977775"/>
            <a:ext cx="8189742" cy="3416320"/>
          </a:xfrm>
          <a:prstGeom prst="rect">
            <a:avLst/>
          </a:prstGeom>
          <a:noFill/>
        </p:spPr>
        <p:txBody>
          <a:bodyPr wrap="none" rtlCol="0">
            <a:spAutoFit/>
          </a:bodyPr>
          <a:lstStyle/>
          <a:p>
            <a:r>
              <a:rPr lang="en-US" b="1" dirty="0">
                <a:solidFill>
                  <a:schemeClr val="bg1"/>
                </a:solidFill>
              </a:rPr>
              <a:t>High Priority Practices in EQIP FY2020</a:t>
            </a:r>
          </a:p>
          <a:p>
            <a:endParaRPr lang="en-US" b="1" dirty="0">
              <a:solidFill>
                <a:schemeClr val="bg1"/>
              </a:solidFill>
            </a:endParaRPr>
          </a:p>
          <a:p>
            <a:r>
              <a:rPr lang="en-US" b="1" dirty="0">
                <a:solidFill>
                  <a:schemeClr val="bg1"/>
                </a:solidFill>
              </a:rPr>
              <a:t>1. Cover Crop- Multispecies Scenario only- 340</a:t>
            </a:r>
          </a:p>
          <a:p>
            <a:r>
              <a:rPr lang="en-US" b="1" dirty="0">
                <a:solidFill>
                  <a:schemeClr val="bg1"/>
                </a:solidFill>
              </a:rPr>
              <a:t>2. Diversion-All Scenarios-362</a:t>
            </a:r>
          </a:p>
          <a:p>
            <a:r>
              <a:rPr lang="en-US" b="1" dirty="0">
                <a:solidFill>
                  <a:schemeClr val="bg1"/>
                </a:solidFill>
              </a:rPr>
              <a:t>3. Grade Stabilization-All Scenarios-410</a:t>
            </a:r>
          </a:p>
          <a:p>
            <a:r>
              <a:rPr lang="en-US" b="1" dirty="0">
                <a:solidFill>
                  <a:schemeClr val="bg1"/>
                </a:solidFill>
              </a:rPr>
              <a:t>4. Residue and Tillage Management, No Till- All Scenarios-329</a:t>
            </a:r>
          </a:p>
          <a:p>
            <a:r>
              <a:rPr lang="en-US" b="1" dirty="0">
                <a:solidFill>
                  <a:schemeClr val="bg1"/>
                </a:solidFill>
              </a:rPr>
              <a:t>5. Residue and Tillage Management, Reduced or Mulch Till-All Scenarios- 345</a:t>
            </a:r>
          </a:p>
          <a:p>
            <a:r>
              <a:rPr lang="en-US" b="1" dirty="0">
                <a:solidFill>
                  <a:schemeClr val="bg1"/>
                </a:solidFill>
              </a:rPr>
              <a:t>6 .Structures for Wildlife-All Scenarios-649</a:t>
            </a:r>
          </a:p>
          <a:p>
            <a:r>
              <a:rPr lang="en-US" b="1" dirty="0">
                <a:solidFill>
                  <a:schemeClr val="bg1"/>
                </a:solidFill>
              </a:rPr>
              <a:t>7. Upland Wildlife Habitat Management-All Scenarios-645</a:t>
            </a:r>
          </a:p>
          <a:p>
            <a:r>
              <a:rPr lang="en-US" b="1" dirty="0">
                <a:solidFill>
                  <a:schemeClr val="bg1"/>
                </a:solidFill>
              </a:rPr>
              <a:t>8. Wildlife Habitat Planting-All Scenarios-420</a:t>
            </a:r>
          </a:p>
          <a:p>
            <a:endParaRPr lang="en-US" b="1" dirty="0">
              <a:solidFill>
                <a:schemeClr val="bg1"/>
              </a:solidFill>
            </a:endParaRPr>
          </a:p>
          <a:p>
            <a:r>
              <a:rPr lang="en-US" b="1" dirty="0">
                <a:solidFill>
                  <a:schemeClr val="bg1"/>
                </a:solidFill>
              </a:rPr>
              <a:t>Consider adding Range Planting (550) as NM received variance for a 10-year lifespan</a:t>
            </a:r>
          </a:p>
        </p:txBody>
      </p:sp>
    </p:spTree>
    <p:extLst>
      <p:ext uri="{BB962C8B-B14F-4D97-AF65-F5344CB8AC3E}">
        <p14:creationId xmlns:p14="http://schemas.microsoft.com/office/powerpoint/2010/main" val="17255733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8650" y="803787"/>
            <a:ext cx="7886700" cy="886902"/>
          </a:xfrm>
        </p:spPr>
        <p:txBody>
          <a:bodyPr>
            <a:normAutofit/>
          </a:bodyPr>
          <a:lstStyle/>
          <a:p>
            <a:pPr algn="ctr"/>
            <a:r>
              <a:rPr lang="en-US" sz="4000" b="1" dirty="0">
                <a:solidFill>
                  <a:schemeClr val="bg1"/>
                </a:solidFill>
              </a:rPr>
              <a:t>State Priority Resource Concerns </a:t>
            </a:r>
          </a:p>
        </p:txBody>
      </p:sp>
      <p:sp>
        <p:nvSpPr>
          <p:cNvPr id="5" name="Subtitle 4">
            <a:extLst>
              <a:ext uri="{FF2B5EF4-FFF2-40B4-BE49-F238E27FC236}">
                <a16:creationId xmlns:a16="http://schemas.microsoft.com/office/drawing/2014/main" id="{A55B18D7-1017-46C9-B3E5-89BC15AF24A1}"/>
              </a:ext>
            </a:extLst>
          </p:cNvPr>
          <p:cNvSpPr>
            <a:spLocks noGrp="1"/>
          </p:cNvSpPr>
          <p:nvPr>
            <p:ph idx="1"/>
          </p:nvPr>
        </p:nvSpPr>
        <p:spPr/>
        <p:txBody>
          <a:bodyPr>
            <a:normAutofit/>
          </a:bodyPr>
          <a:lstStyle/>
          <a:p>
            <a:r>
              <a:rPr lang="en-US" b="1" dirty="0">
                <a:solidFill>
                  <a:schemeClr val="bg1"/>
                </a:solidFill>
              </a:rPr>
              <a:t>Conservation Assessment and Ranking Tool (CART)</a:t>
            </a:r>
          </a:p>
          <a:p>
            <a:pPr lvl="1"/>
            <a:r>
              <a:rPr lang="en-US" b="1" dirty="0">
                <a:solidFill>
                  <a:schemeClr val="bg1"/>
                </a:solidFill>
              </a:rPr>
              <a:t>Identify Resource Concerns For Each Fund Code/Land use</a:t>
            </a:r>
          </a:p>
          <a:p>
            <a:pPr lvl="1"/>
            <a:r>
              <a:rPr lang="en-US" b="1" dirty="0">
                <a:solidFill>
                  <a:schemeClr val="bg1"/>
                </a:solidFill>
              </a:rPr>
              <a:t>Requires Weighted Percentages for Resource Concerns</a:t>
            </a:r>
          </a:p>
          <a:p>
            <a:pPr lvl="2"/>
            <a:r>
              <a:rPr lang="en-US" b="1" dirty="0">
                <a:solidFill>
                  <a:schemeClr val="bg1"/>
                </a:solidFill>
              </a:rPr>
              <a:t>FY 20 Same Weighted % for RC in State and National Initiatives</a:t>
            </a:r>
          </a:p>
          <a:p>
            <a:pPr lvl="2"/>
            <a:r>
              <a:rPr lang="en-US" b="1" dirty="0">
                <a:solidFill>
                  <a:schemeClr val="bg1"/>
                </a:solidFill>
              </a:rPr>
              <a:t>FY 21- Recommendations to be discussed during the CD/CART presentation</a:t>
            </a:r>
          </a:p>
          <a:p>
            <a:endParaRPr lang="en-US" b="1" dirty="0">
              <a:solidFill>
                <a:schemeClr val="bg1"/>
              </a:solidFill>
            </a:endParaRPr>
          </a:p>
          <a:p>
            <a:pPr marL="0" indent="0">
              <a:buNone/>
            </a:pPr>
            <a:endParaRPr lang="en-US" b="1" dirty="0">
              <a:solidFill>
                <a:schemeClr val="bg1"/>
              </a:solidFill>
            </a:endParaRPr>
          </a:p>
        </p:txBody>
      </p:sp>
    </p:spTree>
    <p:extLst>
      <p:ext uri="{BB962C8B-B14F-4D97-AF65-F5344CB8AC3E}">
        <p14:creationId xmlns:p14="http://schemas.microsoft.com/office/powerpoint/2010/main" val="17633136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chemeClr val="bg1"/>
                </a:solidFill>
              </a:rPr>
              <a:t>EQIP 2021</a:t>
            </a:r>
          </a:p>
        </p:txBody>
      </p:sp>
      <p:sp>
        <p:nvSpPr>
          <p:cNvPr id="3" name="Content Placeholder 2"/>
          <p:cNvSpPr>
            <a:spLocks noGrp="1"/>
          </p:cNvSpPr>
          <p:nvPr>
            <p:ph idx="1"/>
          </p:nvPr>
        </p:nvSpPr>
        <p:spPr>
          <a:xfrm>
            <a:off x="3887391" y="1777181"/>
            <a:ext cx="4629150" cy="4083870"/>
          </a:xfrm>
        </p:spPr>
        <p:txBody>
          <a:bodyPr>
            <a:normAutofit lnSpcReduction="10000"/>
          </a:bodyPr>
          <a:lstStyle/>
          <a:p>
            <a:r>
              <a:rPr lang="en-US" dirty="0">
                <a:solidFill>
                  <a:schemeClr val="bg1"/>
                </a:solidFill>
              </a:rPr>
              <a:t>Water- 50%</a:t>
            </a:r>
          </a:p>
          <a:p>
            <a:pPr lvl="1"/>
            <a:r>
              <a:rPr lang="en-US" dirty="0">
                <a:solidFill>
                  <a:schemeClr val="bg1"/>
                </a:solidFill>
              </a:rPr>
              <a:t>Inefficient Irrigation Water Use</a:t>
            </a:r>
          </a:p>
          <a:p>
            <a:pPr lvl="1"/>
            <a:r>
              <a:rPr lang="en-US" dirty="0">
                <a:solidFill>
                  <a:schemeClr val="bg1"/>
                </a:solidFill>
              </a:rPr>
              <a:t>Nutrients Transported to Surface Water*</a:t>
            </a:r>
          </a:p>
          <a:p>
            <a:pPr lvl="1"/>
            <a:r>
              <a:rPr lang="en-US" dirty="0">
                <a:solidFill>
                  <a:schemeClr val="bg1"/>
                </a:solidFill>
              </a:rPr>
              <a:t>Nutrients Transported to Ground Water*</a:t>
            </a:r>
          </a:p>
          <a:p>
            <a:r>
              <a:rPr lang="en-US" dirty="0">
                <a:solidFill>
                  <a:schemeClr val="bg1"/>
                </a:solidFill>
              </a:rPr>
              <a:t>Soils- 50%</a:t>
            </a:r>
          </a:p>
          <a:p>
            <a:pPr lvl="1"/>
            <a:r>
              <a:rPr lang="en-US" dirty="0">
                <a:solidFill>
                  <a:schemeClr val="bg1"/>
                </a:solidFill>
              </a:rPr>
              <a:t>Organic Matter Depletion</a:t>
            </a:r>
          </a:p>
          <a:p>
            <a:pPr marL="0" indent="0">
              <a:buNone/>
            </a:pPr>
            <a:r>
              <a:rPr lang="en-US" sz="1100" dirty="0">
                <a:solidFill>
                  <a:schemeClr val="bg1"/>
                </a:solidFill>
              </a:rPr>
              <a:t>*Prior Resource Concern was Excess Nutrients in Surface and Groundwater</a:t>
            </a:r>
          </a:p>
        </p:txBody>
      </p:sp>
      <p:sp>
        <p:nvSpPr>
          <p:cNvPr id="4" name="Text Placeholder 3"/>
          <p:cNvSpPr>
            <a:spLocks noGrp="1"/>
          </p:cNvSpPr>
          <p:nvPr>
            <p:ph type="body" sz="half" idx="2"/>
          </p:nvPr>
        </p:nvSpPr>
        <p:spPr/>
        <p:txBody>
          <a:bodyPr>
            <a:normAutofit/>
          </a:bodyPr>
          <a:lstStyle/>
          <a:p>
            <a:pPr algn="ctr"/>
            <a:endParaRPr lang="en-US" sz="4000" dirty="0">
              <a:solidFill>
                <a:schemeClr val="bg1"/>
              </a:solidFill>
            </a:endParaRPr>
          </a:p>
          <a:p>
            <a:pPr algn="ctr"/>
            <a:r>
              <a:rPr lang="en-US" sz="4000" dirty="0">
                <a:solidFill>
                  <a:schemeClr val="bg1"/>
                </a:solidFill>
              </a:rPr>
              <a:t>Cropland</a:t>
            </a:r>
          </a:p>
          <a:p>
            <a:pPr algn="ctr"/>
            <a:r>
              <a:rPr lang="en-US" sz="4000" dirty="0">
                <a:solidFill>
                  <a:schemeClr val="bg1"/>
                </a:solidFill>
              </a:rPr>
              <a:t>Priority</a:t>
            </a:r>
          </a:p>
          <a:p>
            <a:pPr algn="ctr"/>
            <a:r>
              <a:rPr lang="en-US" sz="4000" dirty="0">
                <a:solidFill>
                  <a:schemeClr val="bg1"/>
                </a:solidFill>
              </a:rPr>
              <a:t>Resource Concerns </a:t>
            </a:r>
          </a:p>
        </p:txBody>
      </p:sp>
    </p:spTree>
    <p:extLst>
      <p:ext uri="{BB962C8B-B14F-4D97-AF65-F5344CB8AC3E}">
        <p14:creationId xmlns:p14="http://schemas.microsoft.com/office/powerpoint/2010/main" val="22141099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chemeClr val="bg1"/>
                </a:solidFill>
              </a:rPr>
              <a:t>EQIP 2021</a:t>
            </a:r>
          </a:p>
        </p:txBody>
      </p:sp>
      <p:sp>
        <p:nvSpPr>
          <p:cNvPr id="3" name="Content Placeholder 2"/>
          <p:cNvSpPr>
            <a:spLocks noGrp="1"/>
          </p:cNvSpPr>
          <p:nvPr>
            <p:ph idx="1"/>
          </p:nvPr>
        </p:nvSpPr>
        <p:spPr>
          <a:xfrm>
            <a:off x="3887391" y="1777181"/>
            <a:ext cx="4629150" cy="4083870"/>
          </a:xfrm>
        </p:spPr>
        <p:txBody>
          <a:bodyPr>
            <a:normAutofit fontScale="62500" lnSpcReduction="20000"/>
          </a:bodyPr>
          <a:lstStyle/>
          <a:p>
            <a:r>
              <a:rPr lang="en-US" dirty="0">
                <a:solidFill>
                  <a:schemeClr val="bg1"/>
                </a:solidFill>
              </a:rPr>
              <a:t>Water- 33.3%</a:t>
            </a:r>
          </a:p>
          <a:p>
            <a:pPr lvl="1"/>
            <a:r>
              <a:rPr lang="en-US" dirty="0">
                <a:solidFill>
                  <a:schemeClr val="bg1"/>
                </a:solidFill>
              </a:rPr>
              <a:t>Nutrients Transported to Surface Water*</a:t>
            </a:r>
          </a:p>
          <a:p>
            <a:pPr lvl="1"/>
            <a:r>
              <a:rPr lang="en-US" dirty="0">
                <a:solidFill>
                  <a:schemeClr val="bg1"/>
                </a:solidFill>
              </a:rPr>
              <a:t>Nutrients Transported to Ground Water*</a:t>
            </a:r>
          </a:p>
          <a:p>
            <a:pPr lvl="1"/>
            <a:r>
              <a:rPr lang="en-US" dirty="0">
                <a:solidFill>
                  <a:schemeClr val="bg1"/>
                </a:solidFill>
              </a:rPr>
              <a:t>Sediment transported to Surface Water</a:t>
            </a:r>
          </a:p>
          <a:p>
            <a:pPr lvl="1"/>
            <a:r>
              <a:rPr lang="en-US" dirty="0">
                <a:solidFill>
                  <a:schemeClr val="bg1"/>
                </a:solidFill>
              </a:rPr>
              <a:t>Pesticides transported to ground water</a:t>
            </a:r>
          </a:p>
          <a:p>
            <a:pPr lvl="1"/>
            <a:r>
              <a:rPr lang="en-US" dirty="0">
                <a:solidFill>
                  <a:schemeClr val="bg1"/>
                </a:solidFill>
              </a:rPr>
              <a:t>Ponding and Flooding</a:t>
            </a:r>
          </a:p>
          <a:p>
            <a:r>
              <a:rPr lang="en-US" dirty="0">
                <a:solidFill>
                  <a:schemeClr val="bg1"/>
                </a:solidFill>
              </a:rPr>
              <a:t>Soils- 33.3%</a:t>
            </a:r>
          </a:p>
          <a:p>
            <a:pPr lvl="1"/>
            <a:r>
              <a:rPr lang="en-US" dirty="0">
                <a:solidFill>
                  <a:schemeClr val="bg1"/>
                </a:solidFill>
              </a:rPr>
              <a:t>Sheet and Rill</a:t>
            </a:r>
          </a:p>
          <a:p>
            <a:pPr lvl="1"/>
            <a:r>
              <a:rPr lang="en-US" dirty="0">
                <a:solidFill>
                  <a:schemeClr val="bg1"/>
                </a:solidFill>
              </a:rPr>
              <a:t>Wind</a:t>
            </a:r>
          </a:p>
          <a:p>
            <a:r>
              <a:rPr lang="en-US" dirty="0">
                <a:solidFill>
                  <a:schemeClr val="bg1"/>
                </a:solidFill>
              </a:rPr>
              <a:t>Air- 33.3%</a:t>
            </a:r>
          </a:p>
          <a:p>
            <a:pPr lvl="1"/>
            <a:r>
              <a:rPr lang="en-US" dirty="0">
                <a:solidFill>
                  <a:schemeClr val="bg1"/>
                </a:solidFill>
              </a:rPr>
              <a:t>Emissions of particulate matter (PM) and PM precursors</a:t>
            </a:r>
          </a:p>
          <a:p>
            <a:pPr marL="0" indent="0">
              <a:buNone/>
            </a:pPr>
            <a:r>
              <a:rPr lang="en-US" sz="1100" dirty="0">
                <a:solidFill>
                  <a:schemeClr val="bg1"/>
                </a:solidFill>
              </a:rPr>
              <a:t>*Prior Resource Concern name was Excess Nutrients in Surface and Groundwater</a:t>
            </a:r>
          </a:p>
        </p:txBody>
      </p:sp>
      <p:sp>
        <p:nvSpPr>
          <p:cNvPr id="4" name="Text Placeholder 3"/>
          <p:cNvSpPr>
            <a:spLocks noGrp="1"/>
          </p:cNvSpPr>
          <p:nvPr>
            <p:ph type="body" sz="half" idx="2"/>
          </p:nvPr>
        </p:nvSpPr>
        <p:spPr/>
        <p:txBody>
          <a:bodyPr>
            <a:normAutofit/>
          </a:bodyPr>
          <a:lstStyle/>
          <a:p>
            <a:pPr algn="ctr"/>
            <a:endParaRPr lang="en-US" sz="4000" dirty="0">
              <a:solidFill>
                <a:schemeClr val="bg1"/>
              </a:solidFill>
            </a:endParaRPr>
          </a:p>
          <a:p>
            <a:pPr algn="ctr"/>
            <a:r>
              <a:rPr lang="en-US" sz="4000" dirty="0">
                <a:solidFill>
                  <a:schemeClr val="bg1"/>
                </a:solidFill>
              </a:rPr>
              <a:t>AFO</a:t>
            </a:r>
          </a:p>
          <a:p>
            <a:pPr algn="ctr"/>
            <a:r>
              <a:rPr lang="en-US" sz="4000" dirty="0">
                <a:solidFill>
                  <a:schemeClr val="bg1"/>
                </a:solidFill>
              </a:rPr>
              <a:t>Priority</a:t>
            </a:r>
          </a:p>
          <a:p>
            <a:pPr algn="ctr"/>
            <a:r>
              <a:rPr lang="en-US" sz="4000" dirty="0">
                <a:solidFill>
                  <a:schemeClr val="bg1"/>
                </a:solidFill>
              </a:rPr>
              <a:t>Resource Concerns </a:t>
            </a:r>
          </a:p>
        </p:txBody>
      </p:sp>
    </p:spTree>
    <p:extLst>
      <p:ext uri="{BB962C8B-B14F-4D97-AF65-F5344CB8AC3E}">
        <p14:creationId xmlns:p14="http://schemas.microsoft.com/office/powerpoint/2010/main" val="29490262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chemeClr val="bg1"/>
                </a:solidFill>
              </a:rPr>
              <a:t>EQIP 2021</a:t>
            </a:r>
          </a:p>
        </p:txBody>
      </p:sp>
      <p:sp>
        <p:nvSpPr>
          <p:cNvPr id="3" name="Content Placeholder 2"/>
          <p:cNvSpPr>
            <a:spLocks noGrp="1"/>
          </p:cNvSpPr>
          <p:nvPr>
            <p:ph idx="1"/>
          </p:nvPr>
        </p:nvSpPr>
        <p:spPr>
          <a:xfrm>
            <a:off x="3887391" y="1777181"/>
            <a:ext cx="4629150" cy="4083870"/>
          </a:xfrm>
        </p:spPr>
        <p:txBody>
          <a:bodyPr>
            <a:normAutofit fontScale="92500" lnSpcReduction="20000"/>
          </a:bodyPr>
          <a:lstStyle/>
          <a:p>
            <a:r>
              <a:rPr lang="en-US" dirty="0">
                <a:solidFill>
                  <a:schemeClr val="bg1"/>
                </a:solidFill>
              </a:rPr>
              <a:t>Water- 33.3%</a:t>
            </a:r>
          </a:p>
          <a:p>
            <a:pPr lvl="1"/>
            <a:r>
              <a:rPr lang="en-US" dirty="0">
                <a:solidFill>
                  <a:schemeClr val="bg1"/>
                </a:solidFill>
              </a:rPr>
              <a:t>Inefficient Irrigation Water Use</a:t>
            </a:r>
          </a:p>
          <a:p>
            <a:r>
              <a:rPr lang="en-US" dirty="0">
                <a:solidFill>
                  <a:schemeClr val="bg1"/>
                </a:solidFill>
              </a:rPr>
              <a:t>Plants- 33.3%</a:t>
            </a:r>
          </a:p>
          <a:p>
            <a:pPr lvl="1"/>
            <a:r>
              <a:rPr lang="en-US" dirty="0">
                <a:solidFill>
                  <a:schemeClr val="bg1"/>
                </a:solidFill>
              </a:rPr>
              <a:t>Plant Productivity and Health</a:t>
            </a:r>
          </a:p>
          <a:p>
            <a:pPr lvl="1"/>
            <a:r>
              <a:rPr lang="en-US" dirty="0">
                <a:solidFill>
                  <a:schemeClr val="bg1"/>
                </a:solidFill>
              </a:rPr>
              <a:t>Plant Structure and Composition</a:t>
            </a:r>
          </a:p>
          <a:p>
            <a:r>
              <a:rPr lang="en-US" dirty="0">
                <a:solidFill>
                  <a:schemeClr val="bg1"/>
                </a:solidFill>
              </a:rPr>
              <a:t>Soils- 33.3%</a:t>
            </a:r>
          </a:p>
          <a:p>
            <a:pPr lvl="1"/>
            <a:r>
              <a:rPr lang="en-US" dirty="0">
                <a:solidFill>
                  <a:schemeClr val="bg1"/>
                </a:solidFill>
              </a:rPr>
              <a:t>Organic Matter Depletion</a:t>
            </a:r>
          </a:p>
          <a:p>
            <a:pPr lvl="1"/>
            <a:r>
              <a:rPr lang="en-US" dirty="0">
                <a:solidFill>
                  <a:schemeClr val="bg1"/>
                </a:solidFill>
              </a:rPr>
              <a:t>Wind Erosion</a:t>
            </a:r>
          </a:p>
          <a:p>
            <a:pPr marL="0" indent="0">
              <a:buNone/>
            </a:pPr>
            <a:r>
              <a:rPr lang="en-US" sz="1100" dirty="0">
                <a:solidFill>
                  <a:schemeClr val="bg1"/>
                </a:solidFill>
              </a:rPr>
              <a:t>*Prior Resource Concern was Excess Nutrients in Surface and Groundwater</a:t>
            </a:r>
          </a:p>
        </p:txBody>
      </p:sp>
      <p:sp>
        <p:nvSpPr>
          <p:cNvPr id="4" name="Text Placeholder 3"/>
          <p:cNvSpPr>
            <a:spLocks noGrp="1"/>
          </p:cNvSpPr>
          <p:nvPr>
            <p:ph type="body" sz="half" idx="2"/>
          </p:nvPr>
        </p:nvSpPr>
        <p:spPr/>
        <p:txBody>
          <a:bodyPr>
            <a:normAutofit/>
          </a:bodyPr>
          <a:lstStyle/>
          <a:p>
            <a:pPr algn="ctr"/>
            <a:endParaRPr lang="en-US" sz="4000" dirty="0">
              <a:solidFill>
                <a:schemeClr val="bg1"/>
              </a:solidFill>
            </a:endParaRPr>
          </a:p>
          <a:p>
            <a:pPr algn="ctr"/>
            <a:r>
              <a:rPr lang="en-US" sz="4000" dirty="0">
                <a:solidFill>
                  <a:schemeClr val="bg1"/>
                </a:solidFill>
              </a:rPr>
              <a:t>Pasture</a:t>
            </a:r>
          </a:p>
          <a:p>
            <a:pPr algn="ctr"/>
            <a:r>
              <a:rPr lang="en-US" sz="4000" dirty="0">
                <a:solidFill>
                  <a:schemeClr val="bg1"/>
                </a:solidFill>
              </a:rPr>
              <a:t>Priority</a:t>
            </a:r>
          </a:p>
          <a:p>
            <a:pPr algn="ctr"/>
            <a:r>
              <a:rPr lang="en-US" sz="4000" dirty="0">
                <a:solidFill>
                  <a:schemeClr val="bg1"/>
                </a:solidFill>
              </a:rPr>
              <a:t>Resource Concerns </a:t>
            </a:r>
          </a:p>
        </p:txBody>
      </p:sp>
    </p:spTree>
    <p:extLst>
      <p:ext uri="{BB962C8B-B14F-4D97-AF65-F5344CB8AC3E}">
        <p14:creationId xmlns:p14="http://schemas.microsoft.com/office/powerpoint/2010/main" val="16976101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chemeClr val="bg1"/>
                </a:solidFill>
              </a:rPr>
              <a:t>EQIP 2021</a:t>
            </a:r>
          </a:p>
        </p:txBody>
      </p:sp>
      <p:sp>
        <p:nvSpPr>
          <p:cNvPr id="3" name="Content Placeholder 2"/>
          <p:cNvSpPr>
            <a:spLocks noGrp="1"/>
          </p:cNvSpPr>
          <p:nvPr>
            <p:ph idx="1"/>
          </p:nvPr>
        </p:nvSpPr>
        <p:spPr>
          <a:xfrm>
            <a:off x="3887391" y="1777181"/>
            <a:ext cx="4629150" cy="4083870"/>
          </a:xfrm>
        </p:spPr>
        <p:txBody>
          <a:bodyPr>
            <a:normAutofit fontScale="55000" lnSpcReduction="20000"/>
          </a:bodyPr>
          <a:lstStyle/>
          <a:p>
            <a:r>
              <a:rPr lang="en-US" dirty="0">
                <a:solidFill>
                  <a:schemeClr val="bg1"/>
                </a:solidFill>
              </a:rPr>
              <a:t>Plants- 25%</a:t>
            </a:r>
          </a:p>
          <a:p>
            <a:pPr lvl="1"/>
            <a:r>
              <a:rPr lang="en-US" dirty="0">
                <a:solidFill>
                  <a:schemeClr val="bg1"/>
                </a:solidFill>
              </a:rPr>
              <a:t>Plant Productivity and Health</a:t>
            </a:r>
          </a:p>
          <a:p>
            <a:pPr lvl="1"/>
            <a:r>
              <a:rPr lang="en-US" dirty="0">
                <a:solidFill>
                  <a:schemeClr val="bg1"/>
                </a:solidFill>
              </a:rPr>
              <a:t>Plant Structure and Composition</a:t>
            </a:r>
          </a:p>
          <a:p>
            <a:pPr lvl="1"/>
            <a:r>
              <a:rPr lang="en-US" dirty="0">
                <a:solidFill>
                  <a:schemeClr val="bg1"/>
                </a:solidFill>
              </a:rPr>
              <a:t>Plant Pest Pressure</a:t>
            </a:r>
          </a:p>
          <a:p>
            <a:r>
              <a:rPr lang="en-US" dirty="0">
                <a:solidFill>
                  <a:schemeClr val="bg1"/>
                </a:solidFill>
              </a:rPr>
              <a:t>Animals- 25%</a:t>
            </a:r>
          </a:p>
          <a:p>
            <a:pPr lvl="1"/>
            <a:r>
              <a:rPr lang="en-US" dirty="0">
                <a:solidFill>
                  <a:schemeClr val="bg1"/>
                </a:solidFill>
              </a:rPr>
              <a:t>Feed and Forage Imbalance</a:t>
            </a:r>
          </a:p>
          <a:p>
            <a:pPr lvl="1"/>
            <a:r>
              <a:rPr lang="en-US" dirty="0">
                <a:solidFill>
                  <a:schemeClr val="bg1"/>
                </a:solidFill>
              </a:rPr>
              <a:t>Inadequate Livestock water quantity, quality and distribution</a:t>
            </a:r>
          </a:p>
          <a:p>
            <a:pPr lvl="1"/>
            <a:r>
              <a:rPr lang="en-US" dirty="0">
                <a:solidFill>
                  <a:schemeClr val="bg1"/>
                </a:solidFill>
              </a:rPr>
              <a:t>Terrestrial habitat for wildlife and invertebrates*</a:t>
            </a:r>
          </a:p>
          <a:p>
            <a:r>
              <a:rPr lang="en-US" dirty="0">
                <a:solidFill>
                  <a:schemeClr val="bg1"/>
                </a:solidFill>
              </a:rPr>
              <a:t>Soils -25%</a:t>
            </a:r>
          </a:p>
          <a:p>
            <a:pPr lvl="1"/>
            <a:r>
              <a:rPr lang="en-US" dirty="0">
                <a:solidFill>
                  <a:schemeClr val="bg1"/>
                </a:solidFill>
              </a:rPr>
              <a:t>Classic Gully Erosion</a:t>
            </a:r>
          </a:p>
          <a:p>
            <a:pPr lvl="1"/>
            <a:r>
              <a:rPr lang="en-US" dirty="0">
                <a:solidFill>
                  <a:schemeClr val="bg1"/>
                </a:solidFill>
              </a:rPr>
              <a:t>Sheet and Rill Erosion</a:t>
            </a:r>
          </a:p>
          <a:p>
            <a:r>
              <a:rPr lang="en-US" dirty="0">
                <a:solidFill>
                  <a:schemeClr val="bg1"/>
                </a:solidFill>
              </a:rPr>
              <a:t>Energy- 25%</a:t>
            </a:r>
          </a:p>
          <a:p>
            <a:pPr lvl="1"/>
            <a:r>
              <a:rPr lang="en-US" dirty="0">
                <a:solidFill>
                  <a:schemeClr val="bg1"/>
                </a:solidFill>
              </a:rPr>
              <a:t>Energy Efficiency of Equipment and Facilities</a:t>
            </a:r>
          </a:p>
          <a:p>
            <a:pPr marL="0" indent="0">
              <a:buNone/>
            </a:pPr>
            <a:r>
              <a:rPr lang="en-US" sz="1100" dirty="0">
                <a:solidFill>
                  <a:schemeClr val="bg1"/>
                </a:solidFill>
              </a:rPr>
              <a:t>*Prior Resource Concern was Fish and Wildlife Inadequate Habitat</a:t>
            </a:r>
          </a:p>
        </p:txBody>
      </p:sp>
      <p:sp>
        <p:nvSpPr>
          <p:cNvPr id="4" name="Text Placeholder 3"/>
          <p:cNvSpPr>
            <a:spLocks noGrp="1"/>
          </p:cNvSpPr>
          <p:nvPr>
            <p:ph type="body" sz="half" idx="2"/>
          </p:nvPr>
        </p:nvSpPr>
        <p:spPr/>
        <p:txBody>
          <a:bodyPr>
            <a:normAutofit/>
          </a:bodyPr>
          <a:lstStyle/>
          <a:p>
            <a:pPr algn="ctr"/>
            <a:endParaRPr lang="en-US" sz="4000" dirty="0">
              <a:solidFill>
                <a:schemeClr val="bg1"/>
              </a:solidFill>
            </a:endParaRPr>
          </a:p>
          <a:p>
            <a:pPr algn="ctr"/>
            <a:r>
              <a:rPr lang="en-US" sz="4000" dirty="0">
                <a:solidFill>
                  <a:schemeClr val="bg1"/>
                </a:solidFill>
              </a:rPr>
              <a:t>Rangeland</a:t>
            </a:r>
          </a:p>
          <a:p>
            <a:pPr algn="ctr"/>
            <a:r>
              <a:rPr lang="en-US" sz="4000" dirty="0">
                <a:solidFill>
                  <a:schemeClr val="bg1"/>
                </a:solidFill>
              </a:rPr>
              <a:t>Priority</a:t>
            </a:r>
          </a:p>
          <a:p>
            <a:pPr algn="ctr"/>
            <a:r>
              <a:rPr lang="en-US" sz="4000" dirty="0">
                <a:solidFill>
                  <a:schemeClr val="bg1"/>
                </a:solidFill>
              </a:rPr>
              <a:t>Resource Concerns </a:t>
            </a:r>
          </a:p>
        </p:txBody>
      </p:sp>
    </p:spTree>
    <p:extLst>
      <p:ext uri="{BB962C8B-B14F-4D97-AF65-F5344CB8AC3E}">
        <p14:creationId xmlns:p14="http://schemas.microsoft.com/office/powerpoint/2010/main" val="15746540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chemeClr val="bg1"/>
                </a:solidFill>
              </a:rPr>
              <a:t>EQIP 2021</a:t>
            </a:r>
          </a:p>
        </p:txBody>
      </p:sp>
      <p:sp>
        <p:nvSpPr>
          <p:cNvPr id="3" name="Content Placeholder 2"/>
          <p:cNvSpPr>
            <a:spLocks noGrp="1"/>
          </p:cNvSpPr>
          <p:nvPr>
            <p:ph idx="1"/>
          </p:nvPr>
        </p:nvSpPr>
        <p:spPr>
          <a:xfrm>
            <a:off x="3887391" y="1777181"/>
            <a:ext cx="4629150" cy="4083870"/>
          </a:xfrm>
        </p:spPr>
        <p:txBody>
          <a:bodyPr>
            <a:normAutofit fontScale="62500" lnSpcReduction="20000"/>
          </a:bodyPr>
          <a:lstStyle/>
          <a:p>
            <a:r>
              <a:rPr lang="en-US" dirty="0">
                <a:solidFill>
                  <a:schemeClr val="bg1"/>
                </a:solidFill>
              </a:rPr>
              <a:t>Plants- 25%</a:t>
            </a:r>
          </a:p>
          <a:p>
            <a:pPr lvl="1"/>
            <a:r>
              <a:rPr lang="en-US" dirty="0">
                <a:solidFill>
                  <a:schemeClr val="bg1"/>
                </a:solidFill>
              </a:rPr>
              <a:t>Plant Productivity and Health</a:t>
            </a:r>
          </a:p>
          <a:p>
            <a:pPr lvl="1"/>
            <a:r>
              <a:rPr lang="en-US" dirty="0">
                <a:solidFill>
                  <a:schemeClr val="bg1"/>
                </a:solidFill>
              </a:rPr>
              <a:t>Plant Structure and Composition</a:t>
            </a:r>
          </a:p>
          <a:p>
            <a:pPr lvl="1"/>
            <a:r>
              <a:rPr lang="en-US" dirty="0">
                <a:solidFill>
                  <a:schemeClr val="bg1"/>
                </a:solidFill>
              </a:rPr>
              <a:t>Wildfire Hazard from Biomass Accumulation</a:t>
            </a:r>
          </a:p>
          <a:p>
            <a:r>
              <a:rPr lang="en-US" dirty="0">
                <a:solidFill>
                  <a:schemeClr val="bg1"/>
                </a:solidFill>
              </a:rPr>
              <a:t>Animals- 25%</a:t>
            </a:r>
          </a:p>
          <a:p>
            <a:pPr lvl="1"/>
            <a:r>
              <a:rPr lang="en-US" dirty="0">
                <a:solidFill>
                  <a:schemeClr val="bg1"/>
                </a:solidFill>
              </a:rPr>
              <a:t>Inadequate Livestock water quantity, quality and distribution</a:t>
            </a:r>
          </a:p>
          <a:p>
            <a:pPr lvl="1"/>
            <a:r>
              <a:rPr lang="en-US" dirty="0">
                <a:solidFill>
                  <a:schemeClr val="bg1"/>
                </a:solidFill>
              </a:rPr>
              <a:t>Terrestrial habitat for wildlife and invertebrates*</a:t>
            </a:r>
          </a:p>
          <a:p>
            <a:pPr lvl="1"/>
            <a:r>
              <a:rPr lang="en-US" dirty="0">
                <a:solidFill>
                  <a:schemeClr val="bg1"/>
                </a:solidFill>
              </a:rPr>
              <a:t>Feed and Forage Imbalance</a:t>
            </a:r>
          </a:p>
          <a:p>
            <a:r>
              <a:rPr lang="en-US" dirty="0">
                <a:solidFill>
                  <a:schemeClr val="bg1"/>
                </a:solidFill>
              </a:rPr>
              <a:t>Soils- 25%</a:t>
            </a:r>
          </a:p>
          <a:p>
            <a:pPr lvl="1"/>
            <a:r>
              <a:rPr lang="en-US" dirty="0">
                <a:solidFill>
                  <a:schemeClr val="bg1"/>
                </a:solidFill>
              </a:rPr>
              <a:t>Classic Gully Erosion</a:t>
            </a:r>
          </a:p>
          <a:p>
            <a:pPr lvl="1"/>
            <a:r>
              <a:rPr lang="en-US" dirty="0">
                <a:solidFill>
                  <a:schemeClr val="bg1"/>
                </a:solidFill>
              </a:rPr>
              <a:t>Sheet and Rill Erosion</a:t>
            </a:r>
          </a:p>
          <a:p>
            <a:pPr marL="0" indent="0">
              <a:buNone/>
            </a:pPr>
            <a:r>
              <a:rPr lang="en-US" sz="1100" dirty="0">
                <a:solidFill>
                  <a:schemeClr val="bg1"/>
                </a:solidFill>
              </a:rPr>
              <a:t>*Prior Resource Concern was Fish and Wildlife Inadequate Habitat</a:t>
            </a:r>
          </a:p>
        </p:txBody>
      </p:sp>
      <p:sp>
        <p:nvSpPr>
          <p:cNvPr id="4" name="Text Placeholder 3"/>
          <p:cNvSpPr>
            <a:spLocks noGrp="1"/>
          </p:cNvSpPr>
          <p:nvPr>
            <p:ph type="body" sz="half" idx="2"/>
          </p:nvPr>
        </p:nvSpPr>
        <p:spPr/>
        <p:txBody>
          <a:bodyPr>
            <a:normAutofit/>
          </a:bodyPr>
          <a:lstStyle/>
          <a:p>
            <a:pPr algn="ctr"/>
            <a:endParaRPr lang="en-US" sz="4000" dirty="0">
              <a:solidFill>
                <a:schemeClr val="bg1"/>
              </a:solidFill>
            </a:endParaRPr>
          </a:p>
          <a:p>
            <a:pPr algn="ctr"/>
            <a:r>
              <a:rPr lang="en-US" sz="4000" dirty="0">
                <a:solidFill>
                  <a:schemeClr val="bg1"/>
                </a:solidFill>
              </a:rPr>
              <a:t>Forest</a:t>
            </a:r>
          </a:p>
          <a:p>
            <a:pPr algn="ctr"/>
            <a:r>
              <a:rPr lang="en-US" sz="4000" dirty="0">
                <a:solidFill>
                  <a:schemeClr val="bg1"/>
                </a:solidFill>
              </a:rPr>
              <a:t>Priority</a:t>
            </a:r>
          </a:p>
          <a:p>
            <a:pPr algn="ctr"/>
            <a:r>
              <a:rPr lang="en-US" sz="4000" dirty="0">
                <a:solidFill>
                  <a:schemeClr val="bg1"/>
                </a:solidFill>
              </a:rPr>
              <a:t>Resource Concerns </a:t>
            </a:r>
          </a:p>
        </p:txBody>
      </p:sp>
    </p:spTree>
    <p:extLst>
      <p:ext uri="{BB962C8B-B14F-4D97-AF65-F5344CB8AC3E}">
        <p14:creationId xmlns:p14="http://schemas.microsoft.com/office/powerpoint/2010/main" val="5611224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br>
              <a:rPr lang="en-US" dirty="0"/>
            </a:br>
            <a:r>
              <a:rPr lang="en-US" dirty="0"/>
              <a:t>Water Management Entities	</a:t>
            </a:r>
          </a:p>
        </p:txBody>
      </p:sp>
      <p:sp>
        <p:nvSpPr>
          <p:cNvPr id="3" name="Content Placeholder 2"/>
          <p:cNvSpPr>
            <a:spLocks noGrp="1"/>
          </p:cNvSpPr>
          <p:nvPr>
            <p:ph idx="1"/>
          </p:nvPr>
        </p:nvSpPr>
        <p:spPr/>
        <p:txBody>
          <a:bodyPr>
            <a:normAutofit/>
          </a:bodyPr>
          <a:lstStyle/>
          <a:p>
            <a:pPr marL="0" indent="0">
              <a:buNone/>
            </a:pPr>
            <a:endParaRPr lang="en-US" sz="1600" dirty="0"/>
          </a:p>
          <a:p>
            <a:r>
              <a:rPr lang="en-US" dirty="0"/>
              <a:t>Water Conservation or Irrigation Efficiency</a:t>
            </a:r>
          </a:p>
          <a:p>
            <a:r>
              <a:rPr lang="en-US" dirty="0"/>
              <a:t>Authorizes direct EQIP program assistance to irrigation districts, acequias, land grants and other entities, for purposes of water conservation or irrigation efficiency</a:t>
            </a:r>
          </a:p>
          <a:p>
            <a:r>
              <a:rPr lang="en-US" dirty="0"/>
              <a:t>States did not/will not receive additional funds for this assistance</a:t>
            </a:r>
          </a:p>
          <a:p>
            <a:endParaRPr lang="en-US" dirty="0"/>
          </a:p>
          <a:p>
            <a:endParaRPr lang="en-US" dirty="0"/>
          </a:p>
        </p:txBody>
      </p:sp>
    </p:spTree>
    <p:extLst>
      <p:ext uri="{BB962C8B-B14F-4D97-AF65-F5344CB8AC3E}">
        <p14:creationId xmlns:p14="http://schemas.microsoft.com/office/powerpoint/2010/main" val="5349034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41663" y="0"/>
            <a:ext cx="7606145" cy="6858000"/>
          </a:xfrm>
          <a:prstGeom prst="rect">
            <a:avLst/>
          </a:prstGeom>
        </p:spPr>
      </p:pic>
    </p:spTree>
    <p:extLst>
      <p:ext uri="{BB962C8B-B14F-4D97-AF65-F5344CB8AC3E}">
        <p14:creationId xmlns:p14="http://schemas.microsoft.com/office/powerpoint/2010/main" val="27187984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br>
              <a:rPr lang="en-US" dirty="0"/>
            </a:br>
            <a:r>
              <a:rPr lang="en-US" dirty="0"/>
              <a:t>Water Management Entities	</a:t>
            </a:r>
          </a:p>
        </p:txBody>
      </p:sp>
      <p:sp>
        <p:nvSpPr>
          <p:cNvPr id="3" name="Content Placeholder 2"/>
          <p:cNvSpPr>
            <a:spLocks noGrp="1"/>
          </p:cNvSpPr>
          <p:nvPr>
            <p:ph idx="1"/>
          </p:nvPr>
        </p:nvSpPr>
        <p:spPr/>
        <p:txBody>
          <a:bodyPr>
            <a:normAutofit/>
          </a:bodyPr>
          <a:lstStyle/>
          <a:p>
            <a:pPr marL="0" indent="0">
              <a:buNone/>
            </a:pPr>
            <a:endParaRPr lang="en-US" sz="1600" dirty="0"/>
          </a:p>
          <a:p>
            <a:r>
              <a:rPr lang="en-US" dirty="0"/>
              <a:t>FY 2021 Fund Codes</a:t>
            </a:r>
          </a:p>
          <a:p>
            <a:pPr lvl="1"/>
            <a:r>
              <a:rPr lang="en-US" dirty="0"/>
              <a:t>Acequias</a:t>
            </a:r>
          </a:p>
          <a:p>
            <a:pPr lvl="1"/>
            <a:r>
              <a:rPr lang="en-US" dirty="0"/>
              <a:t>Irrigation Districts</a:t>
            </a:r>
          </a:p>
          <a:p>
            <a:pPr lvl="1"/>
            <a:r>
              <a:rPr lang="en-US" dirty="0"/>
              <a:t>Drought Mitigation (Range and Forest)</a:t>
            </a:r>
          </a:p>
          <a:p>
            <a:r>
              <a:rPr lang="en-US" dirty="0"/>
              <a:t>FY 2020 Funds- $900K</a:t>
            </a:r>
          </a:p>
          <a:p>
            <a:pPr lvl="1"/>
            <a:r>
              <a:rPr lang="en-US" dirty="0"/>
              <a:t>Acequia- 5 contracts</a:t>
            </a:r>
          </a:p>
          <a:p>
            <a:pPr lvl="1"/>
            <a:r>
              <a:rPr lang="en-US" dirty="0"/>
              <a:t>Irrigation Districts- 2 contracts</a:t>
            </a:r>
          </a:p>
          <a:p>
            <a:pPr lvl="1"/>
            <a:r>
              <a:rPr lang="en-US" dirty="0"/>
              <a:t>Drought Mitigation- 1 contract (funded all)</a:t>
            </a:r>
          </a:p>
          <a:p>
            <a:endParaRPr lang="en-US" dirty="0"/>
          </a:p>
          <a:p>
            <a:endParaRPr lang="en-US" dirty="0"/>
          </a:p>
        </p:txBody>
      </p:sp>
    </p:spTree>
    <p:extLst>
      <p:ext uri="{BB962C8B-B14F-4D97-AF65-F5344CB8AC3E}">
        <p14:creationId xmlns:p14="http://schemas.microsoft.com/office/powerpoint/2010/main" val="7139309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br>
              <a:rPr lang="en-US" dirty="0"/>
            </a:br>
            <a:r>
              <a:rPr lang="en-US" dirty="0"/>
              <a:t>WaterSMART Initiative	</a:t>
            </a:r>
          </a:p>
        </p:txBody>
      </p:sp>
      <p:sp>
        <p:nvSpPr>
          <p:cNvPr id="3" name="Content Placeholder 2"/>
          <p:cNvSpPr>
            <a:spLocks noGrp="1"/>
          </p:cNvSpPr>
          <p:nvPr>
            <p:ph sz="half" idx="1"/>
          </p:nvPr>
        </p:nvSpPr>
        <p:spPr>
          <a:xfrm>
            <a:off x="628650" y="1825625"/>
            <a:ext cx="3943350" cy="4221214"/>
          </a:xfrm>
        </p:spPr>
        <p:txBody>
          <a:bodyPr>
            <a:normAutofit fontScale="55000" lnSpcReduction="20000"/>
          </a:bodyPr>
          <a:lstStyle/>
          <a:p>
            <a:r>
              <a:rPr lang="en-US" sz="2900" dirty="0"/>
              <a:t>Initiative with BOR where: </a:t>
            </a:r>
          </a:p>
          <a:p>
            <a:pPr lvl="1"/>
            <a:r>
              <a:rPr lang="en-US" sz="1900" dirty="0"/>
              <a:t>BOR works with water and irrigation districts to improve operations of water delivery systems</a:t>
            </a:r>
          </a:p>
          <a:p>
            <a:pPr lvl="1"/>
            <a:r>
              <a:rPr lang="en-US" sz="1900" dirty="0"/>
              <a:t>NRCS then works with producers within the delivery system area (who holds the BOR grant) to increase on-farm efficiencies and introduce conservation practices</a:t>
            </a:r>
          </a:p>
          <a:p>
            <a:r>
              <a:rPr lang="en-US" sz="1600" dirty="0"/>
              <a:t> </a:t>
            </a:r>
            <a:r>
              <a:rPr lang="en-US" sz="2900" dirty="0"/>
              <a:t>General Criteria</a:t>
            </a:r>
          </a:p>
          <a:p>
            <a:pPr lvl="1"/>
            <a:r>
              <a:rPr lang="en-US" sz="1900" dirty="0"/>
              <a:t>Participants and Land must meet normal EQIP Eligibility Criteria</a:t>
            </a:r>
          </a:p>
          <a:p>
            <a:pPr lvl="1"/>
            <a:r>
              <a:rPr lang="en-US" sz="1900" dirty="0"/>
              <a:t>Participants receive irrigation water from Bureau of Reclamation source</a:t>
            </a:r>
          </a:p>
          <a:p>
            <a:pPr lvl="1"/>
            <a:r>
              <a:rPr lang="en-US" sz="1900" dirty="0"/>
              <a:t>Irrigation water provider has an approved Bureau of Reclamation WaterSMART project for water conservation </a:t>
            </a:r>
          </a:p>
          <a:p>
            <a:r>
              <a:rPr lang="en-US" sz="2900" dirty="0"/>
              <a:t>FY 20 NM $2.5 Million Initial Allocation</a:t>
            </a:r>
          </a:p>
          <a:p>
            <a:pPr lvl="1"/>
            <a:r>
              <a:rPr lang="en-US" sz="1900" dirty="0"/>
              <a:t>9 Areas in FY20 </a:t>
            </a:r>
          </a:p>
          <a:p>
            <a:pPr lvl="2"/>
            <a:r>
              <a:rPr lang="en-US" sz="1900" dirty="0"/>
              <a:t>3 Areas in 2016</a:t>
            </a:r>
          </a:p>
          <a:p>
            <a:pPr lvl="2"/>
            <a:r>
              <a:rPr lang="en-US" sz="1900" dirty="0"/>
              <a:t>6 Areas in 2017</a:t>
            </a:r>
          </a:p>
          <a:p>
            <a:pPr lvl="2"/>
            <a:r>
              <a:rPr lang="en-US" sz="1900" dirty="0"/>
              <a:t>8 Areas in 2018 and 2019</a:t>
            </a:r>
          </a:p>
          <a:p>
            <a:r>
              <a:rPr lang="en-US" sz="2900" dirty="0"/>
              <a:t>FY 21 Funding Changes</a:t>
            </a:r>
          </a:p>
          <a:p>
            <a:pPr lvl="1"/>
            <a:r>
              <a:rPr lang="en-US" sz="2500" dirty="0"/>
              <a:t>Submit proposals to NHQ</a:t>
            </a:r>
          </a:p>
          <a:p>
            <a:pPr lvl="1"/>
            <a:r>
              <a:rPr lang="en-US" sz="2500" dirty="0"/>
              <a:t>Funding is not guaranteed</a:t>
            </a:r>
          </a:p>
          <a:p>
            <a:pPr lvl="1"/>
            <a:r>
              <a:rPr lang="en-US" sz="2500" dirty="0"/>
              <a:t>Only fund the areas approved  </a:t>
            </a:r>
          </a:p>
          <a:p>
            <a:pPr lvl="1"/>
            <a:endParaRPr lang="en-US" sz="2500" dirty="0"/>
          </a:p>
          <a:p>
            <a:pPr marL="0" indent="0">
              <a:buNone/>
            </a:pPr>
            <a:endParaRPr lang="en-US" sz="1600" dirty="0"/>
          </a:p>
          <a:p>
            <a:endParaRPr lang="en-US" dirty="0"/>
          </a:p>
          <a:p>
            <a:endParaRPr lang="en-US" dirty="0"/>
          </a:p>
        </p:txBody>
      </p:sp>
      <p:sp>
        <p:nvSpPr>
          <p:cNvPr id="4" name="Content Placeholder 3">
            <a:extLst>
              <a:ext uri="{FF2B5EF4-FFF2-40B4-BE49-F238E27FC236}">
                <a16:creationId xmlns:a16="http://schemas.microsoft.com/office/drawing/2014/main" id="{75896132-4055-4BAB-90B8-1BFE23FD109F}"/>
              </a:ext>
            </a:extLst>
          </p:cNvPr>
          <p:cNvSpPr>
            <a:spLocks noGrp="1"/>
          </p:cNvSpPr>
          <p:nvPr>
            <p:ph sz="half" idx="2"/>
          </p:nvPr>
        </p:nvSpPr>
        <p:spPr/>
        <p:txBody>
          <a:bodyPr>
            <a:normAutofit fontScale="55000" lnSpcReduction="20000"/>
          </a:bodyPr>
          <a:lstStyle/>
          <a:p>
            <a:pPr marL="0" indent="0" algn="ctr">
              <a:buNone/>
            </a:pPr>
            <a:r>
              <a:rPr lang="en-US" dirty="0"/>
              <a:t>9 Proposals Submitted in NM</a:t>
            </a:r>
          </a:p>
          <a:p>
            <a:pPr marL="0" indent="0">
              <a:buNone/>
            </a:pPr>
            <a:r>
              <a:rPr lang="en-US" dirty="0"/>
              <a:t>Review Team Recommend Funding Order</a:t>
            </a:r>
          </a:p>
          <a:p>
            <a:pPr marL="514350" indent="-514350">
              <a:buAutoNum type="arabicPeriod"/>
            </a:pPr>
            <a:r>
              <a:rPr lang="en-US" dirty="0"/>
              <a:t>Carlsbad Irrigation District (CID)</a:t>
            </a:r>
          </a:p>
          <a:p>
            <a:pPr marL="514350" indent="-514350">
              <a:buAutoNum type="arabicPeriod"/>
            </a:pPr>
            <a:r>
              <a:rPr lang="en-US" dirty="0"/>
              <a:t>NAPI</a:t>
            </a:r>
          </a:p>
          <a:p>
            <a:pPr marL="514350" indent="-514350">
              <a:buAutoNum type="arabicPeriod"/>
            </a:pPr>
            <a:r>
              <a:rPr lang="en-US" dirty="0"/>
              <a:t>Arch Hurley Conservancy District</a:t>
            </a:r>
          </a:p>
          <a:p>
            <a:pPr marL="514350" indent="-514350">
              <a:buAutoNum type="arabicPeriod"/>
            </a:pPr>
            <a:r>
              <a:rPr lang="en-US" dirty="0"/>
              <a:t>Guadalupe SWCD</a:t>
            </a:r>
          </a:p>
          <a:p>
            <a:pPr marL="514350" indent="-514350">
              <a:buAutoNum type="arabicPeriod"/>
            </a:pPr>
            <a:r>
              <a:rPr lang="en-US" dirty="0"/>
              <a:t>Elephant Butte Irrigation District (EBID)</a:t>
            </a:r>
          </a:p>
          <a:p>
            <a:pPr marL="514350" indent="-514350">
              <a:buAutoNum type="arabicPeriod"/>
            </a:pPr>
            <a:r>
              <a:rPr lang="en-US" dirty="0"/>
              <a:t>Animas Watershed</a:t>
            </a:r>
          </a:p>
          <a:p>
            <a:pPr marL="514350" indent="-514350">
              <a:buAutoNum type="arabicPeriod"/>
            </a:pPr>
            <a:r>
              <a:rPr lang="en-US" dirty="0"/>
              <a:t>Middle Rio Grande Irrigation District (MRGCD)</a:t>
            </a:r>
          </a:p>
          <a:p>
            <a:pPr marL="514350" indent="-514350">
              <a:buAutoNum type="arabicPeriod"/>
            </a:pPr>
            <a:r>
              <a:rPr lang="en-US" dirty="0"/>
              <a:t>Bloomfield Irrigation District</a:t>
            </a:r>
          </a:p>
          <a:p>
            <a:pPr marL="514350" indent="-514350">
              <a:buAutoNum type="arabicPeriod"/>
            </a:pPr>
            <a:r>
              <a:rPr lang="en-US" dirty="0"/>
              <a:t>Fort Sumner Irrigation District</a:t>
            </a:r>
          </a:p>
          <a:p>
            <a:pPr marL="514350" indent="-514350">
              <a:buAutoNum type="arabicPeriod"/>
            </a:pPr>
            <a:endParaRPr lang="en-US" dirty="0"/>
          </a:p>
          <a:p>
            <a:pPr marL="0" indent="0">
              <a:buNone/>
            </a:pPr>
            <a:r>
              <a:rPr lang="en-US" dirty="0"/>
              <a:t>All funding is based on availability of funds</a:t>
            </a:r>
          </a:p>
          <a:p>
            <a:pPr marL="514350" indent="-514350" algn="ctr">
              <a:buAutoNum type="arabicPeriod"/>
            </a:pPr>
            <a:endParaRPr lang="en-US" dirty="0"/>
          </a:p>
          <a:p>
            <a:pPr marL="0" indent="0">
              <a:buNone/>
            </a:pPr>
            <a:endParaRPr lang="en-US" sz="1600" dirty="0"/>
          </a:p>
        </p:txBody>
      </p:sp>
    </p:spTree>
    <p:extLst>
      <p:ext uri="{BB962C8B-B14F-4D97-AF65-F5344CB8AC3E}">
        <p14:creationId xmlns:p14="http://schemas.microsoft.com/office/powerpoint/2010/main" val="14469231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br>
              <a:rPr lang="en-US" dirty="0"/>
            </a:br>
            <a:r>
              <a:rPr lang="en-US" dirty="0"/>
              <a:t>Source Water Protection 	</a:t>
            </a:r>
          </a:p>
        </p:txBody>
      </p:sp>
      <p:sp>
        <p:nvSpPr>
          <p:cNvPr id="3" name="Content Placeholder 2"/>
          <p:cNvSpPr>
            <a:spLocks noGrp="1"/>
          </p:cNvSpPr>
          <p:nvPr>
            <p:ph sz="half" idx="1"/>
          </p:nvPr>
        </p:nvSpPr>
        <p:spPr>
          <a:xfrm>
            <a:off x="628650" y="1825625"/>
            <a:ext cx="3943350" cy="4221214"/>
          </a:xfrm>
        </p:spPr>
        <p:txBody>
          <a:bodyPr>
            <a:normAutofit fontScale="40000" lnSpcReduction="20000"/>
          </a:bodyPr>
          <a:lstStyle/>
          <a:p>
            <a:r>
              <a:rPr lang="en-US" sz="2900" dirty="0"/>
              <a:t>Purpose:</a:t>
            </a:r>
          </a:p>
          <a:p>
            <a:pPr lvl="1"/>
            <a:r>
              <a:rPr lang="en-US" sz="2900" dirty="0"/>
              <a:t>Source Water Protection language in 2018 FB</a:t>
            </a:r>
          </a:p>
          <a:p>
            <a:pPr lvl="1"/>
            <a:r>
              <a:rPr lang="en-US" sz="2900" dirty="0"/>
              <a:t>Encourage protection of drinking water sources through conservation programs</a:t>
            </a:r>
          </a:p>
          <a:p>
            <a:pPr lvl="1"/>
            <a:r>
              <a:rPr lang="en-US" sz="2900" dirty="0"/>
              <a:t>Sources can be ground or surface water</a:t>
            </a:r>
          </a:p>
          <a:p>
            <a:pPr lvl="1"/>
            <a:r>
              <a:rPr lang="en-US" sz="2900" dirty="0"/>
              <a:t>Address Water Quality and Quantity</a:t>
            </a:r>
          </a:p>
          <a:p>
            <a:pPr lvl="1"/>
            <a:r>
              <a:rPr lang="en-US" sz="2900" dirty="0"/>
              <a:t>Dedicate at least 10 Percent of total funds available</a:t>
            </a:r>
          </a:p>
          <a:p>
            <a:r>
              <a:rPr lang="en-US" sz="1600" dirty="0"/>
              <a:t> </a:t>
            </a:r>
            <a:r>
              <a:rPr lang="en-US" sz="2900" dirty="0"/>
              <a:t>General Criteria</a:t>
            </a:r>
          </a:p>
          <a:p>
            <a:pPr lvl="1"/>
            <a:r>
              <a:rPr lang="en-US" sz="3000" dirty="0"/>
              <a:t>Participants and Land must meet normal EQIP Eligibility Criteria</a:t>
            </a:r>
          </a:p>
          <a:p>
            <a:pPr lvl="1"/>
            <a:r>
              <a:rPr lang="en-US" sz="3000" dirty="0"/>
              <a:t>Land is located in a Source Water Protection Area (SWPA)</a:t>
            </a:r>
          </a:p>
          <a:p>
            <a:pPr lvl="1"/>
            <a:r>
              <a:rPr lang="en-US" sz="3000" dirty="0"/>
              <a:t>Plan practices to address Water Quality/Quantity</a:t>
            </a:r>
          </a:p>
          <a:p>
            <a:r>
              <a:rPr lang="en-US" sz="2900" dirty="0"/>
              <a:t>Initial Task</a:t>
            </a:r>
          </a:p>
          <a:p>
            <a:pPr lvl="1"/>
            <a:r>
              <a:rPr lang="en-US" sz="3000" dirty="0"/>
              <a:t>Identify SWPA’s with source water protection assessments where AG is identified as protentional source of degradation</a:t>
            </a:r>
          </a:p>
          <a:p>
            <a:pPr lvl="1"/>
            <a:r>
              <a:rPr lang="en-US" sz="3000" dirty="0"/>
              <a:t>Select SWPA where 10% of funding can benefit source water protection (HUC 12 level)</a:t>
            </a:r>
          </a:p>
          <a:p>
            <a:pPr lvl="1"/>
            <a:r>
              <a:rPr lang="en-US" sz="3000" dirty="0"/>
              <a:t>Local Support (Stakeholders, partners, producers)</a:t>
            </a:r>
          </a:p>
          <a:p>
            <a:pPr lvl="1"/>
            <a:r>
              <a:rPr lang="en-US" sz="3000" dirty="0"/>
              <a:t>Identify priority practices </a:t>
            </a:r>
          </a:p>
          <a:p>
            <a:pPr marL="0" indent="0">
              <a:buNone/>
            </a:pPr>
            <a:endParaRPr lang="en-US" sz="1600" dirty="0"/>
          </a:p>
          <a:p>
            <a:endParaRPr lang="en-US" dirty="0"/>
          </a:p>
          <a:p>
            <a:endParaRPr lang="en-US" dirty="0"/>
          </a:p>
        </p:txBody>
      </p:sp>
      <p:sp>
        <p:nvSpPr>
          <p:cNvPr id="4" name="Content Placeholder 3">
            <a:extLst>
              <a:ext uri="{FF2B5EF4-FFF2-40B4-BE49-F238E27FC236}">
                <a16:creationId xmlns:a16="http://schemas.microsoft.com/office/drawing/2014/main" id="{75896132-4055-4BAB-90B8-1BFE23FD109F}"/>
              </a:ext>
            </a:extLst>
          </p:cNvPr>
          <p:cNvSpPr>
            <a:spLocks noGrp="1"/>
          </p:cNvSpPr>
          <p:nvPr>
            <p:ph sz="half" idx="2"/>
          </p:nvPr>
        </p:nvSpPr>
        <p:spPr>
          <a:xfrm>
            <a:off x="4629149" y="1825625"/>
            <a:ext cx="4219575" cy="4351338"/>
          </a:xfrm>
        </p:spPr>
        <p:txBody>
          <a:bodyPr>
            <a:normAutofit fontScale="40000" lnSpcReduction="20000"/>
          </a:bodyPr>
          <a:lstStyle/>
          <a:p>
            <a:pPr marL="0" indent="0" algn="ctr">
              <a:buNone/>
            </a:pPr>
            <a:r>
              <a:rPr lang="en-US" sz="4400" b="1" u="sng" dirty="0"/>
              <a:t>Priority Areas</a:t>
            </a:r>
          </a:p>
          <a:p>
            <a:pPr marL="0" indent="0" algn="ctr">
              <a:buNone/>
            </a:pPr>
            <a:endParaRPr lang="en-US" sz="4400" b="1" u="sng" dirty="0"/>
          </a:p>
          <a:p>
            <a:pPr marL="0" indent="0">
              <a:spcBef>
                <a:spcPts val="0"/>
              </a:spcBef>
              <a:buNone/>
            </a:pPr>
            <a:r>
              <a:rPr lang="en-US" sz="4000" dirty="0"/>
              <a:t>Cannon AFB	Curry</a:t>
            </a:r>
          </a:p>
          <a:p>
            <a:pPr marL="0" indent="0">
              <a:spcBef>
                <a:spcPts val="0"/>
              </a:spcBef>
              <a:buNone/>
            </a:pPr>
            <a:r>
              <a:rPr lang="en-US" sz="4000" dirty="0"/>
              <a:t>Town of Midway	Curry\Roosevelt</a:t>
            </a:r>
          </a:p>
          <a:p>
            <a:pPr marL="0" indent="0">
              <a:spcBef>
                <a:spcPts val="0"/>
              </a:spcBef>
              <a:buNone/>
            </a:pPr>
            <a:r>
              <a:rPr lang="en-US" sz="4000" dirty="0"/>
              <a:t>120500020111	Curry</a:t>
            </a:r>
          </a:p>
          <a:p>
            <a:pPr marL="0" indent="0">
              <a:spcBef>
                <a:spcPts val="0"/>
              </a:spcBef>
              <a:buNone/>
            </a:pPr>
            <a:r>
              <a:rPr lang="en-US" sz="4000" dirty="0"/>
              <a:t>City of Clovis	Curry</a:t>
            </a:r>
          </a:p>
          <a:p>
            <a:pPr marL="0" indent="0">
              <a:spcBef>
                <a:spcPts val="0"/>
              </a:spcBef>
              <a:buNone/>
            </a:pPr>
            <a:r>
              <a:rPr lang="en-US" sz="4000" dirty="0"/>
              <a:t>120500020110	Curry\Roosevelt</a:t>
            </a:r>
          </a:p>
          <a:p>
            <a:pPr marL="0" indent="0">
              <a:spcBef>
                <a:spcPts val="0"/>
              </a:spcBef>
              <a:buNone/>
            </a:pPr>
            <a:r>
              <a:rPr lang="en-US" sz="4000" dirty="0"/>
              <a:t>Blackwater Draw	Curry\Roosevelt</a:t>
            </a:r>
          </a:p>
          <a:p>
            <a:pPr marL="0" indent="0">
              <a:spcBef>
                <a:spcPts val="0"/>
              </a:spcBef>
              <a:buNone/>
            </a:pPr>
            <a:r>
              <a:rPr lang="en-US" sz="4000" dirty="0"/>
              <a:t>Town of </a:t>
            </a:r>
            <a:r>
              <a:rPr lang="en-US" sz="4000" dirty="0" err="1"/>
              <a:t>Ranchvale</a:t>
            </a:r>
            <a:r>
              <a:rPr lang="en-US" sz="4000" dirty="0"/>
              <a:t>	Curry</a:t>
            </a:r>
          </a:p>
          <a:p>
            <a:pPr marL="0" indent="0">
              <a:spcBef>
                <a:spcPts val="0"/>
              </a:spcBef>
              <a:buNone/>
            </a:pPr>
            <a:r>
              <a:rPr lang="en-US" sz="4000" dirty="0"/>
              <a:t>Pleasure Lake	Curry</a:t>
            </a:r>
          </a:p>
          <a:p>
            <a:pPr marL="0" indent="0">
              <a:spcBef>
                <a:spcPts val="0"/>
              </a:spcBef>
              <a:buNone/>
            </a:pPr>
            <a:r>
              <a:rPr lang="en-US" sz="4000" dirty="0" err="1"/>
              <a:t>Cimarroncito</a:t>
            </a:r>
            <a:r>
              <a:rPr lang="en-US" sz="4000" dirty="0"/>
              <a:t> Creek	Colfax</a:t>
            </a:r>
          </a:p>
          <a:p>
            <a:pPr marL="0" indent="0">
              <a:spcBef>
                <a:spcPts val="0"/>
              </a:spcBef>
              <a:buNone/>
            </a:pPr>
            <a:r>
              <a:rPr lang="en-US" sz="4000" dirty="0" err="1"/>
              <a:t>Cimarroncito</a:t>
            </a:r>
            <a:r>
              <a:rPr lang="en-US" sz="4000" dirty="0"/>
              <a:t> Creek	Colfax</a:t>
            </a:r>
          </a:p>
          <a:p>
            <a:pPr marL="0" indent="0">
              <a:spcBef>
                <a:spcPts val="0"/>
              </a:spcBef>
              <a:buNone/>
            </a:pPr>
            <a:r>
              <a:rPr lang="en-US" sz="4000" dirty="0"/>
              <a:t>Burro Creek	Harding\San Miguel</a:t>
            </a:r>
          </a:p>
          <a:p>
            <a:pPr marL="0" indent="0">
              <a:spcBef>
                <a:spcPts val="0"/>
              </a:spcBef>
              <a:buNone/>
            </a:pPr>
            <a:r>
              <a:rPr lang="en-US" sz="4000" dirty="0" err="1"/>
              <a:t>equesquite</a:t>
            </a:r>
            <a:r>
              <a:rPr lang="en-US" sz="4000" dirty="0"/>
              <a:t> Creek	Harding</a:t>
            </a:r>
          </a:p>
          <a:p>
            <a:pPr marL="0" indent="0">
              <a:spcBef>
                <a:spcPts val="0"/>
              </a:spcBef>
              <a:buNone/>
            </a:pPr>
            <a:r>
              <a:rPr lang="en-US" sz="4000" dirty="0"/>
              <a:t>Mule Creek	Harding\San Miguel</a:t>
            </a:r>
          </a:p>
          <a:p>
            <a:pPr marL="0" indent="0">
              <a:spcBef>
                <a:spcPts val="0"/>
              </a:spcBef>
              <a:buNone/>
            </a:pPr>
            <a:r>
              <a:rPr lang="en-US" sz="4000" dirty="0"/>
              <a:t>Ladd Lake		Harding</a:t>
            </a:r>
          </a:p>
          <a:p>
            <a:pPr marL="0" indent="0">
              <a:spcBef>
                <a:spcPts val="0"/>
              </a:spcBef>
              <a:buNone/>
            </a:pPr>
            <a:r>
              <a:rPr lang="en-US" sz="4000" dirty="0"/>
              <a:t>Black Lake		Harding</a:t>
            </a:r>
          </a:p>
          <a:p>
            <a:pPr marL="0" indent="0">
              <a:spcBef>
                <a:spcPts val="0"/>
              </a:spcBef>
              <a:buNone/>
            </a:pPr>
            <a:r>
              <a:rPr lang="en-US" sz="4000" dirty="0"/>
              <a:t>Las Cuevas Canyon	Harding</a:t>
            </a:r>
          </a:p>
          <a:p>
            <a:pPr marL="0" indent="0">
              <a:spcBef>
                <a:spcPts val="0"/>
              </a:spcBef>
              <a:buNone/>
            </a:pPr>
            <a:r>
              <a:rPr lang="en-US" sz="4000" dirty="0"/>
              <a:t>Smith Canyon	McKinley</a:t>
            </a:r>
          </a:p>
          <a:p>
            <a:pPr marL="0" indent="0">
              <a:spcBef>
                <a:spcPts val="0"/>
              </a:spcBef>
              <a:buNone/>
            </a:pPr>
            <a:r>
              <a:rPr lang="en-US" sz="4000" dirty="0"/>
              <a:t>Upper Mitchell Draw	McKinley</a:t>
            </a:r>
          </a:p>
          <a:p>
            <a:pPr marL="0" indent="0">
              <a:spcBef>
                <a:spcPts val="0"/>
              </a:spcBef>
              <a:buNone/>
            </a:pPr>
            <a:r>
              <a:rPr lang="en-US" sz="4000" dirty="0"/>
              <a:t>Shingle Canyon	Grant</a:t>
            </a:r>
          </a:p>
          <a:p>
            <a:pPr marL="0" indent="0">
              <a:buNone/>
            </a:pPr>
            <a:endParaRPr lang="en-US" sz="4400" dirty="0"/>
          </a:p>
          <a:p>
            <a:pPr marL="0" indent="0" algn="ctr">
              <a:buNone/>
            </a:pPr>
            <a:endParaRPr lang="en-US" sz="4400" dirty="0"/>
          </a:p>
        </p:txBody>
      </p:sp>
    </p:spTree>
    <p:extLst>
      <p:ext uri="{BB962C8B-B14F-4D97-AF65-F5344CB8AC3E}">
        <p14:creationId xmlns:p14="http://schemas.microsoft.com/office/powerpoint/2010/main" val="42444641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1"/>
            <a:ext cx="7886700" cy="317089"/>
          </a:xfrm>
        </p:spPr>
        <p:txBody>
          <a:bodyPr>
            <a:normAutofit fontScale="90000"/>
          </a:bodyPr>
          <a:lstStyle/>
          <a:p>
            <a:pPr algn="ctr"/>
            <a:br>
              <a:rPr lang="en-US"/>
            </a:br>
            <a:r>
              <a:rPr lang="en-US"/>
              <a:t>	</a:t>
            </a:r>
            <a:endParaRPr lang="en-US" dirty="0"/>
          </a:p>
        </p:txBody>
      </p:sp>
      <p:sp>
        <p:nvSpPr>
          <p:cNvPr id="3" name="Content Placeholder 2"/>
          <p:cNvSpPr>
            <a:spLocks noGrp="1"/>
          </p:cNvSpPr>
          <p:nvPr>
            <p:ph idx="4294967295"/>
          </p:nvPr>
        </p:nvSpPr>
        <p:spPr>
          <a:xfrm>
            <a:off x="0" y="1825625"/>
            <a:ext cx="7886700" cy="4351338"/>
          </a:xfrm>
        </p:spPr>
        <p:txBody>
          <a:bodyPr>
            <a:normAutofit/>
          </a:bodyPr>
          <a:lstStyle/>
          <a:p>
            <a:endParaRPr lang="en-US"/>
          </a:p>
          <a:p>
            <a:pPr marL="0" indent="0">
              <a:buNone/>
            </a:pPr>
            <a:endParaRPr lang="en-US" dirty="0"/>
          </a:p>
        </p:txBody>
      </p:sp>
      <p:pic>
        <p:nvPicPr>
          <p:cNvPr id="4" name="Picture 3">
            <a:extLst>
              <a:ext uri="{FF2B5EF4-FFF2-40B4-BE49-F238E27FC236}">
                <a16:creationId xmlns:a16="http://schemas.microsoft.com/office/drawing/2014/main" id="{AD0CD254-2C47-4BC1-AF1D-AD71E68869CA}"/>
              </a:ext>
            </a:extLst>
          </p:cNvPr>
          <p:cNvPicPr>
            <a:picLocks noChangeAspect="1"/>
          </p:cNvPicPr>
          <p:nvPr/>
        </p:nvPicPr>
        <p:blipFill>
          <a:blip r:embed="rId2"/>
          <a:stretch>
            <a:fillRect/>
          </a:stretch>
        </p:blipFill>
        <p:spPr>
          <a:xfrm>
            <a:off x="1476375" y="128587"/>
            <a:ext cx="6191250" cy="6600825"/>
          </a:xfrm>
          <a:prstGeom prst="rect">
            <a:avLst/>
          </a:prstGeom>
        </p:spPr>
      </p:pic>
    </p:spTree>
    <p:extLst>
      <p:ext uri="{BB962C8B-B14F-4D97-AF65-F5344CB8AC3E}">
        <p14:creationId xmlns:p14="http://schemas.microsoft.com/office/powerpoint/2010/main" val="11039899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A close up of a map&#10;&#10;Description automatically generated">
            <a:extLst>
              <a:ext uri="{FF2B5EF4-FFF2-40B4-BE49-F238E27FC236}">
                <a16:creationId xmlns:a16="http://schemas.microsoft.com/office/drawing/2014/main" id="{4B2EEA11-13AD-405E-8767-3D91B85C7F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7858" y="132735"/>
            <a:ext cx="7541643" cy="6725264"/>
          </a:xfrm>
          <a:prstGeom prst="rect">
            <a:avLst/>
          </a:prstGeom>
        </p:spPr>
      </p:pic>
      <p:sp>
        <p:nvSpPr>
          <p:cNvPr id="2" name="Title 1"/>
          <p:cNvSpPr>
            <a:spLocks noGrp="1"/>
          </p:cNvSpPr>
          <p:nvPr>
            <p:ph type="title" idx="4294967295"/>
          </p:nvPr>
        </p:nvSpPr>
        <p:spPr>
          <a:xfrm>
            <a:off x="0" y="1"/>
            <a:ext cx="7886700" cy="317089"/>
          </a:xfrm>
        </p:spPr>
        <p:txBody>
          <a:bodyPr>
            <a:normAutofit fontScale="90000"/>
          </a:bodyPr>
          <a:lstStyle/>
          <a:p>
            <a:pPr algn="ctr"/>
            <a:br>
              <a:rPr lang="en-US" dirty="0"/>
            </a:br>
            <a:r>
              <a:rPr lang="en-US" dirty="0"/>
              <a:t>	</a:t>
            </a:r>
          </a:p>
        </p:txBody>
      </p:sp>
      <p:sp>
        <p:nvSpPr>
          <p:cNvPr id="3" name="Content Placeholder 2"/>
          <p:cNvSpPr>
            <a:spLocks noGrp="1"/>
          </p:cNvSpPr>
          <p:nvPr>
            <p:ph idx="4294967295"/>
          </p:nvPr>
        </p:nvSpPr>
        <p:spPr>
          <a:xfrm>
            <a:off x="0" y="1825625"/>
            <a:ext cx="7886700" cy="4351338"/>
          </a:xfrm>
        </p:spPr>
        <p:txBody>
          <a:bodyPr>
            <a:normAutofit/>
          </a:bodyPr>
          <a:lstStyle/>
          <a:p>
            <a:endParaRPr lang="en-US" dirty="0"/>
          </a:p>
          <a:p>
            <a:pPr marL="0" indent="0">
              <a:buNone/>
            </a:pPr>
            <a:endParaRPr lang="en-US" dirty="0"/>
          </a:p>
        </p:txBody>
      </p:sp>
    </p:spTree>
    <p:extLst>
      <p:ext uri="{BB962C8B-B14F-4D97-AF65-F5344CB8AC3E}">
        <p14:creationId xmlns:p14="http://schemas.microsoft.com/office/powerpoint/2010/main" val="35157180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br>
              <a:rPr lang="en-US" dirty="0"/>
            </a:br>
            <a:r>
              <a:rPr lang="en-US" dirty="0"/>
              <a:t>Source Water Protection 	</a:t>
            </a:r>
          </a:p>
        </p:txBody>
      </p:sp>
      <p:sp>
        <p:nvSpPr>
          <p:cNvPr id="7" name="Content Placeholder 6">
            <a:extLst>
              <a:ext uri="{FF2B5EF4-FFF2-40B4-BE49-F238E27FC236}">
                <a16:creationId xmlns:a16="http://schemas.microsoft.com/office/drawing/2014/main" id="{82DF85BF-A9E6-41EA-BE9D-7C85BDF37EC8}"/>
              </a:ext>
            </a:extLst>
          </p:cNvPr>
          <p:cNvSpPr>
            <a:spLocks noGrp="1"/>
          </p:cNvSpPr>
          <p:nvPr>
            <p:ph idx="1"/>
          </p:nvPr>
        </p:nvSpPr>
        <p:spPr/>
        <p:txBody>
          <a:bodyPr>
            <a:normAutofit fontScale="70000" lnSpcReduction="20000"/>
          </a:bodyPr>
          <a:lstStyle/>
          <a:p>
            <a:r>
              <a:rPr lang="en-US" dirty="0"/>
              <a:t>Source Water Protection Priority Practices </a:t>
            </a:r>
          </a:p>
          <a:p>
            <a:pPr lvl="1"/>
            <a:r>
              <a:rPr lang="en-US" dirty="0"/>
              <a:t>All Practice that address Water Quality and Quantity are eligible </a:t>
            </a:r>
          </a:p>
          <a:p>
            <a:pPr lvl="1"/>
            <a:r>
              <a:rPr lang="en-US" dirty="0"/>
              <a:t>Priority Practices paid at a higher payment rate</a:t>
            </a:r>
          </a:p>
          <a:p>
            <a:pPr marL="800100" lvl="1" indent="-342900">
              <a:lnSpc>
                <a:spcPct val="107000"/>
              </a:lnSpc>
              <a:spcBef>
                <a:spcPts val="0"/>
              </a:spcBef>
              <a:buFont typeface="Wingdings" panose="05000000000000000000" pitchFamily="2"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Irrigation Water Management-449</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marL="800100" lvl="1" indent="-342900">
              <a:lnSpc>
                <a:spcPct val="107000"/>
              </a:lnSpc>
              <a:spcBef>
                <a:spcPts val="0"/>
              </a:spcBef>
              <a:buFont typeface="Wingdings" panose="05000000000000000000" pitchFamily="2"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Residue and Tillage Management, No Till/Strip Till-329</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marL="800100" lvl="1" indent="-342900">
              <a:lnSpc>
                <a:spcPct val="107000"/>
              </a:lnSpc>
              <a:spcBef>
                <a:spcPts val="0"/>
              </a:spcBef>
              <a:buFont typeface="Wingdings" panose="05000000000000000000" pitchFamily="2"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Riparian Forest Buffer-391</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marL="800100" lvl="1" indent="-342900">
              <a:lnSpc>
                <a:spcPct val="107000"/>
              </a:lnSpc>
              <a:spcBef>
                <a:spcPts val="0"/>
              </a:spcBef>
              <a:buFont typeface="Wingdings" panose="05000000000000000000" pitchFamily="2"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Grade Stabilization-410</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marL="800100" lvl="1" indent="-342900">
              <a:lnSpc>
                <a:spcPct val="107000"/>
              </a:lnSpc>
              <a:spcBef>
                <a:spcPts val="0"/>
              </a:spcBef>
              <a:buFont typeface="Wingdings" panose="05000000000000000000" pitchFamily="2"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Diversion-362</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marL="800100" lvl="1" indent="-342900">
              <a:lnSpc>
                <a:spcPct val="107000"/>
              </a:lnSpc>
              <a:spcBef>
                <a:spcPts val="0"/>
              </a:spcBef>
              <a:buFont typeface="Wingdings" panose="05000000000000000000" pitchFamily="2"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Prescribed Grazing-528</a:t>
            </a:r>
          </a:p>
          <a:p>
            <a:pPr marL="800100" lvl="1" indent="-342900">
              <a:lnSpc>
                <a:spcPct val="107000"/>
              </a:lnSpc>
              <a:spcBef>
                <a:spcPts val="0"/>
              </a:spcBef>
              <a:buFont typeface="Wingdings" panose="05000000000000000000" pitchFamily="2"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Cover Crop-340</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marL="800100" lvl="1" indent="-342900">
              <a:lnSpc>
                <a:spcPct val="107000"/>
              </a:lnSpc>
              <a:spcBef>
                <a:spcPts val="0"/>
              </a:spcBef>
              <a:buFont typeface="Wingdings" panose="05000000000000000000" pitchFamily="2"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Filter Strips-393</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marL="800100" lvl="1" indent="-342900">
              <a:lnSpc>
                <a:spcPct val="107000"/>
              </a:lnSpc>
              <a:spcBef>
                <a:spcPts val="0"/>
              </a:spcBef>
              <a:buFont typeface="Wingdings" panose="05000000000000000000" pitchFamily="2"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Field Border-386</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marL="800100" lvl="1" indent="-342900">
              <a:lnSpc>
                <a:spcPct val="107000"/>
              </a:lnSpc>
              <a:spcBef>
                <a:spcPts val="0"/>
              </a:spcBef>
              <a:buFont typeface="Wingdings" panose="05000000000000000000" pitchFamily="2"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Forage Harvest Management-511</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marL="800100" lvl="1" indent="-342900">
              <a:lnSpc>
                <a:spcPct val="107000"/>
              </a:lnSpc>
              <a:spcBef>
                <a:spcPts val="0"/>
              </a:spcBef>
              <a:buFont typeface="Wingdings" panose="05000000000000000000" pitchFamily="2"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Nutrient Management-590</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marL="800100" lvl="1" indent="-342900">
              <a:lnSpc>
                <a:spcPct val="107000"/>
              </a:lnSpc>
              <a:spcBef>
                <a:spcPts val="0"/>
              </a:spcBef>
              <a:buFont typeface="Wingdings" panose="05000000000000000000" pitchFamily="2"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Pest Management Systems-595</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marL="800100" lvl="1" indent="-342900">
              <a:lnSpc>
                <a:spcPct val="107000"/>
              </a:lnSpc>
              <a:spcBef>
                <a:spcPts val="0"/>
              </a:spcBef>
              <a:buFont typeface="Wingdings" panose="05000000000000000000" pitchFamily="2"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Hedgerow Planting-422</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marL="800100" lvl="1" indent="-342900">
              <a:lnSpc>
                <a:spcPct val="107000"/>
              </a:lnSpc>
              <a:spcBef>
                <a:spcPts val="0"/>
              </a:spcBef>
              <a:spcAft>
                <a:spcPts val="800"/>
              </a:spcAft>
              <a:buFont typeface="Wingdings" panose="05000000000000000000" pitchFamily="2"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Stream Habitat Improvement and Management-395</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lvl="2"/>
            <a:endParaRPr lang="en-US" dirty="0"/>
          </a:p>
        </p:txBody>
      </p:sp>
    </p:spTree>
    <p:extLst>
      <p:ext uri="{BB962C8B-B14F-4D97-AF65-F5344CB8AC3E}">
        <p14:creationId xmlns:p14="http://schemas.microsoft.com/office/powerpoint/2010/main" val="28753125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br>
              <a:rPr lang="en-US" dirty="0"/>
            </a:br>
            <a:r>
              <a:rPr lang="en-US" dirty="0"/>
              <a:t>EQIP Incentive	</a:t>
            </a:r>
          </a:p>
        </p:txBody>
      </p:sp>
      <p:sp>
        <p:nvSpPr>
          <p:cNvPr id="7" name="Content Placeholder 6">
            <a:extLst>
              <a:ext uri="{FF2B5EF4-FFF2-40B4-BE49-F238E27FC236}">
                <a16:creationId xmlns:a16="http://schemas.microsoft.com/office/drawing/2014/main" id="{82DF85BF-A9E6-41EA-BE9D-7C85BDF37EC8}"/>
              </a:ext>
            </a:extLst>
          </p:cNvPr>
          <p:cNvSpPr>
            <a:spLocks noGrp="1"/>
          </p:cNvSpPr>
          <p:nvPr>
            <p:ph idx="1"/>
          </p:nvPr>
        </p:nvSpPr>
        <p:spPr/>
        <p:txBody>
          <a:bodyPr>
            <a:normAutofit/>
          </a:bodyPr>
          <a:lstStyle/>
          <a:p>
            <a:r>
              <a:rPr lang="en-US" dirty="0"/>
              <a:t>EQIP Incentive Contract: </a:t>
            </a:r>
          </a:p>
          <a:p>
            <a:pPr lvl="1"/>
            <a:r>
              <a:rPr lang="en-US" dirty="0"/>
              <a:t>Provide incentive practice payments for adopting practices </a:t>
            </a:r>
          </a:p>
          <a:p>
            <a:pPr lvl="1"/>
            <a:r>
              <a:rPr lang="en-US" dirty="0"/>
              <a:t>Annual payments for managing, maintaining, and improving the incentive practices</a:t>
            </a:r>
          </a:p>
          <a:p>
            <a:pPr lvl="1"/>
            <a:r>
              <a:rPr lang="en-US" dirty="0"/>
              <a:t>5-10 Year contracts </a:t>
            </a:r>
          </a:p>
          <a:p>
            <a:r>
              <a:rPr lang="en-US" dirty="0"/>
              <a:t>Details are being workout but implementation to begin FY 21</a:t>
            </a:r>
          </a:p>
          <a:p>
            <a:pPr lvl="2"/>
            <a:endParaRPr lang="en-US" dirty="0"/>
          </a:p>
        </p:txBody>
      </p:sp>
    </p:spTree>
    <p:extLst>
      <p:ext uri="{BB962C8B-B14F-4D97-AF65-F5344CB8AC3E}">
        <p14:creationId xmlns:p14="http://schemas.microsoft.com/office/powerpoint/2010/main" val="7362246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br>
              <a:rPr lang="en-US" dirty="0"/>
            </a:br>
            <a:r>
              <a:rPr lang="en-US" dirty="0"/>
              <a:t>EQIP Incentive	</a:t>
            </a:r>
          </a:p>
        </p:txBody>
      </p:sp>
      <p:sp>
        <p:nvSpPr>
          <p:cNvPr id="7" name="Content Placeholder 6">
            <a:extLst>
              <a:ext uri="{FF2B5EF4-FFF2-40B4-BE49-F238E27FC236}">
                <a16:creationId xmlns:a16="http://schemas.microsoft.com/office/drawing/2014/main" id="{82DF85BF-A9E6-41EA-BE9D-7C85BDF37EC8}"/>
              </a:ext>
            </a:extLst>
          </p:cNvPr>
          <p:cNvSpPr>
            <a:spLocks noGrp="1"/>
          </p:cNvSpPr>
          <p:nvPr>
            <p:ph idx="1"/>
          </p:nvPr>
        </p:nvSpPr>
        <p:spPr/>
        <p:txBody>
          <a:bodyPr>
            <a:normAutofit/>
          </a:bodyPr>
          <a:lstStyle/>
          <a:p>
            <a:r>
              <a:rPr lang="en-US" dirty="0"/>
              <a:t>State Determines: </a:t>
            </a:r>
          </a:p>
          <a:p>
            <a:pPr lvl="1"/>
            <a:r>
              <a:rPr lang="en-US" dirty="0"/>
              <a:t>High Priority Areas that encompass every region of the state</a:t>
            </a:r>
          </a:p>
          <a:p>
            <a:pPr lvl="1"/>
            <a:r>
              <a:rPr lang="en-US" dirty="0"/>
              <a:t>Up to three priority resource concerns for each land use within a given priority area</a:t>
            </a:r>
          </a:p>
          <a:p>
            <a:pPr lvl="2"/>
            <a:r>
              <a:rPr lang="en-US" dirty="0"/>
              <a:t>Participants must address at least one priority resource concern</a:t>
            </a:r>
          </a:p>
          <a:p>
            <a:pPr lvl="1"/>
            <a:r>
              <a:rPr lang="en-US" dirty="0"/>
              <a:t>Incentive practices that will be available for payment</a:t>
            </a:r>
          </a:p>
          <a:p>
            <a:pPr lvl="2"/>
            <a:r>
              <a:rPr lang="en-US" dirty="0"/>
              <a:t>Discussed the practices that will have the highest Conservation Practice Physical Effect (CPPE) value</a:t>
            </a:r>
          </a:p>
          <a:p>
            <a:pPr lvl="1"/>
            <a:endParaRPr lang="en-US" dirty="0"/>
          </a:p>
          <a:p>
            <a:pPr marL="914400" lvl="2" indent="0">
              <a:buNone/>
            </a:pPr>
            <a:endParaRPr lang="en-US" dirty="0"/>
          </a:p>
        </p:txBody>
      </p:sp>
    </p:spTree>
    <p:extLst>
      <p:ext uri="{BB962C8B-B14F-4D97-AF65-F5344CB8AC3E}">
        <p14:creationId xmlns:p14="http://schemas.microsoft.com/office/powerpoint/2010/main" val="26905187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br>
              <a:rPr lang="en-US" dirty="0"/>
            </a:br>
            <a:r>
              <a:rPr lang="en-US" dirty="0"/>
              <a:t>EQIP Incentive	</a:t>
            </a:r>
          </a:p>
        </p:txBody>
      </p:sp>
      <p:sp>
        <p:nvSpPr>
          <p:cNvPr id="7" name="Content Placeholder 6">
            <a:extLst>
              <a:ext uri="{FF2B5EF4-FFF2-40B4-BE49-F238E27FC236}">
                <a16:creationId xmlns:a16="http://schemas.microsoft.com/office/drawing/2014/main" id="{82DF85BF-A9E6-41EA-BE9D-7C85BDF37EC8}"/>
              </a:ext>
            </a:extLst>
          </p:cNvPr>
          <p:cNvSpPr>
            <a:spLocks noGrp="1"/>
          </p:cNvSpPr>
          <p:nvPr>
            <p:ph idx="1"/>
          </p:nvPr>
        </p:nvSpPr>
        <p:spPr/>
        <p:txBody>
          <a:bodyPr>
            <a:normAutofit fontScale="92500" lnSpcReduction="20000"/>
          </a:bodyPr>
          <a:lstStyle/>
          <a:p>
            <a:r>
              <a:rPr lang="en-US" dirty="0"/>
              <a:t>High Priority Areas: Previous Watersheds Identified by LWG</a:t>
            </a:r>
          </a:p>
          <a:p>
            <a:pPr lvl="1"/>
            <a:r>
              <a:rPr lang="en-US" dirty="0"/>
              <a:t>Team 1-	Zuni Mtns or </a:t>
            </a:r>
            <a:r>
              <a:rPr lang="en-US" dirty="0" err="1"/>
              <a:t>Cebollita</a:t>
            </a:r>
            <a:r>
              <a:rPr lang="en-US" dirty="0"/>
              <a:t> Mesa</a:t>
            </a:r>
          </a:p>
          <a:p>
            <a:pPr lvl="1"/>
            <a:r>
              <a:rPr lang="en-US" dirty="0"/>
              <a:t>Team 2-	TBA</a:t>
            </a:r>
          </a:p>
          <a:p>
            <a:pPr lvl="1"/>
            <a:r>
              <a:rPr lang="en-US" dirty="0"/>
              <a:t>Team 3-	Upper Chama</a:t>
            </a:r>
          </a:p>
          <a:p>
            <a:pPr lvl="1"/>
            <a:r>
              <a:rPr lang="en-US" dirty="0"/>
              <a:t>Team 4-	TBA</a:t>
            </a:r>
          </a:p>
          <a:p>
            <a:pPr lvl="1"/>
            <a:r>
              <a:rPr lang="en-US" dirty="0"/>
              <a:t>Team 5-	Arroyo de Anil </a:t>
            </a:r>
            <a:r>
              <a:rPr lang="en-US" dirty="0" err="1"/>
              <a:t>Yeso</a:t>
            </a:r>
            <a:r>
              <a:rPr lang="en-US" dirty="0"/>
              <a:t> Creek</a:t>
            </a:r>
          </a:p>
          <a:p>
            <a:pPr lvl="1"/>
            <a:r>
              <a:rPr lang="en-US" dirty="0"/>
              <a:t>Team 6-	Union County Irrigated Crop</a:t>
            </a:r>
          </a:p>
          <a:p>
            <a:pPr lvl="1"/>
            <a:r>
              <a:rPr lang="en-US" dirty="0"/>
              <a:t>Team 7-	San Francisco</a:t>
            </a:r>
          </a:p>
          <a:p>
            <a:pPr lvl="1"/>
            <a:r>
              <a:rPr lang="en-US" dirty="0"/>
              <a:t>Team 8-	Lower Rio Grande/Central Jornada</a:t>
            </a:r>
          </a:p>
          <a:p>
            <a:pPr lvl="1"/>
            <a:r>
              <a:rPr lang="en-US" dirty="0"/>
              <a:t>Team 9-	TBA</a:t>
            </a:r>
          </a:p>
          <a:p>
            <a:pPr lvl="1"/>
            <a:r>
              <a:rPr lang="en-US" dirty="0"/>
              <a:t>Team 10-  LPC Habitat Improvement </a:t>
            </a:r>
          </a:p>
          <a:p>
            <a:pPr lvl="1"/>
            <a:r>
              <a:rPr lang="en-US" dirty="0"/>
              <a:t>Team 11- Tierra Blanca/Running Water/</a:t>
            </a:r>
            <a:r>
              <a:rPr lang="en-US" dirty="0" err="1"/>
              <a:t>Taiban</a:t>
            </a:r>
            <a:endParaRPr lang="en-US" dirty="0"/>
          </a:p>
          <a:p>
            <a:pPr marL="457200" lvl="1" indent="0">
              <a:buNone/>
            </a:pPr>
            <a:endParaRPr lang="en-US" dirty="0"/>
          </a:p>
          <a:p>
            <a:pPr lvl="1"/>
            <a:endParaRPr lang="en-US" dirty="0"/>
          </a:p>
          <a:p>
            <a:pPr marL="914400" lvl="2" indent="0">
              <a:buNone/>
            </a:pPr>
            <a:endParaRPr lang="en-US" dirty="0"/>
          </a:p>
        </p:txBody>
      </p:sp>
    </p:spTree>
    <p:extLst>
      <p:ext uri="{BB962C8B-B14F-4D97-AF65-F5344CB8AC3E}">
        <p14:creationId xmlns:p14="http://schemas.microsoft.com/office/powerpoint/2010/main" val="12907882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br>
              <a:rPr lang="en-US" dirty="0"/>
            </a:br>
            <a:r>
              <a:rPr lang="en-US" dirty="0"/>
              <a:t>EQIP Incentive	</a:t>
            </a:r>
          </a:p>
        </p:txBody>
      </p:sp>
      <p:sp>
        <p:nvSpPr>
          <p:cNvPr id="7" name="Content Placeholder 6">
            <a:extLst>
              <a:ext uri="{FF2B5EF4-FFF2-40B4-BE49-F238E27FC236}">
                <a16:creationId xmlns:a16="http://schemas.microsoft.com/office/drawing/2014/main" id="{82DF85BF-A9E6-41EA-BE9D-7C85BDF37EC8}"/>
              </a:ext>
            </a:extLst>
          </p:cNvPr>
          <p:cNvSpPr>
            <a:spLocks noGrp="1"/>
          </p:cNvSpPr>
          <p:nvPr>
            <p:ph idx="1"/>
          </p:nvPr>
        </p:nvSpPr>
        <p:spPr/>
        <p:txBody>
          <a:bodyPr>
            <a:normAutofit fontScale="62500" lnSpcReduction="20000"/>
          </a:bodyPr>
          <a:lstStyle/>
          <a:p>
            <a:r>
              <a:rPr lang="en-US" dirty="0"/>
              <a:t>Priority Resource Concerns:</a:t>
            </a:r>
          </a:p>
          <a:p>
            <a:pPr lvl="1"/>
            <a:r>
              <a:rPr lang="en-US" sz="2900" dirty="0"/>
              <a:t>Crop</a:t>
            </a:r>
          </a:p>
          <a:p>
            <a:pPr lvl="2">
              <a:lnSpc>
                <a:spcPct val="107000"/>
              </a:lnSpc>
              <a:spcBef>
                <a:spcPts val="0"/>
              </a:spcBef>
              <a:buFont typeface="Wingdings" panose="05000000000000000000" pitchFamily="2" charset="2"/>
              <a:buChar char=""/>
            </a:pPr>
            <a:r>
              <a:rPr lang="en-US" dirty="0">
                <a:latin typeface="Calisto MT" panose="02040603050505030304" pitchFamily="18" charset="0"/>
                <a:ea typeface="Calibri" panose="020F0502020204030204" pitchFamily="34" charset="0"/>
                <a:cs typeface="Times New Roman" panose="02020603050405020304" pitchFamily="18" charset="0"/>
              </a:rPr>
              <a:t>Insufficient Use of Irrigation Water- Source Water Depletion</a:t>
            </a:r>
            <a:endParaRPr lang="en-US" dirty="0">
              <a:latin typeface="Calibri" panose="020F0502020204030204" pitchFamily="34" charset="0"/>
              <a:ea typeface="Calibri" panose="020F0502020204030204" pitchFamily="34" charset="0"/>
              <a:cs typeface="Times New Roman" panose="02020603050405020304" pitchFamily="18" charset="0"/>
            </a:endParaRPr>
          </a:p>
          <a:p>
            <a:pPr lvl="2">
              <a:lnSpc>
                <a:spcPct val="107000"/>
              </a:lnSpc>
              <a:spcBef>
                <a:spcPts val="0"/>
              </a:spcBef>
              <a:buFont typeface="Wingdings" panose="05000000000000000000" pitchFamily="2" charset="2"/>
              <a:buChar char=""/>
            </a:pPr>
            <a:r>
              <a:rPr lang="en-US" dirty="0">
                <a:latin typeface="Calisto MT" panose="02040603050505030304" pitchFamily="18" charset="0"/>
                <a:ea typeface="Calibri" panose="020F0502020204030204" pitchFamily="34" charset="0"/>
                <a:cs typeface="Times New Roman" panose="02020603050405020304" pitchFamily="18" charset="0"/>
              </a:rPr>
              <a:t>Organic Matter Depletion- Soil Quality Limitations</a:t>
            </a:r>
            <a:endParaRPr lang="en-US" dirty="0">
              <a:latin typeface="Calibri" panose="020F0502020204030204" pitchFamily="34" charset="0"/>
              <a:ea typeface="Calibri" panose="020F0502020204030204" pitchFamily="34" charset="0"/>
              <a:cs typeface="Times New Roman" panose="02020603050405020304" pitchFamily="18" charset="0"/>
            </a:endParaRPr>
          </a:p>
          <a:p>
            <a:pPr lvl="2">
              <a:lnSpc>
                <a:spcPct val="107000"/>
              </a:lnSpc>
              <a:spcBef>
                <a:spcPts val="0"/>
              </a:spcBef>
              <a:spcAft>
                <a:spcPts val="800"/>
              </a:spcAft>
              <a:buFont typeface="Wingdings" panose="05000000000000000000" pitchFamily="2" charset="2"/>
              <a:buChar char=""/>
            </a:pPr>
            <a:r>
              <a:rPr lang="en-US" dirty="0">
                <a:latin typeface="Calisto MT" panose="02040603050505030304" pitchFamily="18" charset="0"/>
                <a:ea typeface="Calibri" panose="020F0502020204030204" pitchFamily="34" charset="0"/>
                <a:cs typeface="Times New Roman" panose="02020603050405020304" pitchFamily="18" charset="0"/>
              </a:rPr>
              <a:t>Wind Erosion-Wind and Water Erosion</a:t>
            </a:r>
            <a:endParaRPr lang="en-US" dirty="0">
              <a:latin typeface="Calibri" panose="020F0502020204030204" pitchFamily="34" charset="0"/>
              <a:ea typeface="Calibri" panose="020F0502020204030204" pitchFamily="34" charset="0"/>
              <a:cs typeface="Times New Roman" panose="02020603050405020304" pitchFamily="18" charset="0"/>
            </a:endParaRPr>
          </a:p>
          <a:p>
            <a:pPr lvl="1">
              <a:lnSpc>
                <a:spcPct val="107000"/>
              </a:lnSpc>
              <a:spcBef>
                <a:spcPts val="0"/>
              </a:spcBef>
              <a:spcAft>
                <a:spcPts val="800"/>
              </a:spcAft>
            </a:pPr>
            <a:r>
              <a:rPr lang="en-US" sz="2900" dirty="0">
                <a:latin typeface="Calisto MT" panose="02040603050505030304" pitchFamily="18" charset="0"/>
                <a:ea typeface="Calibri" panose="020F0502020204030204" pitchFamily="34" charset="0"/>
                <a:cs typeface="Times New Roman" panose="02020603050405020304" pitchFamily="18" charset="0"/>
              </a:rPr>
              <a:t>Range</a:t>
            </a:r>
            <a:endParaRPr lang="en-US" sz="2900" dirty="0">
              <a:latin typeface="Calibri" panose="020F0502020204030204" pitchFamily="34" charset="0"/>
              <a:ea typeface="Calibri" panose="020F0502020204030204" pitchFamily="34" charset="0"/>
              <a:cs typeface="Times New Roman" panose="02020603050405020304" pitchFamily="18" charset="0"/>
            </a:endParaRPr>
          </a:p>
          <a:p>
            <a:pPr lvl="2">
              <a:lnSpc>
                <a:spcPct val="107000"/>
              </a:lnSpc>
              <a:spcBef>
                <a:spcPts val="0"/>
              </a:spcBef>
              <a:buFont typeface="Wingdings" panose="05000000000000000000" pitchFamily="2" charset="2"/>
              <a:buChar char=""/>
            </a:pPr>
            <a:r>
              <a:rPr lang="en-US" dirty="0">
                <a:latin typeface="Calisto MT" panose="02040603050505030304" pitchFamily="18" charset="0"/>
                <a:ea typeface="Calibri" panose="020F0502020204030204" pitchFamily="34" charset="0"/>
                <a:cs typeface="Times New Roman" panose="02020603050405020304" pitchFamily="18" charset="0"/>
              </a:rPr>
              <a:t>Inadequate Livestock Water quantity, quality and distribution- Livestock production limitation</a:t>
            </a:r>
            <a:endParaRPr lang="en-US" dirty="0">
              <a:latin typeface="Calibri" panose="020F0502020204030204" pitchFamily="34" charset="0"/>
              <a:ea typeface="Calibri" panose="020F0502020204030204" pitchFamily="34" charset="0"/>
              <a:cs typeface="Times New Roman" panose="02020603050405020304" pitchFamily="18" charset="0"/>
            </a:endParaRPr>
          </a:p>
          <a:p>
            <a:pPr lvl="2">
              <a:lnSpc>
                <a:spcPct val="107000"/>
              </a:lnSpc>
              <a:spcBef>
                <a:spcPts val="0"/>
              </a:spcBef>
              <a:buFont typeface="Wingdings" panose="05000000000000000000" pitchFamily="2" charset="2"/>
              <a:buChar char=""/>
            </a:pPr>
            <a:r>
              <a:rPr lang="en-US" dirty="0">
                <a:latin typeface="Calisto MT" panose="02040603050505030304" pitchFamily="18" charset="0"/>
                <a:ea typeface="Calibri" panose="020F0502020204030204" pitchFamily="34" charset="0"/>
                <a:cs typeface="Times New Roman" panose="02020603050405020304" pitchFamily="18" charset="0"/>
              </a:rPr>
              <a:t>Plant Structure and Composition- Degraded Plant Condition</a:t>
            </a:r>
            <a:endParaRPr lang="en-US" dirty="0">
              <a:latin typeface="Calibri" panose="020F0502020204030204" pitchFamily="34" charset="0"/>
              <a:ea typeface="Calibri" panose="020F0502020204030204" pitchFamily="34" charset="0"/>
              <a:cs typeface="Times New Roman" panose="02020603050405020304" pitchFamily="18" charset="0"/>
            </a:endParaRPr>
          </a:p>
          <a:p>
            <a:pPr lvl="2">
              <a:lnSpc>
                <a:spcPct val="107000"/>
              </a:lnSpc>
              <a:spcBef>
                <a:spcPts val="0"/>
              </a:spcBef>
              <a:spcAft>
                <a:spcPts val="800"/>
              </a:spcAft>
              <a:buFont typeface="Wingdings" panose="05000000000000000000" pitchFamily="2" charset="2"/>
              <a:buChar char=""/>
            </a:pPr>
            <a:r>
              <a:rPr lang="en-US" dirty="0">
                <a:latin typeface="Calisto MT" panose="02040603050505030304" pitchFamily="18" charset="0"/>
                <a:ea typeface="Calibri" panose="020F0502020204030204" pitchFamily="34" charset="0"/>
                <a:cs typeface="Times New Roman" panose="02020603050405020304" pitchFamily="18" charset="0"/>
              </a:rPr>
              <a:t>Classic Gully Erosion-Concentrated Erosion</a:t>
            </a:r>
          </a:p>
          <a:p>
            <a:pPr lvl="1">
              <a:lnSpc>
                <a:spcPct val="107000"/>
              </a:lnSpc>
              <a:spcBef>
                <a:spcPts val="0"/>
              </a:spcBef>
              <a:spcAft>
                <a:spcPts val="800"/>
              </a:spcAft>
            </a:pPr>
            <a:r>
              <a:rPr lang="en-US" sz="2900" dirty="0">
                <a:latin typeface="Calisto MT" panose="02040603050505030304" pitchFamily="18" charset="0"/>
                <a:ea typeface="Calibri" panose="020F0502020204030204" pitchFamily="34" charset="0"/>
                <a:cs typeface="Times New Roman" panose="02020603050405020304" pitchFamily="18" charset="0"/>
              </a:rPr>
              <a:t>Forest</a:t>
            </a:r>
            <a:endParaRPr lang="en-US" sz="2900" dirty="0">
              <a:latin typeface="Calibri" panose="020F0502020204030204" pitchFamily="34" charset="0"/>
              <a:ea typeface="Calibri" panose="020F0502020204030204" pitchFamily="34" charset="0"/>
              <a:cs typeface="Times New Roman" panose="02020603050405020304" pitchFamily="18" charset="0"/>
            </a:endParaRPr>
          </a:p>
          <a:p>
            <a:pPr lvl="2">
              <a:lnSpc>
                <a:spcPct val="107000"/>
              </a:lnSpc>
              <a:spcBef>
                <a:spcPts val="0"/>
              </a:spcBef>
              <a:buFont typeface="Wingdings" panose="05000000000000000000" pitchFamily="2" charset="2"/>
              <a:buChar char=""/>
            </a:pPr>
            <a:r>
              <a:rPr lang="en-US" dirty="0">
                <a:latin typeface="Calisto MT" panose="02040603050505030304" pitchFamily="18" charset="0"/>
                <a:ea typeface="Calibri" panose="020F0502020204030204" pitchFamily="34" charset="0"/>
                <a:cs typeface="Times New Roman" panose="02020603050405020304" pitchFamily="18" charset="0"/>
              </a:rPr>
              <a:t>Wildlife hazard from biomass accumulation- Fire Management</a:t>
            </a:r>
            <a:endParaRPr lang="en-US" dirty="0">
              <a:latin typeface="Calibri" panose="020F0502020204030204" pitchFamily="34" charset="0"/>
              <a:ea typeface="Calibri" panose="020F0502020204030204" pitchFamily="34" charset="0"/>
              <a:cs typeface="Times New Roman" panose="02020603050405020304" pitchFamily="18" charset="0"/>
            </a:endParaRPr>
          </a:p>
          <a:p>
            <a:pPr lvl="2">
              <a:lnSpc>
                <a:spcPct val="107000"/>
              </a:lnSpc>
              <a:spcBef>
                <a:spcPts val="0"/>
              </a:spcBef>
              <a:buFont typeface="Wingdings" panose="05000000000000000000" pitchFamily="2" charset="2"/>
              <a:buChar char=""/>
            </a:pPr>
            <a:r>
              <a:rPr lang="en-US" dirty="0">
                <a:latin typeface="Calisto MT" panose="02040603050505030304" pitchFamily="18" charset="0"/>
                <a:ea typeface="Calibri" panose="020F0502020204030204" pitchFamily="34" charset="0"/>
                <a:cs typeface="Times New Roman" panose="02020603050405020304" pitchFamily="18" charset="0"/>
              </a:rPr>
              <a:t>Plant Structure and Composition- Degraded plant condition</a:t>
            </a:r>
            <a:endParaRPr lang="en-US" dirty="0">
              <a:latin typeface="Calibri" panose="020F0502020204030204" pitchFamily="34" charset="0"/>
              <a:ea typeface="Calibri" panose="020F0502020204030204" pitchFamily="34" charset="0"/>
              <a:cs typeface="Times New Roman" panose="02020603050405020304" pitchFamily="18" charset="0"/>
            </a:endParaRPr>
          </a:p>
          <a:p>
            <a:pPr lvl="2">
              <a:lnSpc>
                <a:spcPct val="107000"/>
              </a:lnSpc>
              <a:spcBef>
                <a:spcPts val="0"/>
              </a:spcBef>
              <a:spcAft>
                <a:spcPts val="800"/>
              </a:spcAft>
              <a:buFont typeface="Wingdings" panose="05000000000000000000" pitchFamily="2" charset="2"/>
              <a:buChar char=""/>
            </a:pPr>
            <a:r>
              <a:rPr lang="en-US" dirty="0">
                <a:latin typeface="Calisto MT" panose="02040603050505030304" pitchFamily="18" charset="0"/>
                <a:ea typeface="Calibri" panose="020F0502020204030204" pitchFamily="34" charset="0"/>
                <a:cs typeface="Times New Roman" panose="02020603050405020304" pitchFamily="18" charset="0"/>
              </a:rPr>
              <a:t>Terrestrial Habitat for wildlife and invertebrates- Terrestrial habitat</a:t>
            </a:r>
          </a:p>
          <a:p>
            <a:pPr lvl="1">
              <a:lnSpc>
                <a:spcPct val="107000"/>
              </a:lnSpc>
              <a:spcBef>
                <a:spcPts val="0"/>
              </a:spcBef>
              <a:spcAft>
                <a:spcPts val="800"/>
              </a:spcAft>
            </a:pPr>
            <a:r>
              <a:rPr lang="en-US" sz="2900" dirty="0">
                <a:latin typeface="Calibri" panose="020F0502020204030204" pitchFamily="34" charset="0"/>
                <a:ea typeface="Calibri" panose="020F0502020204030204" pitchFamily="34" charset="0"/>
                <a:cs typeface="Times New Roman" panose="02020603050405020304" pitchFamily="18" charset="0"/>
              </a:rPr>
              <a:t>Pasture</a:t>
            </a:r>
          </a:p>
          <a:p>
            <a:pPr marL="1257300" lvl="2" indent="-342900">
              <a:lnSpc>
                <a:spcPct val="107000"/>
              </a:lnSpc>
              <a:spcBef>
                <a:spcPts val="0"/>
              </a:spcBef>
              <a:buFont typeface="Wingdings" panose="05000000000000000000" pitchFamily="2" charset="2"/>
              <a:buChar char=""/>
            </a:pPr>
            <a:r>
              <a:rPr lang="en-US" dirty="0">
                <a:latin typeface="Calisto MT" panose="02040603050505030304" pitchFamily="18" charset="0"/>
                <a:ea typeface="Calibri" panose="020F0502020204030204" pitchFamily="34" charset="0"/>
                <a:cs typeface="Times New Roman" panose="02020603050405020304" pitchFamily="18" charset="0"/>
              </a:rPr>
              <a:t>Compaction- Soil Quality Limitations  </a:t>
            </a:r>
            <a:br>
              <a:rPr lang="en-US" dirty="0">
                <a:latin typeface="Calisto MT" panose="02040603050505030304" pitchFamily="18" charset="0"/>
                <a:ea typeface="Calibri" panose="020F0502020204030204" pitchFamily="34" charset="0"/>
                <a:cs typeface="Times New Roman" panose="02020603050405020304" pitchFamily="18" charset="0"/>
              </a:rPr>
            </a:br>
            <a:r>
              <a:rPr lang="en-US" dirty="0">
                <a:latin typeface="Calisto MT" panose="02040603050505030304" pitchFamily="18" charset="0"/>
                <a:ea typeface="Calibri" panose="020F0502020204030204" pitchFamily="34" charset="0"/>
                <a:cs typeface="Times New Roman" panose="02020603050405020304" pitchFamily="18" charset="0"/>
              </a:rPr>
              <a:t>Inefficient irrigation water use-Source Water Depletion</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1257300" lvl="2" indent="-342900">
              <a:lnSpc>
                <a:spcPct val="107000"/>
              </a:lnSpc>
              <a:spcBef>
                <a:spcPts val="0"/>
              </a:spcBef>
              <a:spcAft>
                <a:spcPts val="800"/>
              </a:spcAft>
              <a:buFont typeface="Wingdings" panose="05000000000000000000" pitchFamily="2" charset="2"/>
              <a:buChar char=""/>
            </a:pPr>
            <a:r>
              <a:rPr lang="en-US" dirty="0">
                <a:latin typeface="Calisto MT" panose="02040603050505030304" pitchFamily="18" charset="0"/>
                <a:ea typeface="Calibri" panose="020F0502020204030204" pitchFamily="34" charset="0"/>
                <a:cs typeface="Times New Roman" panose="02020603050405020304" pitchFamily="18" charset="0"/>
              </a:rPr>
              <a:t>Plant Structure and Composition- Degraded plant condition</a:t>
            </a:r>
            <a:endParaRPr lang="en-US" dirty="0">
              <a:latin typeface="Calibri" panose="020F0502020204030204" pitchFamily="34" charset="0"/>
              <a:ea typeface="Calibri" panose="020F0502020204030204" pitchFamily="34" charset="0"/>
              <a:cs typeface="Times New Roman" panose="02020603050405020304" pitchFamily="18" charset="0"/>
            </a:endParaRPr>
          </a:p>
          <a:p>
            <a:endParaRPr lang="en-US" dirty="0"/>
          </a:p>
          <a:p>
            <a:pPr lvl="1"/>
            <a:endParaRPr lang="en-US" dirty="0"/>
          </a:p>
          <a:p>
            <a:pPr marL="914400" lvl="2" indent="0">
              <a:buNone/>
            </a:pPr>
            <a:endParaRPr lang="en-US" dirty="0"/>
          </a:p>
        </p:txBody>
      </p:sp>
    </p:spTree>
    <p:extLst>
      <p:ext uri="{BB962C8B-B14F-4D97-AF65-F5344CB8AC3E}">
        <p14:creationId xmlns:p14="http://schemas.microsoft.com/office/powerpoint/2010/main" val="18096282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ctr"/>
            <a:r>
              <a:rPr lang="en-US" b="1" dirty="0">
                <a:solidFill>
                  <a:schemeClr val="bg1"/>
                </a:solidFill>
              </a:rPr>
              <a:t>FY 2020 EQIP Recap</a:t>
            </a:r>
          </a:p>
        </p:txBody>
      </p:sp>
      <p:sp>
        <p:nvSpPr>
          <p:cNvPr id="5" name="Subtitle 4">
            <a:extLst>
              <a:ext uri="{FF2B5EF4-FFF2-40B4-BE49-F238E27FC236}">
                <a16:creationId xmlns:a16="http://schemas.microsoft.com/office/drawing/2014/main" id="{A55B18D7-1017-46C9-B3E5-89BC15AF24A1}"/>
              </a:ext>
            </a:extLst>
          </p:cNvPr>
          <p:cNvSpPr>
            <a:spLocks noGrp="1"/>
          </p:cNvSpPr>
          <p:nvPr>
            <p:ph type="subTitle" idx="1"/>
          </p:nvPr>
        </p:nvSpPr>
        <p:spPr/>
        <p:txBody>
          <a:bodyPr>
            <a:normAutofit lnSpcReduction="10000"/>
          </a:bodyPr>
          <a:lstStyle/>
          <a:p>
            <a:r>
              <a:rPr lang="en-US" b="1" dirty="0">
                <a:solidFill>
                  <a:schemeClr val="bg1"/>
                </a:solidFill>
              </a:rPr>
              <a:t>And FY 2021 Spending Plan</a:t>
            </a:r>
          </a:p>
          <a:p>
            <a:r>
              <a:rPr lang="en-US" b="1" dirty="0">
                <a:solidFill>
                  <a:schemeClr val="bg1"/>
                </a:solidFill>
              </a:rPr>
              <a:t>Provide feedback by October 30, 2020 </a:t>
            </a:r>
          </a:p>
          <a:p>
            <a:r>
              <a:rPr lang="en-US" b="1" dirty="0">
                <a:solidFill>
                  <a:schemeClr val="bg1"/>
                </a:solidFill>
              </a:rPr>
              <a:t>To</a:t>
            </a:r>
          </a:p>
          <a:p>
            <a:r>
              <a:rPr lang="en-US" b="1" dirty="0">
                <a:solidFill>
                  <a:schemeClr val="bg1"/>
                </a:solidFill>
              </a:rPr>
              <a:t>Kenneth.branch@usda.gov</a:t>
            </a:r>
          </a:p>
        </p:txBody>
      </p:sp>
    </p:spTree>
    <p:extLst>
      <p:ext uri="{BB962C8B-B14F-4D97-AF65-F5344CB8AC3E}">
        <p14:creationId xmlns:p14="http://schemas.microsoft.com/office/powerpoint/2010/main" val="15508757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br>
              <a:rPr lang="en-US" dirty="0"/>
            </a:br>
            <a:r>
              <a:rPr lang="en-US" dirty="0"/>
              <a:t>EQIP Disaster	</a:t>
            </a:r>
          </a:p>
        </p:txBody>
      </p:sp>
      <p:sp>
        <p:nvSpPr>
          <p:cNvPr id="7" name="Content Placeholder 6">
            <a:extLst>
              <a:ext uri="{FF2B5EF4-FFF2-40B4-BE49-F238E27FC236}">
                <a16:creationId xmlns:a16="http://schemas.microsoft.com/office/drawing/2014/main" id="{82DF85BF-A9E6-41EA-BE9D-7C85BDF37EC8}"/>
              </a:ext>
            </a:extLst>
          </p:cNvPr>
          <p:cNvSpPr>
            <a:spLocks noGrp="1"/>
          </p:cNvSpPr>
          <p:nvPr>
            <p:ph idx="1"/>
          </p:nvPr>
        </p:nvSpPr>
        <p:spPr/>
        <p:txBody>
          <a:bodyPr>
            <a:normAutofit fontScale="92500"/>
          </a:bodyPr>
          <a:lstStyle/>
          <a:p>
            <a:r>
              <a:rPr lang="en-US" dirty="0"/>
              <a:t>Designed for EQIP Funds to assist with disaster events</a:t>
            </a:r>
          </a:p>
          <a:p>
            <a:r>
              <a:rPr lang="en-US" dirty="0"/>
              <a:t>Recommend that States reserve a portion of allocations</a:t>
            </a:r>
          </a:p>
          <a:p>
            <a:pPr lvl="1"/>
            <a:r>
              <a:rPr lang="en-US" dirty="0"/>
              <a:t>1:1 Match Request (NHQ to State)</a:t>
            </a:r>
          </a:p>
          <a:p>
            <a:r>
              <a:rPr lang="en-US" dirty="0"/>
              <a:t>Practices that provide immediate assistance to address natural resources impacted by the disaster event</a:t>
            </a:r>
          </a:p>
          <a:p>
            <a:r>
              <a:rPr lang="en-US" dirty="0"/>
              <a:t>Practices that will be installed and payment made in a short time frame</a:t>
            </a:r>
          </a:p>
          <a:p>
            <a:pPr lvl="1"/>
            <a:r>
              <a:rPr lang="en-US" dirty="0"/>
              <a:t>6 to 9 Months Implementation </a:t>
            </a:r>
          </a:p>
          <a:p>
            <a:pPr lvl="1"/>
            <a:r>
              <a:rPr lang="en-US" dirty="0"/>
              <a:t>Management practices should be carefully considered, most do not address an immediate disaster relief. These practices can be included</a:t>
            </a:r>
          </a:p>
        </p:txBody>
      </p:sp>
    </p:spTree>
    <p:extLst>
      <p:ext uri="{BB962C8B-B14F-4D97-AF65-F5344CB8AC3E}">
        <p14:creationId xmlns:p14="http://schemas.microsoft.com/office/powerpoint/2010/main" val="2705396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br>
              <a:rPr lang="en-US" dirty="0"/>
            </a:br>
            <a:r>
              <a:rPr lang="en-US" dirty="0"/>
              <a:t>Proposed Deadlines	</a:t>
            </a:r>
          </a:p>
        </p:txBody>
      </p:sp>
      <p:pic>
        <p:nvPicPr>
          <p:cNvPr id="3" name="Content Placeholder 2">
            <a:extLst>
              <a:ext uri="{FF2B5EF4-FFF2-40B4-BE49-F238E27FC236}">
                <a16:creationId xmlns:a16="http://schemas.microsoft.com/office/drawing/2014/main" id="{7EDB3516-6D7A-487D-A2AD-ED39C9AF4717}"/>
              </a:ext>
            </a:extLst>
          </p:cNvPr>
          <p:cNvPicPr>
            <a:picLocks noGrp="1" noChangeAspect="1"/>
          </p:cNvPicPr>
          <p:nvPr>
            <p:ph idx="1"/>
          </p:nvPr>
        </p:nvPicPr>
        <p:blipFill>
          <a:blip r:embed="rId3"/>
          <a:stretch>
            <a:fillRect/>
          </a:stretch>
        </p:blipFill>
        <p:spPr>
          <a:xfrm>
            <a:off x="1004007" y="1825625"/>
            <a:ext cx="7135986" cy="4351338"/>
          </a:xfrm>
          <a:prstGeom prst="rect">
            <a:avLst/>
          </a:prstGeom>
        </p:spPr>
      </p:pic>
    </p:spTree>
    <p:extLst>
      <p:ext uri="{BB962C8B-B14F-4D97-AF65-F5344CB8AC3E}">
        <p14:creationId xmlns:p14="http://schemas.microsoft.com/office/powerpoint/2010/main" val="312296397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br>
              <a:rPr lang="en-US" dirty="0"/>
            </a:br>
            <a:endParaRPr lang="en-US" dirty="0"/>
          </a:p>
        </p:txBody>
      </p:sp>
      <p:sp>
        <p:nvSpPr>
          <p:cNvPr id="5" name="Content Placeholder 4">
            <a:extLst>
              <a:ext uri="{FF2B5EF4-FFF2-40B4-BE49-F238E27FC236}">
                <a16:creationId xmlns:a16="http://schemas.microsoft.com/office/drawing/2014/main" id="{CA914900-E7E2-4202-B68D-A2C549E9BDCF}"/>
              </a:ext>
            </a:extLst>
          </p:cNvPr>
          <p:cNvSpPr>
            <a:spLocks noGrp="1"/>
          </p:cNvSpPr>
          <p:nvPr>
            <p:ph idx="1"/>
          </p:nvPr>
        </p:nvSpPr>
        <p:spPr/>
        <p:txBody>
          <a:bodyPr/>
          <a:lstStyle/>
          <a:p>
            <a:pPr marL="0" indent="0">
              <a:buNone/>
            </a:pPr>
            <a:endParaRPr lang="en-US" dirty="0"/>
          </a:p>
          <a:p>
            <a:pPr marL="0" indent="0" algn="ctr">
              <a:buNone/>
            </a:pPr>
            <a:r>
              <a:rPr lang="en-US" sz="4400" dirty="0"/>
              <a:t>Questions?</a:t>
            </a:r>
          </a:p>
          <a:p>
            <a:pPr marL="0" indent="0">
              <a:buNone/>
            </a:pPr>
            <a:endParaRPr lang="en-US" dirty="0"/>
          </a:p>
          <a:p>
            <a:pPr marL="0" indent="0" algn="ctr">
              <a:buNone/>
            </a:pPr>
            <a:r>
              <a:rPr lang="en-US" dirty="0"/>
              <a:t>Please Provide Feedback by </a:t>
            </a:r>
            <a:r>
              <a:rPr lang="en-US" u="sng" dirty="0"/>
              <a:t>October 30,2020</a:t>
            </a:r>
          </a:p>
          <a:p>
            <a:pPr marL="0" indent="0" algn="ctr">
              <a:buNone/>
            </a:pPr>
            <a:r>
              <a:rPr lang="en-US" dirty="0"/>
              <a:t>Email to Kenneth.branch@usda.gov</a:t>
            </a:r>
          </a:p>
        </p:txBody>
      </p:sp>
    </p:spTree>
    <p:extLst>
      <p:ext uri="{BB962C8B-B14F-4D97-AF65-F5344CB8AC3E}">
        <p14:creationId xmlns:p14="http://schemas.microsoft.com/office/powerpoint/2010/main" val="26883969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hart 6"/>
          <p:cNvGraphicFramePr/>
          <p:nvPr>
            <p:extLst>
              <p:ext uri="{D42A27DB-BD31-4B8C-83A1-F6EECF244321}">
                <p14:modId xmlns:p14="http://schemas.microsoft.com/office/powerpoint/2010/main" val="4224836778"/>
              </p:ext>
            </p:extLst>
          </p:nvPr>
        </p:nvGraphicFramePr>
        <p:xfrm>
          <a:off x="228599" y="197428"/>
          <a:ext cx="5749636" cy="387580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2" name="Table 11"/>
          <p:cNvGraphicFramePr>
            <a:graphicFrameLocks noGrp="1"/>
          </p:cNvGraphicFramePr>
          <p:nvPr>
            <p:extLst>
              <p:ext uri="{D42A27DB-BD31-4B8C-83A1-F6EECF244321}">
                <p14:modId xmlns:p14="http://schemas.microsoft.com/office/powerpoint/2010/main" val="2630408867"/>
              </p:ext>
            </p:extLst>
          </p:nvPr>
        </p:nvGraphicFramePr>
        <p:xfrm>
          <a:off x="5978235" y="750471"/>
          <a:ext cx="2937167" cy="4836074"/>
        </p:xfrm>
        <a:graphic>
          <a:graphicData uri="http://schemas.openxmlformats.org/drawingml/2006/table">
            <a:tbl>
              <a:tblPr>
                <a:tableStyleId>{284E427A-3D55-4303-BF80-6455036E1DE7}</a:tableStyleId>
              </a:tblPr>
              <a:tblGrid>
                <a:gridCol w="771783">
                  <a:extLst>
                    <a:ext uri="{9D8B030D-6E8A-4147-A177-3AD203B41FA5}">
                      <a16:colId xmlns:a16="http://schemas.microsoft.com/office/drawing/2014/main" val="20000"/>
                    </a:ext>
                  </a:extLst>
                </a:gridCol>
                <a:gridCol w="1082692">
                  <a:extLst>
                    <a:ext uri="{9D8B030D-6E8A-4147-A177-3AD203B41FA5}">
                      <a16:colId xmlns:a16="http://schemas.microsoft.com/office/drawing/2014/main" val="20001"/>
                    </a:ext>
                  </a:extLst>
                </a:gridCol>
                <a:gridCol w="1082692">
                  <a:extLst>
                    <a:ext uri="{9D8B030D-6E8A-4147-A177-3AD203B41FA5}">
                      <a16:colId xmlns:a16="http://schemas.microsoft.com/office/drawing/2014/main" val="20002"/>
                    </a:ext>
                  </a:extLst>
                </a:gridCol>
              </a:tblGrid>
              <a:tr h="370802">
                <a:tc>
                  <a:txBody>
                    <a:bodyPr/>
                    <a:lstStyle/>
                    <a:p>
                      <a:r>
                        <a:rPr lang="en-US" dirty="0"/>
                        <a:t>Team</a:t>
                      </a:r>
                    </a:p>
                  </a:txBody>
                  <a:tcPr/>
                </a:tc>
                <a:tc>
                  <a:txBody>
                    <a:bodyPr/>
                    <a:lstStyle/>
                    <a:p>
                      <a:r>
                        <a:rPr lang="en-US" dirty="0"/>
                        <a:t>Apps</a:t>
                      </a:r>
                    </a:p>
                  </a:txBody>
                  <a:tcPr/>
                </a:tc>
                <a:tc>
                  <a:txBody>
                    <a:bodyPr/>
                    <a:lstStyle/>
                    <a:p>
                      <a:r>
                        <a:rPr lang="en-US" dirty="0"/>
                        <a:t>Contracts</a:t>
                      </a:r>
                    </a:p>
                  </a:txBody>
                  <a:tcPr/>
                </a:tc>
                <a:extLst>
                  <a:ext uri="{0D108BD9-81ED-4DB2-BD59-A6C34878D82A}">
                    <a16:rowId xmlns:a16="http://schemas.microsoft.com/office/drawing/2014/main" val="10000"/>
                  </a:ext>
                </a:extLst>
              </a:tr>
              <a:tr h="370802">
                <a:tc>
                  <a:txBody>
                    <a:bodyPr/>
                    <a:lstStyle/>
                    <a:p>
                      <a:r>
                        <a:rPr lang="en-US" dirty="0"/>
                        <a:t>1</a:t>
                      </a:r>
                    </a:p>
                  </a:txBody>
                  <a:tcPr/>
                </a:tc>
                <a:tc>
                  <a:txBody>
                    <a:bodyPr/>
                    <a:lstStyle/>
                    <a:p>
                      <a:r>
                        <a:rPr lang="en-US" dirty="0"/>
                        <a:t>153</a:t>
                      </a:r>
                    </a:p>
                  </a:txBody>
                  <a:tcPr/>
                </a:tc>
                <a:tc>
                  <a:txBody>
                    <a:bodyPr/>
                    <a:lstStyle/>
                    <a:p>
                      <a:r>
                        <a:rPr lang="en-US" dirty="0"/>
                        <a:t>21</a:t>
                      </a:r>
                    </a:p>
                  </a:txBody>
                  <a:tcPr/>
                </a:tc>
                <a:extLst>
                  <a:ext uri="{0D108BD9-81ED-4DB2-BD59-A6C34878D82A}">
                    <a16:rowId xmlns:a16="http://schemas.microsoft.com/office/drawing/2014/main" val="10001"/>
                  </a:ext>
                </a:extLst>
              </a:tr>
              <a:tr h="370802">
                <a:tc>
                  <a:txBody>
                    <a:bodyPr/>
                    <a:lstStyle/>
                    <a:p>
                      <a:r>
                        <a:rPr lang="en-US" dirty="0"/>
                        <a:t>2</a:t>
                      </a:r>
                    </a:p>
                  </a:txBody>
                  <a:tcPr/>
                </a:tc>
                <a:tc>
                  <a:txBody>
                    <a:bodyPr/>
                    <a:lstStyle/>
                    <a:p>
                      <a:r>
                        <a:rPr lang="en-US" dirty="0"/>
                        <a:t>121</a:t>
                      </a:r>
                    </a:p>
                  </a:txBody>
                  <a:tcPr/>
                </a:tc>
                <a:tc>
                  <a:txBody>
                    <a:bodyPr/>
                    <a:lstStyle/>
                    <a:p>
                      <a:r>
                        <a:rPr lang="en-US" dirty="0"/>
                        <a:t>29</a:t>
                      </a:r>
                    </a:p>
                  </a:txBody>
                  <a:tcPr/>
                </a:tc>
                <a:extLst>
                  <a:ext uri="{0D108BD9-81ED-4DB2-BD59-A6C34878D82A}">
                    <a16:rowId xmlns:a16="http://schemas.microsoft.com/office/drawing/2014/main" val="10002"/>
                  </a:ext>
                </a:extLst>
              </a:tr>
              <a:tr h="370802">
                <a:tc>
                  <a:txBody>
                    <a:bodyPr/>
                    <a:lstStyle/>
                    <a:p>
                      <a:r>
                        <a:rPr lang="en-US" dirty="0"/>
                        <a:t>3</a:t>
                      </a:r>
                    </a:p>
                  </a:txBody>
                  <a:tcPr/>
                </a:tc>
                <a:tc>
                  <a:txBody>
                    <a:bodyPr/>
                    <a:lstStyle/>
                    <a:p>
                      <a:r>
                        <a:rPr lang="en-US" dirty="0"/>
                        <a:t>129</a:t>
                      </a:r>
                    </a:p>
                  </a:txBody>
                  <a:tcPr/>
                </a:tc>
                <a:tc>
                  <a:txBody>
                    <a:bodyPr/>
                    <a:lstStyle/>
                    <a:p>
                      <a:r>
                        <a:rPr lang="en-US" dirty="0"/>
                        <a:t>30</a:t>
                      </a:r>
                    </a:p>
                  </a:txBody>
                  <a:tcPr/>
                </a:tc>
                <a:extLst>
                  <a:ext uri="{0D108BD9-81ED-4DB2-BD59-A6C34878D82A}">
                    <a16:rowId xmlns:a16="http://schemas.microsoft.com/office/drawing/2014/main" val="10003"/>
                  </a:ext>
                </a:extLst>
              </a:tr>
              <a:tr h="386450">
                <a:tc>
                  <a:txBody>
                    <a:bodyPr/>
                    <a:lstStyle/>
                    <a:p>
                      <a:r>
                        <a:rPr lang="en-US" dirty="0"/>
                        <a:t>4</a:t>
                      </a:r>
                    </a:p>
                  </a:txBody>
                  <a:tcPr/>
                </a:tc>
                <a:tc>
                  <a:txBody>
                    <a:bodyPr/>
                    <a:lstStyle/>
                    <a:p>
                      <a:r>
                        <a:rPr lang="en-US" dirty="0"/>
                        <a:t>180</a:t>
                      </a:r>
                    </a:p>
                  </a:txBody>
                  <a:tcPr/>
                </a:tc>
                <a:tc>
                  <a:txBody>
                    <a:bodyPr/>
                    <a:lstStyle/>
                    <a:p>
                      <a:r>
                        <a:rPr lang="en-US" dirty="0"/>
                        <a:t>18</a:t>
                      </a:r>
                    </a:p>
                  </a:txBody>
                  <a:tcPr/>
                </a:tc>
                <a:extLst>
                  <a:ext uri="{0D108BD9-81ED-4DB2-BD59-A6C34878D82A}">
                    <a16:rowId xmlns:a16="http://schemas.microsoft.com/office/drawing/2014/main" val="10004"/>
                  </a:ext>
                </a:extLst>
              </a:tr>
              <a:tr h="370802">
                <a:tc>
                  <a:txBody>
                    <a:bodyPr/>
                    <a:lstStyle/>
                    <a:p>
                      <a:r>
                        <a:rPr lang="en-US" dirty="0"/>
                        <a:t>5</a:t>
                      </a:r>
                    </a:p>
                  </a:txBody>
                  <a:tcPr/>
                </a:tc>
                <a:tc>
                  <a:txBody>
                    <a:bodyPr/>
                    <a:lstStyle/>
                    <a:p>
                      <a:r>
                        <a:rPr lang="en-US" dirty="0"/>
                        <a:t>133</a:t>
                      </a:r>
                    </a:p>
                  </a:txBody>
                  <a:tcPr/>
                </a:tc>
                <a:tc>
                  <a:txBody>
                    <a:bodyPr/>
                    <a:lstStyle/>
                    <a:p>
                      <a:r>
                        <a:rPr lang="en-US" dirty="0"/>
                        <a:t>29</a:t>
                      </a:r>
                    </a:p>
                  </a:txBody>
                  <a:tcPr/>
                </a:tc>
                <a:extLst>
                  <a:ext uri="{0D108BD9-81ED-4DB2-BD59-A6C34878D82A}">
                    <a16:rowId xmlns:a16="http://schemas.microsoft.com/office/drawing/2014/main" val="10005"/>
                  </a:ext>
                </a:extLst>
              </a:tr>
              <a:tr h="370802">
                <a:tc>
                  <a:txBody>
                    <a:bodyPr/>
                    <a:lstStyle/>
                    <a:p>
                      <a:r>
                        <a:rPr lang="en-US" dirty="0"/>
                        <a:t>6</a:t>
                      </a:r>
                    </a:p>
                  </a:txBody>
                  <a:tcPr/>
                </a:tc>
                <a:tc>
                  <a:txBody>
                    <a:bodyPr/>
                    <a:lstStyle/>
                    <a:p>
                      <a:r>
                        <a:rPr lang="en-US" dirty="0"/>
                        <a:t>170</a:t>
                      </a:r>
                    </a:p>
                  </a:txBody>
                  <a:tcPr/>
                </a:tc>
                <a:tc>
                  <a:txBody>
                    <a:bodyPr/>
                    <a:lstStyle/>
                    <a:p>
                      <a:r>
                        <a:rPr lang="en-US" dirty="0"/>
                        <a:t>25</a:t>
                      </a:r>
                    </a:p>
                  </a:txBody>
                  <a:tcPr/>
                </a:tc>
                <a:extLst>
                  <a:ext uri="{0D108BD9-81ED-4DB2-BD59-A6C34878D82A}">
                    <a16:rowId xmlns:a16="http://schemas.microsoft.com/office/drawing/2014/main" val="10006"/>
                  </a:ext>
                </a:extLst>
              </a:tr>
              <a:tr h="370802">
                <a:tc>
                  <a:txBody>
                    <a:bodyPr/>
                    <a:lstStyle/>
                    <a:p>
                      <a:r>
                        <a:rPr lang="en-US" dirty="0"/>
                        <a:t>7</a:t>
                      </a:r>
                    </a:p>
                  </a:txBody>
                  <a:tcPr/>
                </a:tc>
                <a:tc>
                  <a:txBody>
                    <a:bodyPr/>
                    <a:lstStyle/>
                    <a:p>
                      <a:r>
                        <a:rPr lang="en-US" dirty="0"/>
                        <a:t>94</a:t>
                      </a:r>
                    </a:p>
                  </a:txBody>
                  <a:tcPr/>
                </a:tc>
                <a:tc>
                  <a:txBody>
                    <a:bodyPr/>
                    <a:lstStyle/>
                    <a:p>
                      <a:r>
                        <a:rPr lang="en-US" dirty="0"/>
                        <a:t>29</a:t>
                      </a:r>
                    </a:p>
                  </a:txBody>
                  <a:tcPr/>
                </a:tc>
                <a:extLst>
                  <a:ext uri="{0D108BD9-81ED-4DB2-BD59-A6C34878D82A}">
                    <a16:rowId xmlns:a16="http://schemas.microsoft.com/office/drawing/2014/main" val="10007"/>
                  </a:ext>
                </a:extLst>
              </a:tr>
              <a:tr h="370802">
                <a:tc>
                  <a:txBody>
                    <a:bodyPr/>
                    <a:lstStyle/>
                    <a:p>
                      <a:r>
                        <a:rPr lang="en-US" dirty="0"/>
                        <a:t>8</a:t>
                      </a:r>
                    </a:p>
                  </a:txBody>
                  <a:tcPr/>
                </a:tc>
                <a:tc>
                  <a:txBody>
                    <a:bodyPr/>
                    <a:lstStyle/>
                    <a:p>
                      <a:r>
                        <a:rPr lang="en-US" dirty="0"/>
                        <a:t>105</a:t>
                      </a:r>
                    </a:p>
                  </a:txBody>
                  <a:tcPr/>
                </a:tc>
                <a:tc>
                  <a:txBody>
                    <a:bodyPr/>
                    <a:lstStyle/>
                    <a:p>
                      <a:r>
                        <a:rPr lang="en-US" dirty="0"/>
                        <a:t>23</a:t>
                      </a:r>
                    </a:p>
                  </a:txBody>
                  <a:tcPr/>
                </a:tc>
                <a:extLst>
                  <a:ext uri="{0D108BD9-81ED-4DB2-BD59-A6C34878D82A}">
                    <a16:rowId xmlns:a16="http://schemas.microsoft.com/office/drawing/2014/main" val="10008"/>
                  </a:ext>
                </a:extLst>
              </a:tr>
              <a:tr h="370802">
                <a:tc>
                  <a:txBody>
                    <a:bodyPr/>
                    <a:lstStyle/>
                    <a:p>
                      <a:r>
                        <a:rPr lang="en-US" dirty="0"/>
                        <a:t>9</a:t>
                      </a:r>
                    </a:p>
                  </a:txBody>
                  <a:tcPr/>
                </a:tc>
                <a:tc>
                  <a:txBody>
                    <a:bodyPr/>
                    <a:lstStyle/>
                    <a:p>
                      <a:r>
                        <a:rPr lang="en-US" dirty="0"/>
                        <a:t>72</a:t>
                      </a:r>
                    </a:p>
                  </a:txBody>
                  <a:tcPr/>
                </a:tc>
                <a:tc>
                  <a:txBody>
                    <a:bodyPr/>
                    <a:lstStyle/>
                    <a:p>
                      <a:r>
                        <a:rPr lang="en-US" dirty="0"/>
                        <a:t>22</a:t>
                      </a:r>
                    </a:p>
                  </a:txBody>
                  <a:tcPr/>
                </a:tc>
                <a:extLst>
                  <a:ext uri="{0D108BD9-81ED-4DB2-BD59-A6C34878D82A}">
                    <a16:rowId xmlns:a16="http://schemas.microsoft.com/office/drawing/2014/main" val="10009"/>
                  </a:ext>
                </a:extLst>
              </a:tr>
              <a:tr h="370802">
                <a:tc>
                  <a:txBody>
                    <a:bodyPr/>
                    <a:lstStyle/>
                    <a:p>
                      <a:r>
                        <a:rPr lang="en-US" dirty="0"/>
                        <a:t>10</a:t>
                      </a:r>
                    </a:p>
                  </a:txBody>
                  <a:tcPr/>
                </a:tc>
                <a:tc>
                  <a:txBody>
                    <a:bodyPr/>
                    <a:lstStyle/>
                    <a:p>
                      <a:r>
                        <a:rPr lang="en-US" dirty="0"/>
                        <a:t>102</a:t>
                      </a:r>
                    </a:p>
                  </a:txBody>
                  <a:tcPr/>
                </a:tc>
                <a:tc>
                  <a:txBody>
                    <a:bodyPr/>
                    <a:lstStyle/>
                    <a:p>
                      <a:r>
                        <a:rPr lang="en-US" dirty="0"/>
                        <a:t>19</a:t>
                      </a:r>
                    </a:p>
                  </a:txBody>
                  <a:tcPr/>
                </a:tc>
                <a:extLst>
                  <a:ext uri="{0D108BD9-81ED-4DB2-BD59-A6C34878D82A}">
                    <a16:rowId xmlns:a16="http://schemas.microsoft.com/office/drawing/2014/main" val="10010"/>
                  </a:ext>
                </a:extLst>
              </a:tr>
              <a:tr h="370802">
                <a:tc>
                  <a:txBody>
                    <a:bodyPr/>
                    <a:lstStyle/>
                    <a:p>
                      <a:r>
                        <a:rPr lang="en-US" dirty="0"/>
                        <a:t>11</a:t>
                      </a:r>
                    </a:p>
                  </a:txBody>
                  <a:tcPr/>
                </a:tc>
                <a:tc>
                  <a:txBody>
                    <a:bodyPr/>
                    <a:lstStyle/>
                    <a:p>
                      <a:r>
                        <a:rPr lang="en-US" dirty="0"/>
                        <a:t>170</a:t>
                      </a:r>
                    </a:p>
                  </a:txBody>
                  <a:tcPr/>
                </a:tc>
                <a:tc>
                  <a:txBody>
                    <a:bodyPr/>
                    <a:lstStyle/>
                    <a:p>
                      <a:r>
                        <a:rPr lang="en-US" dirty="0"/>
                        <a:t>44</a:t>
                      </a:r>
                    </a:p>
                  </a:txBody>
                  <a:tcPr/>
                </a:tc>
                <a:extLst>
                  <a:ext uri="{0D108BD9-81ED-4DB2-BD59-A6C34878D82A}">
                    <a16:rowId xmlns:a16="http://schemas.microsoft.com/office/drawing/2014/main" val="10011"/>
                  </a:ext>
                </a:extLst>
              </a:tr>
              <a:tr h="370802">
                <a:tc>
                  <a:txBody>
                    <a:bodyPr/>
                    <a:lstStyle/>
                    <a:p>
                      <a:r>
                        <a:rPr lang="en-US" dirty="0"/>
                        <a:t>Total</a:t>
                      </a:r>
                    </a:p>
                  </a:txBody>
                  <a:tcPr/>
                </a:tc>
                <a:tc>
                  <a:txBody>
                    <a:bodyPr/>
                    <a:lstStyle/>
                    <a:p>
                      <a:r>
                        <a:rPr lang="en-US" dirty="0"/>
                        <a:t>1429</a:t>
                      </a:r>
                    </a:p>
                  </a:txBody>
                  <a:tcPr/>
                </a:tc>
                <a:tc>
                  <a:txBody>
                    <a:bodyPr/>
                    <a:lstStyle/>
                    <a:p>
                      <a:r>
                        <a:rPr lang="en-US" dirty="0"/>
                        <a:t>289</a:t>
                      </a:r>
                    </a:p>
                  </a:txBody>
                  <a:tcPr/>
                </a:tc>
                <a:extLst>
                  <a:ext uri="{0D108BD9-81ED-4DB2-BD59-A6C34878D82A}">
                    <a16:rowId xmlns:a16="http://schemas.microsoft.com/office/drawing/2014/main" val="2257095519"/>
                  </a:ext>
                </a:extLst>
              </a:tr>
            </a:tbl>
          </a:graphicData>
        </a:graphic>
      </p:graphicFrame>
      <p:sp>
        <p:nvSpPr>
          <p:cNvPr id="13" name="TextBox 12"/>
          <p:cNvSpPr txBox="1"/>
          <p:nvPr/>
        </p:nvSpPr>
        <p:spPr>
          <a:xfrm>
            <a:off x="831273" y="4738255"/>
            <a:ext cx="3972498" cy="646331"/>
          </a:xfrm>
          <a:prstGeom prst="rect">
            <a:avLst/>
          </a:prstGeom>
          <a:noFill/>
        </p:spPr>
        <p:txBody>
          <a:bodyPr wrap="none" rtlCol="0">
            <a:spAutoFit/>
          </a:bodyPr>
          <a:lstStyle/>
          <a:p>
            <a:r>
              <a:rPr lang="en-US" dirty="0"/>
              <a:t>FY 2020 EQIP Applications and Contracts</a:t>
            </a:r>
          </a:p>
          <a:p>
            <a:r>
              <a:rPr lang="en-US" dirty="0"/>
              <a:t>	       Per Team</a:t>
            </a:r>
          </a:p>
        </p:txBody>
      </p:sp>
    </p:spTree>
    <p:extLst>
      <p:ext uri="{BB962C8B-B14F-4D97-AF65-F5344CB8AC3E}">
        <p14:creationId xmlns:p14="http://schemas.microsoft.com/office/powerpoint/2010/main" val="30485982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p:nvPr>
            <p:extLst>
              <p:ext uri="{D42A27DB-BD31-4B8C-83A1-F6EECF244321}">
                <p14:modId xmlns:p14="http://schemas.microsoft.com/office/powerpoint/2010/main" val="326164221"/>
              </p:ext>
            </p:extLst>
          </p:nvPr>
        </p:nvGraphicFramePr>
        <p:xfrm>
          <a:off x="0" y="0"/>
          <a:ext cx="9144000" cy="6858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6919903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628650" y="365126"/>
            <a:ext cx="8099714" cy="1325563"/>
          </a:xfr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normAutofit/>
          </a:bodyPr>
          <a:lstStyle/>
          <a:p>
            <a:r>
              <a:rPr lang="en-US" dirty="0">
                <a:solidFill>
                  <a:schemeClr val="bg1"/>
                </a:solidFill>
              </a:rPr>
              <a:t>FY 2020 Financial Assistance </a:t>
            </a:r>
            <a:br>
              <a:rPr lang="en-US" dirty="0">
                <a:solidFill>
                  <a:schemeClr val="bg1"/>
                </a:solidFill>
              </a:rPr>
            </a:br>
            <a:r>
              <a:rPr lang="en-US" dirty="0">
                <a:solidFill>
                  <a:schemeClr val="bg1"/>
                </a:solidFill>
              </a:rPr>
              <a:t>NM Initiatives  $20,703,000</a:t>
            </a:r>
          </a:p>
        </p:txBody>
      </p:sp>
      <p:graphicFrame>
        <p:nvGraphicFramePr>
          <p:cNvPr id="7" name="Content Placeholder 6"/>
          <p:cNvGraphicFramePr>
            <a:graphicFrameLocks noGrp="1"/>
          </p:cNvGraphicFramePr>
          <p:nvPr>
            <p:ph sz="half" idx="1"/>
            <p:extLst>
              <p:ext uri="{D42A27DB-BD31-4B8C-83A1-F6EECF244321}">
                <p14:modId xmlns:p14="http://schemas.microsoft.com/office/powerpoint/2010/main" val="3754484325"/>
              </p:ext>
            </p:extLst>
          </p:nvPr>
        </p:nvGraphicFramePr>
        <p:xfrm>
          <a:off x="37652" y="1779768"/>
          <a:ext cx="4353493" cy="5042578"/>
        </p:xfrm>
        <a:graphic>
          <a:graphicData uri="http://schemas.openxmlformats.org/drawingml/2006/table">
            <a:tbl>
              <a:tblPr firstRow="1" bandRow="1">
                <a:tableStyleId>{5C22544A-7EE6-4342-B048-85BDC9FD1C3A}</a:tableStyleId>
              </a:tblPr>
              <a:tblGrid>
                <a:gridCol w="1629791">
                  <a:extLst>
                    <a:ext uri="{9D8B030D-6E8A-4147-A177-3AD203B41FA5}">
                      <a16:colId xmlns:a16="http://schemas.microsoft.com/office/drawing/2014/main" val="20000"/>
                    </a:ext>
                  </a:extLst>
                </a:gridCol>
                <a:gridCol w="1231303">
                  <a:extLst>
                    <a:ext uri="{9D8B030D-6E8A-4147-A177-3AD203B41FA5}">
                      <a16:colId xmlns:a16="http://schemas.microsoft.com/office/drawing/2014/main" val="20001"/>
                    </a:ext>
                  </a:extLst>
                </a:gridCol>
                <a:gridCol w="1492399">
                  <a:extLst>
                    <a:ext uri="{9D8B030D-6E8A-4147-A177-3AD203B41FA5}">
                      <a16:colId xmlns:a16="http://schemas.microsoft.com/office/drawing/2014/main" val="20002"/>
                    </a:ext>
                  </a:extLst>
                </a:gridCol>
              </a:tblGrid>
              <a:tr h="628091">
                <a:tc>
                  <a:txBody>
                    <a:bodyPr/>
                    <a:lstStyle/>
                    <a:p>
                      <a:r>
                        <a:rPr lang="en-US" dirty="0"/>
                        <a:t>Fund Code</a:t>
                      </a:r>
                    </a:p>
                  </a:txBody>
                  <a:tcPr/>
                </a:tc>
                <a:tc>
                  <a:txBody>
                    <a:bodyPr/>
                    <a:lstStyle/>
                    <a:p>
                      <a:r>
                        <a:rPr lang="en-US" dirty="0"/>
                        <a:t>Initial</a:t>
                      </a:r>
                      <a:r>
                        <a:rPr lang="en-US" baseline="0" dirty="0"/>
                        <a:t> Allocation</a:t>
                      </a:r>
                      <a:endParaRPr lang="en-US" dirty="0"/>
                    </a:p>
                  </a:txBody>
                  <a:tcPr/>
                </a:tc>
                <a:tc>
                  <a:txBody>
                    <a:bodyPr/>
                    <a:lstStyle/>
                    <a:p>
                      <a:r>
                        <a:rPr lang="en-US" dirty="0"/>
                        <a:t>Obligated</a:t>
                      </a:r>
                    </a:p>
                  </a:txBody>
                  <a:tcPr/>
                </a:tc>
                <a:extLst>
                  <a:ext uri="{0D108BD9-81ED-4DB2-BD59-A6C34878D82A}">
                    <a16:rowId xmlns:a16="http://schemas.microsoft.com/office/drawing/2014/main" val="10000"/>
                  </a:ext>
                </a:extLst>
              </a:tr>
              <a:tr h="358909">
                <a:tc>
                  <a:txBody>
                    <a:bodyPr/>
                    <a:lstStyle/>
                    <a:p>
                      <a:r>
                        <a:rPr lang="en-US" dirty="0"/>
                        <a:t>Organic**</a:t>
                      </a:r>
                    </a:p>
                  </a:txBody>
                  <a:tcPr/>
                </a:tc>
                <a:tc>
                  <a:txBody>
                    <a:bodyPr/>
                    <a:lstStyle/>
                    <a:p>
                      <a:r>
                        <a:rPr lang="en-US" dirty="0"/>
                        <a:t>$35,000</a:t>
                      </a:r>
                    </a:p>
                  </a:txBody>
                  <a:tcPr/>
                </a:tc>
                <a:tc>
                  <a:txBody>
                    <a:bodyPr/>
                    <a:lstStyle/>
                    <a:p>
                      <a:r>
                        <a:rPr lang="en-US" dirty="0"/>
                        <a:t>$8,666</a:t>
                      </a:r>
                    </a:p>
                  </a:txBody>
                  <a:tcPr/>
                </a:tc>
                <a:extLst>
                  <a:ext uri="{0D108BD9-81ED-4DB2-BD59-A6C34878D82A}">
                    <a16:rowId xmlns:a16="http://schemas.microsoft.com/office/drawing/2014/main" val="10001"/>
                  </a:ext>
                </a:extLst>
              </a:tr>
              <a:tr h="560624">
                <a:tc>
                  <a:txBody>
                    <a:bodyPr/>
                    <a:lstStyle/>
                    <a:p>
                      <a:r>
                        <a:rPr lang="en-US" dirty="0"/>
                        <a:t>Organic-</a:t>
                      </a:r>
                      <a:r>
                        <a:rPr lang="en-US" dirty="0" err="1"/>
                        <a:t>Trns</a:t>
                      </a:r>
                      <a:r>
                        <a:rPr lang="en-US" dirty="0"/>
                        <a:t>**</a:t>
                      </a:r>
                    </a:p>
                  </a:txBody>
                  <a:tcPr/>
                </a:tc>
                <a:tc>
                  <a:txBody>
                    <a:bodyPr/>
                    <a:lstStyle/>
                    <a:p>
                      <a:r>
                        <a:rPr lang="en-US" dirty="0"/>
                        <a:t>$30,000</a:t>
                      </a:r>
                    </a:p>
                  </a:txBody>
                  <a:tcPr/>
                </a:tc>
                <a:tc>
                  <a:txBody>
                    <a:bodyPr/>
                    <a:lstStyle/>
                    <a:p>
                      <a:r>
                        <a:rPr lang="en-US" dirty="0"/>
                        <a:t>$86,614</a:t>
                      </a:r>
                    </a:p>
                    <a:p>
                      <a:endParaRPr lang="en-US" dirty="0"/>
                    </a:p>
                  </a:txBody>
                  <a:tcPr/>
                </a:tc>
                <a:extLst>
                  <a:ext uri="{0D108BD9-81ED-4DB2-BD59-A6C34878D82A}">
                    <a16:rowId xmlns:a16="http://schemas.microsoft.com/office/drawing/2014/main" val="10002"/>
                  </a:ext>
                </a:extLst>
              </a:tr>
              <a:tr h="448727">
                <a:tc>
                  <a:txBody>
                    <a:bodyPr/>
                    <a:lstStyle/>
                    <a:p>
                      <a:r>
                        <a:rPr lang="en-US" dirty="0"/>
                        <a:t>High Tunnel**</a:t>
                      </a:r>
                    </a:p>
                  </a:txBody>
                  <a:tcPr/>
                </a:tc>
                <a:tc>
                  <a:txBody>
                    <a:bodyPr/>
                    <a:lstStyle/>
                    <a:p>
                      <a:r>
                        <a:rPr lang="en-US" dirty="0"/>
                        <a:t>$100,000</a:t>
                      </a:r>
                    </a:p>
                  </a:txBody>
                  <a:tcPr/>
                </a:tc>
                <a:tc>
                  <a:txBody>
                    <a:bodyPr/>
                    <a:lstStyle/>
                    <a:p>
                      <a:r>
                        <a:rPr lang="en-US" dirty="0"/>
                        <a:t>$94,112</a:t>
                      </a:r>
                    </a:p>
                  </a:txBody>
                  <a:tcPr/>
                </a:tc>
                <a:extLst>
                  <a:ext uri="{0D108BD9-81ED-4DB2-BD59-A6C34878D82A}">
                    <a16:rowId xmlns:a16="http://schemas.microsoft.com/office/drawing/2014/main" val="10003"/>
                  </a:ext>
                </a:extLst>
              </a:tr>
              <a:tr h="427417">
                <a:tc>
                  <a:txBody>
                    <a:bodyPr/>
                    <a:lstStyle/>
                    <a:p>
                      <a:r>
                        <a:rPr lang="en-US" dirty="0"/>
                        <a:t>BFR HT*,**</a:t>
                      </a:r>
                    </a:p>
                  </a:txBody>
                  <a:tcPr/>
                </a:tc>
                <a:tc>
                  <a:txBody>
                    <a:bodyPr/>
                    <a:lstStyle/>
                    <a:p>
                      <a:r>
                        <a:rPr lang="en-US" dirty="0"/>
                        <a:t>$100,000</a:t>
                      </a:r>
                    </a:p>
                  </a:txBody>
                  <a:tcPr/>
                </a:tc>
                <a:tc>
                  <a:txBody>
                    <a:bodyPr/>
                    <a:lstStyle/>
                    <a:p>
                      <a:r>
                        <a:rPr lang="en-US" dirty="0"/>
                        <a:t>$91,771</a:t>
                      </a:r>
                    </a:p>
                  </a:txBody>
                  <a:tcPr/>
                </a:tc>
                <a:extLst>
                  <a:ext uri="{0D108BD9-81ED-4DB2-BD59-A6C34878D82A}">
                    <a16:rowId xmlns:a16="http://schemas.microsoft.com/office/drawing/2014/main" val="10004"/>
                  </a:ext>
                </a:extLst>
              </a:tr>
              <a:tr h="358909">
                <a:tc>
                  <a:txBody>
                    <a:bodyPr/>
                    <a:lstStyle/>
                    <a:p>
                      <a:r>
                        <a:rPr lang="en-US" dirty="0"/>
                        <a:t>Energy*</a:t>
                      </a:r>
                    </a:p>
                  </a:txBody>
                  <a:tcPr/>
                </a:tc>
                <a:tc>
                  <a:txBody>
                    <a:bodyPr/>
                    <a:lstStyle/>
                    <a:p>
                      <a:r>
                        <a:rPr lang="en-US" dirty="0"/>
                        <a:t>$10,000</a:t>
                      </a:r>
                    </a:p>
                  </a:txBody>
                  <a:tcPr/>
                </a:tc>
                <a:tc>
                  <a:txBody>
                    <a:bodyPr/>
                    <a:lstStyle/>
                    <a:p>
                      <a:r>
                        <a:rPr lang="en-US" dirty="0"/>
                        <a:t>$0</a:t>
                      </a:r>
                    </a:p>
                  </a:txBody>
                  <a:tcPr/>
                </a:tc>
                <a:extLst>
                  <a:ext uri="{0D108BD9-81ED-4DB2-BD59-A6C34878D82A}">
                    <a16:rowId xmlns:a16="http://schemas.microsoft.com/office/drawing/2014/main" val="10005"/>
                  </a:ext>
                </a:extLst>
              </a:tr>
              <a:tr h="358909">
                <a:tc>
                  <a:txBody>
                    <a:bodyPr/>
                    <a:lstStyle/>
                    <a:p>
                      <a:r>
                        <a:rPr lang="en-US" dirty="0"/>
                        <a:t>CAP*</a:t>
                      </a:r>
                    </a:p>
                  </a:txBody>
                  <a:tcPr/>
                </a:tc>
                <a:tc>
                  <a:txBody>
                    <a:bodyPr/>
                    <a:lstStyle/>
                    <a:p>
                      <a:r>
                        <a:rPr lang="en-US" dirty="0"/>
                        <a:t>$25,000</a:t>
                      </a:r>
                    </a:p>
                  </a:txBody>
                  <a:tcPr/>
                </a:tc>
                <a:tc>
                  <a:txBody>
                    <a:bodyPr/>
                    <a:lstStyle/>
                    <a:p>
                      <a:r>
                        <a:rPr lang="en-US" dirty="0"/>
                        <a:t>$9,783</a:t>
                      </a:r>
                    </a:p>
                  </a:txBody>
                  <a:tcPr/>
                </a:tc>
                <a:extLst>
                  <a:ext uri="{0D108BD9-81ED-4DB2-BD59-A6C34878D82A}">
                    <a16:rowId xmlns:a16="http://schemas.microsoft.com/office/drawing/2014/main" val="10006"/>
                  </a:ext>
                </a:extLst>
              </a:tr>
              <a:tr h="448727">
                <a:tc>
                  <a:txBody>
                    <a:bodyPr/>
                    <a:lstStyle/>
                    <a:p>
                      <a:r>
                        <a:rPr lang="en-US" dirty="0"/>
                        <a:t>Tribal</a:t>
                      </a:r>
                    </a:p>
                  </a:txBody>
                  <a:tcPr/>
                </a:tc>
                <a:tc>
                  <a:txBody>
                    <a:bodyPr/>
                    <a:lstStyle/>
                    <a:p>
                      <a:r>
                        <a:rPr lang="en-US" dirty="0"/>
                        <a:t>$650,000</a:t>
                      </a:r>
                    </a:p>
                  </a:txBody>
                  <a:tcPr/>
                </a:tc>
                <a:tc>
                  <a:txBody>
                    <a:bodyPr/>
                    <a:lstStyle/>
                    <a:p>
                      <a:r>
                        <a:rPr lang="en-US" dirty="0"/>
                        <a:t>$677,893</a:t>
                      </a:r>
                    </a:p>
                  </a:txBody>
                  <a:tcPr/>
                </a:tc>
                <a:extLst>
                  <a:ext uri="{0D108BD9-81ED-4DB2-BD59-A6C34878D82A}">
                    <a16:rowId xmlns:a16="http://schemas.microsoft.com/office/drawing/2014/main" val="10007"/>
                  </a:ext>
                </a:extLst>
              </a:tr>
              <a:tr h="448727">
                <a:tc>
                  <a:txBody>
                    <a:bodyPr/>
                    <a:lstStyle/>
                    <a:p>
                      <a:r>
                        <a:rPr lang="en-US" dirty="0"/>
                        <a:t>BFR- North*</a:t>
                      </a:r>
                    </a:p>
                  </a:txBody>
                  <a:tcPr/>
                </a:tc>
                <a:tc>
                  <a:txBody>
                    <a:bodyPr/>
                    <a:lstStyle/>
                    <a:p>
                      <a:r>
                        <a:rPr lang="en-US" dirty="0"/>
                        <a:t>$300,000</a:t>
                      </a:r>
                    </a:p>
                  </a:txBody>
                  <a:tcPr/>
                </a:tc>
                <a:tc>
                  <a:txBody>
                    <a:bodyPr/>
                    <a:lstStyle/>
                    <a:p>
                      <a:r>
                        <a:rPr lang="en-US" dirty="0"/>
                        <a:t>$187,963</a:t>
                      </a:r>
                    </a:p>
                  </a:txBody>
                  <a:tcPr/>
                </a:tc>
                <a:extLst>
                  <a:ext uri="{0D108BD9-81ED-4DB2-BD59-A6C34878D82A}">
                    <a16:rowId xmlns:a16="http://schemas.microsoft.com/office/drawing/2014/main" val="10008"/>
                  </a:ext>
                </a:extLst>
              </a:tr>
              <a:tr h="358909">
                <a:tc>
                  <a:txBody>
                    <a:bodyPr/>
                    <a:lstStyle/>
                    <a:p>
                      <a:r>
                        <a:rPr lang="en-US" dirty="0"/>
                        <a:t>SD- North*</a:t>
                      </a:r>
                    </a:p>
                  </a:txBody>
                  <a:tcPr/>
                </a:tc>
                <a:tc>
                  <a:txBody>
                    <a:bodyPr/>
                    <a:lstStyle/>
                    <a:p>
                      <a:r>
                        <a:rPr lang="en-US" dirty="0"/>
                        <a:t>$200,000</a:t>
                      </a:r>
                    </a:p>
                  </a:txBody>
                  <a:tcPr/>
                </a:tc>
                <a:tc>
                  <a:txBody>
                    <a:bodyPr/>
                    <a:lstStyle/>
                    <a:p>
                      <a:r>
                        <a:rPr lang="en-US" dirty="0"/>
                        <a:t>$190,154</a:t>
                      </a:r>
                    </a:p>
                  </a:txBody>
                  <a:tcPr/>
                </a:tc>
                <a:extLst>
                  <a:ext uri="{0D108BD9-81ED-4DB2-BD59-A6C34878D82A}">
                    <a16:rowId xmlns:a16="http://schemas.microsoft.com/office/drawing/2014/main" val="10009"/>
                  </a:ext>
                </a:extLst>
              </a:tr>
              <a:tr h="358909">
                <a:tc>
                  <a:txBody>
                    <a:bodyPr/>
                    <a:lstStyle/>
                    <a:p>
                      <a:r>
                        <a:rPr lang="en-US" dirty="0"/>
                        <a:t>Strike Force**</a:t>
                      </a:r>
                    </a:p>
                    <a:p>
                      <a:r>
                        <a:rPr lang="en-US" sz="1050" dirty="0"/>
                        <a:t>Crop, range, forest</a:t>
                      </a:r>
                    </a:p>
                  </a:txBody>
                  <a:tcPr/>
                </a:tc>
                <a:tc>
                  <a:txBody>
                    <a:bodyPr/>
                    <a:lstStyle/>
                    <a:p>
                      <a:r>
                        <a:rPr lang="en-US" dirty="0"/>
                        <a:t>$800,000</a:t>
                      </a:r>
                    </a:p>
                  </a:txBody>
                  <a:tcPr/>
                </a:tc>
                <a:tc>
                  <a:txBody>
                    <a:bodyPr/>
                    <a:lstStyle/>
                    <a:p>
                      <a:r>
                        <a:rPr lang="en-US" dirty="0"/>
                        <a:t>$1,285,071</a:t>
                      </a:r>
                    </a:p>
                  </a:txBody>
                  <a:tcPr/>
                </a:tc>
                <a:extLst>
                  <a:ext uri="{0D108BD9-81ED-4DB2-BD59-A6C34878D82A}">
                    <a16:rowId xmlns:a16="http://schemas.microsoft.com/office/drawing/2014/main" val="1908246445"/>
                  </a:ext>
                </a:extLst>
              </a:tr>
            </a:tbl>
          </a:graphicData>
        </a:graphic>
      </p:graphicFrame>
      <p:graphicFrame>
        <p:nvGraphicFramePr>
          <p:cNvPr id="8" name="Content Placeholder 7"/>
          <p:cNvGraphicFramePr>
            <a:graphicFrameLocks noGrp="1"/>
          </p:cNvGraphicFramePr>
          <p:nvPr>
            <p:ph sz="half" idx="2"/>
            <p:extLst>
              <p:ext uri="{D42A27DB-BD31-4B8C-83A1-F6EECF244321}">
                <p14:modId xmlns:p14="http://schemas.microsoft.com/office/powerpoint/2010/main" val="1159777377"/>
              </p:ext>
            </p:extLst>
          </p:nvPr>
        </p:nvGraphicFramePr>
        <p:xfrm>
          <a:off x="4629150" y="1779767"/>
          <a:ext cx="4477198" cy="4857022"/>
        </p:xfrm>
        <a:graphic>
          <a:graphicData uri="http://schemas.openxmlformats.org/drawingml/2006/table">
            <a:tbl>
              <a:tblPr firstRow="1" bandRow="1">
                <a:tableStyleId>{5C22544A-7EE6-4342-B048-85BDC9FD1C3A}</a:tableStyleId>
              </a:tblPr>
              <a:tblGrid>
                <a:gridCol w="1661622">
                  <a:extLst>
                    <a:ext uri="{9D8B030D-6E8A-4147-A177-3AD203B41FA5}">
                      <a16:colId xmlns:a16="http://schemas.microsoft.com/office/drawing/2014/main" val="20000"/>
                    </a:ext>
                  </a:extLst>
                </a:gridCol>
                <a:gridCol w="1474505">
                  <a:extLst>
                    <a:ext uri="{9D8B030D-6E8A-4147-A177-3AD203B41FA5}">
                      <a16:colId xmlns:a16="http://schemas.microsoft.com/office/drawing/2014/main" val="20001"/>
                    </a:ext>
                  </a:extLst>
                </a:gridCol>
                <a:gridCol w="1341071">
                  <a:extLst>
                    <a:ext uri="{9D8B030D-6E8A-4147-A177-3AD203B41FA5}">
                      <a16:colId xmlns:a16="http://schemas.microsoft.com/office/drawing/2014/main" val="20002"/>
                    </a:ext>
                  </a:extLst>
                </a:gridCol>
              </a:tblGrid>
              <a:tr h="634022">
                <a:tc>
                  <a:txBody>
                    <a:bodyPr/>
                    <a:lstStyle/>
                    <a:p>
                      <a:r>
                        <a:rPr lang="en-US" dirty="0"/>
                        <a:t>Fund Code</a:t>
                      </a:r>
                    </a:p>
                  </a:txBody>
                  <a:tcPr/>
                </a:tc>
                <a:tc>
                  <a:txBody>
                    <a:bodyPr/>
                    <a:lstStyle/>
                    <a:p>
                      <a:r>
                        <a:rPr lang="en-US" dirty="0"/>
                        <a:t>Initial Allocation</a:t>
                      </a:r>
                    </a:p>
                  </a:txBody>
                  <a:tcPr/>
                </a:tc>
                <a:tc>
                  <a:txBody>
                    <a:bodyPr/>
                    <a:lstStyle/>
                    <a:p>
                      <a:r>
                        <a:rPr lang="en-US" dirty="0"/>
                        <a:t>Obligated</a:t>
                      </a:r>
                    </a:p>
                  </a:txBody>
                  <a:tcPr/>
                </a:tc>
                <a:extLst>
                  <a:ext uri="{0D108BD9-81ED-4DB2-BD59-A6C34878D82A}">
                    <a16:rowId xmlns:a16="http://schemas.microsoft.com/office/drawing/2014/main" val="10000"/>
                  </a:ext>
                </a:extLst>
              </a:tr>
              <a:tr h="362298">
                <a:tc>
                  <a:txBody>
                    <a:bodyPr/>
                    <a:lstStyle/>
                    <a:p>
                      <a:r>
                        <a:rPr lang="en-US" dirty="0"/>
                        <a:t>BFR- South*</a:t>
                      </a:r>
                    </a:p>
                  </a:txBody>
                  <a:tcPr/>
                </a:tc>
                <a:tc>
                  <a:txBody>
                    <a:bodyPr/>
                    <a:lstStyle/>
                    <a:p>
                      <a:r>
                        <a:rPr lang="en-US" dirty="0"/>
                        <a:t>$300,000</a:t>
                      </a:r>
                    </a:p>
                  </a:txBody>
                  <a:tcPr/>
                </a:tc>
                <a:tc>
                  <a:txBody>
                    <a:bodyPr/>
                    <a:lstStyle/>
                    <a:p>
                      <a:r>
                        <a:rPr lang="en-US" dirty="0"/>
                        <a:t>$612,442</a:t>
                      </a:r>
                    </a:p>
                  </a:txBody>
                  <a:tcPr/>
                </a:tc>
                <a:extLst>
                  <a:ext uri="{0D108BD9-81ED-4DB2-BD59-A6C34878D82A}">
                    <a16:rowId xmlns:a16="http://schemas.microsoft.com/office/drawing/2014/main" val="10001"/>
                  </a:ext>
                </a:extLst>
              </a:tr>
              <a:tr h="362298">
                <a:tc>
                  <a:txBody>
                    <a:bodyPr/>
                    <a:lstStyle/>
                    <a:p>
                      <a:r>
                        <a:rPr lang="en-US" dirty="0"/>
                        <a:t>SD- South*</a:t>
                      </a:r>
                    </a:p>
                  </a:txBody>
                  <a:tcPr/>
                </a:tc>
                <a:tc>
                  <a:txBody>
                    <a:bodyPr/>
                    <a:lstStyle/>
                    <a:p>
                      <a:r>
                        <a:rPr lang="en-US" dirty="0"/>
                        <a:t>$200,000</a:t>
                      </a:r>
                    </a:p>
                  </a:txBody>
                  <a:tcPr/>
                </a:tc>
                <a:tc>
                  <a:txBody>
                    <a:bodyPr/>
                    <a:lstStyle/>
                    <a:p>
                      <a:r>
                        <a:rPr lang="en-US" dirty="0"/>
                        <a:t>$216,264</a:t>
                      </a:r>
                    </a:p>
                  </a:txBody>
                  <a:tcPr/>
                </a:tc>
                <a:extLst>
                  <a:ext uri="{0D108BD9-81ED-4DB2-BD59-A6C34878D82A}">
                    <a16:rowId xmlns:a16="http://schemas.microsoft.com/office/drawing/2014/main" val="10002"/>
                  </a:ext>
                </a:extLst>
              </a:tr>
              <a:tr h="634022">
                <a:tc>
                  <a:txBody>
                    <a:bodyPr/>
                    <a:lstStyle/>
                    <a:p>
                      <a:r>
                        <a:rPr lang="en-US" dirty="0"/>
                        <a:t>Forestry* (BFR, SD)</a:t>
                      </a:r>
                    </a:p>
                  </a:txBody>
                  <a:tcPr/>
                </a:tc>
                <a:tc>
                  <a:txBody>
                    <a:bodyPr/>
                    <a:lstStyle/>
                    <a:p>
                      <a:r>
                        <a:rPr lang="en-US" dirty="0"/>
                        <a:t>$0 (Funded in SF Forest)</a:t>
                      </a:r>
                    </a:p>
                  </a:txBody>
                  <a:tcPr/>
                </a:tc>
                <a:tc>
                  <a:txBody>
                    <a:bodyPr/>
                    <a:lstStyle/>
                    <a:p>
                      <a:r>
                        <a:rPr lang="en-US" dirty="0"/>
                        <a:t>$0 (Funded in SF Forest)</a:t>
                      </a:r>
                    </a:p>
                  </a:txBody>
                  <a:tcPr/>
                </a:tc>
                <a:extLst>
                  <a:ext uri="{0D108BD9-81ED-4DB2-BD59-A6C34878D82A}">
                    <a16:rowId xmlns:a16="http://schemas.microsoft.com/office/drawing/2014/main" val="10003"/>
                  </a:ext>
                </a:extLst>
              </a:tr>
              <a:tr h="362298">
                <a:tc>
                  <a:txBody>
                    <a:bodyPr/>
                    <a:lstStyle/>
                    <a:p>
                      <a:r>
                        <a:rPr lang="en-US" dirty="0"/>
                        <a:t>Source Water*</a:t>
                      </a:r>
                    </a:p>
                  </a:txBody>
                  <a:tcPr/>
                </a:tc>
                <a:tc>
                  <a:txBody>
                    <a:bodyPr/>
                    <a:lstStyle/>
                    <a:p>
                      <a:r>
                        <a:rPr lang="en-US" dirty="0"/>
                        <a:t>$2,463,133</a:t>
                      </a:r>
                    </a:p>
                  </a:txBody>
                  <a:tcPr/>
                </a:tc>
                <a:tc>
                  <a:txBody>
                    <a:bodyPr/>
                    <a:lstStyle/>
                    <a:p>
                      <a:r>
                        <a:rPr lang="en-US" dirty="0"/>
                        <a:t>$2,180,406</a:t>
                      </a:r>
                    </a:p>
                  </a:txBody>
                  <a:tcPr/>
                </a:tc>
                <a:extLst>
                  <a:ext uri="{0D108BD9-81ED-4DB2-BD59-A6C34878D82A}">
                    <a16:rowId xmlns:a16="http://schemas.microsoft.com/office/drawing/2014/main" val="10004"/>
                  </a:ext>
                </a:extLst>
              </a:tr>
              <a:tr h="362298">
                <a:tc>
                  <a:txBody>
                    <a:bodyPr/>
                    <a:lstStyle/>
                    <a:p>
                      <a:r>
                        <a:rPr lang="en-US" dirty="0"/>
                        <a:t>NM Wildlife*</a:t>
                      </a:r>
                    </a:p>
                  </a:txBody>
                  <a:tcPr/>
                </a:tc>
                <a:tc>
                  <a:txBody>
                    <a:bodyPr/>
                    <a:lstStyle/>
                    <a:p>
                      <a:r>
                        <a:rPr lang="en-US" dirty="0"/>
                        <a:t>$1,888,133</a:t>
                      </a:r>
                    </a:p>
                  </a:txBody>
                  <a:tcPr/>
                </a:tc>
                <a:tc>
                  <a:txBody>
                    <a:bodyPr/>
                    <a:lstStyle/>
                    <a:p>
                      <a:r>
                        <a:rPr lang="en-US" dirty="0"/>
                        <a:t>$1,771,983</a:t>
                      </a:r>
                    </a:p>
                  </a:txBody>
                  <a:tcPr/>
                </a:tc>
                <a:extLst>
                  <a:ext uri="{0D108BD9-81ED-4DB2-BD59-A6C34878D82A}">
                    <a16:rowId xmlns:a16="http://schemas.microsoft.com/office/drawing/2014/main" val="10005"/>
                  </a:ext>
                </a:extLst>
              </a:tr>
              <a:tr h="362298">
                <a:tc>
                  <a:txBody>
                    <a:bodyPr/>
                    <a:lstStyle/>
                    <a:p>
                      <a:r>
                        <a:rPr lang="en-US" dirty="0"/>
                        <a:t>WME</a:t>
                      </a:r>
                    </a:p>
                  </a:txBody>
                  <a:tcPr/>
                </a:tc>
                <a:tc>
                  <a:txBody>
                    <a:bodyPr/>
                    <a:lstStyle/>
                    <a:p>
                      <a:r>
                        <a:rPr lang="en-US" dirty="0"/>
                        <a:t>$900,000</a:t>
                      </a:r>
                    </a:p>
                  </a:txBody>
                  <a:tcPr/>
                </a:tc>
                <a:tc>
                  <a:txBody>
                    <a:bodyPr/>
                    <a:lstStyle/>
                    <a:p>
                      <a:r>
                        <a:rPr lang="en-US" dirty="0"/>
                        <a:t>$823,776</a:t>
                      </a:r>
                    </a:p>
                  </a:txBody>
                  <a:tcPr/>
                </a:tc>
                <a:extLst>
                  <a:ext uri="{0D108BD9-81ED-4DB2-BD59-A6C34878D82A}">
                    <a16:rowId xmlns:a16="http://schemas.microsoft.com/office/drawing/2014/main" val="10006"/>
                  </a:ext>
                </a:extLst>
              </a:tr>
              <a:tr h="362298">
                <a:tc>
                  <a:txBody>
                    <a:bodyPr/>
                    <a:lstStyle/>
                    <a:p>
                      <a:r>
                        <a:rPr lang="en-US" dirty="0"/>
                        <a:t>CIG</a:t>
                      </a:r>
                    </a:p>
                  </a:txBody>
                  <a:tcPr/>
                </a:tc>
                <a:tc>
                  <a:txBody>
                    <a:bodyPr/>
                    <a:lstStyle/>
                    <a:p>
                      <a:r>
                        <a:rPr lang="en-US" dirty="0"/>
                        <a:t>$75,000</a:t>
                      </a:r>
                    </a:p>
                  </a:txBody>
                  <a:tcPr/>
                </a:tc>
                <a:tc>
                  <a:txBody>
                    <a:bodyPr/>
                    <a:lstStyle/>
                    <a:p>
                      <a:r>
                        <a:rPr lang="en-US" dirty="0"/>
                        <a:t>$75,000</a:t>
                      </a:r>
                    </a:p>
                  </a:txBody>
                  <a:tcPr/>
                </a:tc>
                <a:extLst>
                  <a:ext uri="{0D108BD9-81ED-4DB2-BD59-A6C34878D82A}">
                    <a16:rowId xmlns:a16="http://schemas.microsoft.com/office/drawing/2014/main" val="10007"/>
                  </a:ext>
                </a:extLst>
              </a:tr>
              <a:tr h="362298">
                <a:tc>
                  <a:txBody>
                    <a:bodyPr/>
                    <a:lstStyle/>
                    <a:p>
                      <a:r>
                        <a:rPr lang="en-US" dirty="0"/>
                        <a:t>State AFO</a:t>
                      </a:r>
                    </a:p>
                  </a:txBody>
                  <a:tcPr/>
                </a:tc>
                <a:tc>
                  <a:txBody>
                    <a:bodyPr/>
                    <a:lstStyle/>
                    <a:p>
                      <a:r>
                        <a:rPr lang="en-US" dirty="0"/>
                        <a:t>$200,000</a:t>
                      </a:r>
                    </a:p>
                  </a:txBody>
                  <a:tcPr/>
                </a:tc>
                <a:tc>
                  <a:txBody>
                    <a:bodyPr/>
                    <a:lstStyle/>
                    <a:p>
                      <a:r>
                        <a:rPr lang="en-US" dirty="0"/>
                        <a:t>$200,000</a:t>
                      </a:r>
                    </a:p>
                  </a:txBody>
                  <a:tcPr/>
                </a:tc>
                <a:extLst>
                  <a:ext uri="{0D108BD9-81ED-4DB2-BD59-A6C34878D82A}">
                    <a16:rowId xmlns:a16="http://schemas.microsoft.com/office/drawing/2014/main" val="10008"/>
                  </a:ext>
                </a:extLst>
              </a:tr>
              <a:tr h="382520">
                <a:tc>
                  <a:txBody>
                    <a:bodyPr/>
                    <a:lstStyle/>
                    <a:p>
                      <a:r>
                        <a:rPr lang="en-US" dirty="0"/>
                        <a:t>Local</a:t>
                      </a:r>
                    </a:p>
                  </a:txBody>
                  <a:tcPr/>
                </a:tc>
                <a:tc>
                  <a:txBody>
                    <a:bodyPr/>
                    <a:lstStyle/>
                    <a:p>
                      <a:r>
                        <a:rPr lang="en-US" dirty="0"/>
                        <a:t>$11,000,000</a:t>
                      </a:r>
                    </a:p>
                  </a:txBody>
                  <a:tcPr/>
                </a:tc>
                <a:tc>
                  <a:txBody>
                    <a:bodyPr/>
                    <a:lstStyle/>
                    <a:p>
                      <a:r>
                        <a:rPr lang="en-US" dirty="0"/>
                        <a:t>$11,955,785</a:t>
                      </a:r>
                    </a:p>
                  </a:txBody>
                  <a:tcPr/>
                </a:tc>
                <a:extLst>
                  <a:ext uri="{0D108BD9-81ED-4DB2-BD59-A6C34878D82A}">
                    <a16:rowId xmlns:a16="http://schemas.microsoft.com/office/drawing/2014/main" val="10009"/>
                  </a:ext>
                </a:extLst>
              </a:tr>
              <a:tr h="634022">
                <a:tc>
                  <a:txBody>
                    <a:bodyPr/>
                    <a:lstStyle/>
                    <a:p>
                      <a:r>
                        <a:rPr lang="en-US" sz="1050" dirty="0"/>
                        <a:t>*Mandated Funding </a:t>
                      </a:r>
                    </a:p>
                    <a:p>
                      <a:endParaRPr lang="en-US" sz="1050" dirty="0"/>
                    </a:p>
                  </a:txBody>
                  <a:tcPr/>
                </a:tc>
                <a:tc>
                  <a:txBody>
                    <a:bodyPr/>
                    <a:lstStyle/>
                    <a:p>
                      <a:r>
                        <a:rPr lang="en-US" sz="1000" dirty="0"/>
                        <a:t>**national Initiative funded with state funds</a:t>
                      </a:r>
                    </a:p>
                    <a:p>
                      <a:endParaRPr lang="en-US" sz="1000" dirty="0"/>
                    </a:p>
                  </a:txBody>
                  <a:tcPr/>
                </a:tc>
                <a:tc>
                  <a:txBody>
                    <a:bodyPr/>
                    <a:lstStyle/>
                    <a:p>
                      <a:endParaRPr lang="en-US" dirty="0"/>
                    </a:p>
                  </a:txBody>
                  <a:tcPr/>
                </a:tc>
                <a:extLst>
                  <a:ext uri="{0D108BD9-81ED-4DB2-BD59-A6C34878D82A}">
                    <a16:rowId xmlns:a16="http://schemas.microsoft.com/office/drawing/2014/main" val="4255505605"/>
                  </a:ext>
                </a:extLst>
              </a:tr>
            </a:tbl>
          </a:graphicData>
        </a:graphic>
      </p:graphicFrame>
    </p:spTree>
    <p:extLst>
      <p:ext uri="{BB962C8B-B14F-4D97-AF65-F5344CB8AC3E}">
        <p14:creationId xmlns:p14="http://schemas.microsoft.com/office/powerpoint/2010/main" val="30488676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8650" y="955964"/>
            <a:ext cx="7886700" cy="987135"/>
          </a:xfrm>
        </p:spPr>
        <p:txBody>
          <a:bodyPr>
            <a:normAutofit fontScale="90000"/>
          </a:bodyPr>
          <a:lstStyle/>
          <a:p>
            <a:r>
              <a:rPr lang="en-US" dirty="0"/>
              <a:t>FY 2020 Financial Assistance </a:t>
            </a:r>
            <a:br>
              <a:rPr lang="en-US" dirty="0"/>
            </a:br>
            <a:r>
              <a:rPr lang="en-US" dirty="0"/>
              <a:t>National Initiatives</a:t>
            </a:r>
          </a:p>
        </p:txBody>
      </p:sp>
      <p:sp>
        <p:nvSpPr>
          <p:cNvPr id="3" name="Content Placeholder 2"/>
          <p:cNvSpPr>
            <a:spLocks noGrp="1"/>
          </p:cNvSpPr>
          <p:nvPr>
            <p:ph idx="1"/>
          </p:nvPr>
        </p:nvSpPr>
        <p:spPr>
          <a:xfrm>
            <a:off x="628650" y="2171699"/>
            <a:ext cx="7886700" cy="4005263"/>
          </a:xfrm>
        </p:spPr>
        <p:txBody>
          <a:bodyPr>
            <a:normAutofit/>
          </a:bodyPr>
          <a:lstStyle/>
          <a:p>
            <a:endParaRPr lang="en-US" dirty="0"/>
          </a:p>
          <a:p>
            <a:endParaRPr lang="en-US" dirty="0"/>
          </a:p>
        </p:txBody>
      </p:sp>
      <p:graphicFrame>
        <p:nvGraphicFramePr>
          <p:cNvPr id="4" name="Table 3">
            <a:extLst>
              <a:ext uri="{FF2B5EF4-FFF2-40B4-BE49-F238E27FC236}">
                <a16:creationId xmlns:a16="http://schemas.microsoft.com/office/drawing/2014/main" id="{60CAFDE0-3F7C-4C7B-AD6D-987BAE971AEE}"/>
              </a:ext>
            </a:extLst>
          </p:cNvPr>
          <p:cNvGraphicFramePr>
            <a:graphicFrameLocks noGrp="1"/>
          </p:cNvGraphicFramePr>
          <p:nvPr>
            <p:extLst>
              <p:ext uri="{D42A27DB-BD31-4B8C-83A1-F6EECF244321}">
                <p14:modId xmlns:p14="http://schemas.microsoft.com/office/powerpoint/2010/main" val="917531491"/>
              </p:ext>
            </p:extLst>
          </p:nvPr>
        </p:nvGraphicFramePr>
        <p:xfrm>
          <a:off x="795528" y="2003462"/>
          <a:ext cx="6755058" cy="2958957"/>
        </p:xfrm>
        <a:graphic>
          <a:graphicData uri="http://schemas.openxmlformats.org/drawingml/2006/table">
            <a:tbl>
              <a:tblPr firstRow="1" bandRow="1">
                <a:tableStyleId>{5C22544A-7EE6-4342-B048-85BDC9FD1C3A}</a:tableStyleId>
              </a:tblPr>
              <a:tblGrid>
                <a:gridCol w="1792056">
                  <a:extLst>
                    <a:ext uri="{9D8B030D-6E8A-4147-A177-3AD203B41FA5}">
                      <a16:colId xmlns:a16="http://schemas.microsoft.com/office/drawing/2014/main" val="420708597"/>
                    </a:ext>
                  </a:extLst>
                </a:gridCol>
                <a:gridCol w="2481501">
                  <a:extLst>
                    <a:ext uri="{9D8B030D-6E8A-4147-A177-3AD203B41FA5}">
                      <a16:colId xmlns:a16="http://schemas.microsoft.com/office/drawing/2014/main" val="438493147"/>
                    </a:ext>
                  </a:extLst>
                </a:gridCol>
                <a:gridCol w="2481501">
                  <a:extLst>
                    <a:ext uri="{9D8B030D-6E8A-4147-A177-3AD203B41FA5}">
                      <a16:colId xmlns:a16="http://schemas.microsoft.com/office/drawing/2014/main" val="2330797272"/>
                    </a:ext>
                  </a:extLst>
                </a:gridCol>
              </a:tblGrid>
              <a:tr h="475711">
                <a:tc>
                  <a:txBody>
                    <a:bodyPr/>
                    <a:lstStyle/>
                    <a:p>
                      <a:r>
                        <a:rPr lang="en-US" dirty="0"/>
                        <a:t>Initiative</a:t>
                      </a:r>
                    </a:p>
                  </a:txBody>
                  <a:tcPr/>
                </a:tc>
                <a:tc>
                  <a:txBody>
                    <a:bodyPr/>
                    <a:lstStyle/>
                    <a:p>
                      <a:r>
                        <a:rPr lang="en-US" dirty="0"/>
                        <a:t>Allocation</a:t>
                      </a:r>
                    </a:p>
                  </a:txBody>
                  <a:tcPr/>
                </a:tc>
                <a:tc>
                  <a:txBody>
                    <a:bodyPr/>
                    <a:lstStyle/>
                    <a:p>
                      <a:r>
                        <a:rPr lang="en-US" dirty="0"/>
                        <a:t>Obligated</a:t>
                      </a:r>
                    </a:p>
                  </a:txBody>
                  <a:tcPr/>
                </a:tc>
                <a:extLst>
                  <a:ext uri="{0D108BD9-81ED-4DB2-BD59-A6C34878D82A}">
                    <a16:rowId xmlns:a16="http://schemas.microsoft.com/office/drawing/2014/main" val="1471580435"/>
                  </a:ext>
                </a:extLst>
              </a:tr>
              <a:tr h="580402">
                <a:tc>
                  <a:txBody>
                    <a:bodyPr/>
                    <a:lstStyle/>
                    <a:p>
                      <a:r>
                        <a:rPr lang="en-US" dirty="0" err="1"/>
                        <a:t>StrikeForce</a:t>
                      </a:r>
                      <a:r>
                        <a:rPr lang="en-US" dirty="0"/>
                        <a:t>* </a:t>
                      </a:r>
                    </a:p>
                    <a:p>
                      <a:r>
                        <a:rPr lang="en-US" sz="1050" dirty="0"/>
                        <a:t>(Crop, Range, Forest)</a:t>
                      </a:r>
                    </a:p>
                  </a:txBody>
                  <a:tcPr/>
                </a:tc>
                <a:tc>
                  <a:txBody>
                    <a:bodyPr/>
                    <a:lstStyle/>
                    <a:p>
                      <a:r>
                        <a:rPr lang="en-US" dirty="0"/>
                        <a:t>0</a:t>
                      </a:r>
                    </a:p>
                  </a:txBody>
                  <a:tcPr/>
                </a:tc>
                <a:tc>
                  <a:txBody>
                    <a:bodyPr/>
                    <a:lstStyle/>
                    <a:p>
                      <a:r>
                        <a:rPr lang="en-US" dirty="0"/>
                        <a:t>0</a:t>
                      </a:r>
                    </a:p>
                  </a:txBody>
                  <a:tcPr/>
                </a:tc>
                <a:extLst>
                  <a:ext uri="{0D108BD9-81ED-4DB2-BD59-A6C34878D82A}">
                    <a16:rowId xmlns:a16="http://schemas.microsoft.com/office/drawing/2014/main" val="1357940333"/>
                  </a:ext>
                </a:extLst>
              </a:tr>
              <a:tr h="475711">
                <a:tc>
                  <a:txBody>
                    <a:bodyPr/>
                    <a:lstStyle/>
                    <a:p>
                      <a:r>
                        <a:rPr lang="en-US" dirty="0"/>
                        <a:t>WLFW LPCI</a:t>
                      </a:r>
                    </a:p>
                  </a:txBody>
                  <a:tcPr/>
                </a:tc>
                <a:tc>
                  <a:txBody>
                    <a:bodyPr/>
                    <a:lstStyle/>
                    <a:p>
                      <a:r>
                        <a:rPr lang="en-US" dirty="0"/>
                        <a:t>$575,000</a:t>
                      </a:r>
                    </a:p>
                  </a:txBody>
                  <a:tcPr/>
                </a:tc>
                <a:tc>
                  <a:txBody>
                    <a:bodyPr/>
                    <a:lstStyle/>
                    <a:p>
                      <a:r>
                        <a:rPr lang="en-US" dirty="0"/>
                        <a:t>$534,820</a:t>
                      </a:r>
                    </a:p>
                  </a:txBody>
                  <a:tcPr/>
                </a:tc>
                <a:extLst>
                  <a:ext uri="{0D108BD9-81ED-4DB2-BD59-A6C34878D82A}">
                    <a16:rowId xmlns:a16="http://schemas.microsoft.com/office/drawing/2014/main" val="1813237741"/>
                  </a:ext>
                </a:extLst>
              </a:tr>
              <a:tr h="475711">
                <a:tc>
                  <a:txBody>
                    <a:bodyPr/>
                    <a:lstStyle/>
                    <a:p>
                      <a:r>
                        <a:rPr lang="en-US" dirty="0"/>
                        <a:t>NWQI**</a:t>
                      </a:r>
                    </a:p>
                  </a:txBody>
                  <a:tcPr/>
                </a:tc>
                <a:tc>
                  <a:txBody>
                    <a:bodyPr/>
                    <a:lstStyle/>
                    <a:p>
                      <a:r>
                        <a:rPr lang="en-US" dirty="0"/>
                        <a:t>$703,331</a:t>
                      </a:r>
                    </a:p>
                  </a:txBody>
                  <a:tcPr/>
                </a:tc>
                <a:tc>
                  <a:txBody>
                    <a:bodyPr/>
                    <a:lstStyle/>
                    <a:p>
                      <a:r>
                        <a:rPr lang="en-US" dirty="0"/>
                        <a:t>$989,346</a:t>
                      </a:r>
                    </a:p>
                  </a:txBody>
                  <a:tcPr/>
                </a:tc>
                <a:extLst>
                  <a:ext uri="{0D108BD9-81ED-4DB2-BD59-A6C34878D82A}">
                    <a16:rowId xmlns:a16="http://schemas.microsoft.com/office/drawing/2014/main" val="83051238"/>
                  </a:ext>
                </a:extLst>
              </a:tr>
              <a:tr h="475711">
                <a:tc>
                  <a:txBody>
                    <a:bodyPr/>
                    <a:lstStyle/>
                    <a:p>
                      <a:r>
                        <a:rPr lang="en-US" dirty="0"/>
                        <a:t>Joint Chiefs</a:t>
                      </a:r>
                    </a:p>
                  </a:txBody>
                  <a:tcPr/>
                </a:tc>
                <a:tc>
                  <a:txBody>
                    <a:bodyPr/>
                    <a:lstStyle/>
                    <a:p>
                      <a:r>
                        <a:rPr lang="en-US" dirty="0"/>
                        <a:t>$487,104</a:t>
                      </a:r>
                    </a:p>
                  </a:txBody>
                  <a:tcPr/>
                </a:tc>
                <a:tc>
                  <a:txBody>
                    <a:bodyPr/>
                    <a:lstStyle/>
                    <a:p>
                      <a:r>
                        <a:rPr lang="en-US" dirty="0"/>
                        <a:t>$367,867</a:t>
                      </a:r>
                    </a:p>
                  </a:txBody>
                  <a:tcPr/>
                </a:tc>
                <a:extLst>
                  <a:ext uri="{0D108BD9-81ED-4DB2-BD59-A6C34878D82A}">
                    <a16:rowId xmlns:a16="http://schemas.microsoft.com/office/drawing/2014/main" val="4101651034"/>
                  </a:ext>
                </a:extLst>
              </a:tr>
              <a:tr h="475711">
                <a:tc>
                  <a:txBody>
                    <a:bodyPr/>
                    <a:lstStyle/>
                    <a:p>
                      <a:r>
                        <a:rPr lang="en-US" dirty="0"/>
                        <a:t>WaterSMART</a:t>
                      </a:r>
                    </a:p>
                  </a:txBody>
                  <a:tcPr/>
                </a:tc>
                <a:tc>
                  <a:txBody>
                    <a:bodyPr/>
                    <a:lstStyle/>
                    <a:p>
                      <a:r>
                        <a:rPr lang="en-US" dirty="0"/>
                        <a:t>$2,500,000</a:t>
                      </a:r>
                    </a:p>
                  </a:txBody>
                  <a:tcPr/>
                </a:tc>
                <a:tc>
                  <a:txBody>
                    <a:bodyPr/>
                    <a:lstStyle/>
                    <a:p>
                      <a:r>
                        <a:rPr lang="en-US" dirty="0"/>
                        <a:t>$2,677,310</a:t>
                      </a:r>
                    </a:p>
                  </a:txBody>
                  <a:tcPr/>
                </a:tc>
                <a:extLst>
                  <a:ext uri="{0D108BD9-81ED-4DB2-BD59-A6C34878D82A}">
                    <a16:rowId xmlns:a16="http://schemas.microsoft.com/office/drawing/2014/main" val="3679020796"/>
                  </a:ext>
                </a:extLst>
              </a:tr>
            </a:tbl>
          </a:graphicData>
        </a:graphic>
      </p:graphicFrame>
      <p:sp>
        <p:nvSpPr>
          <p:cNvPr id="6" name="TextBox 5">
            <a:extLst>
              <a:ext uri="{FF2B5EF4-FFF2-40B4-BE49-F238E27FC236}">
                <a16:creationId xmlns:a16="http://schemas.microsoft.com/office/drawing/2014/main" id="{C6317EB8-98FC-49ED-90E2-5A6B07ED118B}"/>
              </a:ext>
            </a:extLst>
          </p:cNvPr>
          <p:cNvSpPr txBox="1"/>
          <p:nvPr/>
        </p:nvSpPr>
        <p:spPr>
          <a:xfrm>
            <a:off x="688369" y="5280917"/>
            <a:ext cx="7419339" cy="923330"/>
          </a:xfrm>
          <a:prstGeom prst="rect">
            <a:avLst/>
          </a:prstGeom>
          <a:noFill/>
        </p:spPr>
        <p:txBody>
          <a:bodyPr wrap="none" rtlCol="0">
            <a:spAutoFit/>
          </a:bodyPr>
          <a:lstStyle/>
          <a:p>
            <a:r>
              <a:rPr lang="en-US" dirty="0"/>
              <a:t>*   Did not receive separate allocation in FY 21, funded from State Allocation</a:t>
            </a:r>
          </a:p>
          <a:p>
            <a:r>
              <a:rPr lang="en-US" dirty="0"/>
              <a:t>** Beginning in FY 21 the watersheds in LC will need a watershed assessment</a:t>
            </a:r>
          </a:p>
          <a:p>
            <a:r>
              <a:rPr lang="en-US" dirty="0"/>
              <a:t>     and will not be eligible for FA until the assessment is written </a:t>
            </a:r>
          </a:p>
        </p:txBody>
      </p:sp>
    </p:spTree>
    <p:extLst>
      <p:ext uri="{BB962C8B-B14F-4D97-AF65-F5344CB8AC3E}">
        <p14:creationId xmlns:p14="http://schemas.microsoft.com/office/powerpoint/2010/main" val="27143771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8650" y="681037"/>
            <a:ext cx="7886700" cy="1009652"/>
          </a:xfrm>
        </p:spPr>
        <p:txBody>
          <a:bodyPr>
            <a:normAutofit/>
          </a:bodyPr>
          <a:lstStyle/>
          <a:p>
            <a:pPr algn="ctr"/>
            <a:r>
              <a:rPr lang="en-US" sz="4000" b="1" dirty="0">
                <a:solidFill>
                  <a:schemeClr val="bg1"/>
                </a:solidFill>
              </a:rPr>
              <a:t>Amended Polices</a:t>
            </a:r>
          </a:p>
        </p:txBody>
      </p:sp>
      <p:sp>
        <p:nvSpPr>
          <p:cNvPr id="5" name="Subtitle 4">
            <a:extLst>
              <a:ext uri="{FF2B5EF4-FFF2-40B4-BE49-F238E27FC236}">
                <a16:creationId xmlns:a16="http://schemas.microsoft.com/office/drawing/2014/main" id="{A55B18D7-1017-46C9-B3E5-89BC15AF24A1}"/>
              </a:ext>
            </a:extLst>
          </p:cNvPr>
          <p:cNvSpPr>
            <a:spLocks noGrp="1"/>
          </p:cNvSpPr>
          <p:nvPr>
            <p:ph idx="1"/>
          </p:nvPr>
        </p:nvSpPr>
        <p:spPr/>
        <p:txBody>
          <a:bodyPr>
            <a:normAutofit lnSpcReduction="10000"/>
          </a:bodyPr>
          <a:lstStyle/>
          <a:p>
            <a:r>
              <a:rPr lang="en-US" sz="2400" b="1" dirty="0">
                <a:solidFill>
                  <a:schemeClr val="bg1"/>
                </a:solidFill>
              </a:rPr>
              <a:t>Control of Land </a:t>
            </a:r>
          </a:p>
          <a:p>
            <a:pPr lvl="1"/>
            <a:r>
              <a:rPr lang="en-US" sz="1800" b="1" dirty="0">
                <a:solidFill>
                  <a:schemeClr val="bg1"/>
                </a:solidFill>
              </a:rPr>
              <a:t>Old Policy: Applicant/participant demonstrate control of land for the life of the contract at the time of enrollment</a:t>
            </a:r>
          </a:p>
          <a:p>
            <a:pPr lvl="1"/>
            <a:r>
              <a:rPr lang="en-US" sz="1800" b="1" dirty="0">
                <a:solidFill>
                  <a:schemeClr val="bg1"/>
                </a:solidFill>
              </a:rPr>
              <a:t>New Policy: Verification of land control at the time of enrollment</a:t>
            </a:r>
          </a:p>
          <a:p>
            <a:pPr lvl="1"/>
            <a:r>
              <a:rPr lang="en-US" sz="1800" b="1" dirty="0">
                <a:solidFill>
                  <a:schemeClr val="bg1"/>
                </a:solidFill>
              </a:rPr>
              <a:t>Applicant will need to establish control at the time of enrollment, NRCS will verify that the participant continues to maintain control during annual contract reviews and prior to approval of any Payment </a:t>
            </a:r>
          </a:p>
          <a:p>
            <a:r>
              <a:rPr lang="en-US" sz="2400" b="1" dirty="0">
                <a:solidFill>
                  <a:schemeClr val="bg1"/>
                </a:solidFill>
              </a:rPr>
              <a:t>Dependent Practices</a:t>
            </a:r>
          </a:p>
          <a:p>
            <a:pPr lvl="1"/>
            <a:r>
              <a:rPr lang="en-US" sz="1800" b="1" dirty="0">
                <a:solidFill>
                  <a:schemeClr val="bg1"/>
                </a:solidFill>
              </a:rPr>
              <a:t>Pay when practice meet standards and specs regardless of whether the participant has fully implemented the entire system.</a:t>
            </a:r>
          </a:p>
          <a:p>
            <a:r>
              <a:rPr lang="en-US" sz="2400" b="1" dirty="0">
                <a:solidFill>
                  <a:schemeClr val="bg1"/>
                </a:solidFill>
              </a:rPr>
              <a:t>Payments when a Participant has Died</a:t>
            </a:r>
          </a:p>
          <a:p>
            <a:pPr lvl="1"/>
            <a:r>
              <a:rPr lang="en-US" sz="1800" b="1" dirty="0">
                <a:solidFill>
                  <a:schemeClr val="bg1"/>
                </a:solidFill>
              </a:rPr>
              <a:t>Must verify personal representative (PR)</a:t>
            </a:r>
          </a:p>
          <a:p>
            <a:pPr lvl="1"/>
            <a:r>
              <a:rPr lang="en-US" sz="1800" b="1" dirty="0">
                <a:solidFill>
                  <a:schemeClr val="bg1"/>
                </a:solidFill>
              </a:rPr>
              <a:t>According to OGC: NM State Law (NMSA 1978, § 45-3-103) states PR must be appointed by a court and issued form 4B-303 or 4B-902</a:t>
            </a:r>
          </a:p>
          <a:p>
            <a:pPr lvl="1"/>
            <a:endParaRPr lang="en-US" b="1" dirty="0">
              <a:solidFill>
                <a:schemeClr val="bg1"/>
              </a:solidFill>
            </a:endParaRPr>
          </a:p>
          <a:p>
            <a:pPr marL="457200" lvl="1" indent="0">
              <a:buNone/>
            </a:pPr>
            <a:endParaRPr lang="en-US" b="1" dirty="0">
              <a:solidFill>
                <a:schemeClr val="bg1"/>
              </a:solidFill>
            </a:endParaRPr>
          </a:p>
          <a:p>
            <a:endParaRPr lang="en-US" b="1" dirty="0">
              <a:solidFill>
                <a:schemeClr val="bg1"/>
              </a:solidFill>
            </a:endParaRPr>
          </a:p>
        </p:txBody>
      </p:sp>
    </p:spTree>
    <p:extLst>
      <p:ext uri="{BB962C8B-B14F-4D97-AF65-F5344CB8AC3E}">
        <p14:creationId xmlns:p14="http://schemas.microsoft.com/office/powerpoint/2010/main" val="10794697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8650" y="803787"/>
            <a:ext cx="7886700" cy="886902"/>
          </a:xfrm>
        </p:spPr>
        <p:txBody>
          <a:bodyPr>
            <a:normAutofit fontScale="90000"/>
          </a:bodyPr>
          <a:lstStyle/>
          <a:p>
            <a:pPr algn="ctr"/>
            <a:r>
              <a:rPr lang="en-US" sz="4000" b="1" dirty="0">
                <a:solidFill>
                  <a:schemeClr val="bg1"/>
                </a:solidFill>
              </a:rPr>
              <a:t>Agriculture Improvement Act of 2018</a:t>
            </a:r>
            <a:br>
              <a:rPr lang="en-US" sz="4000" b="1" dirty="0">
                <a:solidFill>
                  <a:schemeClr val="bg1"/>
                </a:solidFill>
              </a:rPr>
            </a:br>
            <a:r>
              <a:rPr lang="en-US" sz="2700" b="1" dirty="0">
                <a:solidFill>
                  <a:schemeClr val="bg1"/>
                </a:solidFill>
              </a:rPr>
              <a:t>Implemented in FY 19</a:t>
            </a:r>
          </a:p>
        </p:txBody>
      </p:sp>
      <p:sp>
        <p:nvSpPr>
          <p:cNvPr id="5" name="Subtitle 4">
            <a:extLst>
              <a:ext uri="{FF2B5EF4-FFF2-40B4-BE49-F238E27FC236}">
                <a16:creationId xmlns:a16="http://schemas.microsoft.com/office/drawing/2014/main" id="{A55B18D7-1017-46C9-B3E5-89BC15AF24A1}"/>
              </a:ext>
            </a:extLst>
          </p:cNvPr>
          <p:cNvSpPr>
            <a:spLocks noGrp="1"/>
          </p:cNvSpPr>
          <p:nvPr>
            <p:ph idx="1"/>
          </p:nvPr>
        </p:nvSpPr>
        <p:spPr/>
        <p:txBody>
          <a:bodyPr>
            <a:normAutofit/>
          </a:bodyPr>
          <a:lstStyle/>
          <a:p>
            <a:r>
              <a:rPr lang="en-US" sz="2400" b="1" dirty="0">
                <a:solidFill>
                  <a:schemeClr val="bg1"/>
                </a:solidFill>
              </a:rPr>
              <a:t>Organic Payments</a:t>
            </a:r>
          </a:p>
          <a:p>
            <a:pPr lvl="1"/>
            <a:r>
              <a:rPr lang="en-US" sz="1800" b="1" dirty="0">
                <a:solidFill>
                  <a:schemeClr val="bg1"/>
                </a:solidFill>
              </a:rPr>
              <a:t>May not exceed $140,000 during 2019-2023</a:t>
            </a:r>
          </a:p>
          <a:p>
            <a:pPr lvl="1"/>
            <a:r>
              <a:rPr lang="en-US" sz="1800" b="1" dirty="0">
                <a:solidFill>
                  <a:schemeClr val="bg1"/>
                </a:solidFill>
              </a:rPr>
              <a:t>Removed $20,000 annual payment limit</a:t>
            </a:r>
          </a:p>
          <a:p>
            <a:r>
              <a:rPr lang="en-US" sz="2400" b="1" dirty="0">
                <a:solidFill>
                  <a:schemeClr val="bg1"/>
                </a:solidFill>
              </a:rPr>
              <a:t>New Veteran Farmer/Rancher Definition</a:t>
            </a:r>
          </a:p>
          <a:p>
            <a:pPr lvl="1"/>
            <a:r>
              <a:rPr lang="en-US" sz="1800" b="1" dirty="0">
                <a:solidFill>
                  <a:schemeClr val="bg1"/>
                </a:solidFill>
              </a:rPr>
              <a:t>Veteran that was discharged under conditions other than dishonorable </a:t>
            </a:r>
            <a:r>
              <a:rPr lang="en-US" sz="1800" b="1" dirty="0">
                <a:solidFill>
                  <a:srgbClr val="FF0000"/>
                </a:solidFill>
              </a:rPr>
              <a:t>AND</a:t>
            </a:r>
          </a:p>
          <a:p>
            <a:pPr lvl="1"/>
            <a:r>
              <a:rPr lang="en-US" sz="1800" b="1" dirty="0">
                <a:solidFill>
                  <a:schemeClr val="bg1"/>
                </a:solidFill>
              </a:rPr>
              <a:t>has not operated a farm or ranch/has operated a farm or ranch for not more than 10 years” (Meet BFR)  </a:t>
            </a:r>
            <a:r>
              <a:rPr lang="en-US" sz="1800" b="1" dirty="0">
                <a:solidFill>
                  <a:srgbClr val="FF0000"/>
                </a:solidFill>
              </a:rPr>
              <a:t>OR</a:t>
            </a:r>
          </a:p>
          <a:p>
            <a:pPr lvl="1"/>
            <a:r>
              <a:rPr lang="en-US" sz="1800" b="1" dirty="0">
                <a:solidFill>
                  <a:schemeClr val="bg1"/>
                </a:solidFill>
              </a:rPr>
              <a:t>who first obtained status as a veteran “during the most recent 10-year period” (FY 20: Discharge between 10/1/2009-09/30/2020)</a:t>
            </a:r>
          </a:p>
          <a:p>
            <a:r>
              <a:rPr lang="en-US" sz="2400" b="1" dirty="0">
                <a:solidFill>
                  <a:schemeClr val="bg1"/>
                </a:solidFill>
              </a:rPr>
              <a:t>Requires Notification of Advance Payment Eligibility</a:t>
            </a:r>
          </a:p>
          <a:p>
            <a:pPr lvl="1"/>
            <a:r>
              <a:rPr lang="en-US" sz="1800" b="1" dirty="0">
                <a:solidFill>
                  <a:schemeClr val="bg1"/>
                </a:solidFill>
              </a:rPr>
              <a:t>Eligible producers must be asked by NRCS if they wish to receive AP</a:t>
            </a:r>
          </a:p>
          <a:p>
            <a:pPr lvl="1"/>
            <a:endParaRPr lang="en-US" b="1" dirty="0">
              <a:solidFill>
                <a:schemeClr val="bg1"/>
              </a:solidFill>
            </a:endParaRPr>
          </a:p>
          <a:p>
            <a:pPr marL="457200" lvl="1" indent="0">
              <a:buNone/>
            </a:pPr>
            <a:endParaRPr lang="en-US" b="1" dirty="0">
              <a:solidFill>
                <a:schemeClr val="bg1"/>
              </a:solidFill>
            </a:endParaRPr>
          </a:p>
          <a:p>
            <a:endParaRPr lang="en-US" b="1" dirty="0">
              <a:solidFill>
                <a:schemeClr val="bg1"/>
              </a:solidFill>
            </a:endParaRPr>
          </a:p>
        </p:txBody>
      </p:sp>
    </p:spTree>
    <p:extLst>
      <p:ext uri="{BB962C8B-B14F-4D97-AF65-F5344CB8AC3E}">
        <p14:creationId xmlns:p14="http://schemas.microsoft.com/office/powerpoint/2010/main" val="341285599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3.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4.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ppt/theme/theme5.xml><?xml version="1.0" encoding="utf-8"?>
<a:theme xmlns:a="http://schemas.openxmlformats.org/drawingml/2006/main" name="4_Office Theme">
  <a:themeElements>
    <a:clrScheme name="Office Them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ppt/theme/theme6.xml><?xml version="1.0" encoding="utf-8"?>
<a:theme xmlns:a="http://schemas.openxmlformats.org/drawingml/2006/main" name="5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docProps/app.xml><?xml version="1.0" encoding="utf-8"?>
<Properties xmlns="http://schemas.openxmlformats.org/officeDocument/2006/extended-properties" xmlns:vt="http://schemas.openxmlformats.org/officeDocument/2006/docPropsVTypes">
  <TotalTime>4712</TotalTime>
  <Words>2082</Words>
  <Application>Microsoft Office PowerPoint</Application>
  <PresentationFormat>On-screen Show (4:3)</PresentationFormat>
  <Paragraphs>441</Paragraphs>
  <Slides>32</Slides>
  <Notes>0</Notes>
  <HiddenSlides>0</HiddenSlides>
  <MMClips>0</MMClips>
  <ScaleCrop>false</ScaleCrop>
  <HeadingPairs>
    <vt:vector size="6" baseType="variant">
      <vt:variant>
        <vt:lpstr>Fonts Used</vt:lpstr>
      </vt:variant>
      <vt:variant>
        <vt:i4>5</vt:i4>
      </vt:variant>
      <vt:variant>
        <vt:lpstr>Theme</vt:lpstr>
      </vt:variant>
      <vt:variant>
        <vt:i4>6</vt:i4>
      </vt:variant>
      <vt:variant>
        <vt:lpstr>Slide Titles</vt:lpstr>
      </vt:variant>
      <vt:variant>
        <vt:i4>32</vt:i4>
      </vt:variant>
    </vt:vector>
  </HeadingPairs>
  <TitlesOfParts>
    <vt:vector size="43" baseType="lpstr">
      <vt:lpstr>Arial</vt:lpstr>
      <vt:lpstr>Calibri</vt:lpstr>
      <vt:lpstr>Calibri Light</vt:lpstr>
      <vt:lpstr>Calisto MT</vt:lpstr>
      <vt:lpstr>Wingdings</vt:lpstr>
      <vt:lpstr>Office Theme</vt:lpstr>
      <vt:lpstr>3_Office Theme</vt:lpstr>
      <vt:lpstr>2_Office Theme</vt:lpstr>
      <vt:lpstr>1_Office Theme</vt:lpstr>
      <vt:lpstr>4_Office Theme</vt:lpstr>
      <vt:lpstr>5_Office Theme</vt:lpstr>
      <vt:lpstr>State Technical Committee </vt:lpstr>
      <vt:lpstr>PowerPoint Presentation</vt:lpstr>
      <vt:lpstr>FY 2020 EQIP Recap</vt:lpstr>
      <vt:lpstr>PowerPoint Presentation</vt:lpstr>
      <vt:lpstr>PowerPoint Presentation</vt:lpstr>
      <vt:lpstr>FY 2020 Financial Assistance  NM Initiatives  $20,703,000</vt:lpstr>
      <vt:lpstr>FY 2020 Financial Assistance  National Initiatives</vt:lpstr>
      <vt:lpstr>Amended Polices</vt:lpstr>
      <vt:lpstr>Agriculture Improvement Act of 2018 Implemented in FY 19</vt:lpstr>
      <vt:lpstr>EQIP 2021</vt:lpstr>
      <vt:lpstr>High Priority Practices</vt:lpstr>
      <vt:lpstr>High Priority Conservation Practices</vt:lpstr>
      <vt:lpstr>State Priority Resource Concerns </vt:lpstr>
      <vt:lpstr>EQIP 2021</vt:lpstr>
      <vt:lpstr>EQIP 2021</vt:lpstr>
      <vt:lpstr>EQIP 2021</vt:lpstr>
      <vt:lpstr>EQIP 2021</vt:lpstr>
      <vt:lpstr>EQIP 2021</vt:lpstr>
      <vt:lpstr> Water Management Entities </vt:lpstr>
      <vt:lpstr> Water Management Entities </vt:lpstr>
      <vt:lpstr> WaterSMART Initiative </vt:lpstr>
      <vt:lpstr> Source Water Protection  </vt:lpstr>
      <vt:lpstr>  </vt:lpstr>
      <vt:lpstr>  </vt:lpstr>
      <vt:lpstr> Source Water Protection  </vt:lpstr>
      <vt:lpstr> EQIP Incentive </vt:lpstr>
      <vt:lpstr> EQIP Incentive </vt:lpstr>
      <vt:lpstr> EQIP Incentive </vt:lpstr>
      <vt:lpstr> EQIP Incentive </vt:lpstr>
      <vt:lpstr> EQIP Disaster </vt:lpstr>
      <vt:lpstr> Proposed Deadlines </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State Technical Committee</dc:title>
  <dc:creator>Branch, Kenneth - NRCS, Albuquerque, NM</dc:creator>
  <cp:lastModifiedBy>Luna, Leonard - NRCS, Albuquerque, NM</cp:lastModifiedBy>
  <cp:revision>58</cp:revision>
  <dcterms:created xsi:type="dcterms:W3CDTF">2019-11-13T22:02:10Z</dcterms:created>
  <dcterms:modified xsi:type="dcterms:W3CDTF">2022-10-29T01:39:37Z</dcterms:modified>
</cp:coreProperties>
</file>