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mp" ContentType="image/png"/>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theme/theme4.xml" ContentType="application/vnd.openxmlformats-officedocument.theme+xml"/>
  <Override PartName="/ppt/slideLayouts/slideLayout7.xml" ContentType="application/vnd.openxmlformats-officedocument.presentationml.slideLayout+xml"/>
  <Override PartName="/ppt/theme/theme5.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6.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7.xml" ContentType="application/vnd.openxmlformats-officedocument.theme+xml"/>
  <Override PartName="/ppt/slideLayouts/slideLayout31.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comment1.xml" ContentType="application/vnd.openxmlformats-officedocument.presentationml.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comment2.xml" ContentType="application/vnd.openxmlformats-officedocument.presentationml.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 id="2147483662" r:id="rId5"/>
    <p:sldMasterId id="2147483664" r:id="rId6"/>
    <p:sldMasterId id="2147483668" r:id="rId7"/>
    <p:sldMasterId id="2147483670" r:id="rId8"/>
    <p:sldMasterId id="2147483672" r:id="rId9"/>
    <p:sldMasterId id="2147483686" r:id="rId10"/>
    <p:sldMasterId id="2147483699" r:id="rId11"/>
  </p:sldMasterIdLst>
  <p:notesMasterIdLst>
    <p:notesMasterId r:id="rId78"/>
  </p:notesMasterIdLst>
  <p:sldIdLst>
    <p:sldId id="1148" r:id="rId12"/>
    <p:sldId id="1265" r:id="rId13"/>
    <p:sldId id="1222" r:id="rId14"/>
    <p:sldId id="1225" r:id="rId15"/>
    <p:sldId id="1223" r:id="rId16"/>
    <p:sldId id="269" r:id="rId17"/>
    <p:sldId id="1228" r:id="rId18"/>
    <p:sldId id="273" r:id="rId19"/>
    <p:sldId id="1134" r:id="rId20"/>
    <p:sldId id="1224" r:id="rId21"/>
    <p:sldId id="275" r:id="rId22"/>
    <p:sldId id="1227" r:id="rId23"/>
    <p:sldId id="256" r:id="rId24"/>
    <p:sldId id="261" r:id="rId25"/>
    <p:sldId id="1143" r:id="rId26"/>
    <p:sldId id="330" r:id="rId27"/>
    <p:sldId id="272" r:id="rId28"/>
    <p:sldId id="278" r:id="rId29"/>
    <p:sldId id="1226" r:id="rId30"/>
    <p:sldId id="287" r:id="rId31"/>
    <p:sldId id="302" r:id="rId32"/>
    <p:sldId id="260" r:id="rId33"/>
    <p:sldId id="318" r:id="rId34"/>
    <p:sldId id="322" r:id="rId35"/>
    <p:sldId id="284" r:id="rId36"/>
    <p:sldId id="288" r:id="rId37"/>
    <p:sldId id="332" r:id="rId38"/>
    <p:sldId id="274" r:id="rId39"/>
    <p:sldId id="1269" r:id="rId40"/>
    <p:sldId id="270" r:id="rId41"/>
    <p:sldId id="1079" r:id="rId42"/>
    <p:sldId id="1058" r:id="rId43"/>
    <p:sldId id="1059" r:id="rId44"/>
    <p:sldId id="811" r:id="rId45"/>
    <p:sldId id="289" r:id="rId46"/>
    <p:sldId id="291" r:id="rId47"/>
    <p:sldId id="292" r:id="rId48"/>
    <p:sldId id="812" r:id="rId49"/>
    <p:sldId id="295" r:id="rId50"/>
    <p:sldId id="1147" r:id="rId51"/>
    <p:sldId id="334" r:id="rId52"/>
    <p:sldId id="808" r:id="rId53"/>
    <p:sldId id="369" r:id="rId54"/>
    <p:sldId id="1270" r:id="rId55"/>
    <p:sldId id="333" r:id="rId56"/>
    <p:sldId id="809" r:id="rId57"/>
    <p:sldId id="264" r:id="rId58"/>
    <p:sldId id="1142" r:id="rId59"/>
    <p:sldId id="1138" r:id="rId60"/>
    <p:sldId id="303" r:id="rId61"/>
    <p:sldId id="1266" r:id="rId62"/>
    <p:sldId id="263" r:id="rId63"/>
    <p:sldId id="1267" r:id="rId64"/>
    <p:sldId id="276" r:id="rId65"/>
    <p:sldId id="277" r:id="rId66"/>
    <p:sldId id="1268" r:id="rId67"/>
    <p:sldId id="304" r:id="rId68"/>
    <p:sldId id="1264" r:id="rId69"/>
    <p:sldId id="1261" r:id="rId70"/>
    <p:sldId id="1262" r:id="rId71"/>
    <p:sldId id="877" r:id="rId72"/>
    <p:sldId id="1217" r:id="rId73"/>
    <p:sldId id="1219" r:id="rId74"/>
    <p:sldId id="1260" r:id="rId75"/>
    <p:sldId id="258" r:id="rId76"/>
    <p:sldId id="1263" r:id="rId77"/>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yam, Jackie - NRCS, Annapolis, MD" initials="BJ-NAM" lastIdx="2" clrIdx="0">
    <p:extLst>
      <p:ext uri="{19B8F6BF-5375-455C-9EA6-DF929625EA0E}">
        <p15:presenceInfo xmlns:p15="http://schemas.microsoft.com/office/powerpoint/2012/main" userId="Byam, Jackie - NRCS, Annapolis, MD" providerId="None"/>
      </p:ext>
    </p:extLst>
  </p:cmAuthor>
  <p:cmAuthor id="2" name="Hopwood, Donna - NRCS, Washington, DC" initials="HD-NWD" lastIdx="7" clrIdx="1">
    <p:extLst>
      <p:ext uri="{19B8F6BF-5375-455C-9EA6-DF929625EA0E}">
        <p15:presenceInfo xmlns:p15="http://schemas.microsoft.com/office/powerpoint/2012/main" userId="Hopwood, Donna - NRCS, Washington, DC" providerId="None"/>
      </p:ext>
    </p:extLst>
  </p:cmAuthor>
  <p:cmAuthor id="3" name="Whitt, Michael - NRCS, Washington,, DC" initials="WM-NWD" lastIdx="5" clrIdx="2">
    <p:extLst>
      <p:ext uri="{19B8F6BF-5375-455C-9EA6-DF929625EA0E}">
        <p15:presenceInfo xmlns:p15="http://schemas.microsoft.com/office/powerpoint/2012/main" userId="S::michael.whitt@wdc.usda.gov::ff216d8c-01c7-4d63-a051-e5d55c918aa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741A3"/>
    <a:srgbClr val="0C6C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679" autoAdjust="0"/>
    <p:restoredTop sz="77858" autoAdjust="0"/>
  </p:normalViewPr>
  <p:slideViewPr>
    <p:cSldViewPr snapToGrid="0" snapToObjects="1">
      <p:cViewPr varScale="1">
        <p:scale>
          <a:sx n="43" d="100"/>
          <a:sy n="43" d="100"/>
        </p:scale>
        <p:origin x="1214" y="3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snapToObjects="1">
      <p:cViewPr varScale="1">
        <p:scale>
          <a:sx n="51" d="100"/>
          <a:sy n="51" d="100"/>
        </p:scale>
        <p:origin x="2692" y="4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16" Type="http://schemas.openxmlformats.org/officeDocument/2006/relationships/slide" Target="slides/slide5.xml"/><Relationship Id="rId11" Type="http://schemas.openxmlformats.org/officeDocument/2006/relationships/slideMaster" Target="slideMasters/slideMaster8.xml"/><Relationship Id="rId32" Type="http://schemas.openxmlformats.org/officeDocument/2006/relationships/slide" Target="slides/slide21.xml"/><Relationship Id="rId37" Type="http://schemas.openxmlformats.org/officeDocument/2006/relationships/slide" Target="slides/slide26.xml"/><Relationship Id="rId53" Type="http://schemas.openxmlformats.org/officeDocument/2006/relationships/slide" Target="slides/slide42.xml"/><Relationship Id="rId58" Type="http://schemas.openxmlformats.org/officeDocument/2006/relationships/slide" Target="slides/slide47.xml"/><Relationship Id="rId74" Type="http://schemas.openxmlformats.org/officeDocument/2006/relationships/slide" Target="slides/slide63.xml"/><Relationship Id="rId79" Type="http://schemas.openxmlformats.org/officeDocument/2006/relationships/commentAuthors" Target="commentAuthors.xml"/><Relationship Id="rId5" Type="http://schemas.openxmlformats.org/officeDocument/2006/relationships/slideMaster" Target="slideMasters/slideMaster2.xml"/><Relationship Id="rId61" Type="http://schemas.openxmlformats.org/officeDocument/2006/relationships/slide" Target="slides/slide50.xml"/><Relationship Id="rId82" Type="http://schemas.openxmlformats.org/officeDocument/2006/relationships/theme" Target="theme/theme1.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77" Type="http://schemas.openxmlformats.org/officeDocument/2006/relationships/slide" Target="slides/slide66.xml"/><Relationship Id="rId8" Type="http://schemas.openxmlformats.org/officeDocument/2006/relationships/slideMaster" Target="slideMasters/slideMaster5.xml"/><Relationship Id="rId51" Type="http://schemas.openxmlformats.org/officeDocument/2006/relationships/slide" Target="slides/slide40.xml"/><Relationship Id="rId72" Type="http://schemas.openxmlformats.org/officeDocument/2006/relationships/slide" Target="slides/slide61.xml"/><Relationship Id="rId80"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slide" Target="slides/slide64.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7.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7" Type="http://schemas.openxmlformats.org/officeDocument/2006/relationships/slideMaster" Target="slideMasters/slideMaster4.xml"/><Relationship Id="rId71" Type="http://schemas.openxmlformats.org/officeDocument/2006/relationships/slide" Target="slides/slide60.xml"/><Relationship Id="rId2" Type="http://schemas.openxmlformats.org/officeDocument/2006/relationships/customXml" Target="../customXml/item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19-12-06T15:38:43.463" idx="7">
    <p:pos x="10" y="10"/>
    <p:text>see email slide from Irma about new letters</p:text>
    <p:extLst>
      <p:ext uri="{C676402C-5697-4E1C-873F-D02D1690AC5C}">
        <p15:threadingInfo xmlns:p15="http://schemas.microsoft.com/office/powerpoint/2012/main" timeZoneBias="30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3" dt="2019-12-06T10:47:45.399" idx="1">
    <p:pos x="4741" y="2978"/>
    <p:text/>
    <p:extLst>
      <p:ext uri="{C676402C-5697-4E1C-873F-D02D1690AC5C}">
        <p15:threadingInfo xmlns:p15="http://schemas.microsoft.com/office/powerpoint/2012/main" timeZoneBias="300"/>
      </p:ext>
    </p:extLst>
  </p:cm>
</p:cmLst>
</file>

<file path=ppt/drawings/_rels/vmlDrawing1.vml.rels><?xml version="1.0" encoding="UTF-8" standalone="yes"?>
<Relationships xmlns="http://schemas.openxmlformats.org/package/2006/relationships"><Relationship Id="rId1" Type="http://schemas.openxmlformats.org/officeDocument/2006/relationships/image" Target="../media/image2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1"/>
          </a:xfrm>
          <a:prstGeom prst="rect">
            <a:avLst/>
          </a:prstGeom>
        </p:spPr>
        <p:txBody>
          <a:bodyPr vert="horz" lIns="93317" tIns="46659" rIns="93317" bIns="46659" rtlCol="0"/>
          <a:lstStyle>
            <a:lvl1pPr algn="l">
              <a:defRPr sz="1200"/>
            </a:lvl1pPr>
          </a:lstStyle>
          <a:p>
            <a:endParaRPr lang="en-US"/>
          </a:p>
        </p:txBody>
      </p:sp>
      <p:sp>
        <p:nvSpPr>
          <p:cNvPr id="3" name="Date Placeholder 2"/>
          <p:cNvSpPr>
            <a:spLocks noGrp="1"/>
          </p:cNvSpPr>
          <p:nvPr>
            <p:ph type="dt" idx="1"/>
          </p:nvPr>
        </p:nvSpPr>
        <p:spPr>
          <a:xfrm>
            <a:off x="3978132" y="0"/>
            <a:ext cx="3043343" cy="467071"/>
          </a:xfrm>
          <a:prstGeom prst="rect">
            <a:avLst/>
          </a:prstGeom>
        </p:spPr>
        <p:txBody>
          <a:bodyPr vert="horz" lIns="93317" tIns="46659" rIns="93317" bIns="46659" rtlCol="0"/>
          <a:lstStyle>
            <a:lvl1pPr algn="r">
              <a:defRPr sz="1200"/>
            </a:lvl1pPr>
          </a:lstStyle>
          <a:p>
            <a:fld id="{8ED1186E-15DE-4AFE-8DC5-65EC610FC7F3}" type="datetimeFigureOut">
              <a:rPr lang="en-US" smtClean="0"/>
              <a:t>10/28/2022</a:t>
            </a:fld>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17" tIns="46659" rIns="93317" bIns="46659" rtlCol="0" anchor="ctr"/>
          <a:lstStyle/>
          <a:p>
            <a:endParaRPr lang="en-US"/>
          </a:p>
        </p:txBody>
      </p:sp>
      <p:sp>
        <p:nvSpPr>
          <p:cNvPr id="5" name="Notes Placeholder 4"/>
          <p:cNvSpPr>
            <a:spLocks noGrp="1"/>
          </p:cNvSpPr>
          <p:nvPr>
            <p:ph type="body" sz="quarter" idx="3"/>
          </p:nvPr>
        </p:nvSpPr>
        <p:spPr>
          <a:xfrm>
            <a:off x="702310" y="4480004"/>
            <a:ext cx="5618480" cy="3665459"/>
          </a:xfrm>
          <a:prstGeom prst="rect">
            <a:avLst/>
          </a:prstGeom>
        </p:spPr>
        <p:txBody>
          <a:bodyPr vert="horz" lIns="93317" tIns="46659" rIns="93317" bIns="4665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0"/>
          </a:xfrm>
          <a:prstGeom prst="rect">
            <a:avLst/>
          </a:prstGeom>
        </p:spPr>
        <p:txBody>
          <a:bodyPr vert="horz" lIns="93317" tIns="46659" rIns="93317" bIns="46659"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0"/>
          </a:xfrm>
          <a:prstGeom prst="rect">
            <a:avLst/>
          </a:prstGeom>
        </p:spPr>
        <p:txBody>
          <a:bodyPr vert="horz" lIns="93317" tIns="46659" rIns="93317" bIns="46659" rtlCol="0" anchor="b"/>
          <a:lstStyle>
            <a:lvl1pPr algn="r">
              <a:defRPr sz="1200"/>
            </a:lvl1pPr>
          </a:lstStyle>
          <a:p>
            <a:fld id="{2538EB59-A738-4F17-BC6D-7B292875F206}" type="slidenum">
              <a:rPr lang="en-US" smtClean="0"/>
              <a:t>‹#›</a:t>
            </a:fld>
            <a:endParaRPr lang="en-US"/>
          </a:p>
        </p:txBody>
      </p:sp>
    </p:spTree>
    <p:extLst>
      <p:ext uri="{BB962C8B-B14F-4D97-AF65-F5344CB8AC3E}">
        <p14:creationId xmlns:p14="http://schemas.microsoft.com/office/powerpoint/2010/main" val="357027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38EB59-A738-4F17-BC6D-7B292875F206}" type="slidenum">
              <a:rPr lang="en-US" smtClean="0"/>
              <a:t>2</a:t>
            </a:fld>
            <a:endParaRPr lang="en-US"/>
          </a:p>
        </p:txBody>
      </p:sp>
    </p:spTree>
    <p:extLst>
      <p:ext uri="{BB962C8B-B14F-4D97-AF65-F5344CB8AC3E}">
        <p14:creationId xmlns:p14="http://schemas.microsoft.com/office/powerpoint/2010/main" val="15007958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Noticed Kenneth yesterday went through Subparts-C through D of the 530 manual, Chad went through E, F, G, Penny (H and I).</a:t>
            </a:r>
          </a:p>
          <a:p>
            <a:endParaRPr lang="en-US" dirty="0"/>
          </a:p>
        </p:txBody>
      </p:sp>
      <p:sp>
        <p:nvSpPr>
          <p:cNvPr id="4" name="Slide Number Placeholder 3"/>
          <p:cNvSpPr>
            <a:spLocks noGrp="1"/>
          </p:cNvSpPr>
          <p:nvPr>
            <p:ph type="sldNum" sz="quarter" idx="5"/>
          </p:nvPr>
        </p:nvSpPr>
        <p:spPr/>
        <p:txBody>
          <a:bodyPr/>
          <a:lstStyle/>
          <a:p>
            <a:fld id="{2538EB59-A738-4F17-BC6D-7B292875F206}" type="slidenum">
              <a:rPr lang="en-US" smtClean="0"/>
              <a:t>13</a:t>
            </a:fld>
            <a:endParaRPr lang="en-US"/>
          </a:p>
        </p:txBody>
      </p:sp>
    </p:spTree>
    <p:extLst>
      <p:ext uri="{BB962C8B-B14F-4D97-AF65-F5344CB8AC3E}">
        <p14:creationId xmlns:p14="http://schemas.microsoft.com/office/powerpoint/2010/main" val="5319971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707" indent="-171707">
              <a:buFont typeface="Arial" panose="020B0604020202020204" pitchFamily="34" charset="0"/>
              <a:buChar char="•"/>
            </a:pPr>
            <a:r>
              <a:rPr lang="en-US" sz="1400" dirty="0">
                <a:highlight>
                  <a:srgbClr val="FFFF00"/>
                </a:highlight>
              </a:rPr>
              <a:t>Here is the list of targets for EQIP.  </a:t>
            </a:r>
            <a:r>
              <a:rPr lang="en-US" dirty="0"/>
              <a:t>They are counted at the national level, but states need to be aware of them to ensure we meet these targets as an agency</a:t>
            </a:r>
          </a:p>
          <a:p>
            <a:r>
              <a:rPr lang="en-US" sz="1200" kern="1200" dirty="0">
                <a:solidFill>
                  <a:srgbClr val="FF0000"/>
                </a:solidFill>
                <a:effectLst/>
                <a:highlight>
                  <a:srgbClr val="FF0000"/>
                </a:highlight>
                <a:latin typeface="+mn-lt"/>
                <a:ea typeface="+mn-ea"/>
                <a:cs typeface="+mn-cs"/>
              </a:rPr>
              <a:t>The 2018 Farm Bill requires that NRCS dedicate financial assistance dollars in the following categories: </a:t>
            </a:r>
          </a:p>
          <a:p>
            <a:r>
              <a:rPr lang="en-US" sz="1200" kern="1200" dirty="0">
                <a:solidFill>
                  <a:srgbClr val="FF0000"/>
                </a:solidFill>
                <a:effectLst/>
                <a:highlight>
                  <a:srgbClr val="FF0000"/>
                </a:highlight>
                <a:latin typeface="+mn-lt"/>
                <a:ea typeface="+mn-ea"/>
                <a:cs typeface="+mn-cs"/>
              </a:rPr>
              <a:t>Livestock – 50%</a:t>
            </a:r>
          </a:p>
          <a:p>
            <a:r>
              <a:rPr lang="en-US" sz="1200" kern="1200" dirty="0">
                <a:solidFill>
                  <a:srgbClr val="FF0000"/>
                </a:solidFill>
                <a:effectLst/>
                <a:highlight>
                  <a:srgbClr val="FF0000"/>
                </a:highlight>
                <a:latin typeface="+mn-lt"/>
                <a:ea typeface="+mn-ea"/>
                <a:cs typeface="+mn-cs"/>
              </a:rPr>
              <a:t>Source Water Protection – 10%</a:t>
            </a:r>
          </a:p>
          <a:p>
            <a:r>
              <a:rPr lang="en-US" sz="1200" kern="1200" dirty="0">
                <a:solidFill>
                  <a:srgbClr val="FF0000"/>
                </a:solidFill>
                <a:effectLst/>
                <a:highlight>
                  <a:srgbClr val="FF0000"/>
                </a:highlight>
                <a:latin typeface="+mn-lt"/>
                <a:ea typeface="+mn-ea"/>
                <a:cs typeface="+mn-cs"/>
              </a:rPr>
              <a:t>Wildlife – 10% </a:t>
            </a:r>
          </a:p>
          <a:p>
            <a:r>
              <a:rPr lang="en-US" sz="1200" kern="1200" dirty="0">
                <a:solidFill>
                  <a:srgbClr val="FF0000"/>
                </a:solidFill>
                <a:effectLst/>
                <a:highlight>
                  <a:srgbClr val="FF0000"/>
                </a:highlight>
                <a:latin typeface="+mn-lt"/>
                <a:ea typeface="+mn-ea"/>
                <a:cs typeface="+mn-cs"/>
              </a:rPr>
              <a:t>Socially Disadvantaged Farmers or Ranchers – 5% </a:t>
            </a:r>
          </a:p>
          <a:p>
            <a:r>
              <a:rPr lang="en-US" sz="1200" kern="1200" dirty="0">
                <a:solidFill>
                  <a:srgbClr val="FF0000"/>
                </a:solidFill>
                <a:effectLst/>
                <a:highlight>
                  <a:srgbClr val="FF0000"/>
                </a:highlight>
                <a:latin typeface="+mn-lt"/>
                <a:ea typeface="+mn-ea"/>
                <a:cs typeface="+mn-cs"/>
              </a:rPr>
              <a:t>Beginning Farmers or Ranchers – 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highlight>
                  <a:srgbClr val="FF0000"/>
                </a:highlight>
              </a:rPr>
              <a:t>Note</a:t>
            </a:r>
            <a:r>
              <a:rPr lang="en-US" dirty="0">
                <a:highlight>
                  <a:srgbClr val="FF0000"/>
                </a:highlight>
              </a:rPr>
              <a:t>:  CRP and AMA are not included under the 10% for SWP since they are not under title II, conservation programs</a:t>
            </a:r>
          </a:p>
          <a:p>
            <a:pPr marL="171707" indent="-171707">
              <a:buFont typeface="Arial" panose="020B0604020202020204" pitchFamily="34" charset="0"/>
              <a:buChar char="•"/>
            </a:pPr>
            <a:r>
              <a:rPr lang="en-US" dirty="0">
                <a:highlight>
                  <a:srgbClr val="FF0000"/>
                </a:highlight>
              </a:rPr>
              <a:t>States should use the from provided in NI 306.12 “Guidance for Implementing EQIP and AMA” form to report how funds will be used for wildlife.  A training was provided under an FAP monthly teleconference last FY.</a:t>
            </a:r>
          </a:p>
          <a:p>
            <a:pPr marL="171707" indent="-171707">
              <a:buFont typeface="Arial" panose="020B0604020202020204" pitchFamily="34" charset="0"/>
              <a:buChar char="•"/>
            </a:pPr>
            <a:r>
              <a:rPr lang="en-US" dirty="0">
                <a:highlight>
                  <a:srgbClr val="FF0000"/>
                </a:highlight>
              </a:rPr>
              <a:t>SWP does that the 10% funding is cumulative across conservation programs.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rgbClr val="FF0000"/>
              </a:solidFill>
              <a:effectLst/>
              <a:highlight>
                <a:srgbClr val="FF0000"/>
              </a:highligh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538EB59-A738-4F17-BC6D-7B292875F206}" type="slidenum">
              <a:rPr lang="en-US" smtClean="0"/>
              <a:t>14</a:t>
            </a:fld>
            <a:endParaRPr lang="en-US"/>
          </a:p>
        </p:txBody>
      </p:sp>
    </p:spTree>
    <p:extLst>
      <p:ext uri="{BB962C8B-B14F-4D97-AF65-F5344CB8AC3E}">
        <p14:creationId xmlns:p14="http://schemas.microsoft.com/office/powerpoint/2010/main" val="5345395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707" indent="-171707">
              <a:buFont typeface="Arial" panose="020B0604020202020204" pitchFamily="34" charset="0"/>
              <a:buChar char="•"/>
            </a:pPr>
            <a:r>
              <a:rPr lang="en-US" dirty="0"/>
              <a:t>515.52 Land Eligibility has extensive lists for ag products and commodities from Barley to Vegetable to Other Crops as identified by the STC, and </a:t>
            </a:r>
          </a:p>
          <a:p>
            <a:pPr marL="171707" indent="-171707">
              <a:buFont typeface="Arial" panose="020B0604020202020204" pitchFamily="34" charset="0"/>
              <a:buChar char="•"/>
            </a:pPr>
            <a:r>
              <a:rPr lang="en-US" dirty="0"/>
              <a:t>An extensive list of what is considered livestock, from Beef to Ratites and Other Livestock as identified by the STC</a:t>
            </a:r>
          </a:p>
          <a:p>
            <a:pPr marL="171707" indent="-171707">
              <a:buFont typeface="Arial" panose="020B0604020202020204" pitchFamily="34" charset="0"/>
              <a:buChar char="•"/>
            </a:pPr>
            <a:r>
              <a:rPr lang="en-US" dirty="0"/>
              <a:t>CPM 440 Part 502 is the “Common Terms and Provisions Common Across FAP” manual</a:t>
            </a:r>
            <a:endParaRPr lang="en-US" b="0" dirty="0"/>
          </a:p>
        </p:txBody>
      </p:sp>
      <p:sp>
        <p:nvSpPr>
          <p:cNvPr id="4" name="Slide Number Placeholder 3"/>
          <p:cNvSpPr>
            <a:spLocks noGrp="1"/>
          </p:cNvSpPr>
          <p:nvPr>
            <p:ph type="sldNum" sz="quarter" idx="5"/>
          </p:nvPr>
        </p:nvSpPr>
        <p:spPr/>
        <p:txBody>
          <a:bodyPr/>
          <a:lstStyle/>
          <a:p>
            <a:fld id="{2538EB59-A738-4F17-BC6D-7B292875F206}" type="slidenum">
              <a:rPr lang="en-US" smtClean="0"/>
              <a:t>15</a:t>
            </a:fld>
            <a:endParaRPr lang="en-US"/>
          </a:p>
        </p:txBody>
      </p:sp>
    </p:spTree>
    <p:extLst>
      <p:ext uri="{BB962C8B-B14F-4D97-AF65-F5344CB8AC3E}">
        <p14:creationId xmlns:p14="http://schemas.microsoft.com/office/powerpoint/2010/main" val="36527931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707" indent="-171707">
              <a:buFont typeface="Arial" panose="020B0604020202020204" pitchFamily="34" charset="0"/>
              <a:buChar char="•"/>
            </a:pPr>
            <a:r>
              <a:rPr lang="en-US" b="0" dirty="0"/>
              <a:t>We anticipate 7 CFR Part 1400 to be published in January-</a:t>
            </a:r>
            <a:r>
              <a:rPr lang="en-US" b="0" dirty="0" err="1"/>
              <a:t>ish</a:t>
            </a:r>
            <a:r>
              <a:rPr lang="en-US" b="0" dirty="0"/>
              <a:t> timeframe. </a:t>
            </a:r>
          </a:p>
          <a:p>
            <a:pPr marL="171707" lvl="2" indent="-171707" defTabSz="915772">
              <a:spcAft>
                <a:spcPts val="601"/>
              </a:spcAft>
              <a:buFont typeface="Arial" panose="020B0604020202020204" pitchFamily="34" charset="0"/>
              <a:buChar char="•"/>
            </a:pPr>
            <a:r>
              <a:rPr lang="en-US" dirty="0"/>
              <a:t>FAPD and EPD are coordinating development of one unified and streamlined process to include a standardized AGI waiver worksheet for processing requests and documenting decisions.</a:t>
            </a:r>
          </a:p>
          <a:p>
            <a:pPr marL="171707" lvl="3" indent="-171707" defTabSz="915772">
              <a:spcAft>
                <a:spcPts val="601"/>
              </a:spcAft>
              <a:buFont typeface="Arial" panose="020B0604020202020204" pitchFamily="34" charset="0"/>
              <a:buChar char="•"/>
            </a:pPr>
            <a:r>
              <a:rPr lang="en-US" dirty="0"/>
              <a:t>The new worksheet is similar to the worksheets used under the 2008 Farm Bill, but simplified. </a:t>
            </a:r>
          </a:p>
          <a:p>
            <a:pPr marL="171707" indent="-171707">
              <a:buFont typeface="Arial" panose="020B0604020202020204" pitchFamily="34" charset="0"/>
              <a:buChar char="•"/>
            </a:pPr>
            <a:endParaRPr lang="en-US" b="0" dirty="0"/>
          </a:p>
        </p:txBody>
      </p:sp>
      <p:sp>
        <p:nvSpPr>
          <p:cNvPr id="4" name="Slide Number Placeholder 3"/>
          <p:cNvSpPr>
            <a:spLocks noGrp="1"/>
          </p:cNvSpPr>
          <p:nvPr>
            <p:ph type="sldNum" sz="quarter" idx="5"/>
          </p:nvPr>
        </p:nvSpPr>
        <p:spPr/>
        <p:txBody>
          <a:bodyPr/>
          <a:lstStyle/>
          <a:p>
            <a:fld id="{2538EB59-A738-4F17-BC6D-7B292875F206}" type="slidenum">
              <a:rPr lang="en-US" smtClean="0"/>
              <a:t>16</a:t>
            </a:fld>
            <a:endParaRPr lang="en-US"/>
          </a:p>
        </p:txBody>
      </p:sp>
    </p:spTree>
    <p:extLst>
      <p:ext uri="{BB962C8B-B14F-4D97-AF65-F5344CB8AC3E}">
        <p14:creationId xmlns:p14="http://schemas.microsoft.com/office/powerpoint/2010/main" val="30618964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707" indent="-171707">
              <a:buFont typeface="Arial" panose="020B0604020202020204" pitchFamily="34" charset="0"/>
              <a:buChar char="•"/>
            </a:pPr>
            <a:r>
              <a:rPr lang="en-US" b="0" dirty="0"/>
              <a:t>Removed term “production system” and replaced with land Management System which is consistent with CSP.  </a:t>
            </a:r>
          </a:p>
          <a:p>
            <a:pPr marL="171707" indent="-171707">
              <a:buFont typeface="Arial" panose="020B0604020202020204" pitchFamily="34" charset="0"/>
              <a:buChar char="•"/>
            </a:pPr>
            <a:r>
              <a:rPr lang="en-US" dirty="0"/>
              <a:t>Additional criteria was added to expanding operation since expanding an AFO is not covered by any of NRCS’ categorical exclusions, nor are the impacts of expanding an AFO adequately analyzed in the programmatic EA for EQIP.</a:t>
            </a:r>
          </a:p>
          <a:p>
            <a:pPr marL="171707" marR="0" lvl="0" indent="-171707"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Arial" panose="020B0604020202020204" pitchFamily="34" charset="0"/>
                <a:cs typeface="Arial" panose="020B0604020202020204" pitchFamily="34" charset="0"/>
              </a:rPr>
              <a:t>Additional Criteria was Added an additional criteria for expanding or relocating an AFO to require a site-specific EA or EIS</a:t>
            </a:r>
          </a:p>
          <a:p>
            <a:pPr marL="171707" indent="-171707">
              <a:buFont typeface="Arial" panose="020B0604020202020204" pitchFamily="34" charset="0"/>
              <a:buChar char="•"/>
            </a:pPr>
            <a:endParaRPr lang="en-US" b="0" dirty="0"/>
          </a:p>
        </p:txBody>
      </p:sp>
      <p:sp>
        <p:nvSpPr>
          <p:cNvPr id="4" name="Slide Number Placeholder 3"/>
          <p:cNvSpPr>
            <a:spLocks noGrp="1"/>
          </p:cNvSpPr>
          <p:nvPr>
            <p:ph type="sldNum" sz="quarter" idx="5"/>
          </p:nvPr>
        </p:nvSpPr>
        <p:spPr/>
        <p:txBody>
          <a:bodyPr/>
          <a:lstStyle/>
          <a:p>
            <a:fld id="{2538EB59-A738-4F17-BC6D-7B292875F206}" type="slidenum">
              <a:rPr lang="en-US" smtClean="0"/>
              <a:t>17</a:t>
            </a:fld>
            <a:endParaRPr lang="en-US"/>
          </a:p>
        </p:txBody>
      </p:sp>
    </p:spTree>
    <p:extLst>
      <p:ext uri="{BB962C8B-B14F-4D97-AF65-F5344CB8AC3E}">
        <p14:creationId xmlns:p14="http://schemas.microsoft.com/office/powerpoint/2010/main" val="41495571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707" indent="-171707">
              <a:buFont typeface="Arial" panose="020B0604020202020204" pitchFamily="34" charset="0"/>
              <a:buChar char="•"/>
            </a:pPr>
            <a:r>
              <a:rPr lang="en-US" b="0" dirty="0"/>
              <a:t>The 1155 and 1156 will be used to record the HU applicant’s decision to receive or not receive an AP.  Applicants can changes their mind, and we will process the 1245 as requested.</a:t>
            </a:r>
          </a:p>
          <a:p>
            <a:pPr marL="171707" indent="-171707">
              <a:buFont typeface="Arial" panose="020B0604020202020204" pitchFamily="34" charset="0"/>
              <a:buChar char="•"/>
            </a:pPr>
            <a:r>
              <a:rPr lang="en-US" b="0" dirty="0"/>
              <a:t>Contract terms cannot exceed EQIP statutory limits of 10 years.</a:t>
            </a:r>
          </a:p>
          <a:p>
            <a:pPr marL="171707" indent="-171707">
              <a:buFont typeface="Arial" panose="020B0604020202020204" pitchFamily="34" charset="0"/>
              <a:buChar char="•"/>
            </a:pPr>
            <a:r>
              <a:rPr lang="en-US" b="0" dirty="0"/>
              <a:t>EQIP now allows certain wildlife habitat projects to have terms up to 10 years for management practices.</a:t>
            </a:r>
          </a:p>
          <a:p>
            <a:pPr marL="171707" indent="-171707">
              <a:buFont typeface="Arial" panose="020B0604020202020204" pitchFamily="34" charset="0"/>
              <a:buChar char="•"/>
            </a:pPr>
            <a:r>
              <a:rPr lang="en-US" b="0" dirty="0"/>
              <a:t>New policy allows certain projects with long lifespans to have terms of up to 10 years to ensure continued O&amp;M and successful utilization of the practices</a:t>
            </a:r>
          </a:p>
        </p:txBody>
      </p:sp>
      <p:sp>
        <p:nvSpPr>
          <p:cNvPr id="4" name="Slide Number Placeholder 3"/>
          <p:cNvSpPr>
            <a:spLocks noGrp="1"/>
          </p:cNvSpPr>
          <p:nvPr>
            <p:ph type="sldNum" sz="quarter" idx="5"/>
          </p:nvPr>
        </p:nvSpPr>
        <p:spPr/>
        <p:txBody>
          <a:bodyPr/>
          <a:lstStyle/>
          <a:p>
            <a:fld id="{2538EB59-A738-4F17-BC6D-7B292875F206}" type="slidenum">
              <a:rPr lang="en-US" smtClean="0"/>
              <a:t>18</a:t>
            </a:fld>
            <a:endParaRPr lang="en-US"/>
          </a:p>
        </p:txBody>
      </p:sp>
    </p:spTree>
    <p:extLst>
      <p:ext uri="{BB962C8B-B14F-4D97-AF65-F5344CB8AC3E}">
        <p14:creationId xmlns:p14="http://schemas.microsoft.com/office/powerpoint/2010/main" val="6491269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Just a heads up that we have a couple of placeholders in the 530 manual for new policies related to disaster assistance and to expediting funding decisions in certain situations.</a:t>
            </a:r>
          </a:p>
          <a:p>
            <a:pPr marL="171450" indent="-171450">
              <a:buFont typeface="Arial" panose="020B0604020202020204" pitchFamily="34" charset="0"/>
              <a:buChar char="•"/>
            </a:pPr>
            <a:r>
              <a:rPr lang="en-US" dirty="0"/>
              <a:t>The Implementation Team is currently developing an SOP for Disaster assistance including criteria for STC’s to be able to approve some of the common disaster-related policy waivers.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Act Now is also under development and is a response to a Departmental request to find a way to shorten the time between requests for assistance and funding.  This is a customer service improvement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38EB59-A738-4F17-BC6D-7B292875F2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77790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707" indent="-171707">
              <a:buFont typeface="Arial" panose="020B0604020202020204" pitchFamily="34" charset="0"/>
              <a:buChar char="•"/>
            </a:pPr>
            <a:r>
              <a:rPr lang="en-US" b="0" dirty="0"/>
              <a:t>Currently, AP is set at 50%, but NHQ may provide for higher rates later in the FY or FY2021</a:t>
            </a:r>
          </a:p>
          <a:p>
            <a:pPr marL="171707" indent="-171707">
              <a:buFont typeface="Arial" panose="020B0604020202020204" pitchFamily="34" charset="0"/>
              <a:buChar char="•"/>
            </a:pPr>
            <a:r>
              <a:rPr lang="en-US" b="0" dirty="0"/>
              <a:t>States should complete an AP status review to confirm funds have been expended—additional reports will be available to help states track and monitor AP</a:t>
            </a:r>
          </a:p>
          <a:p>
            <a:pPr marL="171707" indent="-171707" defTabSz="915772">
              <a:buFont typeface="Arial" panose="020B0604020202020204" pitchFamily="34" charset="0"/>
              <a:buChar char="•"/>
              <a:defRPr/>
            </a:pPr>
            <a:r>
              <a:rPr lang="en-US" b="0" dirty="0"/>
              <a:t>If funds are not expended within 90 days of receipt, the producer must return the funds within a reasonable timeframe as determined by the STC</a:t>
            </a:r>
          </a:p>
          <a:p>
            <a:pPr marL="171707" indent="-171707" defTabSz="915772">
              <a:buFont typeface="Arial" panose="020B0604020202020204" pitchFamily="34" charset="0"/>
              <a:buChar char="•"/>
              <a:defRPr/>
            </a:pPr>
            <a:r>
              <a:rPr lang="en-US" b="0" dirty="0"/>
              <a:t>States should use reasonable consideration when determining expenditure of funds.  Keep in mind that we should not be tracking expenditures or counting pennies.</a:t>
            </a:r>
          </a:p>
          <a:p>
            <a:pPr marL="171707" indent="-171707" defTabSz="915772">
              <a:buFont typeface="Arial" panose="020B0604020202020204" pitchFamily="34" charset="0"/>
              <a:buChar char="•"/>
              <a:defRPr/>
            </a:pPr>
            <a:r>
              <a:rPr lang="en-US" b="0" dirty="0"/>
              <a:t>Receipts or invoices are not required to document the expenditure of funds</a:t>
            </a:r>
          </a:p>
          <a:p>
            <a:pPr marL="171707" indent="-171707">
              <a:buFont typeface="Arial" panose="020B0604020202020204" pitchFamily="34" charset="0"/>
              <a:buChar char="•"/>
            </a:pPr>
            <a:endParaRPr lang="en-US" b="0" dirty="0"/>
          </a:p>
          <a:p>
            <a:pPr marL="171707" indent="-171707">
              <a:buFont typeface="Arial" panose="020B0604020202020204" pitchFamily="34" charset="0"/>
              <a:buChar char="•"/>
            </a:pPr>
            <a:endParaRPr lang="en-US" b="0" dirty="0"/>
          </a:p>
          <a:p>
            <a:endParaRPr lang="en-US" b="0" dirty="0"/>
          </a:p>
        </p:txBody>
      </p:sp>
      <p:sp>
        <p:nvSpPr>
          <p:cNvPr id="4" name="Slide Number Placeholder 3"/>
          <p:cNvSpPr>
            <a:spLocks noGrp="1"/>
          </p:cNvSpPr>
          <p:nvPr>
            <p:ph type="sldNum" sz="quarter" idx="5"/>
          </p:nvPr>
        </p:nvSpPr>
        <p:spPr/>
        <p:txBody>
          <a:bodyPr/>
          <a:lstStyle/>
          <a:p>
            <a:fld id="{2538EB59-A738-4F17-BC6D-7B292875F206}" type="slidenum">
              <a:rPr lang="en-US" smtClean="0"/>
              <a:t>20</a:t>
            </a:fld>
            <a:endParaRPr lang="en-US"/>
          </a:p>
        </p:txBody>
      </p:sp>
    </p:spTree>
    <p:extLst>
      <p:ext uri="{BB962C8B-B14F-4D97-AF65-F5344CB8AC3E}">
        <p14:creationId xmlns:p14="http://schemas.microsoft.com/office/powerpoint/2010/main" val="7575284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main points here are that HUP must be notified that they may request AP for contracted practices, and that NRCS must document the producer’s decision.</a:t>
            </a:r>
          </a:p>
        </p:txBody>
      </p:sp>
      <p:sp>
        <p:nvSpPr>
          <p:cNvPr id="4" name="Slide Number Placeholder 3"/>
          <p:cNvSpPr>
            <a:spLocks noGrp="1"/>
          </p:cNvSpPr>
          <p:nvPr>
            <p:ph type="sldNum" sz="quarter" idx="5"/>
          </p:nvPr>
        </p:nvSpPr>
        <p:spPr/>
        <p:txBody>
          <a:bodyPr/>
          <a:lstStyle/>
          <a:p>
            <a:pPr defTabSz="915772">
              <a:defRPr/>
            </a:pPr>
            <a:fld id="{661B5BA4-0C03-49AE-9DD5-B3BBE00A9694}" type="slidenum">
              <a:rPr lang="en-US">
                <a:solidFill>
                  <a:prstClr val="black"/>
                </a:solidFill>
                <a:latin typeface="Calibri" panose="020F0502020204030204"/>
              </a:rPr>
              <a:pPr defTabSz="915772">
                <a:defRPr/>
              </a:pPr>
              <a:t>21</a:t>
            </a:fld>
            <a:endParaRPr lang="en-US">
              <a:solidFill>
                <a:prstClr val="black"/>
              </a:solidFill>
              <a:latin typeface="Calibri" panose="020F0502020204030204"/>
            </a:endParaRPr>
          </a:p>
        </p:txBody>
      </p:sp>
    </p:spTree>
    <p:extLst>
      <p:ext uri="{BB962C8B-B14F-4D97-AF65-F5344CB8AC3E}">
        <p14:creationId xmlns:p14="http://schemas.microsoft.com/office/powerpoint/2010/main" val="18870614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The applicant must have at least one HU category selected under the Participant Information screen for the “Advance Payment Requested” check box to become active.</a:t>
            </a:r>
          </a:p>
        </p:txBody>
      </p:sp>
      <p:sp>
        <p:nvSpPr>
          <p:cNvPr id="4" name="Slide Number Placeholder 3"/>
          <p:cNvSpPr>
            <a:spLocks noGrp="1"/>
          </p:cNvSpPr>
          <p:nvPr>
            <p:ph type="sldNum" sz="quarter" idx="5"/>
          </p:nvPr>
        </p:nvSpPr>
        <p:spPr/>
        <p:txBody>
          <a:bodyPr/>
          <a:lstStyle/>
          <a:p>
            <a:pPr defTabSz="915772">
              <a:defRPr/>
            </a:pPr>
            <a:fld id="{661B5BA4-0C03-49AE-9DD5-B3BBE00A9694}" type="slidenum">
              <a:rPr lang="en-US">
                <a:solidFill>
                  <a:prstClr val="black"/>
                </a:solidFill>
                <a:latin typeface="Calibri" panose="020F0502020204030204"/>
              </a:rPr>
              <a:pPr defTabSz="915772">
                <a:defRPr/>
              </a:pPr>
              <a:t>22</a:t>
            </a:fld>
            <a:endParaRPr lang="en-US">
              <a:solidFill>
                <a:prstClr val="black"/>
              </a:solidFill>
              <a:latin typeface="Calibri" panose="020F0502020204030204"/>
            </a:endParaRPr>
          </a:p>
        </p:txBody>
      </p:sp>
    </p:spTree>
    <p:extLst>
      <p:ext uri="{BB962C8B-B14F-4D97-AF65-F5344CB8AC3E}">
        <p14:creationId xmlns:p14="http://schemas.microsoft.com/office/powerpoint/2010/main" val="42314456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Subpart D provides policy related to planning, screening, assessing, ranking and determining application eligibility.  This section includes those policies that are common across FAP.</a:t>
            </a:r>
          </a:p>
          <a:p>
            <a:pPr marL="171450" indent="-171450">
              <a:buFont typeface="Arial" panose="020B0604020202020204" pitchFamily="34" charset="0"/>
              <a:buChar char="•"/>
            </a:pPr>
            <a:r>
              <a:rPr lang="en-US" dirty="0"/>
              <a:t>Any program-specific planning, screening, assessment, ranking or eligibility requirements will be found in the respective program subparts:  Subpart P for AMA, Subpart Q for CSP, and Subpart R for EQIP.</a:t>
            </a:r>
          </a:p>
          <a:p>
            <a:pPr marL="171450" indent="-171450">
              <a:buFont typeface="Arial" panose="020B0604020202020204" pitchFamily="34" charset="0"/>
              <a:buChar char="•"/>
            </a:pPr>
            <a:r>
              <a:rPr lang="en-US" u="sng" dirty="0"/>
              <a:t>Note</a:t>
            </a:r>
            <a:r>
              <a:rPr lang="en-US" dirty="0"/>
              <a:t>:  Subpart D begins with planning as conservation planning is the cornerstone of what we do as an agency, and typically begins once a producer requests assistance either for technical help, or, to apply for a conservation program.</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38EB59-A738-4F17-BC6D-7B292875F2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24010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72"/>
            <a:r>
              <a:rPr lang="en-US" dirty="0"/>
              <a:t>The AP certification &amp; payment process has not changed, but there is language change:</a:t>
            </a:r>
          </a:p>
          <a:p>
            <a:pPr defTabSz="933172"/>
            <a:endParaRPr lang="en-US" dirty="0"/>
          </a:p>
          <a:p>
            <a:pPr defTabSz="933172"/>
            <a:r>
              <a:rPr lang="en-US" dirty="0"/>
              <a:t>Language change is located in Section “</a:t>
            </a:r>
            <a:r>
              <a:rPr lang="en-US" b="1" dirty="0"/>
              <a:t>2. Participant Certification and Signature </a:t>
            </a:r>
            <a:r>
              <a:rPr lang="en-US" dirty="0"/>
              <a:t>“ of the NRCS-CPA-1245.</a:t>
            </a:r>
          </a:p>
          <a:p>
            <a:endParaRPr lang="en-US" dirty="0"/>
          </a:p>
        </p:txBody>
      </p:sp>
      <p:sp>
        <p:nvSpPr>
          <p:cNvPr id="4" name="Slide Number Placeholder 3"/>
          <p:cNvSpPr>
            <a:spLocks noGrp="1"/>
          </p:cNvSpPr>
          <p:nvPr>
            <p:ph type="sldNum" sz="quarter" idx="5"/>
          </p:nvPr>
        </p:nvSpPr>
        <p:spPr/>
        <p:txBody>
          <a:bodyPr/>
          <a:lstStyle/>
          <a:p>
            <a:fld id="{661B5BA4-0C03-49AE-9DD5-B3BBE00A9694}" type="slidenum">
              <a:rPr lang="en-US" smtClean="0"/>
              <a:t>23</a:t>
            </a:fld>
            <a:endParaRPr lang="en-US"/>
          </a:p>
        </p:txBody>
      </p:sp>
    </p:spTree>
    <p:extLst>
      <p:ext uri="{BB962C8B-B14F-4D97-AF65-F5344CB8AC3E}">
        <p14:creationId xmlns:p14="http://schemas.microsoft.com/office/powerpoint/2010/main" val="13127631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Meanwhile…. Back at the Ranch…. </a:t>
            </a:r>
          </a:p>
          <a:p>
            <a:endParaRPr lang="en-US" dirty="0"/>
          </a:p>
          <a:p>
            <a:r>
              <a:rPr lang="en-US" dirty="0"/>
              <a:t>This is provided to let you know that the participant must take this federal debt seriously. </a:t>
            </a:r>
          </a:p>
          <a:p>
            <a:r>
              <a:rPr lang="en-US" dirty="0"/>
              <a:t>This is </a:t>
            </a:r>
            <a:r>
              <a:rPr lang="en-US" b="1" dirty="0"/>
              <a:t>TIME SENSITIVE!</a:t>
            </a:r>
          </a:p>
          <a:p>
            <a:endParaRPr lang="en-US" dirty="0"/>
          </a:p>
          <a:p>
            <a:r>
              <a:rPr lang="en-US" dirty="0"/>
              <a:t>The participant is under the gun to pay the funds back. </a:t>
            </a:r>
          </a:p>
          <a:p>
            <a:endParaRPr lang="en-US" dirty="0"/>
          </a:p>
        </p:txBody>
      </p:sp>
      <p:sp>
        <p:nvSpPr>
          <p:cNvPr id="4" name="Slide Number Placeholder 3"/>
          <p:cNvSpPr>
            <a:spLocks noGrp="1"/>
          </p:cNvSpPr>
          <p:nvPr>
            <p:ph type="sldNum" sz="quarter" idx="5"/>
          </p:nvPr>
        </p:nvSpPr>
        <p:spPr/>
        <p:txBody>
          <a:bodyPr/>
          <a:lstStyle/>
          <a:p>
            <a:fld id="{661B5BA4-0C03-49AE-9DD5-B3BBE00A9694}" type="slidenum">
              <a:rPr lang="en-US" smtClean="0"/>
              <a:t>24</a:t>
            </a:fld>
            <a:endParaRPr lang="en-US"/>
          </a:p>
        </p:txBody>
      </p:sp>
    </p:spTree>
    <p:extLst>
      <p:ext uri="{BB962C8B-B14F-4D97-AF65-F5344CB8AC3E}">
        <p14:creationId xmlns:p14="http://schemas.microsoft.com/office/powerpoint/2010/main" val="26703234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707" indent="-171707">
              <a:buFont typeface="Arial" panose="020B0604020202020204" pitchFamily="34" charset="0"/>
              <a:buChar char="•"/>
            </a:pPr>
            <a:r>
              <a:rPr lang="en-US" b="0" dirty="0"/>
              <a:t>New categories in yellow include HPP and SWP</a:t>
            </a:r>
          </a:p>
        </p:txBody>
      </p:sp>
      <p:sp>
        <p:nvSpPr>
          <p:cNvPr id="4" name="Slide Number Placeholder 3"/>
          <p:cNvSpPr>
            <a:spLocks noGrp="1"/>
          </p:cNvSpPr>
          <p:nvPr>
            <p:ph type="sldNum" sz="quarter" idx="5"/>
          </p:nvPr>
        </p:nvSpPr>
        <p:spPr/>
        <p:txBody>
          <a:bodyPr/>
          <a:lstStyle/>
          <a:p>
            <a:fld id="{2538EB59-A738-4F17-BC6D-7B292875F206}" type="slidenum">
              <a:rPr lang="en-US" smtClean="0"/>
              <a:t>25</a:t>
            </a:fld>
            <a:endParaRPr lang="en-US"/>
          </a:p>
        </p:txBody>
      </p:sp>
    </p:spTree>
    <p:extLst>
      <p:ext uri="{BB962C8B-B14F-4D97-AF65-F5344CB8AC3E}">
        <p14:creationId xmlns:p14="http://schemas.microsoft.com/office/powerpoint/2010/main" val="39242022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707" indent="-171707">
              <a:buFont typeface="Arial" panose="020B0604020202020204" pitchFamily="34" charset="0"/>
              <a:buChar char="•"/>
            </a:pPr>
            <a:r>
              <a:rPr lang="en-US" b="0" dirty="0"/>
              <a:t>For FB 2018, payment limitations does not include any unexpended funds from prior farm bill contracts</a:t>
            </a:r>
          </a:p>
          <a:p>
            <a:pPr marL="171707" indent="-171707">
              <a:buFont typeface="Arial" panose="020B0604020202020204" pitchFamily="34" charset="0"/>
              <a:buChar char="•"/>
            </a:pPr>
            <a:r>
              <a:rPr lang="en-US" b="0" dirty="0"/>
              <a:t>The $20K annual payment limitation for NOI contracts has been removed and payment limit increased</a:t>
            </a:r>
          </a:p>
          <a:p>
            <a:pPr marL="171707" indent="-171707">
              <a:buFont typeface="Arial" panose="020B0604020202020204" pitchFamily="34" charset="0"/>
              <a:buChar char="•"/>
            </a:pPr>
            <a:r>
              <a:rPr lang="en-US" b="0" dirty="0"/>
              <a:t>Joint operations include FSA business type codes 2 and 3</a:t>
            </a:r>
          </a:p>
          <a:p>
            <a:pPr marL="171707" indent="-171707">
              <a:buFont typeface="Arial" panose="020B0604020202020204" pitchFamily="34" charset="0"/>
              <a:buChar char="•"/>
            </a:pPr>
            <a:endParaRPr lang="en-US" b="0" dirty="0"/>
          </a:p>
          <a:p>
            <a:pPr marL="171707" indent="-171707">
              <a:buFont typeface="Arial" panose="020B0604020202020204" pitchFamily="34" charset="0"/>
              <a:buChar char="•"/>
            </a:pPr>
            <a:endParaRPr lang="en-US" b="0" dirty="0"/>
          </a:p>
          <a:p>
            <a:endParaRPr lang="en-US" b="0" dirty="0"/>
          </a:p>
        </p:txBody>
      </p:sp>
      <p:sp>
        <p:nvSpPr>
          <p:cNvPr id="4" name="Slide Number Placeholder 3"/>
          <p:cNvSpPr>
            <a:spLocks noGrp="1"/>
          </p:cNvSpPr>
          <p:nvPr>
            <p:ph type="sldNum" sz="quarter" idx="5"/>
          </p:nvPr>
        </p:nvSpPr>
        <p:spPr/>
        <p:txBody>
          <a:bodyPr/>
          <a:lstStyle/>
          <a:p>
            <a:fld id="{2538EB59-A738-4F17-BC6D-7B292875F206}" type="slidenum">
              <a:rPr lang="en-US" smtClean="0"/>
              <a:t>26</a:t>
            </a:fld>
            <a:endParaRPr lang="en-US"/>
          </a:p>
        </p:txBody>
      </p:sp>
    </p:spTree>
    <p:extLst>
      <p:ext uri="{BB962C8B-B14F-4D97-AF65-F5344CB8AC3E}">
        <p14:creationId xmlns:p14="http://schemas.microsoft.com/office/powerpoint/2010/main" val="6737457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Information on payment limitations for transferred contracts has been clarified</a:t>
            </a:r>
          </a:p>
        </p:txBody>
      </p:sp>
      <p:sp>
        <p:nvSpPr>
          <p:cNvPr id="4" name="Slide Number Placeholder 3"/>
          <p:cNvSpPr>
            <a:spLocks noGrp="1"/>
          </p:cNvSpPr>
          <p:nvPr>
            <p:ph type="sldNum" sz="quarter" idx="5"/>
          </p:nvPr>
        </p:nvSpPr>
        <p:spPr/>
        <p:txBody>
          <a:bodyPr/>
          <a:lstStyle/>
          <a:p>
            <a:fld id="{2538EB59-A738-4F17-BC6D-7B292875F206}" type="slidenum">
              <a:rPr lang="en-US" smtClean="0"/>
              <a:t>27</a:t>
            </a:fld>
            <a:endParaRPr lang="en-US"/>
          </a:p>
        </p:txBody>
      </p:sp>
    </p:spTree>
    <p:extLst>
      <p:ext uri="{BB962C8B-B14F-4D97-AF65-F5344CB8AC3E}">
        <p14:creationId xmlns:p14="http://schemas.microsoft.com/office/powerpoint/2010/main" val="41329048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943" indent="-228943">
              <a:buFont typeface="Arial" panose="020B0604020202020204" pitchFamily="34" charset="0"/>
              <a:buAutoNum type="arabicPeriod"/>
            </a:pPr>
            <a:r>
              <a:rPr lang="en-US" b="0" dirty="0"/>
              <a:t>The new HPP Water quality criteria includes ground- or surface-water impairments</a:t>
            </a:r>
          </a:p>
          <a:p>
            <a:pPr marL="228943" indent="-228943">
              <a:buFont typeface="Arial" panose="020B0604020202020204" pitchFamily="34" charset="0"/>
              <a:buAutoNum type="arabicPeriod"/>
            </a:pPr>
            <a:r>
              <a:rPr lang="en-US" b="0" dirty="0"/>
              <a:t>Water conservation includes declining aquifers and drought mitigation</a:t>
            </a:r>
          </a:p>
          <a:p>
            <a:pPr marL="228943" indent="-228943">
              <a:buFont typeface="Arial" panose="020B0604020202020204" pitchFamily="34" charset="0"/>
              <a:buAutoNum type="arabicPeriod"/>
            </a:pPr>
            <a:r>
              <a:rPr lang="en-US" b="0" dirty="0"/>
              <a:t>And, other environmental priorities</a:t>
            </a:r>
          </a:p>
          <a:p>
            <a:pPr marL="228943" indent="-228943">
              <a:buFont typeface="Arial" panose="020B0604020202020204" pitchFamily="34" charset="0"/>
              <a:buAutoNum type="arabicPeriod"/>
            </a:pPr>
            <a:endParaRPr lang="en-US" b="0" dirty="0"/>
          </a:p>
        </p:txBody>
      </p:sp>
      <p:sp>
        <p:nvSpPr>
          <p:cNvPr id="4" name="Slide Number Placeholder 3"/>
          <p:cNvSpPr>
            <a:spLocks noGrp="1"/>
          </p:cNvSpPr>
          <p:nvPr>
            <p:ph type="sldNum" sz="quarter" idx="5"/>
          </p:nvPr>
        </p:nvSpPr>
        <p:spPr/>
        <p:txBody>
          <a:bodyPr/>
          <a:lstStyle/>
          <a:p>
            <a:fld id="{2538EB59-A738-4F17-BC6D-7B292875F206}" type="slidenum">
              <a:rPr lang="en-US" smtClean="0"/>
              <a:t>28</a:t>
            </a:fld>
            <a:endParaRPr lang="en-US"/>
          </a:p>
        </p:txBody>
      </p:sp>
    </p:spTree>
    <p:extLst>
      <p:ext uri="{BB962C8B-B14F-4D97-AF65-F5344CB8AC3E}">
        <p14:creationId xmlns:p14="http://schemas.microsoft.com/office/powerpoint/2010/main" val="31431097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707" indent="-171707">
              <a:buFont typeface="Arial" panose="020B0604020202020204" pitchFamily="34" charset="0"/>
              <a:buChar char="•"/>
            </a:pPr>
            <a:r>
              <a:rPr lang="en-US" dirty="0"/>
              <a:t>EQIP regulation introduces a new term, Water management entities which is a collective term for the groups listed on this slide.  </a:t>
            </a:r>
          </a:p>
          <a:p>
            <a:pPr marL="171707" indent="-171707">
              <a:buFont typeface="Arial" panose="020B0604020202020204" pitchFamily="34" charset="0"/>
              <a:buChar char="•"/>
            </a:pPr>
            <a:r>
              <a:rPr lang="en-US" dirty="0"/>
              <a:t>These public or semi-public agency or organization may enter into an EQIP contract if they serve a public purpose such as a utility, with the purpose of assisting private ag producers with managing water distribution systems.</a:t>
            </a:r>
          </a:p>
          <a:p>
            <a:pPr marL="171707" indent="-171707">
              <a:buFont typeface="Arial" panose="020B0604020202020204" pitchFamily="34" charset="0"/>
              <a:buChar char="•"/>
            </a:pPr>
            <a:r>
              <a:rPr lang="en-US" dirty="0"/>
              <a:t>FSA has added business type code 9 “State / Local Government” in business partner and you will find it on the updated eligibility matrices for EQIP.  Again, these public or semi-public agencies are eligible only under water conservation or irrigation efficiency projects.</a:t>
            </a:r>
          </a:p>
          <a:p>
            <a:r>
              <a:rPr lang="en-US" b="1" dirty="0"/>
              <a:t>Note</a:t>
            </a:r>
            <a:r>
              <a:rPr lang="en-US" dirty="0"/>
              <a:t>:  FSA makes business type code determinations based on the information the applicant provides to FSA</a:t>
            </a:r>
          </a:p>
        </p:txBody>
      </p:sp>
      <p:sp>
        <p:nvSpPr>
          <p:cNvPr id="4" name="Slide Number Placeholder 3"/>
          <p:cNvSpPr>
            <a:spLocks noGrp="1"/>
          </p:cNvSpPr>
          <p:nvPr>
            <p:ph type="sldNum" sz="quarter" idx="5"/>
          </p:nvPr>
        </p:nvSpPr>
        <p:spPr/>
        <p:txBody>
          <a:bodyPr/>
          <a:lstStyle/>
          <a:p>
            <a:fld id="{2538EB59-A738-4F17-BC6D-7B292875F206}" type="slidenum">
              <a:rPr lang="en-US" smtClean="0"/>
              <a:t>30</a:t>
            </a:fld>
            <a:endParaRPr lang="en-US"/>
          </a:p>
        </p:txBody>
      </p:sp>
    </p:spTree>
    <p:extLst>
      <p:ext uri="{BB962C8B-B14F-4D97-AF65-F5344CB8AC3E}">
        <p14:creationId xmlns:p14="http://schemas.microsoft.com/office/powerpoint/2010/main" val="180831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1466.6 lays out the general scope of what EQIP is and does. </a:t>
            </a:r>
          </a:p>
          <a:p>
            <a:r>
              <a:rPr lang="en-US" dirty="0"/>
              <a:t>Sets forth criteria for applicant eligibility, including that the applicant must have control of the land on which EQIP practices are to be implemented. </a:t>
            </a:r>
          </a:p>
        </p:txBody>
      </p:sp>
    </p:spTree>
    <p:extLst>
      <p:ext uri="{BB962C8B-B14F-4D97-AF65-F5344CB8AC3E}">
        <p14:creationId xmlns:p14="http://schemas.microsoft.com/office/powerpoint/2010/main" val="30658149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38EB59-A738-4F17-BC6D-7B292875F206}" type="slidenum">
              <a:rPr lang="en-US" smtClean="0"/>
              <a:t>32</a:t>
            </a:fld>
            <a:endParaRPr lang="en-US"/>
          </a:p>
        </p:txBody>
      </p:sp>
    </p:spTree>
    <p:extLst>
      <p:ext uri="{BB962C8B-B14F-4D97-AF65-F5344CB8AC3E}">
        <p14:creationId xmlns:p14="http://schemas.microsoft.com/office/powerpoint/2010/main" val="1054474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38EB59-A738-4F17-BC6D-7B292875F206}" type="slidenum">
              <a:rPr lang="en-US" smtClean="0"/>
              <a:t>34</a:t>
            </a:fld>
            <a:endParaRPr lang="en-US"/>
          </a:p>
        </p:txBody>
      </p:sp>
    </p:spTree>
    <p:extLst>
      <p:ext uri="{BB962C8B-B14F-4D97-AF65-F5344CB8AC3E}">
        <p14:creationId xmlns:p14="http://schemas.microsoft.com/office/powerpoint/2010/main" val="1551597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Why did we take such a drastic approach to update the policy for this Farm Bill? Why did we created a new manual? The 2018 Farm Bill requires streamlined and coordinated procedures. There is specific language in the Farm Bill to streamline and coordinate EQIP and CSP.  There is also similar language to simplify the RCPP application process.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5FE588-0170-48FE-B6D6-B168AB28098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28853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707" indent="-171707">
              <a:buFont typeface="Arial" panose="020B0604020202020204" pitchFamily="34" charset="0"/>
              <a:buChar char="•"/>
            </a:pPr>
            <a:r>
              <a:rPr lang="en-US" dirty="0"/>
              <a:t>Water management entities – are a state irrigation district, groundwater management district, acequia, land grant—</a:t>
            </a:r>
            <a:r>
              <a:rPr lang="en-US" dirty="0" err="1"/>
              <a:t>merced</a:t>
            </a:r>
            <a:r>
              <a:rPr lang="en-US" dirty="0"/>
              <a:t>, or similar entity that has jurisdiction or responsibilities related to water delivery or management of eligible lands.</a:t>
            </a:r>
          </a:p>
          <a:p>
            <a:r>
              <a:rPr lang="en-US" b="1" dirty="0"/>
              <a:t>Note:</a:t>
            </a:r>
            <a:r>
              <a:rPr lang="en-US" dirty="0"/>
              <a:t>  waivers are applicable only to eligible water management entities applying with a water conservation and irrigation efficiency projects and not to individual producers, </a:t>
            </a:r>
            <a:endParaRPr lang="en-US" b="0" dirty="0"/>
          </a:p>
          <a:p>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38EB59-A738-4F17-BC6D-7B292875F2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19865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Policy and how to implement incentive contracts is still under development; however, we’ll talk about the direction under this provision.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also in </a:t>
            </a:r>
            <a:r>
              <a:rPr lang="en-US" sz="1200" kern="1200" dirty="0">
                <a:solidFill>
                  <a:schemeClr val="tx1"/>
                </a:solidFill>
                <a:effectLst/>
                <a:latin typeface="+mn-lt"/>
                <a:ea typeface="+mn-ea"/>
                <a:cs typeface="+mn-cs"/>
              </a:rPr>
              <a:t>Subpart D (Changes to these Subparts </a:t>
            </a:r>
            <a:r>
              <a:rPr lang="en-US" sz="1200" kern="1200">
                <a:solidFill>
                  <a:schemeClr val="tx1"/>
                </a:solidFill>
                <a:effectLst/>
                <a:latin typeface="+mn-lt"/>
                <a:ea typeface="+mn-ea"/>
                <a:cs typeface="+mn-cs"/>
              </a:rPr>
              <a:t>) it is </a:t>
            </a:r>
            <a:r>
              <a:rPr lang="en-US" sz="1200" kern="1200" dirty="0">
                <a:solidFill>
                  <a:schemeClr val="tx1"/>
                </a:solidFill>
                <a:effectLst/>
                <a:latin typeface="+mn-lt"/>
                <a:ea typeface="+mn-ea"/>
                <a:cs typeface="+mn-cs"/>
              </a:rPr>
              <a:t>a new subpart and addresses the new enrollment option, EQIP incentive contracts, as created by section 2304 of the 2018 Farm Bill.  </a:t>
            </a:r>
          </a:p>
          <a:p>
            <a:endParaRPr lang="en-US" dirty="0"/>
          </a:p>
        </p:txBody>
      </p:sp>
      <p:sp>
        <p:nvSpPr>
          <p:cNvPr id="4" name="Slide Number Placeholder 3"/>
          <p:cNvSpPr>
            <a:spLocks noGrp="1"/>
          </p:cNvSpPr>
          <p:nvPr>
            <p:ph type="sldNum" sz="quarter" idx="5"/>
          </p:nvPr>
        </p:nvSpPr>
        <p:spPr/>
        <p:txBody>
          <a:bodyPr/>
          <a:lstStyle/>
          <a:p>
            <a:fld id="{2538EB59-A738-4F17-BC6D-7B292875F206}" type="slidenum">
              <a:rPr lang="en-US" smtClean="0"/>
              <a:t>36</a:t>
            </a:fld>
            <a:endParaRPr lang="en-US"/>
          </a:p>
        </p:txBody>
      </p:sp>
    </p:spTree>
    <p:extLst>
      <p:ext uri="{BB962C8B-B14F-4D97-AF65-F5344CB8AC3E}">
        <p14:creationId xmlns:p14="http://schemas.microsoft.com/office/powerpoint/2010/main" val="32165977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707" indent="-171707">
              <a:buFont typeface="Arial" panose="020B0604020202020204" pitchFamily="34" charset="0"/>
              <a:buChar char="•"/>
            </a:pPr>
            <a:r>
              <a:rPr lang="en-US" dirty="0"/>
              <a:t>The purpose of EQIP IC is to expand resource benefits for producers</a:t>
            </a:r>
          </a:p>
          <a:p>
            <a:pPr marL="171707" indent="-171707">
              <a:buFont typeface="Arial" panose="020B0604020202020204" pitchFamily="34" charset="0"/>
              <a:buChar char="•"/>
            </a:pPr>
            <a:r>
              <a:rPr lang="en-US" dirty="0"/>
              <a:t>EQIP IC can also act as a bridge to CSP</a:t>
            </a:r>
          </a:p>
          <a:p>
            <a:pPr marL="171707" indent="-171707">
              <a:buFont typeface="Arial" panose="020B0604020202020204" pitchFamily="34" charset="0"/>
              <a:buChar char="•"/>
            </a:pPr>
            <a:r>
              <a:rPr lang="en-US" dirty="0"/>
              <a:t>PRC’s are Priority Resource Concerns, and they represent a significant concern in a state or region</a:t>
            </a:r>
            <a:endParaRPr lang="en-US" b="0" dirty="0"/>
          </a:p>
          <a:p>
            <a:endParaRPr lang="en-US" b="0" dirty="0"/>
          </a:p>
        </p:txBody>
      </p:sp>
      <p:sp>
        <p:nvSpPr>
          <p:cNvPr id="4" name="Slide Number Placeholder 3"/>
          <p:cNvSpPr>
            <a:spLocks noGrp="1"/>
          </p:cNvSpPr>
          <p:nvPr>
            <p:ph type="sldNum" sz="quarter" idx="5"/>
          </p:nvPr>
        </p:nvSpPr>
        <p:spPr/>
        <p:txBody>
          <a:bodyPr/>
          <a:lstStyle/>
          <a:p>
            <a:fld id="{2538EB59-A738-4F17-BC6D-7B292875F206}" type="slidenum">
              <a:rPr lang="en-US" smtClean="0"/>
              <a:t>37</a:t>
            </a:fld>
            <a:endParaRPr lang="en-US"/>
          </a:p>
        </p:txBody>
      </p:sp>
    </p:spTree>
    <p:extLst>
      <p:ext uri="{BB962C8B-B14F-4D97-AF65-F5344CB8AC3E}">
        <p14:creationId xmlns:p14="http://schemas.microsoft.com/office/powerpoint/2010/main" val="18205052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38EB59-A738-4F17-BC6D-7B292875F206}" type="slidenum">
              <a:rPr lang="en-US" smtClean="0"/>
              <a:t>38</a:t>
            </a:fld>
            <a:endParaRPr lang="en-US"/>
          </a:p>
        </p:txBody>
      </p:sp>
    </p:spTree>
    <p:extLst>
      <p:ext uri="{BB962C8B-B14F-4D97-AF65-F5344CB8AC3E}">
        <p14:creationId xmlns:p14="http://schemas.microsoft.com/office/powerpoint/2010/main" val="20064170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707" indent="-171707">
              <a:buFont typeface="Arial" panose="020B0604020202020204" pitchFamily="34" charset="0"/>
              <a:buChar char="•"/>
            </a:pPr>
            <a:r>
              <a:rPr lang="en-US" b="0" dirty="0"/>
              <a:t>Payments for EQIP IC may have an incentive practice payment and an annual payment</a:t>
            </a:r>
          </a:p>
          <a:p>
            <a:pPr marL="171707" indent="-171707">
              <a:buFont typeface="Arial" panose="020B0604020202020204" pitchFamily="34" charset="0"/>
              <a:buChar char="•"/>
            </a:pPr>
            <a:r>
              <a:rPr lang="en-US" b="0" dirty="0"/>
              <a:t>The Payment limitation is based on direct or indirect payments received under all incentive contracts during the 2018 Farm Bill</a:t>
            </a:r>
          </a:p>
          <a:p>
            <a:pPr marL="171707" indent="-171707">
              <a:buFont typeface="Arial" panose="020B0604020202020204" pitchFamily="34" charset="0"/>
              <a:buChar char="•"/>
            </a:pPr>
            <a:endParaRPr lang="en-US" dirty="0">
              <a:solidFill>
                <a:prstClr val="black"/>
              </a:solidFill>
            </a:endParaRPr>
          </a:p>
          <a:p>
            <a:pPr marL="171707" indent="-171707" defTabSz="915772">
              <a:buFont typeface="Arial" panose="020B0604020202020204" pitchFamily="34" charset="0"/>
              <a:buChar char="•"/>
              <a:defRPr/>
            </a:pPr>
            <a:endParaRPr lang="en-US" dirty="0">
              <a:solidFill>
                <a:prstClr val="black"/>
              </a:solidFill>
            </a:endParaRPr>
          </a:p>
          <a:p>
            <a:pPr marL="457886" lvl="1"/>
            <a:endParaRPr lang="en-US" b="0" dirty="0"/>
          </a:p>
        </p:txBody>
      </p:sp>
      <p:sp>
        <p:nvSpPr>
          <p:cNvPr id="4" name="Slide Number Placeholder 3"/>
          <p:cNvSpPr>
            <a:spLocks noGrp="1"/>
          </p:cNvSpPr>
          <p:nvPr>
            <p:ph type="sldNum" sz="quarter" idx="5"/>
          </p:nvPr>
        </p:nvSpPr>
        <p:spPr/>
        <p:txBody>
          <a:bodyPr/>
          <a:lstStyle/>
          <a:p>
            <a:fld id="{2538EB59-A738-4F17-BC6D-7B292875F206}" type="slidenum">
              <a:rPr lang="en-US" smtClean="0"/>
              <a:t>39</a:t>
            </a:fld>
            <a:endParaRPr lang="en-US"/>
          </a:p>
        </p:txBody>
      </p:sp>
    </p:spTree>
    <p:extLst>
      <p:ext uri="{BB962C8B-B14F-4D97-AF65-F5344CB8AC3E}">
        <p14:creationId xmlns:p14="http://schemas.microsoft.com/office/powerpoint/2010/main" val="13230812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States may offer increased incentives and up to 90% payment rates within the identified priority area- For up to 10 practices</a:t>
            </a:r>
          </a:p>
          <a:p>
            <a:endParaRPr lang="en-US" dirty="0"/>
          </a:p>
        </p:txBody>
      </p:sp>
      <p:sp>
        <p:nvSpPr>
          <p:cNvPr id="4" name="Slide Number Placeholder 3"/>
          <p:cNvSpPr>
            <a:spLocks noGrp="1"/>
          </p:cNvSpPr>
          <p:nvPr>
            <p:ph type="sldNum" sz="quarter" idx="5"/>
          </p:nvPr>
        </p:nvSpPr>
        <p:spPr/>
        <p:txBody>
          <a:bodyPr/>
          <a:lstStyle/>
          <a:p>
            <a:fld id="{2538EB59-A738-4F17-BC6D-7B292875F206}" type="slidenum">
              <a:rPr lang="en-US" smtClean="0"/>
              <a:t>40</a:t>
            </a:fld>
            <a:endParaRPr lang="en-US"/>
          </a:p>
        </p:txBody>
      </p:sp>
    </p:spTree>
    <p:extLst>
      <p:ext uri="{BB962C8B-B14F-4D97-AF65-F5344CB8AC3E}">
        <p14:creationId xmlns:p14="http://schemas.microsoft.com/office/powerpoint/2010/main" val="30218525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38EB59-A738-4F17-BC6D-7B292875F206}" type="slidenum">
              <a:rPr lang="en-US" smtClean="0"/>
              <a:t>41</a:t>
            </a:fld>
            <a:endParaRPr lang="en-US"/>
          </a:p>
        </p:txBody>
      </p:sp>
    </p:spTree>
    <p:extLst>
      <p:ext uri="{BB962C8B-B14F-4D97-AF65-F5344CB8AC3E}">
        <p14:creationId xmlns:p14="http://schemas.microsoft.com/office/powerpoint/2010/main" val="11136730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Secretary has dedicated efforts to Source Water Protection, Written in this Farm Bill</a:t>
            </a:r>
          </a:p>
          <a:p>
            <a:r>
              <a:rPr lang="en-US" dirty="0"/>
              <a:t>Similar to NWQI , National Water Quality Initiative, focuses on water quality  and will target only certain watersheds- treated same as NWQI</a:t>
            </a:r>
          </a:p>
        </p:txBody>
      </p:sp>
      <p:sp>
        <p:nvSpPr>
          <p:cNvPr id="4" name="Slide Number Placeholder 3"/>
          <p:cNvSpPr>
            <a:spLocks noGrp="1"/>
          </p:cNvSpPr>
          <p:nvPr>
            <p:ph type="sldNum" sz="quarter" idx="5"/>
          </p:nvPr>
        </p:nvSpPr>
        <p:spPr/>
        <p:txBody>
          <a:bodyPr/>
          <a:lstStyle/>
          <a:p>
            <a:fld id="{2538EB59-A738-4F17-BC6D-7B292875F206}" type="slidenum">
              <a:rPr lang="en-US" smtClean="0"/>
              <a:t>42</a:t>
            </a:fld>
            <a:endParaRPr lang="en-US"/>
          </a:p>
        </p:txBody>
      </p:sp>
    </p:spTree>
    <p:extLst>
      <p:ext uri="{BB962C8B-B14F-4D97-AF65-F5344CB8AC3E}">
        <p14:creationId xmlns:p14="http://schemas.microsoft.com/office/powerpoint/2010/main" val="11025127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Tab on PSA to pick 10 EQIP priority practices and tab for SWP practices, no specific limit but S&amp;T has provided some guidance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1752A5-5CD1-4322-91E4-FEBB0F0E40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97298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38EB59-A738-4F17-BC6D-7B292875F206}" type="slidenum">
              <a:rPr lang="en-US" smtClean="0"/>
              <a:t>45</a:t>
            </a:fld>
            <a:endParaRPr lang="en-US"/>
          </a:p>
        </p:txBody>
      </p:sp>
    </p:spTree>
    <p:extLst>
      <p:ext uri="{BB962C8B-B14F-4D97-AF65-F5344CB8AC3E}">
        <p14:creationId xmlns:p14="http://schemas.microsoft.com/office/powerpoint/2010/main" val="2904469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Goal: Clarify and Simplify application requirements</a:t>
            </a:r>
          </a:p>
          <a:p>
            <a:endParaRPr lang="en-US" dirty="0"/>
          </a:p>
          <a:p>
            <a:r>
              <a:rPr lang="en-US" dirty="0"/>
              <a:t>Moved information from Circular 440 19-1 into new manual:  COL, dependent practices, signature authorities for entities, payments when participant has died.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a:t>
            </a:r>
            <a:r>
              <a:rPr lang="en-US" sz="1200" b="1" i="0" u="none" strike="noStrike" kern="1200" baseline="0" dirty="0">
                <a:solidFill>
                  <a:schemeClr val="tx1"/>
                </a:solidFill>
                <a:latin typeface="+mn-lt"/>
                <a:ea typeface="+mn-ea"/>
                <a:cs typeface="+mn-cs"/>
              </a:rPr>
              <a:t>Purpose. </a:t>
            </a:r>
            <a:r>
              <a:rPr lang="en-US" sz="1200" b="0" i="0" u="none" strike="noStrike" kern="1200" baseline="0" dirty="0">
                <a:solidFill>
                  <a:schemeClr val="tx1"/>
                </a:solidFill>
                <a:latin typeface="+mn-lt"/>
                <a:ea typeface="+mn-ea"/>
                <a:cs typeface="+mn-cs"/>
              </a:rPr>
              <a:t>To communicate policy changes related to control of land, signature authority for entities, payments for practices that are part of a conservation system also referred to as “dependent practices,” and payments when a participant has died. </a:t>
            </a:r>
          </a:p>
          <a:p>
            <a:endParaRPr lang="en-US" dirty="0"/>
          </a:p>
          <a:p>
            <a:r>
              <a:rPr lang="en-US" dirty="0"/>
              <a:t>Out of these changes, we produced a new landowner concurrence form NRCS-CPA-1257</a:t>
            </a:r>
          </a:p>
          <a:p>
            <a:r>
              <a:rPr lang="en-US" dirty="0"/>
              <a:t>Reference Exhibits for landowner concurrence form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38EB59-A738-4F17-BC6D-7B292875F2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82051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dirty="0"/>
              <a:t>Baseline SWP coverage will use the EPA SDWIS delineations which are different then the local utility delineations – these will not change over time. Will track the 10% across baseline coverage as Tier 1 data. Will track on submitted local priorities as Tier 2 data. Refined local priorities as Tier 3.  important to note here that it includes practices implemented in various programs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F5C38F-B315-40F7-88B6-7B69FED59B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78102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National Initiatives are for these benefits</a:t>
            </a:r>
          </a:p>
        </p:txBody>
      </p:sp>
      <p:sp>
        <p:nvSpPr>
          <p:cNvPr id="4" name="Slide Number Placeholder 3"/>
          <p:cNvSpPr>
            <a:spLocks noGrp="1"/>
          </p:cNvSpPr>
          <p:nvPr>
            <p:ph type="sldNum" sz="quarter" idx="5"/>
          </p:nvPr>
        </p:nvSpPr>
        <p:spPr/>
        <p:txBody>
          <a:bodyPr/>
          <a:lstStyle/>
          <a:p>
            <a:fld id="{271D200D-B877-4CEA-AEE6-67AF5B445DA5}" type="slidenum">
              <a:rPr lang="en-US" smtClean="0"/>
              <a:t>47</a:t>
            </a:fld>
            <a:endParaRPr lang="en-US"/>
          </a:p>
        </p:txBody>
      </p:sp>
    </p:spTree>
    <p:extLst>
      <p:ext uri="{BB962C8B-B14F-4D97-AF65-F5344CB8AC3E}">
        <p14:creationId xmlns:p14="http://schemas.microsoft.com/office/powerpoint/2010/main" val="268225430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Outcomes not Outputs</a:t>
            </a:r>
          </a:p>
        </p:txBody>
      </p:sp>
      <p:sp>
        <p:nvSpPr>
          <p:cNvPr id="4" name="Slide Number Placeholder 3"/>
          <p:cNvSpPr>
            <a:spLocks noGrp="1"/>
          </p:cNvSpPr>
          <p:nvPr>
            <p:ph type="sldNum" sz="quarter" idx="5"/>
          </p:nvPr>
        </p:nvSpPr>
        <p:spPr/>
        <p:txBody>
          <a:bodyPr/>
          <a:lstStyle/>
          <a:p>
            <a:fld id="{EE93B97B-BD4A-4CB4-B0D1-5033213D4ACC}" type="slidenum">
              <a:rPr lang="en-US" smtClean="0"/>
              <a:t>48</a:t>
            </a:fld>
            <a:endParaRPr lang="en-US"/>
          </a:p>
        </p:txBody>
      </p:sp>
    </p:spTree>
    <p:extLst>
      <p:ext uri="{BB962C8B-B14F-4D97-AF65-F5344CB8AC3E}">
        <p14:creationId xmlns:p14="http://schemas.microsoft.com/office/powerpoint/2010/main" val="829121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CONFUSED?</a:t>
            </a:r>
          </a:p>
        </p:txBody>
      </p:sp>
      <p:sp>
        <p:nvSpPr>
          <p:cNvPr id="4" name="Slide Number Placeholder 3"/>
          <p:cNvSpPr>
            <a:spLocks noGrp="1"/>
          </p:cNvSpPr>
          <p:nvPr>
            <p:ph type="sldNum" sz="quarter" idx="5"/>
          </p:nvPr>
        </p:nvSpPr>
        <p:spPr/>
        <p:txBody>
          <a:bodyPr/>
          <a:lstStyle/>
          <a:p>
            <a:fld id="{2538EB59-A738-4F17-BC6D-7B292875F206}" type="slidenum">
              <a:rPr lang="en-US" smtClean="0"/>
              <a:t>49</a:t>
            </a:fld>
            <a:endParaRPr lang="en-US"/>
          </a:p>
        </p:txBody>
      </p:sp>
    </p:spTree>
    <p:extLst>
      <p:ext uri="{BB962C8B-B14F-4D97-AF65-F5344CB8AC3E}">
        <p14:creationId xmlns:p14="http://schemas.microsoft.com/office/powerpoint/2010/main" val="15302703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5C6A7B-2CAB-4E2C-8B35-34D11E3C19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0597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5C6A7B-2CAB-4E2C-8B35-34D11E3C19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87690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707" indent="-171707">
              <a:buFont typeface="Arial" panose="020B0604020202020204" pitchFamily="34" charset="0"/>
              <a:buChar char="•"/>
            </a:pPr>
            <a:r>
              <a:rPr lang="en-US" sz="1600" b="0" dirty="0"/>
              <a:t>Definitions for HUP are found in 440-CPM 502 “Terms and Abbreviations Common to all Programs”.  The 502 manual is being updated concurrently with the development of 530, and is referred to extensively throughout 530.</a:t>
            </a:r>
          </a:p>
          <a:p>
            <a:pPr marL="171707" indent="-171707">
              <a:buFont typeface="Arial" panose="020B0604020202020204" pitchFamily="34" charset="0"/>
              <a:buChar char="•"/>
            </a:pPr>
            <a:r>
              <a:rPr lang="en-US" sz="1600" b="0" dirty="0"/>
              <a:t>Veterans may qualify as a VFR without being a BFR if discharged within the most recent 10-year period</a:t>
            </a:r>
          </a:p>
          <a:p>
            <a:pPr marL="171707" indent="-171707">
              <a:buFont typeface="Arial" panose="020B0604020202020204" pitchFamily="34" charset="0"/>
              <a:buChar char="•"/>
            </a:pPr>
            <a:r>
              <a:rPr lang="en-US" sz="1600" b="0" dirty="0"/>
              <a:t>Veterans preference is now given as points, whereas in previous FB’s, eligible VFR’s were provided high priority for ranking</a:t>
            </a:r>
          </a:p>
          <a:p>
            <a:pPr marL="171707" indent="-171707">
              <a:buFont typeface="Arial" panose="020B0604020202020204" pitchFamily="34" charset="0"/>
              <a:buChar char="•"/>
            </a:pPr>
            <a:endParaRPr lang="en-US" b="0" dirty="0"/>
          </a:p>
        </p:txBody>
      </p:sp>
      <p:sp>
        <p:nvSpPr>
          <p:cNvPr id="4" name="Slide Number Placeholder 3"/>
          <p:cNvSpPr>
            <a:spLocks noGrp="1"/>
          </p:cNvSpPr>
          <p:nvPr>
            <p:ph type="sldNum" sz="quarter" idx="5"/>
          </p:nvPr>
        </p:nvSpPr>
        <p:spPr/>
        <p:txBody>
          <a:bodyPr/>
          <a:lstStyle/>
          <a:p>
            <a:fld id="{2538EB59-A738-4F17-BC6D-7B292875F206}" type="slidenum">
              <a:rPr lang="en-US" smtClean="0"/>
              <a:t>8</a:t>
            </a:fld>
            <a:endParaRPr lang="en-US"/>
          </a:p>
        </p:txBody>
      </p:sp>
    </p:spTree>
    <p:extLst>
      <p:ext uri="{BB962C8B-B14F-4D97-AF65-F5344CB8AC3E}">
        <p14:creationId xmlns:p14="http://schemas.microsoft.com/office/powerpoint/2010/main" val="1693108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National Bulletin 300-19-20 LTP Shows this Matrix-  Veteran Preference Matrix Determination Table</a:t>
            </a:r>
          </a:p>
          <a:p>
            <a:r>
              <a:rPr lang="en-US" dirty="0"/>
              <a:t>guides you with questions of VFR Status, and obligation year, “during the most recent 10 year period prior to FY of obligation, or More than 10 years prior to FY of </a:t>
            </a:r>
            <a:r>
              <a:rPr lang="en-US" dirty="0" err="1"/>
              <a:t>bligation</a:t>
            </a:r>
            <a:r>
              <a:rPr lang="en-US" dirty="0"/>
              <a:t>)</a:t>
            </a:r>
          </a:p>
        </p:txBody>
      </p:sp>
      <p:sp>
        <p:nvSpPr>
          <p:cNvPr id="4" name="Slide Number Placeholder 3"/>
          <p:cNvSpPr>
            <a:spLocks noGrp="1"/>
          </p:cNvSpPr>
          <p:nvPr>
            <p:ph type="sldNum" sz="quarter" idx="5"/>
          </p:nvPr>
        </p:nvSpPr>
        <p:spPr/>
        <p:txBody>
          <a:bodyPr/>
          <a:lstStyle/>
          <a:p>
            <a:fld id="{2538EB59-A738-4F17-BC6D-7B292875F206}" type="slidenum">
              <a:rPr lang="en-US" smtClean="0"/>
              <a:t>9</a:t>
            </a:fld>
            <a:endParaRPr lang="en-US"/>
          </a:p>
        </p:txBody>
      </p:sp>
    </p:spTree>
    <p:extLst>
      <p:ext uri="{BB962C8B-B14F-4D97-AF65-F5344CB8AC3E}">
        <p14:creationId xmlns:p14="http://schemas.microsoft.com/office/powerpoint/2010/main" val="18883436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Request for assistance can be verbal; doesn’t need a CPA-1200</a:t>
            </a:r>
          </a:p>
          <a:p>
            <a:r>
              <a:rPr lang="en-US" dirty="0"/>
              <a:t>Only need application at ranking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Also explain when a signed application must be received (before ranking to ensure correct ranking pool.)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Discuss who is an agricultural producer,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 who can be a potential applicant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 explain new water management entity definition and eligibility</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38EB59-A738-4F17-BC6D-7B292875F2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1673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assessment will look at the existing conditions and the additional activities and practices that the producer is considering.  </a:t>
            </a:r>
          </a:p>
          <a:p>
            <a:pPr marL="171450" indent="-171450">
              <a:buFont typeface="Arial" panose="020B0604020202020204" pitchFamily="34" charset="0"/>
              <a:buChar char="•"/>
            </a:pPr>
            <a:r>
              <a:rPr lang="en-US" dirty="0"/>
              <a:t>A CPA-1200  “Conservation Program Application” is not required for the assessment.  However, a CPA-1200 application is required at ranking.</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u="sng" dirty="0"/>
              <a:t>Note</a:t>
            </a:r>
            <a:r>
              <a:rPr lang="en-US" dirty="0"/>
              <a:t>:  Do not use old Farm Bill application forms.  FB18 application will be updated, but for now do not check box 10 as it is irrelevant, and we are not required to provide the appendix at application.  All appendices are being updated with new farm bill provisions. </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As with AERT, states must save the ranking lists used for funding selections for each fund pool.  Some refer to these as the “frozen lists.”</a:t>
            </a:r>
          </a:p>
          <a:p>
            <a:pPr marL="171450" indent="-17145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The New 440-CPM Part 530 manual refers to the CART handbook for Assessment and Ranking information, but this has not yet been developed.  CART currently has a help icon</a:t>
            </a:r>
          </a:p>
          <a:p>
            <a:pPr marL="0" indent="0">
              <a:buFont typeface="Arial" panose="020B0604020202020204" pitchFamily="34" charset="0"/>
              <a:buNone/>
            </a:pPr>
            <a:endParaRPr lang="en-US" dirty="0"/>
          </a:p>
          <a:p>
            <a:pPr marL="0" indent="0">
              <a:buFont typeface="Arial" panose="020B0604020202020204" pitchFamily="34" charset="0"/>
              <a:buNone/>
            </a:pPr>
            <a:r>
              <a:rPr lang="en-US" u="sng" dirty="0"/>
              <a:t>Note</a:t>
            </a:r>
            <a:r>
              <a:rPr lang="en-US" dirty="0"/>
              <a:t>:  The CART team has breakout sessions to fully explain how assessment and ranking will occur using business tools.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38EB59-A738-4F17-BC6D-7B292875F2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67253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Once an application is set to preapproval, the “Intent to Proceed letter” notifies applicant of the completed assessment and evaluation and determination that the application meets priorities established for at least one ranking pool and may receive funding.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Along with the intent to proceed letter the, “Conservation Program Application Checklist,” an eligibility checklist, is sent to the applicant.  This is provides the applicant an opportunity to finalize their eligibility and to provide any other documentation needed for contract development.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intent to proceed letter replaces the “preapproval "and ”pending” letters.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If the applicant fails to respond or provide required information by the date requested, NRCS may determine the application ineligible.  </a:t>
            </a:r>
            <a:r>
              <a:rPr lang="en-US" dirty="0">
                <a:effectLst/>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ffectLst/>
              </a:rPr>
              <a:t>Vendor codes are established for each participant receiving a payment share.  Must be completed before application can be set to “approved” status.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u="sng" kern="1200" dirty="0">
                <a:solidFill>
                  <a:schemeClr val="tx1"/>
                </a:solidFill>
                <a:effectLst/>
                <a:latin typeface="+mn-lt"/>
                <a:ea typeface="+mn-ea"/>
                <a:cs typeface="+mn-cs"/>
              </a:rPr>
              <a:t>Note</a:t>
            </a:r>
            <a:r>
              <a:rPr lang="en-US" sz="1200" kern="1200" dirty="0">
                <a:solidFill>
                  <a:schemeClr val="tx1"/>
                </a:solidFill>
                <a:effectLst/>
                <a:latin typeface="+mn-lt"/>
                <a:ea typeface="+mn-ea"/>
                <a:cs typeface="+mn-cs"/>
              </a:rPr>
              <a:t>:  even though eligibility is not required until application approval, producers may submit documents and update certifications at any prior stage in the planning and application process.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38EB59-A738-4F17-BC6D-7B292875F2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18185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2354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10/28/2022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27897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10/28/2022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8830769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10/28/2022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646465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06ADE59-6DBE-4031-9EE1-C5FB5C09F70F}" type="datetimeFigureOut">
              <a:rPr lang="en-US" smtClean="0">
                <a:solidFill>
                  <a:srgbClr val="000000"/>
                </a:solidFill>
              </a:rPr>
              <a:pPr/>
              <a:t>10/28/2022</a:t>
            </a:fld>
            <a:endParaRPr lang="en-US" dirty="0">
              <a:solidFill>
                <a:srgbClr val="000000"/>
              </a:solidFill>
            </a:endParaRPr>
          </a:p>
        </p:txBody>
      </p:sp>
      <p:sp>
        <p:nvSpPr>
          <p:cNvPr id="4" name="Footer Placeholder 3"/>
          <p:cNvSpPr>
            <a:spLocks noGrp="1"/>
          </p:cNvSpPr>
          <p:nvPr>
            <p:ph type="ftr" sz="quarter" idx="11"/>
          </p:nvPr>
        </p:nvSpPr>
        <p:spPr/>
        <p:txBody>
          <a:body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3C5A55B3-4C28-40DE-B67E-4398562928FE}"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5975594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10/28/2022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915825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949049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0626599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747808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109901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4" name="Content Placeholder 3"/>
          <p:cNvSpPr>
            <a:spLocks noGrp="1"/>
          </p:cNvSpPr>
          <p:nvPr>
            <p:ph sz="half" idx="2"/>
          </p:nvPr>
        </p:nvSpPr>
        <p:spPr>
          <a:xfrm>
            <a:off x="457200" y="1701800"/>
            <a:ext cx="2895600" cy="3962400"/>
          </a:xfrm>
        </p:spPr>
        <p:txBody>
          <a:bodyPr>
            <a:norm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3505201" y="1701800"/>
            <a:ext cx="3429001" cy="3962400"/>
          </a:xfrm>
        </p:spPr>
        <p:txBody>
          <a:bodyPr>
            <a:norm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8498E3-9FBF-46FE-87F5-F028E832A097}" type="slidenum">
              <a:rPr lang="en-US" smtClean="0"/>
              <a:t>‹#›</a:t>
            </a:fld>
            <a:endParaRPr lang="en-US"/>
          </a:p>
        </p:txBody>
      </p:sp>
    </p:spTree>
    <p:extLst>
      <p:ext uri="{BB962C8B-B14F-4D97-AF65-F5344CB8AC3E}">
        <p14:creationId xmlns:p14="http://schemas.microsoft.com/office/powerpoint/2010/main" val="2574401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285750" y="1576705"/>
            <a:ext cx="494919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9569948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F0F4F-0046-49BE-9FC5-80DFD3E91C3D}"/>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4DC9824E-9CCA-4B4D-8A50-F05E0F44E9E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D757FC77-E23C-44E4-808C-E2F35B295427}"/>
              </a:ext>
            </a:extLst>
          </p:cNvPr>
          <p:cNvSpPr>
            <a:spLocks noGrp="1"/>
          </p:cNvSpPr>
          <p:nvPr>
            <p:ph type="dt" sz="half" idx="10"/>
          </p:nvPr>
        </p:nvSpPr>
        <p:spPr/>
        <p:txBody>
          <a:bodyPr/>
          <a:lstStyle/>
          <a:p>
            <a:fld id="{54C90434-28BA-4601-96F1-031C46525EC1}" type="datetime1">
              <a:rPr lang="en-US" smtClean="0"/>
              <a:t>10/28/2022</a:t>
            </a:fld>
            <a:endParaRPr lang="en-US"/>
          </a:p>
        </p:txBody>
      </p:sp>
      <p:sp>
        <p:nvSpPr>
          <p:cNvPr id="5" name="Footer Placeholder 4">
            <a:extLst>
              <a:ext uri="{FF2B5EF4-FFF2-40B4-BE49-F238E27FC236}">
                <a16:creationId xmlns:a16="http://schemas.microsoft.com/office/drawing/2014/main" id="{BACFA370-4860-4B44-AC71-3B966D0589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EDA845-94C1-4965-8B3E-03FF4640B540}"/>
              </a:ext>
            </a:extLst>
          </p:cNvPr>
          <p:cNvSpPr>
            <a:spLocks noGrp="1"/>
          </p:cNvSpPr>
          <p:nvPr>
            <p:ph type="sldNum" sz="quarter" idx="12"/>
          </p:nvPr>
        </p:nvSpPr>
        <p:spPr/>
        <p:txBody>
          <a:bodyPr/>
          <a:lstStyle/>
          <a:p>
            <a:fld id="{72AACF6E-F161-40ED-B2C2-454BB7E3DD3D}" type="slidenum">
              <a:rPr lang="en-US" smtClean="0"/>
              <a:t>‹#›</a:t>
            </a:fld>
            <a:endParaRPr lang="en-US"/>
          </a:p>
        </p:txBody>
      </p:sp>
      <p:pic>
        <p:nvPicPr>
          <p:cNvPr id="9" name="Picture 8">
            <a:extLst>
              <a:ext uri="{FF2B5EF4-FFF2-40B4-BE49-F238E27FC236}">
                <a16:creationId xmlns:a16="http://schemas.microsoft.com/office/drawing/2014/main" id="{60CDC57C-5B17-48CE-90F3-258669D2B8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5317236" cy="1136904"/>
          </a:xfrm>
          <a:prstGeom prst="rect">
            <a:avLst/>
          </a:prstGeom>
        </p:spPr>
      </p:pic>
      <p:cxnSp>
        <p:nvCxnSpPr>
          <p:cNvPr id="11" name="Straight Connector 10">
            <a:extLst>
              <a:ext uri="{FF2B5EF4-FFF2-40B4-BE49-F238E27FC236}">
                <a16:creationId xmlns:a16="http://schemas.microsoft.com/office/drawing/2014/main" id="{9FD86663-084C-4269-ABAE-A0131C2DAC4D}"/>
              </a:ext>
            </a:extLst>
          </p:cNvPr>
          <p:cNvCxnSpPr/>
          <p:nvPr userDrawn="1"/>
        </p:nvCxnSpPr>
        <p:spPr>
          <a:xfrm>
            <a:off x="5220070" y="692458"/>
            <a:ext cx="392393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79911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2BB36-7942-4522-8353-8D4F322FC4F2}"/>
              </a:ext>
            </a:extLst>
          </p:cNvPr>
          <p:cNvSpPr>
            <a:spLocks noGrp="1"/>
          </p:cNvSpPr>
          <p:nvPr>
            <p:ph type="title"/>
          </p:nvPr>
        </p:nvSpPr>
        <p:spPr>
          <a:xfrm>
            <a:off x="5317236" y="85086"/>
            <a:ext cx="3826764" cy="483366"/>
          </a:xfrm>
        </p:spPr>
        <p:txBody>
          <a:bodyPr/>
          <a:lstStyle>
            <a:lvl1pPr algn="ctr">
              <a:defRPr>
                <a:latin typeface="+mn-lt"/>
              </a:defRPr>
            </a:lvl1pPr>
          </a:lstStyle>
          <a:p>
            <a:r>
              <a:rPr lang="en-US" dirty="0"/>
              <a:t>Click to edit</a:t>
            </a:r>
          </a:p>
        </p:txBody>
      </p:sp>
      <p:sp>
        <p:nvSpPr>
          <p:cNvPr id="3" name="Content Placeholder 2">
            <a:extLst>
              <a:ext uri="{FF2B5EF4-FFF2-40B4-BE49-F238E27FC236}">
                <a16:creationId xmlns:a16="http://schemas.microsoft.com/office/drawing/2014/main" id="{61D6D59B-BFB1-4384-9156-65187F9A7B03}"/>
              </a:ext>
            </a:extLst>
          </p:cNvPr>
          <p:cNvSpPr>
            <a:spLocks noGrp="1"/>
          </p:cNvSpPr>
          <p:nvPr>
            <p:ph idx="1"/>
          </p:nvPr>
        </p:nvSpPr>
        <p:spPr>
          <a:xfrm>
            <a:off x="628650" y="1384917"/>
            <a:ext cx="7886700" cy="48474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4494BA-7234-4694-A76C-3F7CD7B7149B}"/>
              </a:ext>
            </a:extLst>
          </p:cNvPr>
          <p:cNvSpPr>
            <a:spLocks noGrp="1"/>
          </p:cNvSpPr>
          <p:nvPr>
            <p:ph type="dt" sz="half" idx="10"/>
          </p:nvPr>
        </p:nvSpPr>
        <p:spPr/>
        <p:txBody>
          <a:bodyPr/>
          <a:lstStyle/>
          <a:p>
            <a:fld id="{FD72D9C2-DF71-45E6-A846-098A1290B7CF}" type="datetime1">
              <a:rPr lang="en-US" smtClean="0"/>
              <a:t>10/28/2022</a:t>
            </a:fld>
            <a:endParaRPr lang="en-US"/>
          </a:p>
        </p:txBody>
      </p:sp>
      <p:sp>
        <p:nvSpPr>
          <p:cNvPr id="5" name="Footer Placeholder 4">
            <a:extLst>
              <a:ext uri="{FF2B5EF4-FFF2-40B4-BE49-F238E27FC236}">
                <a16:creationId xmlns:a16="http://schemas.microsoft.com/office/drawing/2014/main" id="{487D0341-9AB6-41FA-9FE1-663933C93E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434E0B-3481-4FD2-BFE9-6258480601B3}"/>
              </a:ext>
            </a:extLst>
          </p:cNvPr>
          <p:cNvSpPr>
            <a:spLocks noGrp="1"/>
          </p:cNvSpPr>
          <p:nvPr>
            <p:ph type="sldNum" sz="quarter" idx="12"/>
          </p:nvPr>
        </p:nvSpPr>
        <p:spPr/>
        <p:txBody>
          <a:bodyPr/>
          <a:lstStyle/>
          <a:p>
            <a:fld id="{72AACF6E-F161-40ED-B2C2-454BB7E3DD3D}" type="slidenum">
              <a:rPr lang="en-US" smtClean="0"/>
              <a:t>‹#›</a:t>
            </a:fld>
            <a:endParaRPr lang="en-US"/>
          </a:p>
        </p:txBody>
      </p:sp>
      <p:pic>
        <p:nvPicPr>
          <p:cNvPr id="7" name="Picture 6">
            <a:extLst>
              <a:ext uri="{FF2B5EF4-FFF2-40B4-BE49-F238E27FC236}">
                <a16:creationId xmlns:a16="http://schemas.microsoft.com/office/drawing/2014/main" id="{E71B530C-40A8-4682-BDF7-F352287948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5317236" cy="1136904"/>
          </a:xfrm>
          <a:prstGeom prst="rect">
            <a:avLst/>
          </a:prstGeom>
        </p:spPr>
      </p:pic>
      <p:cxnSp>
        <p:nvCxnSpPr>
          <p:cNvPr id="8" name="Straight Connector 7">
            <a:extLst>
              <a:ext uri="{FF2B5EF4-FFF2-40B4-BE49-F238E27FC236}">
                <a16:creationId xmlns:a16="http://schemas.microsoft.com/office/drawing/2014/main" id="{18888846-7FCF-447D-A8B7-74478765BADE}"/>
              </a:ext>
            </a:extLst>
          </p:cNvPr>
          <p:cNvCxnSpPr/>
          <p:nvPr userDrawn="1"/>
        </p:nvCxnSpPr>
        <p:spPr>
          <a:xfrm>
            <a:off x="5220070" y="692458"/>
            <a:ext cx="392393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32959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4A979-6063-4A9F-9957-6ED517B6F835}"/>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D5001644-D902-46A1-B833-9DD547AAD1C9}"/>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0B2AF9D-B42F-4CC2-B4EC-56032205C8EB}"/>
              </a:ext>
            </a:extLst>
          </p:cNvPr>
          <p:cNvSpPr>
            <a:spLocks noGrp="1"/>
          </p:cNvSpPr>
          <p:nvPr>
            <p:ph type="dt" sz="half" idx="10"/>
          </p:nvPr>
        </p:nvSpPr>
        <p:spPr/>
        <p:txBody>
          <a:bodyPr/>
          <a:lstStyle/>
          <a:p>
            <a:fld id="{F8DEA656-D785-42A0-8A4B-C890A68FB1FB}" type="datetime1">
              <a:rPr lang="en-US" smtClean="0"/>
              <a:t>10/28/2022</a:t>
            </a:fld>
            <a:endParaRPr lang="en-US"/>
          </a:p>
        </p:txBody>
      </p:sp>
      <p:sp>
        <p:nvSpPr>
          <p:cNvPr id="5" name="Footer Placeholder 4">
            <a:extLst>
              <a:ext uri="{FF2B5EF4-FFF2-40B4-BE49-F238E27FC236}">
                <a16:creationId xmlns:a16="http://schemas.microsoft.com/office/drawing/2014/main" id="{A3566589-5585-44BC-ADCF-EB19BBE0D9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EDD61B-310E-437A-A28A-9FADD8F87485}"/>
              </a:ext>
            </a:extLst>
          </p:cNvPr>
          <p:cNvSpPr>
            <a:spLocks noGrp="1"/>
          </p:cNvSpPr>
          <p:nvPr>
            <p:ph type="sldNum" sz="quarter" idx="12"/>
          </p:nvPr>
        </p:nvSpPr>
        <p:spPr/>
        <p:txBody>
          <a:bodyPr/>
          <a:lstStyle/>
          <a:p>
            <a:fld id="{72AACF6E-F161-40ED-B2C2-454BB7E3DD3D}" type="slidenum">
              <a:rPr lang="en-US" smtClean="0"/>
              <a:t>‹#›</a:t>
            </a:fld>
            <a:endParaRPr lang="en-US"/>
          </a:p>
        </p:txBody>
      </p:sp>
      <p:pic>
        <p:nvPicPr>
          <p:cNvPr id="7" name="Picture 6">
            <a:extLst>
              <a:ext uri="{FF2B5EF4-FFF2-40B4-BE49-F238E27FC236}">
                <a16:creationId xmlns:a16="http://schemas.microsoft.com/office/drawing/2014/main" id="{518B122D-9A14-4A81-9B20-BFAC994F6FE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5317236" cy="1136904"/>
          </a:xfrm>
          <a:prstGeom prst="rect">
            <a:avLst/>
          </a:prstGeom>
        </p:spPr>
      </p:pic>
      <p:cxnSp>
        <p:nvCxnSpPr>
          <p:cNvPr id="8" name="Straight Connector 7">
            <a:extLst>
              <a:ext uri="{FF2B5EF4-FFF2-40B4-BE49-F238E27FC236}">
                <a16:creationId xmlns:a16="http://schemas.microsoft.com/office/drawing/2014/main" id="{6FA55267-94CA-4FB9-954E-23534F2AA1B4}"/>
              </a:ext>
            </a:extLst>
          </p:cNvPr>
          <p:cNvCxnSpPr/>
          <p:nvPr userDrawn="1"/>
        </p:nvCxnSpPr>
        <p:spPr>
          <a:xfrm>
            <a:off x="5220070" y="692458"/>
            <a:ext cx="392393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E112AB46-A141-4E4A-AE5A-B3EB54534F34}"/>
              </a:ext>
            </a:extLst>
          </p:cNvPr>
          <p:cNvSpPr txBox="1">
            <a:spLocks/>
          </p:cNvSpPr>
          <p:nvPr userDrawn="1"/>
        </p:nvSpPr>
        <p:spPr>
          <a:xfrm>
            <a:off x="5317236" y="164358"/>
            <a:ext cx="3826764" cy="483366"/>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4400" kern="1200">
                <a:solidFill>
                  <a:schemeClr val="tx1"/>
                </a:solidFill>
                <a:latin typeface="+mn-lt"/>
                <a:ea typeface="+mj-ea"/>
                <a:cs typeface="+mj-cs"/>
              </a:defRPr>
            </a:lvl1pPr>
          </a:lstStyle>
          <a:p>
            <a:r>
              <a:rPr lang="en-US" sz="3300" b="1" dirty="0"/>
              <a:t>Click to edit</a:t>
            </a:r>
          </a:p>
        </p:txBody>
      </p:sp>
    </p:spTree>
    <p:extLst>
      <p:ext uri="{BB962C8B-B14F-4D97-AF65-F5344CB8AC3E}">
        <p14:creationId xmlns:p14="http://schemas.microsoft.com/office/powerpoint/2010/main" val="32086532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45D8BA-A45A-4FDA-A1C5-B062025E4F68}"/>
              </a:ext>
            </a:extLst>
          </p:cNvPr>
          <p:cNvSpPr>
            <a:spLocks noGrp="1"/>
          </p:cNvSpPr>
          <p:nvPr>
            <p:ph sz="half" idx="1"/>
          </p:nvPr>
        </p:nvSpPr>
        <p:spPr>
          <a:xfrm>
            <a:off x="628650" y="1316291"/>
            <a:ext cx="3886200" cy="48606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C995064-6AB1-4476-A8B6-7B6006EC0CC3}"/>
              </a:ext>
            </a:extLst>
          </p:cNvPr>
          <p:cNvSpPr>
            <a:spLocks noGrp="1"/>
          </p:cNvSpPr>
          <p:nvPr>
            <p:ph sz="half" idx="2"/>
          </p:nvPr>
        </p:nvSpPr>
        <p:spPr>
          <a:xfrm>
            <a:off x="4629150" y="1316291"/>
            <a:ext cx="3886200" cy="48606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CEF05CF-4077-4D1A-B980-8A9915BE9DEF}"/>
              </a:ext>
            </a:extLst>
          </p:cNvPr>
          <p:cNvSpPr>
            <a:spLocks noGrp="1"/>
          </p:cNvSpPr>
          <p:nvPr>
            <p:ph type="dt" sz="half" idx="10"/>
          </p:nvPr>
        </p:nvSpPr>
        <p:spPr/>
        <p:txBody>
          <a:bodyPr/>
          <a:lstStyle/>
          <a:p>
            <a:fld id="{C25EFCF3-5809-4F28-8BB4-3E2B296EAA4C}" type="datetime1">
              <a:rPr lang="en-US" smtClean="0"/>
              <a:t>10/28/2022</a:t>
            </a:fld>
            <a:endParaRPr lang="en-US"/>
          </a:p>
        </p:txBody>
      </p:sp>
      <p:sp>
        <p:nvSpPr>
          <p:cNvPr id="6" name="Footer Placeholder 5">
            <a:extLst>
              <a:ext uri="{FF2B5EF4-FFF2-40B4-BE49-F238E27FC236}">
                <a16:creationId xmlns:a16="http://schemas.microsoft.com/office/drawing/2014/main" id="{A18B9BFA-447A-48AE-8BC9-5BFFDC55B0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28500A-3C99-4F85-A912-8D7977FB2F4C}"/>
              </a:ext>
            </a:extLst>
          </p:cNvPr>
          <p:cNvSpPr>
            <a:spLocks noGrp="1"/>
          </p:cNvSpPr>
          <p:nvPr>
            <p:ph type="sldNum" sz="quarter" idx="12"/>
          </p:nvPr>
        </p:nvSpPr>
        <p:spPr/>
        <p:txBody>
          <a:bodyPr/>
          <a:lstStyle/>
          <a:p>
            <a:fld id="{72AACF6E-F161-40ED-B2C2-454BB7E3DD3D}" type="slidenum">
              <a:rPr lang="en-US" smtClean="0"/>
              <a:t>‹#›</a:t>
            </a:fld>
            <a:endParaRPr lang="en-US"/>
          </a:p>
        </p:txBody>
      </p:sp>
      <p:pic>
        <p:nvPicPr>
          <p:cNvPr id="8" name="Picture 7">
            <a:extLst>
              <a:ext uri="{FF2B5EF4-FFF2-40B4-BE49-F238E27FC236}">
                <a16:creationId xmlns:a16="http://schemas.microsoft.com/office/drawing/2014/main" id="{E8F0FF4C-1EB2-4110-B072-43EB46AB24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5317236" cy="1136904"/>
          </a:xfrm>
          <a:prstGeom prst="rect">
            <a:avLst/>
          </a:prstGeom>
        </p:spPr>
      </p:pic>
      <p:cxnSp>
        <p:nvCxnSpPr>
          <p:cNvPr id="9" name="Straight Connector 8">
            <a:extLst>
              <a:ext uri="{FF2B5EF4-FFF2-40B4-BE49-F238E27FC236}">
                <a16:creationId xmlns:a16="http://schemas.microsoft.com/office/drawing/2014/main" id="{1ED5C978-EA20-4E5B-8BAA-6CF0EE60C71F}"/>
              </a:ext>
            </a:extLst>
          </p:cNvPr>
          <p:cNvCxnSpPr/>
          <p:nvPr userDrawn="1"/>
        </p:nvCxnSpPr>
        <p:spPr>
          <a:xfrm>
            <a:off x="5220070" y="692458"/>
            <a:ext cx="392393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933563D2-F8C3-4B75-970A-9B870C0883F7}"/>
              </a:ext>
            </a:extLst>
          </p:cNvPr>
          <p:cNvSpPr>
            <a:spLocks noGrp="1"/>
          </p:cNvSpPr>
          <p:nvPr>
            <p:ph type="title"/>
          </p:nvPr>
        </p:nvSpPr>
        <p:spPr>
          <a:xfrm>
            <a:off x="5317236" y="85086"/>
            <a:ext cx="3826764" cy="483366"/>
          </a:xfrm>
        </p:spPr>
        <p:txBody>
          <a:bodyPr/>
          <a:lstStyle>
            <a:lvl1pPr algn="ctr">
              <a:defRPr b="1">
                <a:latin typeface="+mn-lt"/>
              </a:defRPr>
            </a:lvl1pPr>
          </a:lstStyle>
          <a:p>
            <a:r>
              <a:rPr lang="en-US" dirty="0"/>
              <a:t>Click to edit</a:t>
            </a:r>
          </a:p>
        </p:txBody>
      </p:sp>
    </p:spTree>
    <p:extLst>
      <p:ext uri="{BB962C8B-B14F-4D97-AF65-F5344CB8AC3E}">
        <p14:creationId xmlns:p14="http://schemas.microsoft.com/office/powerpoint/2010/main" val="4354557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09A85-F217-486B-AD24-DF8C97C035C7}"/>
              </a:ext>
            </a:extLst>
          </p:cNvPr>
          <p:cNvSpPr>
            <a:spLocks noGrp="1"/>
          </p:cNvSpPr>
          <p:nvPr>
            <p:ph type="title"/>
          </p:nvPr>
        </p:nvSpPr>
        <p:spPr>
          <a:xfrm>
            <a:off x="629841" y="1260910"/>
            <a:ext cx="7886700" cy="429778"/>
          </a:xfrm>
        </p:spPr>
        <p:txBody>
          <a:bodyPr/>
          <a:lstStyle/>
          <a:p>
            <a:r>
              <a:rPr lang="en-US"/>
              <a:t>Click to edit Master title style</a:t>
            </a:r>
          </a:p>
        </p:txBody>
      </p:sp>
      <p:sp>
        <p:nvSpPr>
          <p:cNvPr id="3" name="Text Placeholder 2">
            <a:extLst>
              <a:ext uri="{FF2B5EF4-FFF2-40B4-BE49-F238E27FC236}">
                <a16:creationId xmlns:a16="http://schemas.microsoft.com/office/drawing/2014/main" id="{F2959FAA-137E-4276-86B7-BAB4914B35D6}"/>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F83BEE5-DF71-4CCD-A263-C5559FFC488A}"/>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02622F-C50B-4FBE-8AD6-B4D4E682ED1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E4737A14-2B02-4927-985B-5B89E3454227}"/>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FF8633C-BD2F-4264-B67A-135293F1CCBE}"/>
              </a:ext>
            </a:extLst>
          </p:cNvPr>
          <p:cNvSpPr>
            <a:spLocks noGrp="1"/>
          </p:cNvSpPr>
          <p:nvPr>
            <p:ph type="dt" sz="half" idx="10"/>
          </p:nvPr>
        </p:nvSpPr>
        <p:spPr/>
        <p:txBody>
          <a:bodyPr/>
          <a:lstStyle/>
          <a:p>
            <a:fld id="{74F447FA-EE31-4EDB-A5C6-51ABC8B132E7}" type="datetime1">
              <a:rPr lang="en-US" smtClean="0"/>
              <a:t>10/28/2022</a:t>
            </a:fld>
            <a:endParaRPr lang="en-US"/>
          </a:p>
        </p:txBody>
      </p:sp>
      <p:sp>
        <p:nvSpPr>
          <p:cNvPr id="8" name="Footer Placeholder 7">
            <a:extLst>
              <a:ext uri="{FF2B5EF4-FFF2-40B4-BE49-F238E27FC236}">
                <a16:creationId xmlns:a16="http://schemas.microsoft.com/office/drawing/2014/main" id="{797C2DF7-E88F-4BC5-AEE9-886C22A8E64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DE110F9-6573-400F-B8FC-940719D1A583}"/>
              </a:ext>
            </a:extLst>
          </p:cNvPr>
          <p:cNvSpPr>
            <a:spLocks noGrp="1"/>
          </p:cNvSpPr>
          <p:nvPr>
            <p:ph type="sldNum" sz="quarter" idx="12"/>
          </p:nvPr>
        </p:nvSpPr>
        <p:spPr/>
        <p:txBody>
          <a:bodyPr/>
          <a:lstStyle/>
          <a:p>
            <a:fld id="{72AACF6E-F161-40ED-B2C2-454BB7E3DD3D}" type="slidenum">
              <a:rPr lang="en-US" smtClean="0"/>
              <a:t>‹#›</a:t>
            </a:fld>
            <a:endParaRPr lang="en-US"/>
          </a:p>
        </p:txBody>
      </p:sp>
      <p:pic>
        <p:nvPicPr>
          <p:cNvPr id="10" name="Picture 9">
            <a:extLst>
              <a:ext uri="{FF2B5EF4-FFF2-40B4-BE49-F238E27FC236}">
                <a16:creationId xmlns:a16="http://schemas.microsoft.com/office/drawing/2014/main" id="{FCE8B474-F790-4F84-98F5-D50171E9CF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5317236" cy="1136904"/>
          </a:xfrm>
          <a:prstGeom prst="rect">
            <a:avLst/>
          </a:prstGeom>
        </p:spPr>
      </p:pic>
      <p:cxnSp>
        <p:nvCxnSpPr>
          <p:cNvPr id="11" name="Straight Connector 10">
            <a:extLst>
              <a:ext uri="{FF2B5EF4-FFF2-40B4-BE49-F238E27FC236}">
                <a16:creationId xmlns:a16="http://schemas.microsoft.com/office/drawing/2014/main" id="{BBEBCB79-B137-46CD-A488-DCEE34CE1125}"/>
              </a:ext>
            </a:extLst>
          </p:cNvPr>
          <p:cNvCxnSpPr/>
          <p:nvPr userDrawn="1"/>
        </p:nvCxnSpPr>
        <p:spPr>
          <a:xfrm>
            <a:off x="5220070" y="692458"/>
            <a:ext cx="392393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ECE32C40-8C51-4EF1-9ABC-F8E6EF19474D}"/>
              </a:ext>
            </a:extLst>
          </p:cNvPr>
          <p:cNvSpPr txBox="1">
            <a:spLocks/>
          </p:cNvSpPr>
          <p:nvPr userDrawn="1"/>
        </p:nvSpPr>
        <p:spPr>
          <a:xfrm>
            <a:off x="5317236" y="85086"/>
            <a:ext cx="3826764" cy="483366"/>
          </a:xfrm>
          <a:prstGeom prst="rect">
            <a:avLst/>
          </a:prstGeom>
        </p:spPr>
        <p:txBody>
          <a:bodyPr vert="horz" lIns="68580" tIns="34290" rIns="68580" bIns="34290" rtlCol="0" anchor="ctr">
            <a:normAutofit fontScale="92500" lnSpcReduction="10000"/>
          </a:bodyPr>
          <a:lstStyle>
            <a:lvl1pPr algn="ctr" defTabSz="914400" rtl="0" eaLnBrk="1" latinLnBrk="0" hangingPunct="1">
              <a:lnSpc>
                <a:spcPct val="90000"/>
              </a:lnSpc>
              <a:spcBef>
                <a:spcPct val="0"/>
              </a:spcBef>
              <a:buNone/>
              <a:defRPr sz="4400" b="1" kern="1200">
                <a:solidFill>
                  <a:schemeClr val="tx1"/>
                </a:solidFill>
                <a:latin typeface="+mn-lt"/>
                <a:ea typeface="+mj-ea"/>
                <a:cs typeface="+mj-cs"/>
              </a:defRPr>
            </a:lvl1pPr>
          </a:lstStyle>
          <a:p>
            <a:r>
              <a:rPr lang="en-US" sz="3300"/>
              <a:t>Click to edit</a:t>
            </a:r>
            <a:endParaRPr lang="en-US" sz="3300" dirty="0"/>
          </a:p>
        </p:txBody>
      </p:sp>
    </p:spTree>
    <p:extLst>
      <p:ext uri="{BB962C8B-B14F-4D97-AF65-F5344CB8AC3E}">
        <p14:creationId xmlns:p14="http://schemas.microsoft.com/office/powerpoint/2010/main" val="37847740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C11A758-93E3-45B6-8D40-590B8BD52AD6}"/>
              </a:ext>
            </a:extLst>
          </p:cNvPr>
          <p:cNvSpPr>
            <a:spLocks noGrp="1"/>
          </p:cNvSpPr>
          <p:nvPr>
            <p:ph type="dt" sz="half" idx="10"/>
          </p:nvPr>
        </p:nvSpPr>
        <p:spPr/>
        <p:txBody>
          <a:bodyPr/>
          <a:lstStyle/>
          <a:p>
            <a:fld id="{F79083C3-D898-44C5-B5CA-B85B61922AEF}" type="datetime1">
              <a:rPr lang="en-US" smtClean="0"/>
              <a:t>10/28/2022</a:t>
            </a:fld>
            <a:endParaRPr lang="en-US"/>
          </a:p>
        </p:txBody>
      </p:sp>
      <p:sp>
        <p:nvSpPr>
          <p:cNvPr id="4" name="Footer Placeholder 3">
            <a:extLst>
              <a:ext uri="{FF2B5EF4-FFF2-40B4-BE49-F238E27FC236}">
                <a16:creationId xmlns:a16="http://schemas.microsoft.com/office/drawing/2014/main" id="{7D0E8A00-D069-43E4-9030-6DB34260CCC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1A017E8-2195-4EEC-B461-A43E7FDC654A}"/>
              </a:ext>
            </a:extLst>
          </p:cNvPr>
          <p:cNvSpPr>
            <a:spLocks noGrp="1"/>
          </p:cNvSpPr>
          <p:nvPr>
            <p:ph type="sldNum" sz="quarter" idx="12"/>
          </p:nvPr>
        </p:nvSpPr>
        <p:spPr/>
        <p:txBody>
          <a:bodyPr/>
          <a:lstStyle/>
          <a:p>
            <a:fld id="{72AACF6E-F161-40ED-B2C2-454BB7E3DD3D}" type="slidenum">
              <a:rPr lang="en-US" smtClean="0"/>
              <a:t>‹#›</a:t>
            </a:fld>
            <a:endParaRPr lang="en-US"/>
          </a:p>
        </p:txBody>
      </p:sp>
      <p:pic>
        <p:nvPicPr>
          <p:cNvPr id="6" name="Picture 5">
            <a:extLst>
              <a:ext uri="{FF2B5EF4-FFF2-40B4-BE49-F238E27FC236}">
                <a16:creationId xmlns:a16="http://schemas.microsoft.com/office/drawing/2014/main" id="{A2E45416-C5D1-4C08-9C63-01EACFCF0B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5317236" cy="1136904"/>
          </a:xfrm>
          <a:prstGeom prst="rect">
            <a:avLst/>
          </a:prstGeom>
        </p:spPr>
      </p:pic>
      <p:cxnSp>
        <p:nvCxnSpPr>
          <p:cNvPr id="7" name="Straight Connector 6">
            <a:extLst>
              <a:ext uri="{FF2B5EF4-FFF2-40B4-BE49-F238E27FC236}">
                <a16:creationId xmlns:a16="http://schemas.microsoft.com/office/drawing/2014/main" id="{A6F56D89-043C-4A6C-9160-DBCA15DA7562}"/>
              </a:ext>
            </a:extLst>
          </p:cNvPr>
          <p:cNvCxnSpPr/>
          <p:nvPr userDrawn="1"/>
        </p:nvCxnSpPr>
        <p:spPr>
          <a:xfrm>
            <a:off x="5220070" y="692458"/>
            <a:ext cx="392393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6B1C333C-BA23-4931-BB6E-C9B32B0AECA3}"/>
              </a:ext>
            </a:extLst>
          </p:cNvPr>
          <p:cNvSpPr>
            <a:spLocks noGrp="1"/>
          </p:cNvSpPr>
          <p:nvPr>
            <p:ph type="title"/>
          </p:nvPr>
        </p:nvSpPr>
        <p:spPr>
          <a:xfrm>
            <a:off x="5317236" y="85086"/>
            <a:ext cx="3826764" cy="483366"/>
          </a:xfrm>
        </p:spPr>
        <p:txBody>
          <a:bodyPr/>
          <a:lstStyle>
            <a:lvl1pPr algn="ctr">
              <a:defRPr b="1">
                <a:latin typeface="+mn-lt"/>
              </a:defRPr>
            </a:lvl1pPr>
          </a:lstStyle>
          <a:p>
            <a:r>
              <a:rPr lang="en-US" dirty="0"/>
              <a:t>Click to edit</a:t>
            </a:r>
          </a:p>
        </p:txBody>
      </p:sp>
    </p:spTree>
    <p:extLst>
      <p:ext uri="{BB962C8B-B14F-4D97-AF65-F5344CB8AC3E}">
        <p14:creationId xmlns:p14="http://schemas.microsoft.com/office/powerpoint/2010/main" val="32760638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7FC3E7-53AA-44A0-BC7C-7470A79DBDDD}"/>
              </a:ext>
            </a:extLst>
          </p:cNvPr>
          <p:cNvSpPr>
            <a:spLocks noGrp="1"/>
          </p:cNvSpPr>
          <p:nvPr>
            <p:ph type="dt" sz="half" idx="10"/>
          </p:nvPr>
        </p:nvSpPr>
        <p:spPr/>
        <p:txBody>
          <a:bodyPr/>
          <a:lstStyle/>
          <a:p>
            <a:fld id="{EBC0F5D0-B5B5-424C-A1C5-9874C835D03B}" type="datetime1">
              <a:rPr lang="en-US" smtClean="0"/>
              <a:t>10/28/2022</a:t>
            </a:fld>
            <a:endParaRPr lang="en-US"/>
          </a:p>
        </p:txBody>
      </p:sp>
      <p:sp>
        <p:nvSpPr>
          <p:cNvPr id="3" name="Footer Placeholder 2">
            <a:extLst>
              <a:ext uri="{FF2B5EF4-FFF2-40B4-BE49-F238E27FC236}">
                <a16:creationId xmlns:a16="http://schemas.microsoft.com/office/drawing/2014/main" id="{F7269DA5-6B56-421A-9DC5-E8AB0BBC1D8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C42AE92-9619-40D8-8031-4658758C9DC6}"/>
              </a:ext>
            </a:extLst>
          </p:cNvPr>
          <p:cNvSpPr>
            <a:spLocks noGrp="1"/>
          </p:cNvSpPr>
          <p:nvPr>
            <p:ph type="sldNum" sz="quarter" idx="12"/>
          </p:nvPr>
        </p:nvSpPr>
        <p:spPr/>
        <p:txBody>
          <a:bodyPr/>
          <a:lstStyle/>
          <a:p>
            <a:fld id="{72AACF6E-F161-40ED-B2C2-454BB7E3DD3D}" type="slidenum">
              <a:rPr lang="en-US" smtClean="0"/>
              <a:t>‹#›</a:t>
            </a:fld>
            <a:endParaRPr lang="en-US"/>
          </a:p>
        </p:txBody>
      </p:sp>
    </p:spTree>
    <p:extLst>
      <p:ext uri="{BB962C8B-B14F-4D97-AF65-F5344CB8AC3E}">
        <p14:creationId xmlns:p14="http://schemas.microsoft.com/office/powerpoint/2010/main" val="18124215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4CB85-4E3B-4E1D-B19C-B816249B822F}"/>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0BB355B9-6E30-4F2B-89D1-EC49B3E3B09E}"/>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02FD24F-7771-4C64-AC89-72707E8A28D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F4EA4AA-2612-4390-9657-C2E195031D01}"/>
              </a:ext>
            </a:extLst>
          </p:cNvPr>
          <p:cNvSpPr>
            <a:spLocks noGrp="1"/>
          </p:cNvSpPr>
          <p:nvPr>
            <p:ph type="dt" sz="half" idx="10"/>
          </p:nvPr>
        </p:nvSpPr>
        <p:spPr/>
        <p:txBody>
          <a:bodyPr/>
          <a:lstStyle/>
          <a:p>
            <a:fld id="{BBDD22D2-7D38-4A53-B331-6E073A392215}" type="datetime1">
              <a:rPr lang="en-US" smtClean="0"/>
              <a:t>10/28/2022</a:t>
            </a:fld>
            <a:endParaRPr lang="en-US"/>
          </a:p>
        </p:txBody>
      </p:sp>
      <p:sp>
        <p:nvSpPr>
          <p:cNvPr id="6" name="Footer Placeholder 5">
            <a:extLst>
              <a:ext uri="{FF2B5EF4-FFF2-40B4-BE49-F238E27FC236}">
                <a16:creationId xmlns:a16="http://schemas.microsoft.com/office/drawing/2014/main" id="{E96D0466-636D-4B1A-93BA-59804B7C3A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7D89DE-433B-4608-A119-F4D1D4CA6D48}"/>
              </a:ext>
            </a:extLst>
          </p:cNvPr>
          <p:cNvSpPr>
            <a:spLocks noGrp="1"/>
          </p:cNvSpPr>
          <p:nvPr>
            <p:ph type="sldNum" sz="quarter" idx="12"/>
          </p:nvPr>
        </p:nvSpPr>
        <p:spPr/>
        <p:txBody>
          <a:bodyPr/>
          <a:lstStyle/>
          <a:p>
            <a:fld id="{72AACF6E-F161-40ED-B2C2-454BB7E3DD3D}" type="slidenum">
              <a:rPr lang="en-US" smtClean="0"/>
              <a:t>‹#›</a:t>
            </a:fld>
            <a:endParaRPr lang="en-US"/>
          </a:p>
        </p:txBody>
      </p:sp>
    </p:spTree>
    <p:extLst>
      <p:ext uri="{BB962C8B-B14F-4D97-AF65-F5344CB8AC3E}">
        <p14:creationId xmlns:p14="http://schemas.microsoft.com/office/powerpoint/2010/main" val="36557752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A1005-078F-41D8-98EA-7DDC192FD99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BE2A2079-B631-413F-8170-EE4D64BAAF8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E8506D88-F164-4270-B485-429F88AECC5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535D6B4-DB32-4CEA-94FD-6AC6E94638CC}"/>
              </a:ext>
            </a:extLst>
          </p:cNvPr>
          <p:cNvSpPr>
            <a:spLocks noGrp="1"/>
          </p:cNvSpPr>
          <p:nvPr>
            <p:ph type="dt" sz="half" idx="10"/>
          </p:nvPr>
        </p:nvSpPr>
        <p:spPr/>
        <p:txBody>
          <a:bodyPr/>
          <a:lstStyle/>
          <a:p>
            <a:fld id="{C8710ABA-1A5A-495D-A512-F5514D264AFD}" type="datetime1">
              <a:rPr lang="en-US" smtClean="0"/>
              <a:t>10/28/2022</a:t>
            </a:fld>
            <a:endParaRPr lang="en-US"/>
          </a:p>
        </p:txBody>
      </p:sp>
      <p:sp>
        <p:nvSpPr>
          <p:cNvPr id="6" name="Footer Placeholder 5">
            <a:extLst>
              <a:ext uri="{FF2B5EF4-FFF2-40B4-BE49-F238E27FC236}">
                <a16:creationId xmlns:a16="http://schemas.microsoft.com/office/drawing/2014/main" id="{8176A34F-7618-45CE-8536-E50E6A7617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7C66BC-5934-4A1F-A795-62503CC3F091}"/>
              </a:ext>
            </a:extLst>
          </p:cNvPr>
          <p:cNvSpPr>
            <a:spLocks noGrp="1"/>
          </p:cNvSpPr>
          <p:nvPr>
            <p:ph type="sldNum" sz="quarter" idx="12"/>
          </p:nvPr>
        </p:nvSpPr>
        <p:spPr/>
        <p:txBody>
          <a:bodyPr/>
          <a:lstStyle/>
          <a:p>
            <a:fld id="{72AACF6E-F161-40ED-B2C2-454BB7E3DD3D}" type="slidenum">
              <a:rPr lang="en-US" smtClean="0"/>
              <a:t>‹#›</a:t>
            </a:fld>
            <a:endParaRPr lang="en-US"/>
          </a:p>
        </p:txBody>
      </p:sp>
    </p:spTree>
    <p:extLst>
      <p:ext uri="{BB962C8B-B14F-4D97-AF65-F5344CB8AC3E}">
        <p14:creationId xmlns:p14="http://schemas.microsoft.com/office/powerpoint/2010/main" val="22434024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B305C-B310-4333-8EF7-B17149874F6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2173C5B-E9E3-4127-9EDE-E1998A57BFE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87FDB3-1945-4D1B-A721-5716B0E681D0}"/>
              </a:ext>
            </a:extLst>
          </p:cNvPr>
          <p:cNvSpPr>
            <a:spLocks noGrp="1"/>
          </p:cNvSpPr>
          <p:nvPr>
            <p:ph type="dt" sz="half" idx="10"/>
          </p:nvPr>
        </p:nvSpPr>
        <p:spPr/>
        <p:txBody>
          <a:bodyPr/>
          <a:lstStyle/>
          <a:p>
            <a:fld id="{95839C28-C74A-4986-9450-9AF3BBA5E225}" type="datetime1">
              <a:rPr lang="en-US" smtClean="0"/>
              <a:t>10/28/2022</a:t>
            </a:fld>
            <a:endParaRPr lang="en-US"/>
          </a:p>
        </p:txBody>
      </p:sp>
      <p:sp>
        <p:nvSpPr>
          <p:cNvPr id="5" name="Footer Placeholder 4">
            <a:extLst>
              <a:ext uri="{FF2B5EF4-FFF2-40B4-BE49-F238E27FC236}">
                <a16:creationId xmlns:a16="http://schemas.microsoft.com/office/drawing/2014/main" id="{38BDF663-F3CF-4493-8AEE-66A51BD536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62A607-2374-4C04-9A3F-48FB6178D89D}"/>
              </a:ext>
            </a:extLst>
          </p:cNvPr>
          <p:cNvSpPr>
            <a:spLocks noGrp="1"/>
          </p:cNvSpPr>
          <p:nvPr>
            <p:ph type="sldNum" sz="quarter" idx="12"/>
          </p:nvPr>
        </p:nvSpPr>
        <p:spPr/>
        <p:txBody>
          <a:bodyPr/>
          <a:lstStyle/>
          <a:p>
            <a:fld id="{72AACF6E-F161-40ED-B2C2-454BB7E3DD3D}" type="slidenum">
              <a:rPr lang="en-US" smtClean="0"/>
              <a:t>‹#›</a:t>
            </a:fld>
            <a:endParaRPr lang="en-US"/>
          </a:p>
        </p:txBody>
      </p:sp>
    </p:spTree>
    <p:extLst>
      <p:ext uri="{BB962C8B-B14F-4D97-AF65-F5344CB8AC3E}">
        <p14:creationId xmlns:p14="http://schemas.microsoft.com/office/powerpoint/2010/main" val="1013236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5BBA4-2FB7-E041-9F77-F485B959AB87}"/>
              </a:ext>
            </a:extLst>
          </p:cNvPr>
          <p:cNvSpPr>
            <a:spLocks noGrp="1"/>
          </p:cNvSpPr>
          <p:nvPr>
            <p:ph type="title" hasCustomPrompt="1"/>
          </p:nvPr>
        </p:nvSpPr>
        <p:spPr>
          <a:xfrm>
            <a:off x="128587" y="808038"/>
            <a:ext cx="7543801" cy="770731"/>
          </a:xfrm>
          <a:prstGeom prst="rect">
            <a:avLst/>
          </a:prstGeom>
        </p:spPr>
        <p:txBody>
          <a:bodyPr/>
          <a:lstStyle>
            <a:lvl1pPr>
              <a:defRPr sz="4000" b="1" i="0">
                <a:solidFill>
                  <a:srgbClr val="0C6C55"/>
                </a:solidFill>
                <a:latin typeface="Arial" panose="020B0604020202020204" pitchFamily="34" charset="0"/>
                <a:cs typeface="Arial" panose="020B0604020202020204" pitchFamily="34" charset="0"/>
              </a:defRPr>
            </a:lvl1pPr>
          </a:lstStyle>
          <a:p>
            <a:r>
              <a:rPr lang="en-US" dirty="0"/>
              <a:t>Title of Slide</a:t>
            </a:r>
          </a:p>
        </p:txBody>
      </p:sp>
    </p:spTree>
    <p:extLst>
      <p:ext uri="{BB962C8B-B14F-4D97-AF65-F5344CB8AC3E}">
        <p14:creationId xmlns:p14="http://schemas.microsoft.com/office/powerpoint/2010/main" val="20214827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0C5DAD-FC08-4413-B0C7-7E3E08CB05EB}"/>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C960DE-0D9F-4124-82F9-54AD747C6CAD}"/>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FB6B6D-8811-421C-867A-762B15F6B75B}"/>
              </a:ext>
            </a:extLst>
          </p:cNvPr>
          <p:cNvSpPr>
            <a:spLocks noGrp="1"/>
          </p:cNvSpPr>
          <p:nvPr>
            <p:ph type="dt" sz="half" idx="10"/>
          </p:nvPr>
        </p:nvSpPr>
        <p:spPr/>
        <p:txBody>
          <a:bodyPr/>
          <a:lstStyle/>
          <a:p>
            <a:fld id="{BA7E6E88-8680-48DC-9960-65BD37FDA184}" type="datetime1">
              <a:rPr lang="en-US" smtClean="0"/>
              <a:t>10/28/2022</a:t>
            </a:fld>
            <a:endParaRPr lang="en-US"/>
          </a:p>
        </p:txBody>
      </p:sp>
      <p:sp>
        <p:nvSpPr>
          <p:cNvPr id="5" name="Footer Placeholder 4">
            <a:extLst>
              <a:ext uri="{FF2B5EF4-FFF2-40B4-BE49-F238E27FC236}">
                <a16:creationId xmlns:a16="http://schemas.microsoft.com/office/drawing/2014/main" id="{70C351A3-F143-4F2C-AF96-3F89838E5B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A96628-4FDD-4FEC-9922-1997ABBFC723}"/>
              </a:ext>
            </a:extLst>
          </p:cNvPr>
          <p:cNvSpPr>
            <a:spLocks noGrp="1"/>
          </p:cNvSpPr>
          <p:nvPr>
            <p:ph type="sldNum" sz="quarter" idx="12"/>
          </p:nvPr>
        </p:nvSpPr>
        <p:spPr/>
        <p:txBody>
          <a:bodyPr/>
          <a:lstStyle/>
          <a:p>
            <a:fld id="{72AACF6E-F161-40ED-B2C2-454BB7E3DD3D}" type="slidenum">
              <a:rPr lang="en-US" smtClean="0"/>
              <a:t>‹#›</a:t>
            </a:fld>
            <a:endParaRPr lang="en-US"/>
          </a:p>
        </p:txBody>
      </p:sp>
    </p:spTree>
    <p:extLst>
      <p:ext uri="{BB962C8B-B14F-4D97-AF65-F5344CB8AC3E}">
        <p14:creationId xmlns:p14="http://schemas.microsoft.com/office/powerpoint/2010/main" val="26984617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285750" y="1576705"/>
            <a:ext cx="494919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312421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BF6693-B97B-4632-964B-6618B067E817}"/>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3DCEA6B7-A875-424E-96D0-4036CEB3EEB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65900CF-889C-4EF0-9A6F-5EA8A1CBD092}"/>
              </a:ext>
            </a:extLst>
          </p:cNvPr>
          <p:cNvSpPr>
            <a:spLocks noGrp="1"/>
          </p:cNvSpPr>
          <p:nvPr>
            <p:ph type="sldNum" sz="quarter" idx="12"/>
          </p:nvPr>
        </p:nvSpPr>
        <p:spPr/>
        <p:txBody>
          <a:bodyPr/>
          <a:lstStyle/>
          <a:p>
            <a:fld id="{EC106F37-C2BA-46B7-AE5A-B2CD9EAD0A9E}" type="slidenum">
              <a:rPr lang="en-US" smtClean="0"/>
              <a:t>‹#›</a:t>
            </a:fld>
            <a:endParaRPr lang="en-US" dirty="0"/>
          </a:p>
        </p:txBody>
      </p:sp>
    </p:spTree>
    <p:extLst>
      <p:ext uri="{BB962C8B-B14F-4D97-AF65-F5344CB8AC3E}">
        <p14:creationId xmlns:p14="http://schemas.microsoft.com/office/powerpoint/2010/main" val="2070070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0939D6-F1CF-47B0-9081-4E2CBBDC7CFD}" type="datetimeFigureOut">
              <a:rPr lang="en-US" smtClean="0"/>
              <a:t>10/28/2022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056F83E-744A-4D28-B1E6-9FDCE0BF56C7}" type="slidenum">
              <a:rPr lang="en-US" smtClean="0"/>
              <a:t>‹#›</a:t>
            </a:fld>
            <a:endParaRPr lang="en-US" dirty="0"/>
          </a:p>
        </p:txBody>
      </p:sp>
    </p:spTree>
    <p:extLst>
      <p:ext uri="{BB962C8B-B14F-4D97-AF65-F5344CB8AC3E}">
        <p14:creationId xmlns:p14="http://schemas.microsoft.com/office/powerpoint/2010/main" val="1065776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5BBA4-2FB7-E041-9F77-F485B959AB87}"/>
              </a:ext>
            </a:extLst>
          </p:cNvPr>
          <p:cNvSpPr>
            <a:spLocks noGrp="1"/>
          </p:cNvSpPr>
          <p:nvPr>
            <p:ph type="title" hasCustomPrompt="1"/>
          </p:nvPr>
        </p:nvSpPr>
        <p:spPr>
          <a:xfrm>
            <a:off x="128587" y="808038"/>
            <a:ext cx="7543801" cy="770731"/>
          </a:xfrm>
          <a:prstGeom prst="rect">
            <a:avLst/>
          </a:prstGeom>
        </p:spPr>
        <p:txBody>
          <a:bodyPr/>
          <a:lstStyle>
            <a:lvl1pPr>
              <a:defRPr sz="4000" b="1" i="0">
                <a:solidFill>
                  <a:srgbClr val="0C6C55"/>
                </a:solidFill>
                <a:latin typeface="Arial" panose="020B0604020202020204" pitchFamily="34" charset="0"/>
                <a:cs typeface="Arial" panose="020B0604020202020204" pitchFamily="34" charset="0"/>
              </a:defRPr>
            </a:lvl1pPr>
          </a:lstStyle>
          <a:p>
            <a:r>
              <a:rPr lang="en-US" dirty="0"/>
              <a:t>Title of Slide</a:t>
            </a:r>
          </a:p>
        </p:txBody>
      </p:sp>
    </p:spTree>
    <p:extLst>
      <p:ext uri="{BB962C8B-B14F-4D97-AF65-F5344CB8AC3E}">
        <p14:creationId xmlns:p14="http://schemas.microsoft.com/office/powerpoint/2010/main" val="3235122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3864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83454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3378166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6.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theme" Target="../theme/theme6.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image" Target="../media/image4.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7.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8.xml"/><Relationship Id="rId1" Type="http://schemas.openxmlformats.org/officeDocument/2006/relationships/slideLayout" Target="../slideLayouts/slideLayout31.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F53D2ED-7B18-F24E-9594-69354461AB72}"/>
              </a:ext>
            </a:extLst>
          </p:cNvPr>
          <p:cNvPicPr>
            <a:picLocks noChangeAspect="1"/>
          </p:cNvPicPr>
          <p:nvPr userDrawn="1"/>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3482650738"/>
      </p:ext>
    </p:extLst>
  </p:cSld>
  <p:clrMap bg1="lt1" tx1="dk1" bg2="lt2" tx2="dk2" accent1="accent1" accent2="accent2" accent3="accent3" accent4="accent4" accent5="accent5" accent6="accent6" hlink="hlink" folHlink="folHlink"/>
  <p:sldLayoutIdLst>
    <p:sldLayoutId id="214748366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9CBDB2-7343-EE47-9C7A-673AAA3A63F6}"/>
              </a:ext>
            </a:extLst>
          </p:cNvPr>
          <p:cNvPicPr>
            <a:picLocks noChangeAspect="1"/>
          </p:cNvPicPr>
          <p:nvPr userDrawn="1"/>
        </p:nvPicPr>
        <p:blipFill>
          <a:blip r:embed="rId3"/>
          <a:stretch>
            <a:fillRect/>
          </a:stretch>
        </p:blipFill>
        <p:spPr>
          <a:xfrm>
            <a:off x="0" y="0"/>
            <a:ext cx="9144000" cy="6858000"/>
          </a:xfrm>
          <a:prstGeom prst="rect">
            <a:avLst/>
          </a:prstGeom>
        </p:spPr>
      </p:pic>
      <p:pic>
        <p:nvPicPr>
          <p:cNvPr id="10" name="Picture 9">
            <a:extLst>
              <a:ext uri="{FF2B5EF4-FFF2-40B4-BE49-F238E27FC236}">
                <a16:creationId xmlns:a16="http://schemas.microsoft.com/office/drawing/2014/main" id="{48B93871-CE55-594D-BF02-62C95185827C}"/>
              </a:ext>
            </a:extLst>
          </p:cNvPr>
          <p:cNvPicPr>
            <a:picLocks noChangeAspect="1"/>
          </p:cNvPicPr>
          <p:nvPr userDrawn="1"/>
        </p:nvPicPr>
        <p:blipFill>
          <a:blip r:embed="rId4"/>
          <a:stretch>
            <a:fillRect/>
          </a:stretch>
        </p:blipFill>
        <p:spPr>
          <a:xfrm>
            <a:off x="5572760" y="6355080"/>
            <a:ext cx="3454400" cy="381000"/>
          </a:xfrm>
          <a:prstGeom prst="rect">
            <a:avLst/>
          </a:prstGeom>
        </p:spPr>
      </p:pic>
    </p:spTree>
    <p:extLst>
      <p:ext uri="{BB962C8B-B14F-4D97-AF65-F5344CB8AC3E}">
        <p14:creationId xmlns:p14="http://schemas.microsoft.com/office/powerpoint/2010/main" val="569656255"/>
      </p:ext>
    </p:extLst>
  </p:cSld>
  <p:clrMap bg1="lt1" tx1="dk1" bg2="lt2" tx2="dk2" accent1="accent1" accent2="accent2" accent3="accent3" accent4="accent4" accent5="accent5" accent6="accent6" hlink="hlink" folHlink="folHlink"/>
  <p:sldLayoutIdLst>
    <p:sldLayoutId id="2147483663"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0C6132-39F6-844C-870A-E1823458DCAB}"/>
              </a:ext>
            </a:extLst>
          </p:cNvPr>
          <p:cNvPicPr>
            <a:picLocks noChangeAspect="1"/>
          </p:cNvPicPr>
          <p:nvPr userDrawn="1"/>
        </p:nvPicPr>
        <p:blipFill>
          <a:blip r:embed="rId5"/>
          <a:stretch>
            <a:fillRect/>
          </a:stretch>
        </p:blipFill>
        <p:spPr>
          <a:xfrm>
            <a:off x="0" y="0"/>
            <a:ext cx="9144000" cy="6858000"/>
          </a:xfrm>
          <a:prstGeom prst="rect">
            <a:avLst/>
          </a:prstGeom>
        </p:spPr>
      </p:pic>
    </p:spTree>
    <p:extLst>
      <p:ext uri="{BB962C8B-B14F-4D97-AF65-F5344CB8AC3E}">
        <p14:creationId xmlns:p14="http://schemas.microsoft.com/office/powerpoint/2010/main" val="918117706"/>
      </p:ext>
    </p:extLst>
  </p:cSld>
  <p:clrMap bg1="lt1" tx1="dk1" bg2="lt2" tx2="dk2" accent1="accent1" accent2="accent2" accent3="accent3" accent4="accent4" accent5="accent5" accent6="accent6" hlink="hlink" folHlink="folHlink"/>
  <p:sldLayoutIdLst>
    <p:sldLayoutId id="2147483665" r:id="rId1"/>
    <p:sldLayoutId id="2147483685" r:id="rId2"/>
    <p:sldLayoutId id="2147483698"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0C6132-39F6-844C-870A-E1823458DCAB}"/>
              </a:ext>
            </a:extLst>
          </p:cNvPr>
          <p:cNvPicPr>
            <a:picLocks noChangeAspect="1"/>
          </p:cNvPicPr>
          <p:nvPr userDrawn="1"/>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1290655558"/>
      </p:ext>
    </p:extLst>
  </p:cSld>
  <p:clrMap bg1="lt1" tx1="dk1" bg2="lt2" tx2="dk2" accent1="accent1" accent2="accent2" accent3="accent3" accent4="accent4" accent5="accent5" accent6="accent6" hlink="hlink" folHlink="folHlink"/>
  <p:sldLayoutIdLst>
    <p:sldLayoutId id="214748366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F53D2ED-7B18-F24E-9594-69354461AB72}"/>
              </a:ext>
            </a:extLst>
          </p:cNvPr>
          <p:cNvPicPr>
            <a:picLocks noChangeAspect="1"/>
          </p:cNvPicPr>
          <p:nvPr userDrawn="1"/>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1138690402"/>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10/28/2022</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FC9244-15B3-8F40-A6D8-795DD2FF1F30}" type="slidenum">
              <a:rPr lang="en-US" smtClean="0"/>
              <a:pPr/>
              <a:t>‹#›</a:t>
            </a:fld>
            <a:endParaRPr lang="en-US"/>
          </a:p>
        </p:txBody>
      </p:sp>
      <p:pic>
        <p:nvPicPr>
          <p:cNvPr id="7" name="Picture 6">
            <a:extLst>
              <a:ext uri="{FF2B5EF4-FFF2-40B4-BE49-F238E27FC236}">
                <a16:creationId xmlns:a16="http://schemas.microsoft.com/office/drawing/2014/main" id="{F0B9F1A0-59CD-412B-8BCE-F5AA7EF4C549}"/>
              </a:ext>
            </a:extLst>
          </p:cNvPr>
          <p:cNvPicPr>
            <a:picLocks noChangeAspect="1"/>
          </p:cNvPicPr>
          <p:nvPr userDrawn="1"/>
        </p:nvPicPr>
        <p:blipFill>
          <a:blip r:embed="rId14"/>
          <a:stretch>
            <a:fillRect/>
          </a:stretch>
        </p:blipFill>
        <p:spPr>
          <a:xfrm>
            <a:off x="0" y="0"/>
            <a:ext cx="9144000" cy="6858000"/>
          </a:xfrm>
          <a:prstGeom prst="rect">
            <a:avLst/>
          </a:prstGeom>
        </p:spPr>
      </p:pic>
    </p:spTree>
    <p:extLst>
      <p:ext uri="{BB962C8B-B14F-4D97-AF65-F5344CB8AC3E}">
        <p14:creationId xmlns:p14="http://schemas.microsoft.com/office/powerpoint/2010/main" val="171138788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395D5-CDDB-4CE4-B88B-7A25BC2EA00E}"/>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5E237B8-4FBD-4A0A-B988-18B28A6143B2}"/>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FF1BC3-8F58-4B1B-BAD4-B16E211409EE}"/>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AF09810-5A11-4195-8FAA-790C29FAD0B6}" type="datetime1">
              <a:rPr lang="en-US" smtClean="0"/>
              <a:t>10/28/2022</a:t>
            </a:fld>
            <a:endParaRPr lang="en-US"/>
          </a:p>
        </p:txBody>
      </p:sp>
      <p:sp>
        <p:nvSpPr>
          <p:cNvPr id="5" name="Footer Placeholder 4">
            <a:extLst>
              <a:ext uri="{FF2B5EF4-FFF2-40B4-BE49-F238E27FC236}">
                <a16:creationId xmlns:a16="http://schemas.microsoft.com/office/drawing/2014/main" id="{D15E8B95-3564-4B82-B6B8-12FC4B353EC5}"/>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2D2CEFE-E09C-4753-A4A0-FFE4B3103C73}"/>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2AACF6E-F161-40ED-B2C2-454BB7E3DD3D}" type="slidenum">
              <a:rPr lang="en-US" smtClean="0"/>
              <a:t>‹#›</a:t>
            </a:fld>
            <a:endParaRPr lang="en-US"/>
          </a:p>
        </p:txBody>
      </p:sp>
    </p:spTree>
    <p:extLst>
      <p:ext uri="{BB962C8B-B14F-4D97-AF65-F5344CB8AC3E}">
        <p14:creationId xmlns:p14="http://schemas.microsoft.com/office/powerpoint/2010/main" val="3989676816"/>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9CBDB2-7343-EE47-9C7A-673AAA3A63F6}"/>
              </a:ext>
            </a:extLst>
          </p:cNvPr>
          <p:cNvPicPr>
            <a:picLocks noChangeAspect="1"/>
          </p:cNvPicPr>
          <p:nvPr userDrawn="1"/>
        </p:nvPicPr>
        <p:blipFill>
          <a:blip r:embed="rId3"/>
          <a:stretch>
            <a:fillRect/>
          </a:stretch>
        </p:blipFill>
        <p:spPr>
          <a:xfrm>
            <a:off x="0" y="0"/>
            <a:ext cx="9144000" cy="6858000"/>
          </a:xfrm>
          <a:prstGeom prst="rect">
            <a:avLst/>
          </a:prstGeom>
        </p:spPr>
      </p:pic>
      <p:pic>
        <p:nvPicPr>
          <p:cNvPr id="10" name="Picture 9">
            <a:extLst>
              <a:ext uri="{FF2B5EF4-FFF2-40B4-BE49-F238E27FC236}">
                <a16:creationId xmlns:a16="http://schemas.microsoft.com/office/drawing/2014/main" id="{48B93871-CE55-594D-BF02-62C95185827C}"/>
              </a:ext>
            </a:extLst>
          </p:cNvPr>
          <p:cNvPicPr>
            <a:picLocks noChangeAspect="1"/>
          </p:cNvPicPr>
          <p:nvPr userDrawn="1"/>
        </p:nvPicPr>
        <p:blipFill>
          <a:blip r:embed="rId4"/>
          <a:stretch>
            <a:fillRect/>
          </a:stretch>
        </p:blipFill>
        <p:spPr>
          <a:xfrm>
            <a:off x="5572760" y="6355080"/>
            <a:ext cx="3454400" cy="381000"/>
          </a:xfrm>
          <a:prstGeom prst="rect">
            <a:avLst/>
          </a:prstGeom>
        </p:spPr>
      </p:pic>
    </p:spTree>
    <p:extLst>
      <p:ext uri="{BB962C8B-B14F-4D97-AF65-F5344CB8AC3E}">
        <p14:creationId xmlns:p14="http://schemas.microsoft.com/office/powerpoint/2010/main" val="368050164"/>
      </p:ext>
    </p:extLst>
  </p:cSld>
  <p:clrMap bg1="lt1" tx1="dk1" bg2="lt2" tx2="dk2" accent1="accent1" accent2="accent2" accent3="accent3" accent4="accent4" accent5="accent5" accent6="accent6" hlink="hlink" folHlink="folHlink"/>
  <p:sldLayoutIdLst>
    <p:sldLayoutId id="214748370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hyperlink" Target="https://pixabay.com/en/vine-green-leaves-swirls-297325/"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hyperlink" Target="https://pixabay.com/en/vine-green-leaves-swirls-297325/"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comments" Target="../comments/comment1.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hyperlink" Target="http://www.publicdomainpictures.net/view-image.php?image=201830&amp;picture=new-text-overlay" TargetMode="External"/><Relationship Id="rId5" Type="http://schemas.openxmlformats.org/officeDocument/2006/relationships/image" Target="../media/image9.jpg"/><Relationship Id="rId4" Type="http://schemas.openxmlformats.org/officeDocument/2006/relationships/hyperlink" Target="https://pixabay.com/en/vine-green-leaves-swirls-297325/"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hyperlink" Target="https://www.flickr.com/photos/87743206@N04/8053619620/"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comments" Target="../comments/comment2.xml"/><Relationship Id="rId4" Type="http://schemas.openxmlformats.org/officeDocument/2006/relationships/hyperlink" Target="https://pixabay.com/en/vine-green-leaves-swirls-297325/"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www.flickr.com/photos/86530412@N02/8233288287" TargetMode="External"/><Relationship Id="rId5" Type="http://schemas.openxmlformats.org/officeDocument/2006/relationships/image" Target="../media/image12.jpg"/><Relationship Id="rId4" Type="http://schemas.openxmlformats.org/officeDocument/2006/relationships/hyperlink" Target="https://pixabay.com/en/vine-green-leaves-swirls-297325/"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www.flickr.com/photos/49208525@N08/14530079019" TargetMode="External"/><Relationship Id="rId5" Type="http://schemas.openxmlformats.org/officeDocument/2006/relationships/image" Target="../media/image13.jpg"/><Relationship Id="rId4" Type="http://schemas.openxmlformats.org/officeDocument/2006/relationships/hyperlink" Target="https://pixabay.com/en/vine-green-leaves-swirls-297325/"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www.publicdomainpictures.net/view-image.php?image=201830&amp;picture=new-text-overlay" TargetMode="External"/><Relationship Id="rId3" Type="http://schemas.openxmlformats.org/officeDocument/2006/relationships/image" Target="../media/image6.png"/><Relationship Id="rId7"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hyperlink" Target="http://folksonomy.co/?keyword=5590" TargetMode="External"/><Relationship Id="rId5" Type="http://schemas.openxmlformats.org/officeDocument/2006/relationships/image" Target="../media/image14.jpg"/><Relationship Id="rId4" Type="http://schemas.openxmlformats.org/officeDocument/2006/relationships/hyperlink" Target="https://pixabay.com/en/vine-green-leaves-swirls-297325/"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hyperlink" Target="http://www.publicdomainpictures.net/view-image.php?image=201830&amp;picture=new-text-overlay" TargetMode="External"/><Relationship Id="rId5" Type="http://schemas.openxmlformats.org/officeDocument/2006/relationships/image" Target="../media/image9.jpg"/><Relationship Id="rId4" Type="http://schemas.openxmlformats.org/officeDocument/2006/relationships/hyperlink" Target="https://pixabay.com/en/vine-green-leaves-swirls-297325/"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hyperlink" Target="http://www.publicdomainpictures.net/view-image.php?image=201830&amp;picture=new-text-overlay" TargetMode="External"/><Relationship Id="rId5" Type="http://schemas.openxmlformats.org/officeDocument/2006/relationships/image" Target="../media/image9.jpg"/><Relationship Id="rId4" Type="http://schemas.openxmlformats.org/officeDocument/2006/relationships/hyperlink" Target="https://pixabay.com/en/vine-green-leaves-swirls-297325/"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hyperlink" Target="http://www.publicdomainpictures.net/view-image.php?image=201830&amp;picture=new-text-overlay" TargetMode="External"/><Relationship Id="rId5" Type="http://schemas.openxmlformats.org/officeDocument/2006/relationships/image" Target="../media/image9.jpg"/><Relationship Id="rId4" Type="http://schemas.openxmlformats.org/officeDocument/2006/relationships/hyperlink" Target="https://pixabay.com/en/vine-green-leaves-swirls-297325/"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hyperlink" Target="http://shroomery.org/forums/showflat.php/number/14840238" TargetMode="External"/><Relationship Id="rId5" Type="http://schemas.openxmlformats.org/officeDocument/2006/relationships/image" Target="../media/image16.gif"/><Relationship Id="rId4" Type="http://schemas.openxmlformats.org/officeDocument/2006/relationships/hyperlink" Target="http://kitsunadevil.deviantart.com/art/when-time-flies-663036904"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hyperlink" Target="https://pixabay.com/en/vine-green-leaves-swirls-297325/"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hyperlink" Target="https://pixabay.com/en/vine-green-leaves-swirls-297325/"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hyperlink" Target="https://pixabay.com/en/vine-green-leaves-swirls-297325/"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hyperlink" Target="http://www.publicdomainpictures.net/view-image.php?image=201830&amp;picture=new-text-overlay" TargetMode="External"/><Relationship Id="rId5" Type="http://schemas.openxmlformats.org/officeDocument/2006/relationships/image" Target="../media/image9.jpg"/><Relationship Id="rId4" Type="http://schemas.openxmlformats.org/officeDocument/2006/relationships/hyperlink" Target="https://pixabay.com/en/vine-green-leaves-swirls-297325/"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hyperlink" Target="http://www.publicdomainpictures.net/view-image.php?image=201830&amp;picture=new-text-overlay" TargetMode="External"/><Relationship Id="rId5" Type="http://schemas.openxmlformats.org/officeDocument/2006/relationships/image" Target="../media/image9.jpg"/><Relationship Id="rId4" Type="http://schemas.openxmlformats.org/officeDocument/2006/relationships/hyperlink" Target="https://pixabay.com/en/vine-green-leaves-swirls-297325/"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hyperlink" Target="https://pixabay.com/en/vine-green-leaves-swirls-297325/"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hyperlink" Target="https://pixabay.com/en/under-construction-construction-sign-2408061/" TargetMode="External"/><Relationship Id="rId5" Type="http://schemas.openxmlformats.org/officeDocument/2006/relationships/image" Target="../media/image19.png"/><Relationship Id="rId4" Type="http://schemas.openxmlformats.org/officeDocument/2006/relationships/hyperlink" Target="http://www.publicdomainpictures.net/view-image.php?image=201830&amp;picture=new-text-overlay"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hyperlink" Target="https://pixabay.com/en/vine-green-leaves-swirls-297325/"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hyperlink" Target="https://pixabay.com/en/vine-green-leaves-swirls-297325/"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pxhere.com/en/photo/958783" TargetMode="External"/><Relationship Id="rId3" Type="http://schemas.openxmlformats.org/officeDocument/2006/relationships/image" Target="../media/image6.png"/><Relationship Id="rId7"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hyperlink" Target="http://soilerosion.net/water_erosion.html" TargetMode="External"/><Relationship Id="rId5" Type="http://schemas.openxmlformats.org/officeDocument/2006/relationships/image" Target="../media/image7.jpg"/><Relationship Id="rId4" Type="http://schemas.openxmlformats.org/officeDocument/2006/relationships/hyperlink" Target="https://pixabay.com/en/vine-green-leaves-swirls-297325/"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3.xml"/><Relationship Id="rId1" Type="http://schemas.openxmlformats.org/officeDocument/2006/relationships/vmlDrawing" Target="../drawings/vmlDrawing1.vml"/><Relationship Id="rId5" Type="http://schemas.openxmlformats.org/officeDocument/2006/relationships/image" Target="../media/image22.emf"/><Relationship Id="rId4" Type="http://schemas.openxmlformats.org/officeDocument/2006/relationships/oleObject" Target="../embeddings/oleObject1.bin"/></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1.xml"/><Relationship Id="rId1" Type="http://schemas.openxmlformats.org/officeDocument/2006/relationships/slideLayout" Target="../slideLayouts/slideLayout3.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4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3.xml"/><Relationship Id="rId1" Type="http://schemas.openxmlformats.org/officeDocument/2006/relationships/slideLayout" Target="../slideLayouts/slideLayout9.xml"/><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hyperlink" Target="https://pixabay.com/en/vine-green-leaves-swirls-297325/"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1.xml"/></Relationships>
</file>

<file path=ppt/slides/_rels/slide51.xml.rels><?xml version="1.0" encoding="UTF-8" standalone="yes"?>
<Relationships xmlns="http://schemas.openxmlformats.org/package/2006/relationships"><Relationship Id="rId3" Type="http://schemas.openxmlformats.org/officeDocument/2006/relationships/hyperlink" Target="https://www.ams.usda.gov/rules-regulations/hemp/state-and-tribal-plan-review" TargetMode="External"/><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hyperlink" Target="https://pixabay.com/en/vine-green-leaves-swirls-297325/"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openxmlformats.org/officeDocument/2006/relationships/hyperlink" Target="mailto:Ana.gomes@usda.gov" TargetMode="External"/><Relationship Id="rId2" Type="http://schemas.openxmlformats.org/officeDocument/2006/relationships/hyperlink" Target="mailto:Kenneth.branch@usda.gov"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www.publicdomainpictures.net/view-image.php?image=201830&amp;picture=new-text-overlay" TargetMode="External"/><Relationship Id="rId5" Type="http://schemas.openxmlformats.org/officeDocument/2006/relationships/image" Target="../media/image9.jpg"/><Relationship Id="rId4" Type="http://schemas.openxmlformats.org/officeDocument/2006/relationships/hyperlink" Target="https://pixabay.com/en/vine-green-leaves-swirls-297325/"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6235F2D-0C42-430A-99CD-117527743F33}"/>
              </a:ext>
            </a:extLst>
          </p:cNvPr>
          <p:cNvSpPr txBox="1"/>
          <p:nvPr/>
        </p:nvSpPr>
        <p:spPr>
          <a:xfrm>
            <a:off x="743712" y="1816608"/>
            <a:ext cx="4157472" cy="1446550"/>
          </a:xfrm>
          <a:prstGeom prst="rect">
            <a:avLst/>
          </a:prstGeom>
          <a:noFill/>
        </p:spPr>
        <p:txBody>
          <a:bodyPr wrap="square" rtlCol="0">
            <a:spAutoFit/>
          </a:bodyPr>
          <a:lstStyle/>
          <a:p>
            <a:r>
              <a:rPr lang="en-US" sz="4400" dirty="0"/>
              <a:t>New Mexico</a:t>
            </a:r>
          </a:p>
          <a:p>
            <a:r>
              <a:rPr lang="en-US" sz="4400" dirty="0"/>
              <a:t>Farm Bill Roll Out</a:t>
            </a:r>
          </a:p>
        </p:txBody>
      </p:sp>
      <p:sp>
        <p:nvSpPr>
          <p:cNvPr id="3" name="TextBox 2">
            <a:extLst>
              <a:ext uri="{FF2B5EF4-FFF2-40B4-BE49-F238E27FC236}">
                <a16:creationId xmlns:a16="http://schemas.microsoft.com/office/drawing/2014/main" id="{09FB9EE6-7ECA-48C8-A010-AD5B21118429}"/>
              </a:ext>
            </a:extLst>
          </p:cNvPr>
          <p:cNvSpPr txBox="1"/>
          <p:nvPr/>
        </p:nvSpPr>
        <p:spPr>
          <a:xfrm>
            <a:off x="6096000" y="3681984"/>
            <a:ext cx="2764924" cy="369332"/>
          </a:xfrm>
          <a:prstGeom prst="rect">
            <a:avLst/>
          </a:prstGeom>
          <a:noFill/>
        </p:spPr>
        <p:txBody>
          <a:bodyPr wrap="none" rtlCol="0">
            <a:spAutoFit/>
          </a:bodyPr>
          <a:lstStyle/>
          <a:p>
            <a:r>
              <a:rPr lang="en-US" dirty="0"/>
              <a:t>New Mexico Programs Staff</a:t>
            </a:r>
          </a:p>
        </p:txBody>
      </p:sp>
    </p:spTree>
    <p:extLst>
      <p:ext uri="{BB962C8B-B14F-4D97-AF65-F5344CB8AC3E}">
        <p14:creationId xmlns:p14="http://schemas.microsoft.com/office/powerpoint/2010/main" val="688369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9ECBC1-99CC-1342-A7BB-166CC8BC164B}"/>
              </a:ext>
            </a:extLst>
          </p:cNvPr>
          <p:cNvSpPr txBox="1"/>
          <p:nvPr/>
        </p:nvSpPr>
        <p:spPr>
          <a:xfrm>
            <a:off x="223024" y="1150972"/>
            <a:ext cx="7449364" cy="50783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741A3"/>
                </a:solidFill>
                <a:effectLst/>
                <a:uLnTx/>
                <a:uFillTx/>
                <a:latin typeface="Arial" panose="020B0604020202020204" pitchFamily="34" charset="0"/>
                <a:ea typeface="+mn-ea"/>
                <a:cs typeface="Arial" panose="020B0604020202020204" pitchFamily="34" charset="0"/>
              </a:rPr>
              <a:t>Request for Assistance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741A3"/>
                </a:solidFill>
                <a:effectLst/>
                <a:uLnTx/>
                <a:uFillTx/>
                <a:latin typeface="Arial" panose="020B0604020202020204" pitchFamily="34" charset="0"/>
                <a:ea typeface="+mn-ea"/>
                <a:cs typeface="Arial" panose="020B0604020202020204" pitchFamily="34" charset="0"/>
              </a:rPr>
              <a:t>Application for Assistance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Request for assistance can be verbal</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Though policy allows for verbal request, a CCC 1200- Program application is still required</a:t>
            </a:r>
          </a:p>
          <a:p>
            <a:pPr marL="1257300" lvl="2" indent="-342900">
              <a:buFont typeface="Arial" panose="020B0604020202020204" pitchFamily="34" charset="0"/>
              <a:buChar char="•"/>
            </a:pPr>
            <a:r>
              <a:rPr lang="en-US" sz="2800" dirty="0">
                <a:solidFill>
                  <a:srgbClr val="000000"/>
                </a:solidFill>
                <a:latin typeface="Arial" panose="020B0604020202020204" pitchFamily="34" charset="0"/>
                <a:cs typeface="Arial" panose="020B0604020202020204" pitchFamily="34" charset="0"/>
              </a:rPr>
              <a:t>Staff will take information over the phone</a:t>
            </a:r>
          </a:p>
          <a:p>
            <a:pPr marL="1257300" lvl="2" indent="-342900">
              <a:buFont typeface="Arial" panose="020B0604020202020204" pitchFamily="34" charset="0"/>
              <a:buChar char="•"/>
            </a:pPr>
            <a:r>
              <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CCC 1200 will be signed next time producer is in the office</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E95B1A72-0A32-47A2-BDC4-C8D11E410C0E}"/>
              </a:ext>
            </a:extLst>
          </p:cNvPr>
          <p:cNvPicPr>
            <a:picLocks noChangeAspect="1"/>
          </p:cNvPicPr>
          <p:nvPr/>
        </p:nvPicPr>
        <p:blipFill>
          <a:blip r:embed="rId3">
            <a:alphaModFix amt="40000"/>
            <a:extLst>
              <a:ext uri="{837473B0-CC2E-450A-ABE3-18F120FF3D39}">
                <a1611:picAttrSrcUrl xmlns:a1611="http://schemas.microsoft.com/office/drawing/2016/11/main" r:id="rId4"/>
              </a:ext>
            </a:extLst>
          </a:blip>
          <a:stretch>
            <a:fillRect/>
          </a:stretch>
        </p:blipFill>
        <p:spPr>
          <a:xfrm rot="16200000" flipV="1">
            <a:off x="6007583" y="3154510"/>
            <a:ext cx="4683512" cy="1466037"/>
          </a:xfrm>
          <a:prstGeom prst="rect">
            <a:avLst/>
          </a:prstGeom>
        </p:spPr>
      </p:pic>
    </p:spTree>
    <p:extLst>
      <p:ext uri="{BB962C8B-B14F-4D97-AF65-F5344CB8AC3E}">
        <p14:creationId xmlns:p14="http://schemas.microsoft.com/office/powerpoint/2010/main" val="395347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9ECBC1-99CC-1342-A7BB-166CC8BC164B}"/>
              </a:ext>
            </a:extLst>
          </p:cNvPr>
          <p:cNvSpPr txBox="1"/>
          <p:nvPr/>
        </p:nvSpPr>
        <p:spPr>
          <a:xfrm>
            <a:off x="223025" y="996646"/>
            <a:ext cx="7449364" cy="58477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741A3"/>
                </a:solidFill>
                <a:effectLst/>
                <a:uLnTx/>
                <a:uFillTx/>
                <a:latin typeface="Arial" panose="020B0604020202020204" pitchFamily="34" charset="0"/>
                <a:ea typeface="+mn-ea"/>
                <a:cs typeface="Arial" panose="020B0604020202020204" pitchFamily="34" charset="0"/>
              </a:rPr>
              <a:t>Application Processing- Ranking Tool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741A3"/>
                </a:solidFill>
                <a:latin typeface="Arial" panose="020B0604020202020204" pitchFamily="34" charset="0"/>
                <a:cs typeface="Arial" panose="020B0604020202020204" pitchFamily="34" charset="0"/>
              </a:rPr>
              <a:t>Conversation Assessment Ranking Tool (CART)</a:t>
            </a:r>
            <a:endParaRPr kumimoji="0" lang="en-US" sz="2400" b="1" i="0" u="none" strike="noStrike" kern="1200" cap="none" spc="0" normalizeH="0" baseline="0" noProof="0" dirty="0">
              <a:ln>
                <a:noFill/>
              </a:ln>
              <a:solidFill>
                <a:srgbClr val="0741A3"/>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0741A3"/>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First part of CART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Arial" panose="020B0604020202020204" pitchFamily="34" charset="0"/>
                <a:cs typeface="Arial" panose="020B0604020202020204" pitchFamily="34" charset="0"/>
              </a:rPr>
              <a:t>Assess Current Condition/Base Line and Existing Conservation Practices</a:t>
            </a: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CPA-1200 Application for Assistance is not required to complete an assessment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Ranking: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Ranking Questions and points associated with each fund pool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Applicant-submitted NRCS-CPA-1200 is required at ranking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E95B1A72-0A32-47A2-BDC4-C8D11E410C0E}"/>
              </a:ext>
            </a:extLst>
          </p:cNvPr>
          <p:cNvPicPr>
            <a:picLocks noChangeAspect="1"/>
          </p:cNvPicPr>
          <p:nvPr/>
        </p:nvPicPr>
        <p:blipFill>
          <a:blip r:embed="rId3">
            <a:alphaModFix amt="40000"/>
            <a:extLst>
              <a:ext uri="{837473B0-CC2E-450A-ABE3-18F120FF3D39}">
                <a1611:picAttrSrcUrl xmlns:a1611="http://schemas.microsoft.com/office/drawing/2016/11/main" r:id="rId4"/>
              </a:ext>
            </a:extLst>
          </a:blip>
          <a:stretch>
            <a:fillRect/>
          </a:stretch>
        </p:blipFill>
        <p:spPr>
          <a:xfrm rot="16200000" flipV="1">
            <a:off x="6063651" y="3187506"/>
            <a:ext cx="4683512" cy="1466037"/>
          </a:xfrm>
          <a:prstGeom prst="rect">
            <a:avLst/>
          </a:prstGeom>
        </p:spPr>
      </p:pic>
    </p:spTree>
    <p:extLst>
      <p:ext uri="{BB962C8B-B14F-4D97-AF65-F5344CB8AC3E}">
        <p14:creationId xmlns:p14="http://schemas.microsoft.com/office/powerpoint/2010/main" val="3894508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9ECBC1-99CC-1342-A7BB-166CC8BC164B}"/>
              </a:ext>
            </a:extLst>
          </p:cNvPr>
          <p:cNvSpPr txBox="1"/>
          <p:nvPr/>
        </p:nvSpPr>
        <p:spPr>
          <a:xfrm>
            <a:off x="223025" y="1266869"/>
            <a:ext cx="7631289" cy="463203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0741A3"/>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741A3"/>
                </a:solidFill>
                <a:effectLst/>
                <a:uLnTx/>
                <a:uFillTx/>
                <a:latin typeface="Arial" panose="020B0604020202020204" pitchFamily="34" charset="0"/>
                <a:ea typeface="+mn-ea"/>
                <a:cs typeface="Arial" panose="020B0604020202020204" pitchFamily="34" charset="0"/>
              </a:rPr>
              <a:t>Contract Development and Requirements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0741A3"/>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Application Preapproval</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Intent to Proceed letter:</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Notifies producer of selection</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Confirms producer interest, and provides an estimated contract amount, </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Conservation Program Application Checklist confirms eligibility status, and any missing documents</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Replaces the pending and preapproval letters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 NM Could help other agencies set priorities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E95B1A72-0A32-47A2-BDC4-C8D11E410C0E}"/>
              </a:ext>
            </a:extLst>
          </p:cNvPr>
          <p:cNvPicPr>
            <a:picLocks noChangeAspect="1"/>
          </p:cNvPicPr>
          <p:nvPr/>
        </p:nvPicPr>
        <p:blipFill>
          <a:blip r:embed="rId3">
            <a:alphaModFix amt="40000"/>
            <a:extLst>
              <a:ext uri="{837473B0-CC2E-450A-ABE3-18F120FF3D39}">
                <a1611:picAttrSrcUrl xmlns:a1611="http://schemas.microsoft.com/office/drawing/2016/11/main" r:id="rId4"/>
              </a:ext>
            </a:extLst>
          </a:blip>
          <a:stretch>
            <a:fillRect/>
          </a:stretch>
        </p:blipFill>
        <p:spPr>
          <a:xfrm rot="16200000" flipV="1">
            <a:off x="6069225" y="3187504"/>
            <a:ext cx="4683512" cy="1466037"/>
          </a:xfrm>
          <a:prstGeom prst="rect">
            <a:avLst/>
          </a:prstGeom>
        </p:spPr>
      </p:pic>
      <p:pic>
        <p:nvPicPr>
          <p:cNvPr id="6" name="Picture 5" descr="A picture containing clipart&#10;&#10;Description automatically generated">
            <a:extLst>
              <a:ext uri="{FF2B5EF4-FFF2-40B4-BE49-F238E27FC236}">
                <a16:creationId xmlns:a16="http://schemas.microsoft.com/office/drawing/2014/main" id="{12328718-B4C1-462C-99E7-1D53D458EF5F}"/>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rot="21212064">
            <a:off x="6262356" y="2017255"/>
            <a:ext cx="1368466" cy="914536"/>
          </a:xfrm>
          <a:prstGeom prst="rect">
            <a:avLst/>
          </a:prstGeom>
        </p:spPr>
      </p:pic>
    </p:spTree>
    <p:extLst>
      <p:ext uri="{BB962C8B-B14F-4D97-AF65-F5344CB8AC3E}">
        <p14:creationId xmlns:p14="http://schemas.microsoft.com/office/powerpoint/2010/main" val="2101624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5B6A3-DFEB-2D45-A5BB-C36E006E2636}"/>
              </a:ext>
            </a:extLst>
          </p:cNvPr>
          <p:cNvSpPr>
            <a:spLocks noGrp="1"/>
          </p:cNvSpPr>
          <p:nvPr>
            <p:ph type="ctrTitle" idx="4294967295"/>
          </p:nvPr>
        </p:nvSpPr>
        <p:spPr>
          <a:xfrm>
            <a:off x="118110" y="5731728"/>
            <a:ext cx="8907780" cy="762000"/>
          </a:xfrm>
          <a:prstGeom prst="rect">
            <a:avLst/>
          </a:prstGeom>
        </p:spPr>
        <p:txBody>
          <a:bodyPr/>
          <a:lstStyle/>
          <a:p>
            <a:r>
              <a:rPr lang="en-US" sz="2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2018 Farm Bill Training </a:t>
            </a:r>
            <a:br>
              <a:rPr lang="en-US" sz="2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br>
            <a:endParaRPr lang="en-US" sz="2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3E1D463C-7514-44C0-8ED4-7150C7EB770E}"/>
              </a:ext>
            </a:extLst>
          </p:cNvPr>
          <p:cNvSpPr txBox="1"/>
          <p:nvPr/>
        </p:nvSpPr>
        <p:spPr>
          <a:xfrm>
            <a:off x="5774009" y="3224717"/>
            <a:ext cx="3448050" cy="1384995"/>
          </a:xfrm>
          <a:prstGeom prst="rect">
            <a:avLst/>
          </a:prstGeom>
          <a:noFill/>
        </p:spPr>
        <p:txBody>
          <a:bodyPr wrap="square" rtlCol="0">
            <a:spAutoFit/>
          </a:bodyPr>
          <a:lstStyle/>
          <a:p>
            <a:r>
              <a:rPr lang="en-US" sz="2800" dirty="0">
                <a:solidFill>
                  <a:schemeClr val="bg1"/>
                </a:solidFill>
              </a:rPr>
              <a:t>New Mexico</a:t>
            </a:r>
          </a:p>
          <a:p>
            <a:pPr marL="457200" indent="-457200">
              <a:buFont typeface="Arial" panose="020B0604020202020204" pitchFamily="34" charset="0"/>
              <a:buChar char="•"/>
            </a:pPr>
            <a:r>
              <a:rPr lang="en-US" sz="2800" dirty="0">
                <a:solidFill>
                  <a:schemeClr val="bg1"/>
                </a:solidFill>
              </a:rPr>
              <a:t>Ana Gomes</a:t>
            </a:r>
          </a:p>
          <a:p>
            <a:pPr marL="457200" indent="-457200">
              <a:buFont typeface="Arial" panose="020B0604020202020204" pitchFamily="34" charset="0"/>
              <a:buChar char="•"/>
            </a:pPr>
            <a:r>
              <a:rPr lang="en-US" sz="2800" dirty="0">
                <a:solidFill>
                  <a:schemeClr val="bg1"/>
                </a:solidFill>
              </a:rPr>
              <a:t>Kenneth Branch</a:t>
            </a:r>
          </a:p>
        </p:txBody>
      </p:sp>
      <p:sp>
        <p:nvSpPr>
          <p:cNvPr id="3" name="TextBox 2">
            <a:extLst>
              <a:ext uri="{FF2B5EF4-FFF2-40B4-BE49-F238E27FC236}">
                <a16:creationId xmlns:a16="http://schemas.microsoft.com/office/drawing/2014/main" id="{9C59D56F-0FE2-4A90-803A-F6FCD59172E4}"/>
              </a:ext>
            </a:extLst>
          </p:cNvPr>
          <p:cNvSpPr txBox="1"/>
          <p:nvPr/>
        </p:nvSpPr>
        <p:spPr>
          <a:xfrm>
            <a:off x="367989" y="1682492"/>
            <a:ext cx="4895387" cy="1323439"/>
          </a:xfrm>
          <a:prstGeom prst="rect">
            <a:avLst/>
          </a:prstGeom>
          <a:noFill/>
        </p:spPr>
        <p:txBody>
          <a:bodyPr wrap="square" rtlCol="0">
            <a:spAutoFit/>
          </a:bodyPr>
          <a:lstStyle/>
          <a:p>
            <a:r>
              <a:rPr lang="en-US" sz="4000" dirty="0">
                <a:solidFill>
                  <a:schemeClr val="bg1"/>
                </a:solidFill>
              </a:rPr>
              <a:t>Environmental Quality Incentives Program</a:t>
            </a:r>
          </a:p>
        </p:txBody>
      </p:sp>
      <p:pic>
        <p:nvPicPr>
          <p:cNvPr id="5" name="Picture 4">
            <a:extLst>
              <a:ext uri="{FF2B5EF4-FFF2-40B4-BE49-F238E27FC236}">
                <a16:creationId xmlns:a16="http://schemas.microsoft.com/office/drawing/2014/main" id="{D650DD5F-719F-4DC6-99A8-E2363E1469D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577840" y="1280432"/>
            <a:ext cx="3566160" cy="1782312"/>
          </a:xfrm>
          <a:prstGeom prst="rect">
            <a:avLst/>
          </a:prstGeom>
        </p:spPr>
      </p:pic>
      <p:sp>
        <p:nvSpPr>
          <p:cNvPr id="4" name="Rectangle 3">
            <a:extLst>
              <a:ext uri="{FF2B5EF4-FFF2-40B4-BE49-F238E27FC236}">
                <a16:creationId xmlns:a16="http://schemas.microsoft.com/office/drawing/2014/main" id="{F1F04388-88BB-44C1-B31E-0B8D3486181B}"/>
              </a:ext>
            </a:extLst>
          </p:cNvPr>
          <p:cNvSpPr/>
          <p:nvPr/>
        </p:nvSpPr>
        <p:spPr>
          <a:xfrm>
            <a:off x="367989" y="4515022"/>
            <a:ext cx="4572000" cy="646331"/>
          </a:xfrm>
          <a:prstGeom prst="rect">
            <a:avLst/>
          </a:prstGeom>
        </p:spPr>
        <p:txBody>
          <a:bodyPr>
            <a:spAutoFit/>
          </a:bodyPr>
          <a:lstStyle/>
          <a:p>
            <a:pPr algn="ctr"/>
            <a:r>
              <a:rPr lang="en-US" dirty="0">
                <a:solidFill>
                  <a:schemeClr val="bg1"/>
                </a:solidFill>
              </a:rPr>
              <a:t>Policy in this presentation is </a:t>
            </a:r>
            <a:r>
              <a:rPr lang="en-US" u="sng" dirty="0">
                <a:solidFill>
                  <a:schemeClr val="bg1"/>
                </a:solidFill>
              </a:rPr>
              <a:t>DRAFT</a:t>
            </a:r>
            <a:r>
              <a:rPr lang="en-US" dirty="0">
                <a:solidFill>
                  <a:schemeClr val="bg1"/>
                </a:solidFill>
              </a:rPr>
              <a:t> and subject to change</a:t>
            </a:r>
          </a:p>
        </p:txBody>
      </p:sp>
    </p:spTree>
    <p:extLst>
      <p:ext uri="{BB962C8B-B14F-4D97-AF65-F5344CB8AC3E}">
        <p14:creationId xmlns:p14="http://schemas.microsoft.com/office/powerpoint/2010/main" val="3153606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9ECBC1-99CC-1342-A7BB-166CC8BC164B}"/>
              </a:ext>
            </a:extLst>
          </p:cNvPr>
          <p:cNvSpPr txBox="1"/>
          <p:nvPr/>
        </p:nvSpPr>
        <p:spPr>
          <a:xfrm>
            <a:off x="240099" y="781203"/>
            <a:ext cx="7543801" cy="5909310"/>
          </a:xfrm>
          <a:prstGeom prst="rect">
            <a:avLst/>
          </a:prstGeom>
          <a:noFill/>
        </p:spPr>
        <p:txBody>
          <a:bodyPr wrap="square" rtlCol="0">
            <a:spAutoFit/>
          </a:bodyPr>
          <a:lstStyle/>
          <a:p>
            <a:r>
              <a:rPr lang="en-US" sz="2400" b="1" dirty="0">
                <a:solidFill>
                  <a:srgbClr val="0741A3"/>
                </a:solidFill>
                <a:latin typeface="Arial" panose="020B0604020202020204" pitchFamily="34" charset="0"/>
                <a:cs typeface="Arial" panose="020B0604020202020204" pitchFamily="34" charset="0"/>
              </a:rPr>
              <a:t>Funds Management </a:t>
            </a:r>
          </a:p>
          <a:p>
            <a:endParaRPr lang="en-US" sz="2400" b="1" dirty="0">
              <a:solidFill>
                <a:srgbClr val="0741A3"/>
              </a:solidFill>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Funding Targets and Ranking Pools </a:t>
            </a:r>
            <a:r>
              <a:rPr lang="en-US" sz="2400" dirty="0">
                <a:latin typeface="Arial" panose="020B0604020202020204" pitchFamily="34" charset="0"/>
                <a:cs typeface="Arial" panose="020B0604020202020204" pitchFamily="34" charset="0"/>
              </a:rPr>
              <a:t>– </a:t>
            </a:r>
          </a:p>
          <a:p>
            <a:endParaRPr lang="en-US" sz="24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Wildlife target increased from 5% to 10%</a:t>
            </a:r>
          </a:p>
          <a:p>
            <a:pPr marL="1200150" lvl="2"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States may create wildlife habitat-focused ranking pool</a:t>
            </a:r>
          </a:p>
          <a:p>
            <a:pPr marL="1200150" lvl="2"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Joint Chiefs, Longleaf, WLFW-LCI, Core wildlife practices</a:t>
            </a:r>
          </a:p>
          <a:p>
            <a:pPr lvl="2"/>
            <a:endParaRPr lang="en-US" sz="24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Livestock target decreased from 60% to 50%</a:t>
            </a:r>
          </a:p>
          <a:p>
            <a:pPr lvl="1"/>
            <a:endParaRPr lang="en-US" sz="24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At least10% of funds under the conservation title reserved for Source Water Protection</a:t>
            </a:r>
          </a:p>
          <a:p>
            <a:pPr lvl="1"/>
            <a:endParaRPr lang="en-US" sz="24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endParaRPr lang="en-US" i="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DE046620-4B9C-4297-B477-ADADC27748EA}"/>
              </a:ext>
            </a:extLst>
          </p:cNvPr>
          <p:cNvPicPr>
            <a:picLocks noChangeAspect="1"/>
          </p:cNvPicPr>
          <p:nvPr/>
        </p:nvPicPr>
        <p:blipFill>
          <a:blip r:embed="rId3">
            <a:alphaModFix amt="40000"/>
            <a:extLst>
              <a:ext uri="{837473B0-CC2E-450A-ABE3-18F120FF3D39}">
                <a1611:picAttrSrcUrl xmlns:a1611="http://schemas.microsoft.com/office/drawing/2016/11/main" r:id="rId4"/>
              </a:ext>
            </a:extLst>
          </a:blip>
          <a:stretch>
            <a:fillRect/>
          </a:stretch>
        </p:blipFill>
        <p:spPr>
          <a:xfrm rot="16200000" flipV="1">
            <a:off x="6063651" y="3187506"/>
            <a:ext cx="4683512" cy="1466037"/>
          </a:xfrm>
          <a:prstGeom prst="rect">
            <a:avLst/>
          </a:prstGeom>
        </p:spPr>
      </p:pic>
    </p:spTree>
    <p:extLst>
      <p:ext uri="{BB962C8B-B14F-4D97-AF65-F5344CB8AC3E}">
        <p14:creationId xmlns:p14="http://schemas.microsoft.com/office/powerpoint/2010/main" val="3628960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9ECBC1-99CC-1342-A7BB-166CC8BC164B}"/>
              </a:ext>
            </a:extLst>
          </p:cNvPr>
          <p:cNvSpPr txBox="1"/>
          <p:nvPr/>
        </p:nvSpPr>
        <p:spPr>
          <a:xfrm>
            <a:off x="350729" y="635581"/>
            <a:ext cx="7321659" cy="6032421"/>
          </a:xfrm>
          <a:prstGeom prst="rect">
            <a:avLst/>
          </a:prstGeom>
          <a:noFill/>
        </p:spPr>
        <p:txBody>
          <a:bodyPr wrap="square" rtlCol="0">
            <a:spAutoFit/>
          </a:bodyPr>
          <a:lstStyle/>
          <a:p>
            <a:r>
              <a:rPr lang="en-US" sz="2400" b="1" dirty="0">
                <a:solidFill>
                  <a:srgbClr val="0741A3"/>
                </a:solidFill>
                <a:latin typeface="Arial" panose="020B0604020202020204" pitchFamily="34" charset="0"/>
                <a:cs typeface="Arial" panose="020B0604020202020204" pitchFamily="34" charset="0"/>
              </a:rPr>
              <a:t>EQIP Eligibility </a:t>
            </a:r>
          </a:p>
          <a:p>
            <a:endParaRPr lang="en-US" sz="2400" b="1" dirty="0">
              <a:solidFill>
                <a:srgbClr val="0741A3"/>
              </a:solidFill>
              <a:latin typeface="Arial" panose="020B0604020202020204" pitchFamily="34" charset="0"/>
              <a:cs typeface="Arial" panose="020B0604020202020204" pitchFamily="34" charset="0"/>
            </a:endParaRPr>
          </a:p>
          <a:p>
            <a:pPr lvl="0"/>
            <a:r>
              <a:rPr lang="en-US" sz="2400" b="1" dirty="0">
                <a:solidFill>
                  <a:srgbClr val="000000"/>
                </a:solidFill>
                <a:latin typeface="Arial" panose="020B0604020202020204" pitchFamily="34" charset="0"/>
                <a:cs typeface="Arial" panose="020B0604020202020204" pitchFamily="34" charset="0"/>
              </a:rPr>
              <a:t>Irrigation History Requirements </a:t>
            </a:r>
            <a:r>
              <a:rPr lang="en-US" sz="2400" dirty="0">
                <a:solidFill>
                  <a:srgbClr val="000000"/>
                </a:solidFill>
                <a:latin typeface="Arial" panose="020B0604020202020204" pitchFamily="34" charset="0"/>
                <a:cs typeface="Arial" panose="020B0604020202020204" pitchFamily="34" charset="0"/>
              </a:rPr>
              <a:t>– </a:t>
            </a:r>
          </a:p>
          <a:p>
            <a:pPr marL="742950" lvl="1" indent="-28575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Consolidated irrigation history waiver requirements into exhibit 530.420 C, “Irrigation History Waiver Checklist”</a:t>
            </a:r>
          </a:p>
          <a:p>
            <a:pPr marL="742950" lvl="1" indent="-28575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Field staff need to ensure the form is completed by producer</a:t>
            </a:r>
          </a:p>
          <a:p>
            <a:endParaRPr lang="en-US" sz="2400"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Documenting Land Eligibility</a:t>
            </a:r>
            <a:r>
              <a:rPr lang="en-US" sz="2400" dirty="0">
                <a:latin typeface="Arial" panose="020B0604020202020204" pitchFamily="34" charset="0"/>
                <a:cs typeface="Arial" panose="020B0604020202020204" pitchFamily="34" charset="0"/>
              </a:rPr>
              <a:t>– </a:t>
            </a: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Moved the </a:t>
            </a:r>
            <a:r>
              <a:rPr lang="en-US" sz="2400" dirty="0" err="1">
                <a:latin typeface="Arial" panose="020B0604020202020204" pitchFamily="34" charset="0"/>
                <a:cs typeface="Arial" panose="020B0604020202020204" pitchFamily="34" charset="0"/>
              </a:rPr>
              <a:t>ProTracts</a:t>
            </a:r>
            <a:r>
              <a:rPr lang="en-US" sz="2400" dirty="0">
                <a:latin typeface="Arial" panose="020B0604020202020204" pitchFamily="34" charset="0"/>
                <a:cs typeface="Arial" panose="020B0604020202020204" pitchFamily="34" charset="0"/>
              </a:rPr>
              <a:t> list of Ag products and commodities and livestock types (Beef to RATITES) to Part 502</a:t>
            </a:r>
          </a:p>
          <a:p>
            <a:pPr lvl="1"/>
            <a:r>
              <a:rPr lang="en-US" sz="2400" dirty="0">
                <a:latin typeface="Arial" panose="020B0604020202020204" pitchFamily="34" charset="0"/>
                <a:cs typeface="Arial" panose="020B0604020202020204" pitchFamily="34" charset="0"/>
              </a:rPr>
              <a:t>Grouped the examples of livestock production under general categories</a:t>
            </a:r>
          </a:p>
          <a:p>
            <a:pPr lvl="1"/>
            <a:endParaRPr lang="en-US" sz="800" i="1" dirty="0">
              <a:latin typeface="Arial" panose="020B0604020202020204" pitchFamily="34" charset="0"/>
              <a:cs typeface="Arial" panose="020B0604020202020204" pitchFamily="34" charset="0"/>
            </a:endParaRPr>
          </a:p>
          <a:p>
            <a:pPr lvl="1"/>
            <a:endParaRPr lang="en-US" i="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DE046620-4B9C-4297-B477-ADADC27748EA}"/>
              </a:ext>
            </a:extLst>
          </p:cNvPr>
          <p:cNvPicPr>
            <a:picLocks noChangeAspect="1"/>
          </p:cNvPicPr>
          <p:nvPr/>
        </p:nvPicPr>
        <p:blipFill>
          <a:blip r:embed="rId3">
            <a:alphaModFix amt="40000"/>
            <a:extLst>
              <a:ext uri="{837473B0-CC2E-450A-ABE3-18F120FF3D39}">
                <a1611:picAttrSrcUrl xmlns:a1611="http://schemas.microsoft.com/office/drawing/2016/11/main" r:id="rId4"/>
              </a:ext>
            </a:extLst>
          </a:blip>
          <a:stretch>
            <a:fillRect/>
          </a:stretch>
        </p:blipFill>
        <p:spPr>
          <a:xfrm rot="16200000" flipV="1">
            <a:off x="6063651" y="3187506"/>
            <a:ext cx="4683512" cy="1466037"/>
          </a:xfrm>
          <a:prstGeom prst="rect">
            <a:avLst/>
          </a:prstGeom>
        </p:spPr>
      </p:pic>
      <p:pic>
        <p:nvPicPr>
          <p:cNvPr id="6" name="Picture 5">
            <a:extLst>
              <a:ext uri="{FF2B5EF4-FFF2-40B4-BE49-F238E27FC236}">
                <a16:creationId xmlns:a16="http://schemas.microsoft.com/office/drawing/2014/main" id="{D63BFE0A-4EF6-47DF-ADFA-474E9750CE8E}"/>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6047280" y="3552825"/>
            <a:ext cx="1813627" cy="1209675"/>
          </a:xfrm>
          <a:prstGeom prst="rect">
            <a:avLst/>
          </a:prstGeom>
        </p:spPr>
      </p:pic>
    </p:spTree>
    <p:extLst>
      <p:ext uri="{BB962C8B-B14F-4D97-AF65-F5344CB8AC3E}">
        <p14:creationId xmlns:p14="http://schemas.microsoft.com/office/powerpoint/2010/main" val="518789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9ECBC1-99CC-1342-A7BB-166CC8BC164B}"/>
              </a:ext>
            </a:extLst>
          </p:cNvPr>
          <p:cNvSpPr txBox="1"/>
          <p:nvPr/>
        </p:nvSpPr>
        <p:spPr>
          <a:xfrm>
            <a:off x="550605" y="805700"/>
            <a:ext cx="7543801" cy="2431435"/>
          </a:xfrm>
          <a:prstGeom prst="rect">
            <a:avLst/>
          </a:prstGeom>
          <a:noFill/>
        </p:spPr>
        <p:txBody>
          <a:bodyPr wrap="square" rtlCol="0">
            <a:spAutoFit/>
          </a:bodyPr>
          <a:lstStyle/>
          <a:p>
            <a:r>
              <a:rPr lang="en-US" sz="2400" b="1" dirty="0">
                <a:solidFill>
                  <a:srgbClr val="0741A3"/>
                </a:solidFill>
                <a:latin typeface="Arial" panose="020B0604020202020204" pitchFamily="34" charset="0"/>
                <a:cs typeface="Arial" panose="020B0604020202020204" pitchFamily="34" charset="0"/>
              </a:rPr>
              <a:t>EQIP Eligibility </a:t>
            </a:r>
          </a:p>
          <a:p>
            <a:endParaRPr lang="en-US" sz="2400" b="1" dirty="0">
              <a:solidFill>
                <a:srgbClr val="0741A3"/>
              </a:solidFill>
              <a:latin typeface="Arial" panose="020B0604020202020204" pitchFamily="34" charset="0"/>
              <a:cs typeface="Arial" panose="020B0604020202020204" pitchFamily="34" charset="0"/>
            </a:endParaRPr>
          </a:p>
          <a:p>
            <a:pPr lvl="0"/>
            <a:r>
              <a:rPr lang="en-US" sz="2400" b="1" dirty="0">
                <a:solidFill>
                  <a:srgbClr val="000000"/>
                </a:solidFill>
                <a:latin typeface="Arial" panose="020B0604020202020204" pitchFamily="34" charset="0"/>
                <a:cs typeface="Arial" panose="020B0604020202020204" pitchFamily="34" charset="0"/>
              </a:rPr>
              <a:t>Adjusted Gross Income Waivers</a:t>
            </a:r>
          </a:p>
          <a:p>
            <a:pPr lvl="0"/>
            <a:endParaRPr lang="en-US" sz="800" b="1" dirty="0">
              <a:solidFill>
                <a:srgbClr val="000000"/>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Pending publication of </a:t>
            </a:r>
            <a:r>
              <a:rPr lang="en-US" sz="2400" dirty="0"/>
              <a:t>7 CFR Part 1400 or, Departmental Delegation Regulation </a:t>
            </a:r>
          </a:p>
          <a:p>
            <a:pPr marL="342900" lvl="0" indent="-342900">
              <a:buFont typeface="Arial" panose="020B0604020202020204" pitchFamily="34" charset="0"/>
              <a:buChar char="•"/>
            </a:pPr>
            <a:r>
              <a:rPr lang="en-US" sz="2400" dirty="0"/>
              <a:t>Waiver authority will be delegated to the Chief</a:t>
            </a:r>
          </a:p>
        </p:txBody>
      </p:sp>
      <p:pic>
        <p:nvPicPr>
          <p:cNvPr id="5" name="Picture 4">
            <a:extLst>
              <a:ext uri="{FF2B5EF4-FFF2-40B4-BE49-F238E27FC236}">
                <a16:creationId xmlns:a16="http://schemas.microsoft.com/office/drawing/2014/main" id="{DE046620-4B9C-4297-B477-ADADC27748EA}"/>
              </a:ext>
            </a:extLst>
          </p:cNvPr>
          <p:cNvPicPr>
            <a:picLocks noChangeAspect="1"/>
          </p:cNvPicPr>
          <p:nvPr/>
        </p:nvPicPr>
        <p:blipFill>
          <a:blip r:embed="rId3">
            <a:alphaModFix amt="40000"/>
            <a:extLst>
              <a:ext uri="{837473B0-CC2E-450A-ABE3-18F120FF3D39}">
                <a1611:picAttrSrcUrl xmlns:a1611="http://schemas.microsoft.com/office/drawing/2016/11/main" r:id="rId4"/>
              </a:ext>
            </a:extLst>
          </a:blip>
          <a:stretch>
            <a:fillRect/>
          </a:stretch>
        </p:blipFill>
        <p:spPr>
          <a:xfrm rot="16200000" flipV="1">
            <a:off x="6063651" y="3187506"/>
            <a:ext cx="4683512" cy="1466037"/>
          </a:xfrm>
          <a:prstGeom prst="rect">
            <a:avLst/>
          </a:prstGeom>
        </p:spPr>
      </p:pic>
      <p:pic>
        <p:nvPicPr>
          <p:cNvPr id="7" name="Picture 6">
            <a:extLst>
              <a:ext uri="{FF2B5EF4-FFF2-40B4-BE49-F238E27FC236}">
                <a16:creationId xmlns:a16="http://schemas.microsoft.com/office/drawing/2014/main" id="{4A1369B3-70B3-4A12-9C93-52A1BB0B613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550605" y="3240586"/>
            <a:ext cx="3051768" cy="2288826"/>
          </a:xfrm>
          <a:prstGeom prst="rect">
            <a:avLst/>
          </a:prstGeom>
        </p:spPr>
      </p:pic>
      <p:sp>
        <p:nvSpPr>
          <p:cNvPr id="9" name="TextBox 8">
            <a:extLst>
              <a:ext uri="{FF2B5EF4-FFF2-40B4-BE49-F238E27FC236}">
                <a16:creationId xmlns:a16="http://schemas.microsoft.com/office/drawing/2014/main" id="{67BD069C-B22F-497A-BF94-6ED5B4435E6E}"/>
              </a:ext>
            </a:extLst>
          </p:cNvPr>
          <p:cNvSpPr txBox="1"/>
          <p:nvPr/>
        </p:nvSpPr>
        <p:spPr>
          <a:xfrm>
            <a:off x="2857502" y="3237135"/>
            <a:ext cx="4814885" cy="2015936"/>
          </a:xfrm>
          <a:prstGeom prst="rect">
            <a:avLst/>
          </a:prstGeom>
          <a:noFill/>
        </p:spPr>
        <p:txBody>
          <a:bodyPr wrap="square" rtlCol="0">
            <a:spAutoFit/>
          </a:bodyPr>
          <a:lstStyle/>
          <a:p>
            <a:pPr marL="1257300" lvl="2" indent="-342900">
              <a:spcAft>
                <a:spcPts val="600"/>
              </a:spcAft>
              <a:buFont typeface="Arial" panose="020B0604020202020204" pitchFamily="34" charset="0"/>
              <a:buChar char="•"/>
            </a:pPr>
            <a:r>
              <a:rPr lang="en-US" sz="2400" dirty="0"/>
              <a:t>For projects that will result in the ‘protection of environmentally sensitive land of special significance</a:t>
            </a:r>
          </a:p>
          <a:p>
            <a:pPr marL="1257300" lvl="2" indent="-342900">
              <a:spcAft>
                <a:spcPts val="600"/>
              </a:spcAft>
              <a:buFont typeface="Arial" panose="020B0604020202020204" pitchFamily="34" charset="0"/>
              <a:buChar char="•"/>
            </a:pPr>
            <a:r>
              <a:rPr lang="en-US" sz="2400" dirty="0"/>
              <a:t>ACEP, AMA, CIG, CSP, EQIP</a:t>
            </a:r>
            <a:endParaRPr lang="en-US" sz="24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34502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9ECBC1-99CC-1342-A7BB-166CC8BC164B}"/>
              </a:ext>
            </a:extLst>
          </p:cNvPr>
          <p:cNvSpPr txBox="1"/>
          <p:nvPr/>
        </p:nvSpPr>
        <p:spPr>
          <a:xfrm>
            <a:off x="128587" y="1031915"/>
            <a:ext cx="7543801" cy="4247317"/>
          </a:xfrm>
          <a:prstGeom prst="rect">
            <a:avLst/>
          </a:prstGeom>
          <a:noFill/>
        </p:spPr>
        <p:txBody>
          <a:bodyPr wrap="square" rtlCol="0">
            <a:spAutoFit/>
          </a:bodyPr>
          <a:lstStyle/>
          <a:p>
            <a:r>
              <a:rPr lang="en-US" sz="2400" b="1" dirty="0">
                <a:solidFill>
                  <a:srgbClr val="0741A3"/>
                </a:solidFill>
                <a:latin typeface="Arial" panose="020B0604020202020204" pitchFamily="34" charset="0"/>
                <a:cs typeface="Arial" panose="020B0604020202020204" pitchFamily="34" charset="0"/>
              </a:rPr>
              <a:t>EQIP Planning </a:t>
            </a:r>
          </a:p>
          <a:p>
            <a:endParaRPr lang="en-US" sz="2400" b="1" dirty="0">
              <a:solidFill>
                <a:srgbClr val="0741A3"/>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Changes in land use or land management system– </a:t>
            </a:r>
          </a:p>
          <a:p>
            <a:pPr marL="742950" lvl="1" indent="-28575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Updated terminology to align with CSP</a:t>
            </a:r>
          </a:p>
          <a:p>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Animal feeding operations–</a:t>
            </a: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Additional Criteria was Added to expand operation of an AFO or relocating an AFO to require a site-specific EA or EIS</a:t>
            </a:r>
          </a:p>
          <a:p>
            <a:endParaRPr lang="en-US" sz="800" dirty="0">
              <a:latin typeface="Arial" panose="020B0604020202020204" pitchFamily="34" charset="0"/>
              <a:cs typeface="Arial" panose="020B0604020202020204" pitchFamily="34" charset="0"/>
            </a:endParaRPr>
          </a:p>
          <a:p>
            <a:pPr lvl="1"/>
            <a:endParaRPr lang="en-US" sz="2000" b="1" dirty="0">
              <a:latin typeface="Arial" panose="020B0604020202020204" pitchFamily="34" charset="0"/>
              <a:cs typeface="Arial" panose="020B0604020202020204" pitchFamily="34" charset="0"/>
            </a:endParaRPr>
          </a:p>
          <a:p>
            <a:pPr lvl="1"/>
            <a:endParaRPr lang="en-US" sz="800" i="1" dirty="0">
              <a:latin typeface="Arial" panose="020B0604020202020204" pitchFamily="34" charset="0"/>
              <a:cs typeface="Arial" panose="020B0604020202020204" pitchFamily="34" charset="0"/>
            </a:endParaRPr>
          </a:p>
          <a:p>
            <a:pPr lvl="1"/>
            <a:endParaRPr lang="en-US" i="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DE046620-4B9C-4297-B477-ADADC27748EA}"/>
              </a:ext>
            </a:extLst>
          </p:cNvPr>
          <p:cNvPicPr>
            <a:picLocks noChangeAspect="1"/>
          </p:cNvPicPr>
          <p:nvPr/>
        </p:nvPicPr>
        <p:blipFill>
          <a:blip r:embed="rId3">
            <a:alphaModFix amt="40000"/>
            <a:extLst>
              <a:ext uri="{837473B0-CC2E-450A-ABE3-18F120FF3D39}">
                <a1611:picAttrSrcUrl xmlns:a1611="http://schemas.microsoft.com/office/drawing/2016/11/main" r:id="rId4"/>
              </a:ext>
            </a:extLst>
          </a:blip>
          <a:stretch>
            <a:fillRect/>
          </a:stretch>
        </p:blipFill>
        <p:spPr>
          <a:xfrm rot="16200000" flipV="1">
            <a:off x="6063651" y="3187506"/>
            <a:ext cx="4683512" cy="1466037"/>
          </a:xfrm>
          <a:prstGeom prst="rect">
            <a:avLst/>
          </a:prstGeom>
        </p:spPr>
      </p:pic>
      <p:pic>
        <p:nvPicPr>
          <p:cNvPr id="6" name="Picture 5">
            <a:extLst>
              <a:ext uri="{FF2B5EF4-FFF2-40B4-BE49-F238E27FC236}">
                <a16:creationId xmlns:a16="http://schemas.microsoft.com/office/drawing/2014/main" id="{C4B8D4D7-ED21-45C0-A889-CBE8856AFD97}"/>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3234689" y="4374832"/>
            <a:ext cx="4517709" cy="2258855"/>
          </a:xfrm>
          <a:prstGeom prst="rect">
            <a:avLst/>
          </a:prstGeom>
        </p:spPr>
      </p:pic>
      <p:sp>
        <p:nvSpPr>
          <p:cNvPr id="2" name="TextBox 1">
            <a:extLst>
              <a:ext uri="{FF2B5EF4-FFF2-40B4-BE49-F238E27FC236}">
                <a16:creationId xmlns:a16="http://schemas.microsoft.com/office/drawing/2014/main" id="{CA88DACC-2B94-4E77-B894-94D61B1960C4}"/>
              </a:ext>
            </a:extLst>
          </p:cNvPr>
          <p:cNvSpPr txBox="1"/>
          <p:nvPr/>
        </p:nvSpPr>
        <p:spPr>
          <a:xfrm>
            <a:off x="354330" y="4374832"/>
            <a:ext cx="2434590" cy="1569660"/>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PROGRESSIVE PLANNING</a:t>
            </a:r>
          </a:p>
          <a:p>
            <a:r>
              <a:rPr lang="en-US" sz="2400" dirty="0">
                <a:latin typeface="Arial" panose="020B0604020202020204" pitchFamily="34" charset="0"/>
                <a:cs typeface="Arial" panose="020B0604020202020204" pitchFamily="34" charset="0"/>
              </a:rPr>
              <a:t>ALLOWED FOR CNMP’s</a:t>
            </a:r>
          </a:p>
        </p:txBody>
      </p:sp>
      <p:pic>
        <p:nvPicPr>
          <p:cNvPr id="7" name="Picture 6" descr="A picture containing clipart&#10;&#10;Description automatically generated">
            <a:extLst>
              <a:ext uri="{FF2B5EF4-FFF2-40B4-BE49-F238E27FC236}">
                <a16:creationId xmlns:a16="http://schemas.microsoft.com/office/drawing/2014/main" id="{29334F4D-95DA-46B3-BD3E-8CF748134EE6}"/>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7322339" y="3207417"/>
            <a:ext cx="1502800" cy="1004310"/>
          </a:xfrm>
          <a:prstGeom prst="rect">
            <a:avLst/>
          </a:prstGeom>
        </p:spPr>
      </p:pic>
    </p:spTree>
    <p:extLst>
      <p:ext uri="{BB962C8B-B14F-4D97-AF65-F5344CB8AC3E}">
        <p14:creationId xmlns:p14="http://schemas.microsoft.com/office/powerpoint/2010/main" val="32452360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9ECBC1-99CC-1342-A7BB-166CC8BC164B}"/>
              </a:ext>
            </a:extLst>
          </p:cNvPr>
          <p:cNvSpPr txBox="1"/>
          <p:nvPr/>
        </p:nvSpPr>
        <p:spPr>
          <a:xfrm>
            <a:off x="83980" y="932832"/>
            <a:ext cx="7900292" cy="5909310"/>
          </a:xfrm>
          <a:prstGeom prst="rect">
            <a:avLst/>
          </a:prstGeom>
          <a:noFill/>
        </p:spPr>
        <p:txBody>
          <a:bodyPr wrap="square" rtlCol="0">
            <a:spAutoFit/>
          </a:bodyPr>
          <a:lstStyle/>
          <a:p>
            <a:r>
              <a:rPr lang="en-US" sz="2400" b="1" dirty="0">
                <a:solidFill>
                  <a:srgbClr val="0741A3"/>
                </a:solidFill>
                <a:latin typeface="Arial" panose="020B0604020202020204" pitchFamily="34" charset="0"/>
                <a:cs typeface="Arial" panose="020B0604020202020204" pitchFamily="34" charset="0"/>
              </a:rPr>
              <a:t>EQIP Contracting and Contract Management</a:t>
            </a:r>
            <a:endParaRPr lang="en-US" sz="1000" dirty="0">
              <a:solidFill>
                <a:srgbClr val="000000"/>
              </a:solidFill>
              <a:latin typeface="Arial" panose="020B0604020202020204" pitchFamily="34" charset="0"/>
              <a:cs typeface="Arial" panose="020B0604020202020204" pitchFamily="34" charset="0"/>
            </a:endParaRPr>
          </a:p>
          <a:p>
            <a:pPr lvl="1"/>
            <a:endParaRPr lang="en-US" sz="24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sz="2300" dirty="0">
                <a:latin typeface="Arial" panose="020B0604020202020204" pitchFamily="34" charset="0"/>
                <a:cs typeface="Arial" panose="020B0604020202020204" pitchFamily="34" charset="0"/>
              </a:rPr>
              <a:t>The EQIP Plan of Operations is used to record HUP decision to receive / not receive an AP, per CIN</a:t>
            </a:r>
          </a:p>
          <a:p>
            <a:pPr lvl="1"/>
            <a:endParaRPr lang="en-US" sz="8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sz="2300" dirty="0">
                <a:latin typeface="Arial" panose="020B0604020202020204" pitchFamily="34" charset="0"/>
                <a:cs typeface="Arial" panose="020B0604020202020204" pitchFamily="34" charset="0"/>
              </a:rPr>
              <a:t>Contract terms may be extended for certain projects to ensure establishment and function:</a:t>
            </a:r>
          </a:p>
          <a:p>
            <a:pPr marL="1200150" lvl="2" indent="-285750">
              <a:buFont typeface="Arial" panose="020B0604020202020204" pitchFamily="34" charset="0"/>
              <a:buChar char="•"/>
            </a:pPr>
            <a:r>
              <a:rPr lang="en-US" sz="2300" dirty="0">
                <a:latin typeface="Arial" panose="020B0604020202020204" pitchFamily="34" charset="0"/>
                <a:cs typeface="Arial" panose="020B0604020202020204" pitchFamily="34" charset="0"/>
              </a:rPr>
              <a:t>Wildlife habitat</a:t>
            </a:r>
          </a:p>
          <a:p>
            <a:pPr marL="1200150" lvl="2" indent="-285750">
              <a:buFont typeface="Arial" panose="020B0604020202020204" pitchFamily="34" charset="0"/>
              <a:buChar char="•"/>
            </a:pPr>
            <a:r>
              <a:rPr lang="en-US" sz="2300" dirty="0">
                <a:latin typeface="Arial" panose="020B0604020202020204" pitchFamily="34" charset="0"/>
                <a:cs typeface="Arial" panose="020B0604020202020204" pitchFamily="34" charset="0"/>
              </a:rPr>
              <a:t>Long lifespan</a:t>
            </a:r>
          </a:p>
          <a:p>
            <a:pPr lvl="2"/>
            <a:endParaRPr lang="en-US" sz="800" dirty="0">
              <a:latin typeface="Arial" panose="020B0604020202020204" pitchFamily="34" charset="0"/>
              <a:cs typeface="Arial" panose="020B0604020202020204" pitchFamily="34" charset="0"/>
            </a:endParaRPr>
          </a:p>
          <a:p>
            <a:pPr marL="800100" lvl="1" indent="-342900">
              <a:buFont typeface="Arial" panose="020B0604020202020204" pitchFamily="34" charset="0"/>
              <a:buChar char="•"/>
            </a:pPr>
            <a:r>
              <a:rPr lang="en-US" sz="2300" dirty="0">
                <a:solidFill>
                  <a:srgbClr val="000000"/>
                </a:solidFill>
                <a:latin typeface="Arial" panose="020B0604020202020204" pitchFamily="34" charset="0"/>
                <a:cs typeface="Arial" panose="020B0604020202020204" pitchFamily="34" charset="0"/>
              </a:rPr>
              <a:t>2018 FB allows progressive implementation of CNMP’s if:</a:t>
            </a:r>
          </a:p>
          <a:p>
            <a:pPr marL="1257300" lvl="2" indent="-342900">
              <a:buFont typeface="Arial" panose="020B0604020202020204" pitchFamily="34" charset="0"/>
              <a:buChar char="•"/>
            </a:pPr>
            <a:r>
              <a:rPr lang="en-US" sz="2300" dirty="0">
                <a:solidFill>
                  <a:srgbClr val="000000"/>
                </a:solidFill>
                <a:latin typeface="Arial" panose="020B0604020202020204" pitchFamily="34" charset="0"/>
                <a:cs typeface="Arial" panose="020B0604020202020204" pitchFamily="34" charset="0"/>
              </a:rPr>
              <a:t>Implemented practices are operable and function</a:t>
            </a:r>
          </a:p>
          <a:p>
            <a:pPr marL="1257300" lvl="2" indent="-342900">
              <a:buFont typeface="Arial" panose="020B0604020202020204" pitchFamily="34" charset="0"/>
              <a:buChar char="•"/>
            </a:pPr>
            <a:r>
              <a:rPr lang="en-US" sz="2300" dirty="0">
                <a:solidFill>
                  <a:srgbClr val="000000"/>
                </a:solidFill>
                <a:latin typeface="Arial" panose="020B0604020202020204" pitchFamily="34" charset="0"/>
                <a:cs typeface="Arial" panose="020B0604020202020204" pitchFamily="34" charset="0"/>
              </a:rPr>
              <a:t>Participant follows a nutrient management plan</a:t>
            </a:r>
          </a:p>
          <a:p>
            <a:pPr marL="1257300" lvl="2" indent="-342900">
              <a:buFont typeface="Arial" panose="020B0604020202020204" pitchFamily="34" charset="0"/>
              <a:buChar char="•"/>
            </a:pPr>
            <a:r>
              <a:rPr lang="en-US" sz="2300" dirty="0">
                <a:solidFill>
                  <a:srgbClr val="000000"/>
                </a:solidFill>
                <a:latin typeface="Arial" panose="020B0604020202020204" pitchFamily="34" charset="0"/>
                <a:cs typeface="Arial" panose="020B0604020202020204" pitchFamily="34" charset="0"/>
              </a:rPr>
              <a:t>Practices in the system must meet the planning criteria</a:t>
            </a:r>
          </a:p>
          <a:p>
            <a:pPr marL="1257300" lvl="2" indent="-342900">
              <a:buFont typeface="Arial" panose="020B0604020202020204" pitchFamily="34" charset="0"/>
              <a:buChar char="•"/>
            </a:pPr>
            <a:endParaRPr lang="en-US" sz="2000" dirty="0">
              <a:solidFill>
                <a:srgbClr val="000000"/>
              </a:solidFill>
              <a:latin typeface="Arial" panose="020B0604020202020204" pitchFamily="34" charset="0"/>
              <a:cs typeface="Arial" panose="020B0604020202020204" pitchFamily="34" charset="0"/>
            </a:endParaRPr>
          </a:p>
          <a:p>
            <a:pPr lvl="1"/>
            <a:endParaRPr lang="en-US" i="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DE046620-4B9C-4297-B477-ADADC27748EA}"/>
              </a:ext>
            </a:extLst>
          </p:cNvPr>
          <p:cNvPicPr>
            <a:picLocks noChangeAspect="1"/>
          </p:cNvPicPr>
          <p:nvPr/>
        </p:nvPicPr>
        <p:blipFill>
          <a:blip r:embed="rId3">
            <a:alphaModFix amt="40000"/>
            <a:extLst>
              <a:ext uri="{837473B0-CC2E-450A-ABE3-18F120FF3D39}">
                <a1611:picAttrSrcUrl xmlns:a1611="http://schemas.microsoft.com/office/drawing/2016/11/main" r:id="rId4"/>
              </a:ext>
            </a:extLst>
          </a:blip>
          <a:stretch>
            <a:fillRect/>
          </a:stretch>
        </p:blipFill>
        <p:spPr>
          <a:xfrm rot="16200000" flipV="1">
            <a:off x="6063651" y="3187506"/>
            <a:ext cx="4683512" cy="1466037"/>
          </a:xfrm>
          <a:prstGeom prst="rect">
            <a:avLst/>
          </a:prstGeom>
        </p:spPr>
      </p:pic>
      <p:pic>
        <p:nvPicPr>
          <p:cNvPr id="6" name="Picture 5" descr="A picture containing clipart&#10;&#10;Description automatically generated">
            <a:extLst>
              <a:ext uri="{FF2B5EF4-FFF2-40B4-BE49-F238E27FC236}">
                <a16:creationId xmlns:a16="http://schemas.microsoft.com/office/drawing/2014/main" id="{F5290448-538F-4E41-A5DF-A37760CF8D87}"/>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6018110" y="3041424"/>
            <a:ext cx="1346251" cy="899689"/>
          </a:xfrm>
          <a:prstGeom prst="rect">
            <a:avLst/>
          </a:prstGeom>
        </p:spPr>
      </p:pic>
    </p:spTree>
    <p:extLst>
      <p:ext uri="{BB962C8B-B14F-4D97-AF65-F5344CB8AC3E}">
        <p14:creationId xmlns:p14="http://schemas.microsoft.com/office/powerpoint/2010/main" val="1119528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9ECBC1-99CC-1342-A7BB-166CC8BC164B}"/>
              </a:ext>
            </a:extLst>
          </p:cNvPr>
          <p:cNvSpPr txBox="1"/>
          <p:nvPr/>
        </p:nvSpPr>
        <p:spPr>
          <a:xfrm>
            <a:off x="305571" y="1443841"/>
            <a:ext cx="7449364" cy="39703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741A3"/>
                </a:solidFill>
                <a:effectLst/>
                <a:uLnTx/>
                <a:uFillTx/>
                <a:latin typeface="Arial" panose="020B0604020202020204" pitchFamily="34" charset="0"/>
                <a:ea typeface="+mn-ea"/>
                <a:cs typeface="Arial" panose="020B0604020202020204" pitchFamily="34" charset="0"/>
              </a:rPr>
              <a:t>Application Processing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Disaster Assistance</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Provides STC’s authority to waive 30-day sign up period, announcement, and request for payment schedule items </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An SOP is under development to provide procedural guidance for states’ to request funds, disaster reports, urgency, etc.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ACT Now</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(aka, Fast Pass)—is under development:</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Will allow states to fast track applications based on certain criteria, and</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This is a customer service improvement</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E95B1A72-0A32-47A2-BDC4-C8D11E410C0E}"/>
              </a:ext>
            </a:extLst>
          </p:cNvPr>
          <p:cNvPicPr>
            <a:picLocks noChangeAspect="1"/>
          </p:cNvPicPr>
          <p:nvPr/>
        </p:nvPicPr>
        <p:blipFill>
          <a:blip r:embed="rId3">
            <a:alphaModFix amt="40000"/>
            <a:extLst>
              <a:ext uri="{837473B0-CC2E-450A-ABE3-18F120FF3D39}">
                <a1611:picAttrSrcUrl xmlns:a1611="http://schemas.microsoft.com/office/drawing/2016/11/main" r:id="rId4"/>
              </a:ext>
            </a:extLst>
          </a:blip>
          <a:stretch>
            <a:fillRect/>
          </a:stretch>
        </p:blipFill>
        <p:spPr>
          <a:xfrm rot="16200000" flipV="1">
            <a:off x="6063651" y="3187506"/>
            <a:ext cx="4683512" cy="1466037"/>
          </a:xfrm>
          <a:prstGeom prst="rect">
            <a:avLst/>
          </a:prstGeom>
        </p:spPr>
      </p:pic>
      <p:pic>
        <p:nvPicPr>
          <p:cNvPr id="6" name="Picture 5" descr="A picture containing clipart&#10;&#10;Description automatically generated">
            <a:extLst>
              <a:ext uri="{FF2B5EF4-FFF2-40B4-BE49-F238E27FC236}">
                <a16:creationId xmlns:a16="http://schemas.microsoft.com/office/drawing/2014/main" id="{EBC0595D-7F5D-40AD-8437-0226EAE945B0}"/>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6006346" y="1193403"/>
            <a:ext cx="1748589" cy="1168569"/>
          </a:xfrm>
          <a:prstGeom prst="rect">
            <a:avLst/>
          </a:prstGeom>
        </p:spPr>
      </p:pic>
    </p:spTree>
    <p:extLst>
      <p:ext uri="{BB962C8B-B14F-4D97-AF65-F5344CB8AC3E}">
        <p14:creationId xmlns:p14="http://schemas.microsoft.com/office/powerpoint/2010/main" val="685240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394570-B507-4ED4-9725-ADFC957B0905}"/>
              </a:ext>
            </a:extLst>
          </p:cNvPr>
          <p:cNvSpPr/>
          <p:nvPr/>
        </p:nvSpPr>
        <p:spPr>
          <a:xfrm>
            <a:off x="1177290" y="480060"/>
            <a:ext cx="6162294" cy="984885"/>
          </a:xfrm>
          <a:prstGeom prst="rect">
            <a:avLst/>
          </a:prstGeom>
        </p:spPr>
        <p:txBody>
          <a:bodyPr wrap="square">
            <a:spAutoFit/>
          </a:bodyPr>
          <a:lstStyle/>
          <a:p>
            <a:pPr algn="ctr"/>
            <a:endParaRPr lang="en-US" sz="2000" dirty="0">
              <a:solidFill>
                <a:srgbClr val="000000"/>
              </a:solidFill>
              <a:latin typeface="Arial" panose="020B0604020202020204" pitchFamily="34" charset="0"/>
            </a:endParaRPr>
          </a:p>
          <a:p>
            <a:pPr algn="ctr"/>
            <a:r>
              <a:rPr lang="en-US" sz="2000" dirty="0">
                <a:solidFill>
                  <a:srgbClr val="000000"/>
                </a:solidFill>
                <a:latin typeface="Arial" panose="020B0604020202020204" pitchFamily="34" charset="0"/>
              </a:rPr>
              <a:t> </a:t>
            </a:r>
            <a:r>
              <a:rPr lang="en-US" b="1" dirty="0">
                <a:solidFill>
                  <a:srgbClr val="000000"/>
                </a:solidFill>
                <a:latin typeface="Arial" panose="020B0604020202020204" pitchFamily="34" charset="0"/>
              </a:rPr>
              <a:t>State Technical Committee/Farm Bill Roll Out Meeting April 22, 2020 10:00 am </a:t>
            </a:r>
            <a:endParaRPr lang="en-US" dirty="0">
              <a:solidFill>
                <a:srgbClr val="000000"/>
              </a:solidFill>
              <a:latin typeface="Arial" panose="020B0604020202020204" pitchFamily="34" charset="0"/>
            </a:endParaRPr>
          </a:p>
        </p:txBody>
      </p:sp>
      <p:sp>
        <p:nvSpPr>
          <p:cNvPr id="5" name="TextBox 4">
            <a:extLst>
              <a:ext uri="{FF2B5EF4-FFF2-40B4-BE49-F238E27FC236}">
                <a16:creationId xmlns:a16="http://schemas.microsoft.com/office/drawing/2014/main" id="{FB60A148-9F26-4E96-B38A-B609C765CDFB}"/>
              </a:ext>
            </a:extLst>
          </p:cNvPr>
          <p:cNvSpPr txBox="1"/>
          <p:nvPr/>
        </p:nvSpPr>
        <p:spPr>
          <a:xfrm>
            <a:off x="297180" y="1716048"/>
            <a:ext cx="7669530" cy="4247317"/>
          </a:xfrm>
          <a:prstGeom prst="rect">
            <a:avLst/>
          </a:prstGeom>
          <a:noFill/>
        </p:spPr>
        <p:txBody>
          <a:bodyPr wrap="square" rtlCol="0">
            <a:spAutoFit/>
          </a:bodyPr>
          <a:lstStyle/>
          <a:p>
            <a:r>
              <a:rPr lang="en-US" b="1" dirty="0"/>
              <a:t>Introductions</a:t>
            </a:r>
            <a:r>
              <a:rPr lang="en-US" dirty="0"/>
              <a:t>...........................................................  Kenneth Branch </a:t>
            </a:r>
          </a:p>
          <a:p>
            <a:r>
              <a:rPr lang="en-US" b="1" dirty="0"/>
              <a:t>State Conservationist </a:t>
            </a:r>
            <a:r>
              <a:rPr lang="en-US" dirty="0"/>
              <a:t>.............................................. Xavier Montoya </a:t>
            </a:r>
          </a:p>
          <a:p>
            <a:r>
              <a:rPr lang="en-US" b="1" dirty="0"/>
              <a:t>Farm Service Agency</a:t>
            </a:r>
            <a:r>
              <a:rPr lang="en-US" dirty="0"/>
              <a:t>…………………………………………….</a:t>
            </a:r>
            <a:r>
              <a:rPr lang="en-US" b="1" dirty="0"/>
              <a:t> </a:t>
            </a:r>
            <a:r>
              <a:rPr lang="en-US" dirty="0"/>
              <a:t>Mike White</a:t>
            </a:r>
          </a:p>
          <a:p>
            <a:r>
              <a:rPr lang="en-US" b="1" dirty="0"/>
              <a:t>Programs FB Roll Out</a:t>
            </a:r>
            <a:r>
              <a:rPr lang="en-US" dirty="0"/>
              <a:t>................................................Kenneth Branch</a:t>
            </a:r>
          </a:p>
          <a:p>
            <a:pPr marL="742950" lvl="1" indent="-285750">
              <a:buFont typeface="Wingdings" panose="05000000000000000000" pitchFamily="2" charset="2"/>
              <a:buChar char="Ø"/>
            </a:pPr>
            <a:r>
              <a:rPr lang="en-US" dirty="0"/>
              <a:t>Environmental Quality Incentives Program (EQIP)- Kenneth/Ana </a:t>
            </a:r>
          </a:p>
          <a:p>
            <a:pPr marL="742950" lvl="1" indent="-285750">
              <a:buFont typeface="Wingdings" panose="05000000000000000000" pitchFamily="2" charset="2"/>
              <a:buChar char="Ø"/>
            </a:pPr>
            <a:r>
              <a:rPr lang="en-US" dirty="0"/>
              <a:t>CD/CART- Ana Gomes</a:t>
            </a:r>
          </a:p>
          <a:p>
            <a:pPr marL="742950" lvl="1" indent="-285750">
              <a:buFont typeface="Wingdings" panose="05000000000000000000" pitchFamily="2" charset="2"/>
              <a:buChar char="Ø"/>
            </a:pPr>
            <a:r>
              <a:rPr lang="en-US" dirty="0"/>
              <a:t>Agricultural Conservation Easement Program(ACEP)- Athena Cholas</a:t>
            </a:r>
          </a:p>
          <a:p>
            <a:pPr marL="742950" lvl="1" indent="-285750">
              <a:buFont typeface="Wingdings" panose="05000000000000000000" pitchFamily="2" charset="2"/>
              <a:buChar char="Ø"/>
            </a:pPr>
            <a:r>
              <a:rPr lang="en-US" dirty="0"/>
              <a:t> Conservation Stewardship Program (CSP)- Athena Cholas</a:t>
            </a:r>
          </a:p>
          <a:p>
            <a:pPr marL="742950" lvl="1" indent="-285750">
              <a:buFont typeface="Wingdings" panose="05000000000000000000" pitchFamily="2" charset="2"/>
              <a:buChar char="Ø"/>
            </a:pPr>
            <a:r>
              <a:rPr lang="en-US" dirty="0"/>
              <a:t>Conservation Innovation Grants (CIG)- Athena Cholas </a:t>
            </a:r>
          </a:p>
          <a:p>
            <a:r>
              <a:rPr lang="en-US" b="1" dirty="0"/>
              <a:t>Regional Conservationist Partnership Program (RCPP)</a:t>
            </a:r>
            <a:r>
              <a:rPr lang="en-US" dirty="0"/>
              <a:t>..</a:t>
            </a:r>
            <a:r>
              <a:rPr lang="en-US" b="1" dirty="0"/>
              <a:t> </a:t>
            </a:r>
            <a:r>
              <a:rPr lang="en-US" dirty="0"/>
              <a:t>Kris Graham Chavez</a:t>
            </a:r>
          </a:p>
          <a:p>
            <a:r>
              <a:rPr lang="en-US" b="1" dirty="0"/>
              <a:t>Conservation Reserve Program CRP</a:t>
            </a:r>
            <a:r>
              <a:rPr lang="en-US" dirty="0"/>
              <a:t>...........................Steve Kadas/Joilynn Gray</a:t>
            </a:r>
          </a:p>
          <a:p>
            <a:r>
              <a:rPr lang="en-US" b="1" dirty="0"/>
              <a:t>Partner Updates </a:t>
            </a:r>
            <a:endParaRPr lang="en-US" dirty="0"/>
          </a:p>
          <a:p>
            <a:pPr marL="285750" indent="-285750">
              <a:buFont typeface="Wingdings" panose="05000000000000000000" pitchFamily="2" charset="2"/>
              <a:buChar char="Ø"/>
            </a:pPr>
            <a:r>
              <a:rPr lang="en-US" dirty="0"/>
              <a:t>State Forestry </a:t>
            </a:r>
          </a:p>
          <a:p>
            <a:pPr marL="285750" indent="-285750">
              <a:buFont typeface="Wingdings" panose="05000000000000000000" pitchFamily="2" charset="2"/>
              <a:buChar char="Ø"/>
            </a:pPr>
            <a:r>
              <a:rPr lang="en-US" dirty="0"/>
              <a:t>Others</a:t>
            </a:r>
          </a:p>
          <a:p>
            <a:r>
              <a:rPr lang="en-US" b="1" dirty="0"/>
              <a:t>Questions</a:t>
            </a:r>
          </a:p>
        </p:txBody>
      </p:sp>
    </p:spTree>
    <p:extLst>
      <p:ext uri="{BB962C8B-B14F-4D97-AF65-F5344CB8AC3E}">
        <p14:creationId xmlns:p14="http://schemas.microsoft.com/office/powerpoint/2010/main" val="19470915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9ECBC1-99CC-1342-A7BB-166CC8BC164B}"/>
              </a:ext>
            </a:extLst>
          </p:cNvPr>
          <p:cNvSpPr txBox="1"/>
          <p:nvPr/>
        </p:nvSpPr>
        <p:spPr>
          <a:xfrm>
            <a:off x="128587" y="1114612"/>
            <a:ext cx="7543801" cy="5293757"/>
          </a:xfrm>
          <a:prstGeom prst="rect">
            <a:avLst/>
          </a:prstGeom>
          <a:noFill/>
        </p:spPr>
        <p:txBody>
          <a:bodyPr wrap="square" rtlCol="0">
            <a:spAutoFit/>
          </a:bodyPr>
          <a:lstStyle/>
          <a:p>
            <a:r>
              <a:rPr lang="en-US" sz="2400" b="1" dirty="0">
                <a:solidFill>
                  <a:srgbClr val="0741A3"/>
                </a:solidFill>
                <a:latin typeface="Arial" panose="020B0604020202020204" pitchFamily="34" charset="0"/>
                <a:cs typeface="Arial" panose="020B0604020202020204" pitchFamily="34" charset="0"/>
              </a:rPr>
              <a:t>Advance Payments</a:t>
            </a:r>
          </a:p>
          <a:p>
            <a:pPr lvl="1"/>
            <a:endParaRPr lang="en-US" sz="2400" dirty="0">
              <a:solidFill>
                <a:srgbClr val="000000"/>
              </a:solidFill>
              <a:latin typeface="Arial" panose="020B0604020202020204" pitchFamily="34" charset="0"/>
              <a:cs typeface="Arial" panose="020B0604020202020204" pitchFamily="34" charset="0"/>
            </a:endParaRPr>
          </a:p>
          <a:p>
            <a:pPr lvl="1"/>
            <a:r>
              <a:rPr lang="en-US" sz="2400" b="1" dirty="0">
                <a:latin typeface="Arial" panose="020B0604020202020204" pitchFamily="34" charset="0"/>
                <a:cs typeface="Arial" panose="020B0604020202020204" pitchFamily="34" charset="0"/>
              </a:rPr>
              <a:t>Advance Payments—Farm Bill18</a:t>
            </a:r>
            <a:r>
              <a:rPr lang="en-US" sz="2400" dirty="0">
                <a:latin typeface="Arial" panose="020B0604020202020204" pitchFamily="34" charset="0"/>
                <a:cs typeface="Arial" panose="020B0604020202020204" pitchFamily="34" charset="0"/>
              </a:rPr>
              <a:t>:</a:t>
            </a:r>
          </a:p>
          <a:p>
            <a:pPr marL="1200150" lvl="2"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Authorizes 50% of practice payment to HU Producers for materials or services</a:t>
            </a:r>
          </a:p>
          <a:p>
            <a:pPr lvl="2"/>
            <a:endParaRPr lang="en-US" sz="800" dirty="0">
              <a:latin typeface="Arial" panose="020B0604020202020204" pitchFamily="34" charset="0"/>
              <a:cs typeface="Arial" panose="020B0604020202020204" pitchFamily="34" charset="0"/>
            </a:endParaRPr>
          </a:p>
          <a:p>
            <a:pPr marL="1200150" lvl="2"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NRCS must notify HUP of AP availability</a:t>
            </a:r>
          </a:p>
          <a:p>
            <a:pPr lvl="1"/>
            <a:endParaRPr lang="en-US" sz="800" dirty="0">
              <a:latin typeface="Arial" panose="020B0604020202020204" pitchFamily="34" charset="0"/>
              <a:cs typeface="Arial" panose="020B0604020202020204" pitchFamily="34" charset="0"/>
            </a:endParaRPr>
          </a:p>
          <a:p>
            <a:pPr marL="1200150" lvl="2"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NRCS must document AP election on a CIN basis</a:t>
            </a:r>
          </a:p>
          <a:p>
            <a:pPr lvl="1"/>
            <a:endParaRPr lang="en-US" sz="800" dirty="0">
              <a:latin typeface="Arial" panose="020B0604020202020204" pitchFamily="34" charset="0"/>
              <a:cs typeface="Arial" panose="020B0604020202020204" pitchFamily="34" charset="0"/>
            </a:endParaRPr>
          </a:p>
          <a:p>
            <a:pPr marL="1200150" lvl="2" indent="-28575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AP funds must be expended within 90 days of receipt</a:t>
            </a:r>
          </a:p>
          <a:p>
            <a:pPr lvl="1"/>
            <a:endParaRPr lang="en-US" sz="800" dirty="0">
              <a:solidFill>
                <a:srgbClr val="000000"/>
              </a:solidFill>
              <a:latin typeface="Arial" panose="020B0604020202020204" pitchFamily="34" charset="0"/>
              <a:cs typeface="Arial" panose="020B0604020202020204" pitchFamily="34" charset="0"/>
            </a:endParaRPr>
          </a:p>
          <a:p>
            <a:pPr marL="1200150" lvl="2" indent="-28575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AP practices must be completed as scheduled in plan of operation</a:t>
            </a:r>
          </a:p>
          <a:p>
            <a:pPr lvl="1"/>
            <a:endParaRPr lang="en-US" i="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DE046620-4B9C-4297-B477-ADADC27748EA}"/>
              </a:ext>
            </a:extLst>
          </p:cNvPr>
          <p:cNvPicPr>
            <a:picLocks noChangeAspect="1"/>
          </p:cNvPicPr>
          <p:nvPr/>
        </p:nvPicPr>
        <p:blipFill>
          <a:blip r:embed="rId3">
            <a:alphaModFix amt="40000"/>
            <a:extLst>
              <a:ext uri="{837473B0-CC2E-450A-ABE3-18F120FF3D39}">
                <a1611:picAttrSrcUrl xmlns:a1611="http://schemas.microsoft.com/office/drawing/2016/11/main" r:id="rId4"/>
              </a:ext>
            </a:extLst>
          </a:blip>
          <a:stretch>
            <a:fillRect/>
          </a:stretch>
        </p:blipFill>
        <p:spPr>
          <a:xfrm rot="16200000" flipV="1">
            <a:off x="6063651" y="3187506"/>
            <a:ext cx="4683512" cy="1466037"/>
          </a:xfrm>
          <a:prstGeom prst="rect">
            <a:avLst/>
          </a:prstGeom>
        </p:spPr>
      </p:pic>
      <p:pic>
        <p:nvPicPr>
          <p:cNvPr id="6" name="Picture 5" descr="A picture containing clipart&#10;&#10;Description automatically generated">
            <a:extLst>
              <a:ext uri="{FF2B5EF4-FFF2-40B4-BE49-F238E27FC236}">
                <a16:creationId xmlns:a16="http://schemas.microsoft.com/office/drawing/2014/main" id="{C5A54504-3159-438E-8412-967C635E7BBD}"/>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6136566" y="1102420"/>
            <a:ext cx="1346251" cy="899689"/>
          </a:xfrm>
          <a:prstGeom prst="rect">
            <a:avLst/>
          </a:prstGeom>
        </p:spPr>
      </p:pic>
    </p:spTree>
    <p:extLst>
      <p:ext uri="{BB962C8B-B14F-4D97-AF65-F5344CB8AC3E}">
        <p14:creationId xmlns:p14="http://schemas.microsoft.com/office/powerpoint/2010/main" val="4785283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E7FD4-AB8E-A546-9DA8-97DF9727E8D2}"/>
              </a:ext>
            </a:extLst>
          </p:cNvPr>
          <p:cNvSpPr>
            <a:spLocks noGrp="1"/>
          </p:cNvSpPr>
          <p:nvPr>
            <p:ph type="title"/>
          </p:nvPr>
        </p:nvSpPr>
        <p:spPr>
          <a:xfrm>
            <a:off x="128587" y="783655"/>
            <a:ext cx="8447242" cy="606234"/>
          </a:xfrm>
        </p:spPr>
        <p:txBody>
          <a:bodyPr/>
          <a:lstStyle/>
          <a:p>
            <a:r>
              <a:rPr lang="en-US" dirty="0"/>
              <a:t>Advance Payment - Notification</a:t>
            </a:r>
          </a:p>
        </p:txBody>
      </p:sp>
      <p:sp>
        <p:nvSpPr>
          <p:cNvPr id="4" name="TextBox 3">
            <a:extLst>
              <a:ext uri="{FF2B5EF4-FFF2-40B4-BE49-F238E27FC236}">
                <a16:creationId xmlns:a16="http://schemas.microsoft.com/office/drawing/2014/main" id="{E39ECBC1-99CC-1342-A7BB-166CC8BC164B}"/>
              </a:ext>
            </a:extLst>
          </p:cNvPr>
          <p:cNvSpPr txBox="1"/>
          <p:nvPr/>
        </p:nvSpPr>
        <p:spPr>
          <a:xfrm>
            <a:off x="243840" y="1464136"/>
            <a:ext cx="8725499" cy="4478149"/>
          </a:xfrm>
          <a:prstGeom prst="rect">
            <a:avLst/>
          </a:prstGeom>
          <a:solidFill>
            <a:schemeClr val="bg1"/>
          </a:solidFill>
        </p:spPr>
        <p:txBody>
          <a:bodyPr wrap="square" rtlCol="0">
            <a:spAutoFit/>
          </a:bodyPr>
          <a:lstStyle/>
          <a:p>
            <a:pPr marL="457189" marR="0" lvl="0" indent="-457189"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srgbClr val="000000"/>
                </a:solidFill>
                <a:effectLst/>
                <a:uLnTx/>
                <a:uFillTx/>
                <a:latin typeface="Calibri" panose="020F0502020204030204"/>
                <a:ea typeface="+mn-ea"/>
                <a:cs typeface="+mn-cs"/>
              </a:rPr>
              <a:t>Per FB 2018, Historically Underserved (HU) applicants </a:t>
            </a:r>
            <a:r>
              <a:rPr kumimoji="0" lang="en-US" sz="3000" b="1" i="0" u="sng" strike="noStrike" kern="1200" cap="none" spc="0" normalizeH="0" baseline="0" noProof="0" dirty="0">
                <a:ln>
                  <a:noFill/>
                </a:ln>
                <a:solidFill>
                  <a:srgbClr val="000000"/>
                </a:solidFill>
                <a:effectLst/>
                <a:uLnTx/>
                <a:uFillTx/>
                <a:latin typeface="Calibri" panose="020F0502020204030204"/>
                <a:ea typeface="+mn-ea"/>
                <a:cs typeface="+mn-cs"/>
              </a:rPr>
              <a:t>must</a:t>
            </a:r>
            <a:r>
              <a:rPr kumimoji="0" lang="en-US" sz="3000" b="1"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US" sz="3000" b="1" i="0" u="sng" strike="noStrike" kern="1200" cap="none" spc="0" normalizeH="0" baseline="0" noProof="0" dirty="0">
                <a:ln>
                  <a:noFill/>
                </a:ln>
                <a:solidFill>
                  <a:srgbClr val="000000"/>
                </a:solidFill>
                <a:effectLst/>
                <a:uLnTx/>
                <a:uFillTx/>
                <a:latin typeface="Calibri" panose="020F0502020204030204"/>
                <a:ea typeface="+mn-ea"/>
                <a:cs typeface="+mn-cs"/>
              </a:rPr>
              <a:t>be</a:t>
            </a:r>
            <a:r>
              <a:rPr kumimoji="0" lang="en-US" sz="30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US" sz="3000" b="1" i="0" u="sng" strike="noStrike" kern="1200" cap="none" spc="0" normalizeH="0" baseline="0" noProof="0" dirty="0">
                <a:ln>
                  <a:noFill/>
                </a:ln>
                <a:solidFill>
                  <a:srgbClr val="000000"/>
                </a:solidFill>
                <a:effectLst/>
                <a:uLnTx/>
                <a:uFillTx/>
                <a:latin typeface="Calibri" panose="020F0502020204030204"/>
                <a:ea typeface="+mn-ea"/>
                <a:cs typeface="+mn-cs"/>
              </a:rPr>
              <a:t>notified</a:t>
            </a:r>
            <a:r>
              <a:rPr kumimoji="0" lang="en-US" sz="3000" b="0" i="0" u="none" strike="noStrike" kern="1200" cap="none" spc="0" normalizeH="0" baseline="0" noProof="0" dirty="0">
                <a:ln>
                  <a:noFill/>
                </a:ln>
                <a:solidFill>
                  <a:srgbClr val="000000"/>
                </a:solidFill>
                <a:effectLst/>
                <a:uLnTx/>
                <a:uFillTx/>
                <a:latin typeface="Calibri" panose="020F0502020204030204"/>
                <a:ea typeface="+mn-ea"/>
                <a:cs typeface="+mn-cs"/>
              </a:rPr>
              <a:t> that they may receive advance payments.</a:t>
            </a:r>
          </a:p>
          <a:p>
            <a:pPr marL="457189" marR="0" lvl="0" indent="-457189"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srgbClr val="000000"/>
                </a:solidFill>
                <a:effectLst/>
                <a:uLnTx/>
                <a:uFillTx/>
                <a:latin typeface="Calibri" panose="020F0502020204030204"/>
                <a:ea typeface="+mn-ea"/>
                <a:cs typeface="+mn-cs"/>
              </a:rPr>
              <a:t>Users must </a:t>
            </a:r>
            <a:r>
              <a:rPr kumimoji="0" lang="en-US" sz="3000" b="0" i="0" u="sng" strike="noStrike" kern="1200" cap="none" spc="0" normalizeH="0" baseline="0" noProof="0" dirty="0">
                <a:ln>
                  <a:noFill/>
                </a:ln>
                <a:solidFill>
                  <a:srgbClr val="000000"/>
                </a:solidFill>
                <a:effectLst/>
                <a:uLnTx/>
                <a:uFillTx/>
                <a:latin typeface="Calibri" panose="020F0502020204030204"/>
                <a:ea typeface="+mn-ea"/>
                <a:cs typeface="+mn-cs"/>
              </a:rPr>
              <a:t>document</a:t>
            </a:r>
            <a:r>
              <a:rPr kumimoji="0" lang="en-US" sz="3000" b="0" i="0" u="none" strike="noStrike" kern="1200" cap="none" spc="0" normalizeH="0" baseline="0" noProof="0" dirty="0">
                <a:ln>
                  <a:noFill/>
                </a:ln>
                <a:solidFill>
                  <a:srgbClr val="000000"/>
                </a:solidFill>
                <a:effectLst/>
                <a:uLnTx/>
                <a:uFillTx/>
                <a:latin typeface="Calibri" panose="020F0502020204030204"/>
                <a:ea typeface="+mn-ea"/>
                <a:cs typeface="+mn-cs"/>
              </a:rPr>
              <a:t> the applicant’s intent to request an advance payment.  </a:t>
            </a:r>
          </a:p>
          <a:p>
            <a:pPr marL="457189" marR="0" lvl="0" indent="-457189"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srgbClr val="000000"/>
                </a:solidFill>
                <a:effectLst/>
                <a:uLnTx/>
                <a:uFillTx/>
                <a:latin typeface="Calibri" panose="020F0502020204030204"/>
                <a:ea typeface="+mn-ea"/>
                <a:cs typeface="+mn-cs"/>
              </a:rPr>
              <a:t>The applicant’s decision is selected in the ProTracts Application </a:t>
            </a:r>
          </a:p>
          <a:p>
            <a:pPr marL="457189" marR="0" lvl="0" indent="-457189"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srgbClr val="000000"/>
                </a:solidFill>
                <a:effectLst/>
                <a:uLnTx/>
                <a:uFillTx/>
                <a:latin typeface="Calibri" panose="020F0502020204030204"/>
                <a:ea typeface="+mn-ea"/>
                <a:cs typeface="+mn-cs"/>
              </a:rPr>
              <a:t>This ONLY applies to EQIP 2018 and RCPP-EQIP 2014.</a:t>
            </a:r>
          </a:p>
        </p:txBody>
      </p:sp>
    </p:spTree>
    <p:extLst>
      <p:ext uri="{BB962C8B-B14F-4D97-AF65-F5344CB8AC3E}">
        <p14:creationId xmlns:p14="http://schemas.microsoft.com/office/powerpoint/2010/main" val="14317770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4B270-745D-4D78-93E8-FE76D6B51395}"/>
              </a:ext>
            </a:extLst>
          </p:cNvPr>
          <p:cNvSpPr>
            <a:spLocks noGrp="1"/>
          </p:cNvSpPr>
          <p:nvPr>
            <p:ph type="title"/>
          </p:nvPr>
        </p:nvSpPr>
        <p:spPr>
          <a:xfrm>
            <a:off x="128587" y="808038"/>
            <a:ext cx="8234178" cy="770731"/>
          </a:xfrm>
        </p:spPr>
        <p:txBody>
          <a:bodyPr/>
          <a:lstStyle/>
          <a:p>
            <a:r>
              <a:rPr lang="en-US" dirty="0"/>
              <a:t>Advance Payment - Application</a:t>
            </a:r>
          </a:p>
        </p:txBody>
      </p:sp>
      <p:sp>
        <p:nvSpPr>
          <p:cNvPr id="7" name="Subtitle 2">
            <a:extLst>
              <a:ext uri="{FF2B5EF4-FFF2-40B4-BE49-F238E27FC236}">
                <a16:creationId xmlns:a16="http://schemas.microsoft.com/office/drawing/2014/main" id="{F13F3CBC-D2F4-4294-B0EA-EB36B2FC3C4C}"/>
              </a:ext>
            </a:extLst>
          </p:cNvPr>
          <p:cNvSpPr txBox="1">
            <a:spLocks/>
          </p:cNvSpPr>
          <p:nvPr/>
        </p:nvSpPr>
        <p:spPr>
          <a:xfrm>
            <a:off x="490655" y="1480940"/>
            <a:ext cx="8524758" cy="4834515"/>
          </a:xfrm>
          <a:prstGeom prst="rect">
            <a:avLst/>
          </a:prstGeom>
          <a:solidFill>
            <a:schemeClr val="bg1"/>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189" marR="0" lvl="0" indent="-457189"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Calibri" panose="020F0502020204030204"/>
                <a:ea typeface="+mn-ea"/>
                <a:cs typeface="+mn-cs"/>
              </a:rPr>
              <a:t>The applicant must have a HU category selected under the Applicant Information screen.</a:t>
            </a:r>
          </a:p>
          <a:p>
            <a:pPr marL="457189" marR="0" lvl="0" indent="-457189"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Calibri" panose="020F0502020204030204"/>
                <a:ea typeface="+mn-ea"/>
                <a:cs typeface="+mn-cs"/>
              </a:rPr>
              <a:t>HU refers to: </a:t>
            </a:r>
          </a:p>
          <a:p>
            <a:pPr marL="685800" marR="0" lvl="1" indent="-22860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n-US" sz="3200" b="0" i="0" u="none" strike="noStrike" kern="1200" cap="none" spc="0" normalizeH="0" baseline="0" noProof="0" dirty="0">
                <a:ln>
                  <a:noFill/>
                </a:ln>
                <a:solidFill>
                  <a:srgbClr val="000000"/>
                </a:solidFill>
                <a:effectLst/>
                <a:uLnTx/>
                <a:uFillTx/>
                <a:latin typeface="Calibri" panose="020F0502020204030204"/>
                <a:ea typeface="+mn-ea"/>
                <a:cs typeface="+mn-cs"/>
              </a:rPr>
              <a:t> Limited Resource Farmer/Rancher</a:t>
            </a:r>
          </a:p>
          <a:p>
            <a:pPr marL="685800" marR="0" lvl="1" indent="-22860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n-US" sz="3200" b="0" i="0" u="none" strike="noStrike" kern="1200" cap="none" spc="0" normalizeH="0" baseline="0" noProof="0" dirty="0">
                <a:ln>
                  <a:noFill/>
                </a:ln>
                <a:solidFill>
                  <a:srgbClr val="000000"/>
                </a:solidFill>
                <a:effectLst/>
                <a:uLnTx/>
                <a:uFillTx/>
                <a:latin typeface="Calibri" panose="020F0502020204030204"/>
                <a:ea typeface="+mn-ea"/>
                <a:cs typeface="+mn-cs"/>
              </a:rPr>
              <a:t> Beginning Farmer/Rancher</a:t>
            </a:r>
          </a:p>
          <a:p>
            <a:pPr marL="685800" marR="0" lvl="1" indent="-22860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n-US" sz="3200" b="0" i="0" u="none" strike="noStrike" kern="1200" cap="none" spc="0" normalizeH="0" baseline="0" noProof="0" dirty="0">
                <a:ln>
                  <a:noFill/>
                </a:ln>
                <a:solidFill>
                  <a:srgbClr val="000000"/>
                </a:solidFill>
                <a:effectLst/>
                <a:uLnTx/>
                <a:uFillTx/>
                <a:latin typeface="Calibri" panose="020F0502020204030204"/>
                <a:ea typeface="+mn-ea"/>
                <a:cs typeface="+mn-cs"/>
              </a:rPr>
              <a:t> Socially Disadvantaged Farmer/Rancher</a:t>
            </a:r>
          </a:p>
          <a:p>
            <a:pPr marL="685800" marR="0" lvl="1" indent="-22860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n-US" sz="3200" b="0" i="0" u="none" strike="noStrike" kern="1200" cap="none" spc="0" normalizeH="0" baseline="0" noProof="0" dirty="0">
                <a:ln>
                  <a:noFill/>
                </a:ln>
                <a:solidFill>
                  <a:srgbClr val="000000"/>
                </a:solidFill>
                <a:effectLst/>
                <a:uLnTx/>
                <a:uFillTx/>
                <a:latin typeface="Calibri" panose="020F0502020204030204"/>
                <a:ea typeface="+mn-ea"/>
                <a:cs typeface="+mn-cs"/>
              </a:rPr>
              <a:t> Veteran Farmer/Rancher</a:t>
            </a:r>
          </a:p>
        </p:txBody>
      </p:sp>
    </p:spTree>
    <p:extLst>
      <p:ext uri="{BB962C8B-B14F-4D97-AF65-F5344CB8AC3E}">
        <p14:creationId xmlns:p14="http://schemas.microsoft.com/office/powerpoint/2010/main" val="34262310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4B270-745D-4D78-93E8-FE76D6B51395}"/>
              </a:ext>
            </a:extLst>
          </p:cNvPr>
          <p:cNvSpPr>
            <a:spLocks noGrp="1"/>
          </p:cNvSpPr>
          <p:nvPr>
            <p:ph type="title"/>
          </p:nvPr>
        </p:nvSpPr>
        <p:spPr>
          <a:xfrm>
            <a:off x="128586" y="657922"/>
            <a:ext cx="8699207" cy="624468"/>
          </a:xfrm>
        </p:spPr>
        <p:txBody>
          <a:bodyPr/>
          <a:lstStyle/>
          <a:p>
            <a:r>
              <a:rPr lang="en-US" dirty="0"/>
              <a:t>Advance Payment – 1245 Form</a:t>
            </a:r>
          </a:p>
        </p:txBody>
      </p:sp>
      <p:sp>
        <p:nvSpPr>
          <p:cNvPr id="4" name="Rectangle 3">
            <a:extLst>
              <a:ext uri="{FF2B5EF4-FFF2-40B4-BE49-F238E27FC236}">
                <a16:creationId xmlns:a16="http://schemas.microsoft.com/office/drawing/2014/main" id="{B9F09878-D6C9-43A2-AE47-9418E96A3260}"/>
              </a:ext>
            </a:extLst>
          </p:cNvPr>
          <p:cNvSpPr/>
          <p:nvPr/>
        </p:nvSpPr>
        <p:spPr>
          <a:xfrm>
            <a:off x="120319" y="1359234"/>
            <a:ext cx="8827793" cy="4154984"/>
          </a:xfrm>
          <a:prstGeom prst="rect">
            <a:avLst/>
          </a:prstGeom>
          <a:solidFill>
            <a:schemeClr val="bg1"/>
          </a:solidFill>
        </p:spPr>
        <p:txBody>
          <a:bodyPr wrap="square">
            <a:spAutoFit/>
          </a:bodyPr>
          <a:lstStyle/>
          <a:p>
            <a:pPr marL="365760" indent="-231775">
              <a:spcBef>
                <a:spcPts val="600"/>
              </a:spcBef>
              <a:buFont typeface="Arial" panose="020B0604020202020204" pitchFamily="34" charset="0"/>
              <a:buChar char="•"/>
            </a:pPr>
            <a:r>
              <a:rPr lang="en-US" sz="2800" b="1" i="1" dirty="0"/>
              <a:t>“ADVANCE PAYMENT</a:t>
            </a:r>
            <a:r>
              <a:rPr lang="en-US" sz="2800" i="1" dirty="0"/>
              <a:t>: I understand that I am receiving advance payment(s) for the following and I hereby certify that I will complete the practice(s) by the agreed-to date(s) on the Conservation Plan or Schedule of Operations (NRCS-CPA-1155 or NRCS-CPA-1156), otherwise I will be responsible for returning payment(s) already received. Additionally, </a:t>
            </a:r>
            <a:r>
              <a:rPr lang="en-US" sz="2800" i="1" dirty="0">
                <a:highlight>
                  <a:srgbClr val="FFFF00"/>
                </a:highlight>
              </a:rPr>
              <a:t>I understand that failure to expend the advance payment(s) within 90 days of receipt of the funds is a violation of the contract.</a:t>
            </a:r>
            <a:r>
              <a:rPr lang="en-US" sz="2800" i="1" dirty="0"/>
              <a:t>”</a:t>
            </a:r>
          </a:p>
          <a:p>
            <a:pPr marL="365760" indent="-231775">
              <a:buFont typeface="Arial" panose="020B0604020202020204" pitchFamily="34" charset="0"/>
              <a:buChar char="•"/>
            </a:pPr>
            <a:endParaRPr lang="en-US" sz="1200" i="1" dirty="0"/>
          </a:p>
        </p:txBody>
      </p:sp>
    </p:spTree>
    <p:extLst>
      <p:ext uri="{BB962C8B-B14F-4D97-AF65-F5344CB8AC3E}">
        <p14:creationId xmlns:p14="http://schemas.microsoft.com/office/powerpoint/2010/main" val="35045558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4B270-745D-4D78-93E8-FE76D6B51395}"/>
              </a:ext>
            </a:extLst>
          </p:cNvPr>
          <p:cNvSpPr>
            <a:spLocks noGrp="1"/>
          </p:cNvSpPr>
          <p:nvPr>
            <p:ph type="title"/>
          </p:nvPr>
        </p:nvSpPr>
        <p:spPr>
          <a:xfrm>
            <a:off x="128586" y="713677"/>
            <a:ext cx="8699207" cy="490655"/>
          </a:xfrm>
        </p:spPr>
        <p:txBody>
          <a:bodyPr/>
          <a:lstStyle/>
          <a:p>
            <a:r>
              <a:rPr lang="en-US" sz="2800" dirty="0"/>
              <a:t>Advance Payment (Funds not expend)</a:t>
            </a:r>
            <a:endParaRPr lang="en-US" dirty="0"/>
          </a:p>
        </p:txBody>
      </p:sp>
      <p:sp>
        <p:nvSpPr>
          <p:cNvPr id="5" name="Rectangle 4">
            <a:extLst>
              <a:ext uri="{FF2B5EF4-FFF2-40B4-BE49-F238E27FC236}">
                <a16:creationId xmlns:a16="http://schemas.microsoft.com/office/drawing/2014/main" id="{70A68504-9687-46F7-922B-64D0865BCC5E}"/>
              </a:ext>
            </a:extLst>
          </p:cNvPr>
          <p:cNvSpPr/>
          <p:nvPr/>
        </p:nvSpPr>
        <p:spPr>
          <a:xfrm>
            <a:off x="4761" y="1396215"/>
            <a:ext cx="7907847" cy="4739759"/>
          </a:xfrm>
          <a:prstGeom prst="rect">
            <a:avLst/>
          </a:prstGeom>
          <a:solidFill>
            <a:schemeClr val="bg1"/>
          </a:solidFill>
        </p:spPr>
        <p:txBody>
          <a:bodyPr wrap="square">
            <a:spAutoFit/>
          </a:bodyPr>
          <a:lstStyle/>
          <a:p>
            <a:pPr marL="914400" lvl="1" indent="-457200">
              <a:spcAft>
                <a:spcPts val="600"/>
              </a:spcAft>
              <a:buFont typeface="Wingdings" panose="05000000000000000000" pitchFamily="2" charset="2"/>
              <a:buChar char="Ø"/>
            </a:pPr>
            <a:r>
              <a:rPr lang="en-US" sz="2400" dirty="0"/>
              <a:t>Field Office works with State Office to created bill </a:t>
            </a:r>
          </a:p>
          <a:p>
            <a:pPr marL="914400" lvl="1" indent="-457200">
              <a:spcAft>
                <a:spcPts val="600"/>
              </a:spcAft>
              <a:buFont typeface="Wingdings" panose="05000000000000000000" pitchFamily="2" charset="2"/>
              <a:buChar char="Ø"/>
            </a:pPr>
            <a:r>
              <a:rPr lang="en-US" sz="2400" dirty="0"/>
              <a:t>The participant has 30 days to make payment; at day 30 the debt becomes delinquent.</a:t>
            </a:r>
          </a:p>
          <a:p>
            <a:pPr marL="914400" lvl="1" indent="-457200">
              <a:spcAft>
                <a:spcPts val="600"/>
              </a:spcAft>
              <a:buFont typeface="Wingdings" panose="05000000000000000000" pitchFamily="2" charset="2"/>
              <a:buChar char="Ø"/>
            </a:pPr>
            <a:r>
              <a:rPr lang="en-US" sz="2400" dirty="0"/>
              <a:t>If the debt remains unpaid at day 60, NFC will issue a Past Due Notice; then a Final Debt Notice is sent at day 90.</a:t>
            </a:r>
          </a:p>
          <a:p>
            <a:pPr marL="914400" lvl="1" indent="-571500">
              <a:spcAft>
                <a:spcPts val="600"/>
              </a:spcAft>
              <a:buFont typeface="Wingdings" panose="05000000000000000000" pitchFamily="2" charset="2"/>
              <a:buChar char="Ø"/>
            </a:pPr>
            <a:r>
              <a:rPr lang="en-US" sz="2400" dirty="0"/>
              <a:t>IF the debt remains unpaid at day 120 it is referred to Treasury.</a:t>
            </a:r>
          </a:p>
          <a:p>
            <a:pPr marL="914400" lvl="1" indent="-571500">
              <a:spcAft>
                <a:spcPts val="600"/>
              </a:spcAft>
              <a:buFont typeface="Wingdings" panose="05000000000000000000" pitchFamily="2" charset="2"/>
              <a:buChar char="Ø"/>
            </a:pPr>
            <a:r>
              <a:rPr lang="en-US" sz="2400" dirty="0">
                <a:highlight>
                  <a:srgbClr val="FFFF00"/>
                </a:highlight>
              </a:rPr>
              <a:t>Treasury will begin penalties &amp; interest and</a:t>
            </a:r>
          </a:p>
          <a:p>
            <a:pPr marL="914400" lvl="1">
              <a:spcAft>
                <a:spcPts val="600"/>
              </a:spcAft>
            </a:pPr>
            <a:r>
              <a:rPr lang="en-US" sz="2400" dirty="0">
                <a:highlight>
                  <a:srgbClr val="FFFF00"/>
                </a:highlight>
              </a:rPr>
              <a:t>ADD a 28% administrative fee.</a:t>
            </a:r>
          </a:p>
          <a:p>
            <a:pPr lvl="1">
              <a:spcAft>
                <a:spcPts val="600"/>
              </a:spcAft>
            </a:pPr>
            <a:endParaRPr lang="en-US" sz="3200" dirty="0"/>
          </a:p>
        </p:txBody>
      </p:sp>
      <p:pic>
        <p:nvPicPr>
          <p:cNvPr id="17" name="Picture 16">
            <a:extLst>
              <a:ext uri="{FF2B5EF4-FFF2-40B4-BE49-F238E27FC236}">
                <a16:creationId xmlns:a16="http://schemas.microsoft.com/office/drawing/2014/main" id="{94DE35CD-5585-4798-8E8E-C90F5DC7D272}"/>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36086" r="13150"/>
          <a:stretch/>
        </p:blipFill>
        <p:spPr>
          <a:xfrm rot="18357333">
            <a:off x="6674544" y="4832130"/>
            <a:ext cx="1120788" cy="1164206"/>
          </a:xfrm>
          <a:prstGeom prst="rect">
            <a:avLst/>
          </a:prstGeom>
        </p:spPr>
      </p:pic>
      <p:pic>
        <p:nvPicPr>
          <p:cNvPr id="20" name="Picture 19">
            <a:extLst>
              <a:ext uri="{FF2B5EF4-FFF2-40B4-BE49-F238E27FC236}">
                <a16:creationId xmlns:a16="http://schemas.microsoft.com/office/drawing/2014/main" id="{FD4EAD99-64F1-49BA-8F9C-5258E02B58F4}"/>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7705005" y="190500"/>
            <a:ext cx="1438995" cy="2048678"/>
          </a:xfrm>
          <a:prstGeom prst="rect">
            <a:avLst/>
          </a:prstGeom>
        </p:spPr>
      </p:pic>
    </p:spTree>
    <p:extLst>
      <p:ext uri="{BB962C8B-B14F-4D97-AF65-F5344CB8AC3E}">
        <p14:creationId xmlns:p14="http://schemas.microsoft.com/office/powerpoint/2010/main" val="31238941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9ECBC1-99CC-1342-A7BB-166CC8BC164B}"/>
              </a:ext>
            </a:extLst>
          </p:cNvPr>
          <p:cNvSpPr txBox="1"/>
          <p:nvPr/>
        </p:nvSpPr>
        <p:spPr>
          <a:xfrm>
            <a:off x="128587" y="837665"/>
            <a:ext cx="7543801" cy="2246769"/>
          </a:xfrm>
          <a:prstGeom prst="rect">
            <a:avLst/>
          </a:prstGeom>
          <a:noFill/>
        </p:spPr>
        <p:txBody>
          <a:bodyPr wrap="square" rtlCol="0">
            <a:spAutoFit/>
          </a:bodyPr>
          <a:lstStyle/>
          <a:p>
            <a:r>
              <a:rPr lang="en-US" sz="2400" b="1" dirty="0">
                <a:solidFill>
                  <a:srgbClr val="0741A3"/>
                </a:solidFill>
                <a:latin typeface="Arial" panose="020B0604020202020204" pitchFamily="34" charset="0"/>
                <a:cs typeface="Arial" panose="020B0604020202020204" pitchFamily="34" charset="0"/>
              </a:rPr>
              <a:t>EQIP Payments and Payment Limitations</a:t>
            </a:r>
          </a:p>
          <a:p>
            <a:pPr lvl="2"/>
            <a:endParaRPr lang="en-US" sz="1000" dirty="0">
              <a:solidFill>
                <a:srgbClr val="000000"/>
              </a:solidFill>
              <a:latin typeface="Arial" panose="020B0604020202020204" pitchFamily="34" charset="0"/>
              <a:cs typeface="Arial" panose="020B0604020202020204" pitchFamily="34" charset="0"/>
            </a:endParaRPr>
          </a:p>
          <a:p>
            <a:pPr lvl="1"/>
            <a:r>
              <a:rPr lang="en-US" sz="2400" dirty="0">
                <a:latin typeface="Calibri" panose="020F0502020204030204" pitchFamily="34" charset="0"/>
                <a:ea typeface="Calibri" panose="020F0502020204030204" pitchFamily="34" charset="0"/>
                <a:cs typeface="Times New Roman" panose="02020603050405020304" pitchFamily="18" charset="0"/>
              </a:rPr>
              <a:t>The maximum EQIP payment percentages allowed for each cost category are provided in Figure 530-R1:</a:t>
            </a:r>
            <a:endParaRPr lang="en-US" sz="2400" dirty="0">
              <a:latin typeface="Arial" panose="020B0604020202020204" pitchFamily="34" charset="0"/>
              <a:cs typeface="Arial" panose="020B0604020202020204" pitchFamily="34" charset="0"/>
            </a:endParaRPr>
          </a:p>
          <a:p>
            <a:pPr lvl="1"/>
            <a:endParaRPr lang="en-US" sz="2000" dirty="0">
              <a:solidFill>
                <a:srgbClr val="000000"/>
              </a:solidFill>
              <a:latin typeface="Arial" panose="020B0604020202020204" pitchFamily="34" charset="0"/>
              <a:cs typeface="Arial" panose="020B0604020202020204" pitchFamily="34" charset="0"/>
            </a:endParaRPr>
          </a:p>
          <a:p>
            <a:pPr lvl="1"/>
            <a:endParaRPr lang="en-US" sz="2000" dirty="0">
              <a:solidFill>
                <a:srgbClr val="000000"/>
              </a:solidFill>
              <a:latin typeface="Arial" panose="020B0604020202020204" pitchFamily="34" charset="0"/>
              <a:cs typeface="Arial" panose="020B0604020202020204" pitchFamily="34" charset="0"/>
            </a:endParaRPr>
          </a:p>
          <a:p>
            <a:pPr lvl="1"/>
            <a:endParaRPr lang="en-US" i="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DE046620-4B9C-4297-B477-ADADC27748EA}"/>
              </a:ext>
            </a:extLst>
          </p:cNvPr>
          <p:cNvPicPr>
            <a:picLocks noChangeAspect="1"/>
          </p:cNvPicPr>
          <p:nvPr/>
        </p:nvPicPr>
        <p:blipFill>
          <a:blip r:embed="rId3">
            <a:alphaModFix amt="40000"/>
            <a:extLst>
              <a:ext uri="{837473B0-CC2E-450A-ABE3-18F120FF3D39}">
                <a1611:picAttrSrcUrl xmlns:a1611="http://schemas.microsoft.com/office/drawing/2016/11/main" r:id="rId4"/>
              </a:ext>
            </a:extLst>
          </a:blip>
          <a:stretch>
            <a:fillRect/>
          </a:stretch>
        </p:blipFill>
        <p:spPr>
          <a:xfrm rot="16200000" flipV="1">
            <a:off x="6063651" y="3187506"/>
            <a:ext cx="4683512" cy="1466037"/>
          </a:xfrm>
          <a:prstGeom prst="rect">
            <a:avLst/>
          </a:prstGeom>
        </p:spPr>
      </p:pic>
      <p:graphicFrame>
        <p:nvGraphicFramePr>
          <p:cNvPr id="8" name="Table 7">
            <a:extLst>
              <a:ext uri="{FF2B5EF4-FFF2-40B4-BE49-F238E27FC236}">
                <a16:creationId xmlns:a16="http://schemas.microsoft.com/office/drawing/2014/main" id="{7931E13C-B6EE-47F2-BC9F-F35084538F84}"/>
              </a:ext>
            </a:extLst>
          </p:cNvPr>
          <p:cNvGraphicFramePr>
            <a:graphicFrameLocks noGrp="1"/>
          </p:cNvGraphicFramePr>
          <p:nvPr>
            <p:extLst>
              <p:ext uri="{D42A27DB-BD31-4B8C-83A1-F6EECF244321}">
                <p14:modId xmlns:p14="http://schemas.microsoft.com/office/powerpoint/2010/main" val="3819073238"/>
              </p:ext>
            </p:extLst>
          </p:nvPr>
        </p:nvGraphicFramePr>
        <p:xfrm>
          <a:off x="267629" y="2220687"/>
          <a:ext cx="7004029" cy="4292097"/>
        </p:xfrm>
        <a:graphic>
          <a:graphicData uri="http://schemas.openxmlformats.org/drawingml/2006/table">
            <a:tbl>
              <a:tblPr firstRow="1" firstCol="1" bandRow="1">
                <a:tableStyleId>{5C22544A-7EE6-4342-B048-85BDC9FD1C3A}</a:tableStyleId>
              </a:tblPr>
              <a:tblGrid>
                <a:gridCol w="2408026">
                  <a:extLst>
                    <a:ext uri="{9D8B030D-6E8A-4147-A177-3AD203B41FA5}">
                      <a16:colId xmlns:a16="http://schemas.microsoft.com/office/drawing/2014/main" val="3315956739"/>
                    </a:ext>
                  </a:extLst>
                </a:gridCol>
                <a:gridCol w="1134241">
                  <a:extLst>
                    <a:ext uri="{9D8B030D-6E8A-4147-A177-3AD203B41FA5}">
                      <a16:colId xmlns:a16="http://schemas.microsoft.com/office/drawing/2014/main" val="3100045537"/>
                    </a:ext>
                  </a:extLst>
                </a:gridCol>
                <a:gridCol w="1127086">
                  <a:extLst>
                    <a:ext uri="{9D8B030D-6E8A-4147-A177-3AD203B41FA5}">
                      <a16:colId xmlns:a16="http://schemas.microsoft.com/office/drawing/2014/main" val="3052004975"/>
                    </a:ext>
                  </a:extLst>
                </a:gridCol>
                <a:gridCol w="1207590">
                  <a:extLst>
                    <a:ext uri="{9D8B030D-6E8A-4147-A177-3AD203B41FA5}">
                      <a16:colId xmlns:a16="http://schemas.microsoft.com/office/drawing/2014/main" val="2913529110"/>
                    </a:ext>
                  </a:extLst>
                </a:gridCol>
                <a:gridCol w="1127086">
                  <a:extLst>
                    <a:ext uri="{9D8B030D-6E8A-4147-A177-3AD203B41FA5}">
                      <a16:colId xmlns:a16="http://schemas.microsoft.com/office/drawing/2014/main" val="2380146282"/>
                    </a:ext>
                  </a:extLst>
                </a:gridCol>
              </a:tblGrid>
              <a:tr h="668364">
                <a:tc gridSpan="5">
                  <a:txBody>
                    <a:bodyPr/>
                    <a:lstStyle/>
                    <a:p>
                      <a:pPr marL="0" marR="0" algn="ctr">
                        <a:spcBef>
                          <a:spcPts val="0"/>
                        </a:spcBef>
                        <a:spcAft>
                          <a:spcPts val="0"/>
                        </a:spcAft>
                      </a:pPr>
                      <a:r>
                        <a:rPr lang="en-US" sz="2000" dirty="0">
                          <a:effectLst/>
                        </a:rPr>
                        <a:t>Authorized Cost Categories and Maximum Payment Percentages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25346360"/>
                  </a:ext>
                </a:extLst>
              </a:tr>
              <a:tr h="819543">
                <a:tc>
                  <a:txBody>
                    <a:bodyPr/>
                    <a:lstStyle/>
                    <a:p>
                      <a:pPr marL="0" marR="0">
                        <a:spcBef>
                          <a:spcPts val="0"/>
                        </a:spcBef>
                        <a:spcAft>
                          <a:spcPts val="0"/>
                        </a:spcAft>
                      </a:pPr>
                      <a:r>
                        <a:rPr lang="en-US" sz="1800" b="1" dirty="0">
                          <a:effectLst/>
                        </a:rPr>
                        <a:t>Cost Category</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600" b="1" dirty="0">
                          <a:effectLst/>
                        </a:rPr>
                        <a:t>General Percentage</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600" b="1">
                          <a:effectLst/>
                        </a:rPr>
                        <a:t>HU Percentage</a:t>
                      </a:r>
                      <a:endParaRPr lang="en-US" sz="1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600" b="1" dirty="0">
                          <a:effectLst/>
                          <a:highlight>
                            <a:srgbClr val="FFFF00"/>
                          </a:highlight>
                        </a:rPr>
                        <a:t>High Priority Practice</a:t>
                      </a:r>
                      <a:endParaRPr lang="en-US" sz="1600" b="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600" b="1" dirty="0">
                          <a:effectLst/>
                          <a:highlight>
                            <a:srgbClr val="FFFF00"/>
                          </a:highlight>
                        </a:rPr>
                        <a:t>Source Water Protection</a:t>
                      </a:r>
                      <a:endParaRPr lang="en-US" sz="1600" b="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37014988"/>
                  </a:ext>
                </a:extLst>
              </a:tr>
              <a:tr h="393719">
                <a:tc>
                  <a:txBody>
                    <a:bodyPr/>
                    <a:lstStyle/>
                    <a:p>
                      <a:pPr marL="0" marR="0">
                        <a:spcBef>
                          <a:spcPts val="0"/>
                        </a:spcBef>
                        <a:spcAft>
                          <a:spcPts val="0"/>
                        </a:spcAft>
                      </a:pPr>
                      <a:r>
                        <a:rPr lang="en-US" sz="1800" b="0">
                          <a:effectLst/>
                        </a:rPr>
                        <a:t>Materials</a:t>
                      </a:r>
                      <a:endParaRPr lang="en-US" sz="18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rPr>
                        <a:t>75%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rPr>
                        <a:t>90%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rPr>
                        <a:t>90%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rPr>
                        <a:t>90%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88191105"/>
                  </a:ext>
                </a:extLst>
              </a:tr>
              <a:tr h="614657">
                <a:tc>
                  <a:txBody>
                    <a:bodyPr/>
                    <a:lstStyle/>
                    <a:p>
                      <a:pPr marL="0" marR="0">
                        <a:spcBef>
                          <a:spcPts val="0"/>
                        </a:spcBef>
                        <a:spcAft>
                          <a:spcPts val="0"/>
                        </a:spcAft>
                      </a:pPr>
                      <a:r>
                        <a:rPr lang="en-US" sz="1800" b="0">
                          <a:effectLst/>
                        </a:rPr>
                        <a:t>Equipment for Installation</a:t>
                      </a:r>
                      <a:endParaRPr lang="en-US" sz="18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rPr>
                        <a:t>75%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rPr>
                        <a:t>90%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rPr>
                        <a:t>90%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rPr>
                        <a:t>90%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41913052"/>
                  </a:ext>
                </a:extLst>
              </a:tr>
              <a:tr h="393719">
                <a:tc>
                  <a:txBody>
                    <a:bodyPr/>
                    <a:lstStyle/>
                    <a:p>
                      <a:pPr marL="0" marR="0">
                        <a:spcBef>
                          <a:spcPts val="0"/>
                        </a:spcBef>
                        <a:spcAft>
                          <a:spcPts val="0"/>
                        </a:spcAft>
                      </a:pPr>
                      <a:r>
                        <a:rPr lang="en-US" sz="1800" b="0" dirty="0">
                          <a:effectLst/>
                        </a:rPr>
                        <a:t>Labor</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rPr>
                        <a:t>75%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rPr>
                        <a:t>90%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rPr>
                        <a:t>90%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rPr>
                        <a:t>90%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65744816"/>
                  </a:ext>
                </a:extLst>
              </a:tr>
              <a:tr h="393719">
                <a:tc>
                  <a:txBody>
                    <a:bodyPr/>
                    <a:lstStyle/>
                    <a:p>
                      <a:pPr marL="0" marR="0">
                        <a:spcBef>
                          <a:spcPts val="0"/>
                        </a:spcBef>
                        <a:spcAft>
                          <a:spcPts val="0"/>
                        </a:spcAft>
                      </a:pPr>
                      <a:r>
                        <a:rPr lang="en-US" sz="1800" b="0">
                          <a:effectLst/>
                        </a:rPr>
                        <a:t>Mobilization</a:t>
                      </a:r>
                      <a:endParaRPr lang="en-US" sz="18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rPr>
                        <a:t>75%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rPr>
                        <a:t>90%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rPr>
                        <a:t>90%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rPr>
                        <a:t>90%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28177570"/>
                  </a:ext>
                </a:extLst>
              </a:tr>
              <a:tr h="614657">
                <a:tc>
                  <a:txBody>
                    <a:bodyPr/>
                    <a:lstStyle/>
                    <a:p>
                      <a:pPr marL="0" marR="0">
                        <a:spcBef>
                          <a:spcPts val="0"/>
                        </a:spcBef>
                        <a:spcAft>
                          <a:spcPts val="0"/>
                        </a:spcAft>
                      </a:pPr>
                      <a:r>
                        <a:rPr lang="en-US" sz="1800" b="0">
                          <a:effectLst/>
                        </a:rPr>
                        <a:t>Acquisition of Technical Knowledge</a:t>
                      </a:r>
                      <a:endParaRPr lang="en-US" sz="18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rPr>
                        <a:t>75%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rPr>
                        <a:t>90%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rPr>
                        <a:t>90%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rPr>
                        <a:t>90%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37265035"/>
                  </a:ext>
                </a:extLst>
              </a:tr>
              <a:tr h="393719">
                <a:tc>
                  <a:txBody>
                    <a:bodyPr/>
                    <a:lstStyle/>
                    <a:p>
                      <a:pPr marL="0" marR="0">
                        <a:spcBef>
                          <a:spcPts val="0"/>
                        </a:spcBef>
                        <a:spcAft>
                          <a:spcPts val="0"/>
                        </a:spcAft>
                      </a:pPr>
                      <a:r>
                        <a:rPr lang="en-US" sz="1800" b="0" dirty="0">
                          <a:effectLst/>
                        </a:rPr>
                        <a:t>Income Forgone</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rPr>
                        <a:t>100%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rPr>
                        <a:t>100%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rPr>
                        <a:t>100%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rPr>
                        <a:t>100%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66221467"/>
                  </a:ext>
                </a:extLst>
              </a:tr>
            </a:tbl>
          </a:graphicData>
        </a:graphic>
      </p:graphicFrame>
    </p:spTree>
    <p:extLst>
      <p:ext uri="{BB962C8B-B14F-4D97-AF65-F5344CB8AC3E}">
        <p14:creationId xmlns:p14="http://schemas.microsoft.com/office/powerpoint/2010/main" val="40946942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9ECBC1-99CC-1342-A7BB-166CC8BC164B}"/>
              </a:ext>
            </a:extLst>
          </p:cNvPr>
          <p:cNvSpPr txBox="1"/>
          <p:nvPr/>
        </p:nvSpPr>
        <p:spPr>
          <a:xfrm>
            <a:off x="128586" y="1135146"/>
            <a:ext cx="7543801" cy="5570756"/>
          </a:xfrm>
          <a:prstGeom prst="rect">
            <a:avLst/>
          </a:prstGeom>
          <a:noFill/>
        </p:spPr>
        <p:txBody>
          <a:bodyPr wrap="square" rtlCol="0">
            <a:spAutoFit/>
          </a:bodyPr>
          <a:lstStyle/>
          <a:p>
            <a:r>
              <a:rPr lang="en-US" sz="2400" b="1" dirty="0">
                <a:solidFill>
                  <a:srgbClr val="0741A3"/>
                </a:solidFill>
                <a:latin typeface="Arial" panose="020B0604020202020204" pitchFamily="34" charset="0"/>
                <a:cs typeface="Arial" panose="020B0604020202020204" pitchFamily="34" charset="0"/>
              </a:rPr>
              <a:t>EQIP Payments and Payment Limitations</a:t>
            </a:r>
          </a:p>
          <a:p>
            <a:endParaRPr lang="en-US" sz="1200" dirty="0">
              <a:solidFill>
                <a:srgbClr val="000000"/>
              </a:solidFill>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FB 2018 Payment limitations:</a:t>
            </a:r>
          </a:p>
          <a:p>
            <a:pPr marL="1200150" lvl="2"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Aggregate payments cannot exceed $450K</a:t>
            </a:r>
          </a:p>
          <a:p>
            <a:pPr marL="1200150" lvl="2"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Payment limitation is not cumulative with prior FB’s</a:t>
            </a:r>
          </a:p>
          <a:p>
            <a:pPr marL="1200150" lvl="2"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Organic payment limitation (NOI) increased from $80K to $140K with no annual payment limitation</a:t>
            </a:r>
          </a:p>
          <a:p>
            <a:pPr lvl="1"/>
            <a:endParaRPr lang="en-US" sz="800" dirty="0">
              <a:solidFill>
                <a:srgbClr val="000000"/>
              </a:solidFill>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Contract limitations:</a:t>
            </a:r>
          </a:p>
          <a:p>
            <a:pPr marL="1200150" lvl="2" indent="-28575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$450K contract limit with a person or legal entity</a:t>
            </a:r>
          </a:p>
          <a:p>
            <a:pPr marL="1200150" lvl="2" indent="-28575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New:  Joint operations and group projects may be eligible for $900K contract limit</a:t>
            </a:r>
          </a:p>
          <a:p>
            <a:pPr lvl="2"/>
            <a:endParaRPr lang="en-US" sz="800" dirty="0">
              <a:solidFill>
                <a:srgbClr val="000000"/>
              </a:solidFill>
              <a:latin typeface="Arial" panose="020B0604020202020204" pitchFamily="34" charset="0"/>
              <a:cs typeface="Arial" panose="020B0604020202020204" pitchFamily="34" charset="0"/>
            </a:endParaRPr>
          </a:p>
          <a:p>
            <a:pPr lvl="1"/>
            <a:endParaRPr lang="en-US" i="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DE046620-4B9C-4297-B477-ADADC27748EA}"/>
              </a:ext>
            </a:extLst>
          </p:cNvPr>
          <p:cNvPicPr>
            <a:picLocks noChangeAspect="1"/>
          </p:cNvPicPr>
          <p:nvPr/>
        </p:nvPicPr>
        <p:blipFill>
          <a:blip r:embed="rId3">
            <a:alphaModFix amt="40000"/>
            <a:extLst>
              <a:ext uri="{837473B0-CC2E-450A-ABE3-18F120FF3D39}">
                <a1611:picAttrSrcUrl xmlns:a1611="http://schemas.microsoft.com/office/drawing/2016/11/main" r:id="rId4"/>
              </a:ext>
            </a:extLst>
          </a:blip>
          <a:stretch>
            <a:fillRect/>
          </a:stretch>
        </p:blipFill>
        <p:spPr>
          <a:xfrm rot="16200000" flipV="1">
            <a:off x="6063651" y="3187506"/>
            <a:ext cx="4683512" cy="1466037"/>
          </a:xfrm>
          <a:prstGeom prst="rect">
            <a:avLst/>
          </a:prstGeom>
        </p:spPr>
      </p:pic>
    </p:spTree>
    <p:extLst>
      <p:ext uri="{BB962C8B-B14F-4D97-AF65-F5344CB8AC3E}">
        <p14:creationId xmlns:p14="http://schemas.microsoft.com/office/powerpoint/2010/main" val="19775186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9ECBC1-99CC-1342-A7BB-166CC8BC164B}"/>
              </a:ext>
            </a:extLst>
          </p:cNvPr>
          <p:cNvSpPr txBox="1"/>
          <p:nvPr/>
        </p:nvSpPr>
        <p:spPr>
          <a:xfrm>
            <a:off x="128586" y="766066"/>
            <a:ext cx="7543801" cy="2800767"/>
          </a:xfrm>
          <a:prstGeom prst="rect">
            <a:avLst/>
          </a:prstGeom>
          <a:noFill/>
        </p:spPr>
        <p:txBody>
          <a:bodyPr wrap="square" rtlCol="0">
            <a:spAutoFit/>
          </a:bodyPr>
          <a:lstStyle/>
          <a:p>
            <a:r>
              <a:rPr lang="en-US" sz="2400" b="1" dirty="0">
                <a:solidFill>
                  <a:srgbClr val="0741A3"/>
                </a:solidFill>
                <a:latin typeface="Arial" panose="020B0604020202020204" pitchFamily="34" charset="0"/>
                <a:cs typeface="Arial" panose="020B0604020202020204" pitchFamily="34" charset="0"/>
              </a:rPr>
              <a:t>EQIP Payments and Payment Limitations</a:t>
            </a:r>
          </a:p>
          <a:p>
            <a:pPr lvl="2"/>
            <a:endParaRPr lang="en-US" sz="1400" dirty="0">
              <a:solidFill>
                <a:srgbClr val="000000"/>
              </a:solidFill>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Contract Transfers:</a:t>
            </a:r>
          </a:p>
          <a:p>
            <a:pPr marL="1200150" lvl="2" indent="-28575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From person or legal entity to a joint operation - No increase</a:t>
            </a:r>
          </a:p>
          <a:p>
            <a:pPr marL="1200150" lvl="2" indent="-28575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From joint operation to an individual or entity - Contract limit decrease</a:t>
            </a:r>
          </a:p>
          <a:p>
            <a:pPr lvl="1"/>
            <a:endParaRPr lang="en-US" i="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DE046620-4B9C-4297-B477-ADADC27748EA}"/>
              </a:ext>
            </a:extLst>
          </p:cNvPr>
          <p:cNvPicPr>
            <a:picLocks noChangeAspect="1"/>
          </p:cNvPicPr>
          <p:nvPr/>
        </p:nvPicPr>
        <p:blipFill>
          <a:blip r:embed="rId3">
            <a:alphaModFix amt="40000"/>
            <a:extLst>
              <a:ext uri="{837473B0-CC2E-450A-ABE3-18F120FF3D39}">
                <a1611:picAttrSrcUrl xmlns:a1611="http://schemas.microsoft.com/office/drawing/2016/11/main" r:id="rId4"/>
              </a:ext>
            </a:extLst>
          </a:blip>
          <a:stretch>
            <a:fillRect/>
          </a:stretch>
        </p:blipFill>
        <p:spPr>
          <a:xfrm rot="16200000" flipV="1">
            <a:off x="6063651" y="3187506"/>
            <a:ext cx="4683512" cy="1466037"/>
          </a:xfrm>
          <a:prstGeom prst="rect">
            <a:avLst/>
          </a:prstGeom>
        </p:spPr>
      </p:pic>
    </p:spTree>
    <p:extLst>
      <p:ext uri="{BB962C8B-B14F-4D97-AF65-F5344CB8AC3E}">
        <p14:creationId xmlns:p14="http://schemas.microsoft.com/office/powerpoint/2010/main" val="34567494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9ECBC1-99CC-1342-A7BB-166CC8BC164B}"/>
              </a:ext>
            </a:extLst>
          </p:cNvPr>
          <p:cNvSpPr txBox="1"/>
          <p:nvPr/>
        </p:nvSpPr>
        <p:spPr>
          <a:xfrm>
            <a:off x="128587" y="816381"/>
            <a:ext cx="7543801" cy="5909310"/>
          </a:xfrm>
          <a:prstGeom prst="rect">
            <a:avLst/>
          </a:prstGeom>
          <a:noFill/>
        </p:spPr>
        <p:txBody>
          <a:bodyPr wrap="square" rtlCol="0">
            <a:spAutoFit/>
          </a:bodyPr>
          <a:lstStyle/>
          <a:p>
            <a:endParaRPr lang="en-US" sz="1000" b="1" dirty="0">
              <a:solidFill>
                <a:srgbClr val="0741A3"/>
              </a:solidFill>
              <a:latin typeface="Arial" panose="020B0604020202020204" pitchFamily="34" charset="0"/>
              <a:cs typeface="Arial" panose="020B0604020202020204" pitchFamily="34" charset="0"/>
            </a:endParaRPr>
          </a:p>
          <a:p>
            <a:pPr lvl="1"/>
            <a:endParaRPr lang="en-US" sz="1000" dirty="0">
              <a:solidFill>
                <a:srgbClr val="000000"/>
              </a:solidFill>
              <a:latin typeface="Arial" panose="020B0604020202020204" pitchFamily="34" charset="0"/>
              <a:cs typeface="Arial" panose="020B0604020202020204" pitchFamily="34" charset="0"/>
            </a:endParaRPr>
          </a:p>
          <a:p>
            <a:pPr lvl="1"/>
            <a:r>
              <a:rPr lang="en-US" sz="2400" b="1" dirty="0">
                <a:latin typeface="Arial" panose="020B0604020202020204" pitchFamily="34" charset="0"/>
                <a:cs typeface="Arial" panose="020B0604020202020204" pitchFamily="34" charset="0"/>
              </a:rPr>
              <a:t>High priority practice (HPP)</a:t>
            </a:r>
            <a:r>
              <a:rPr lang="en-US" sz="2400" dirty="0">
                <a:latin typeface="Arial" panose="020B0604020202020204" pitchFamily="34" charset="0"/>
                <a:cs typeface="Arial" panose="020B0604020202020204" pitchFamily="34" charset="0"/>
              </a:rPr>
              <a:t>–</a:t>
            </a:r>
          </a:p>
          <a:p>
            <a:pPr lvl="1"/>
            <a:r>
              <a:rPr lang="en-US" sz="2400" dirty="0">
                <a:latin typeface="Arial" panose="020B0604020202020204" pitchFamily="34" charset="0"/>
                <a:cs typeface="Arial" panose="020B0604020202020204" pitchFamily="34" charset="0"/>
              </a:rPr>
              <a:t>2018 Farm Bill authorized increased payment for up to 10 high priority practices </a:t>
            </a:r>
          </a:p>
          <a:p>
            <a:pPr lvl="1"/>
            <a:endParaRPr lang="en-US" sz="2400" dirty="0">
              <a:latin typeface="Arial" panose="020B0604020202020204" pitchFamily="34" charset="0"/>
              <a:cs typeface="Arial" panose="020B0604020202020204" pitchFamily="34" charset="0"/>
            </a:endParaRPr>
          </a:p>
          <a:p>
            <a:pPr lvl="1"/>
            <a:r>
              <a:rPr lang="en-US" sz="2400" dirty="0">
                <a:latin typeface="Arial" panose="020B0604020202020204" pitchFamily="34" charset="0"/>
                <a:cs typeface="Arial" panose="020B0604020202020204" pitchFamily="34" charset="0"/>
              </a:rPr>
              <a:t>Criteria to follow when selecting HPP</a:t>
            </a:r>
          </a:p>
          <a:p>
            <a:pPr marL="1371600" lvl="2" indent="-457200">
              <a:buFont typeface="+mj-lt"/>
              <a:buAutoNum type="arabicPeriod"/>
            </a:pPr>
            <a:r>
              <a:rPr lang="en-US" sz="2400" dirty="0">
                <a:latin typeface="Arial" panose="020B0604020202020204" pitchFamily="34" charset="0"/>
                <a:cs typeface="Arial" panose="020B0604020202020204" pitchFamily="34" charset="0"/>
              </a:rPr>
              <a:t>Address water quality impairment due to excess nutrients</a:t>
            </a:r>
          </a:p>
          <a:p>
            <a:pPr marL="1371600" lvl="2" indent="-457200">
              <a:buFont typeface="+mj-lt"/>
              <a:buAutoNum type="arabicPeriod"/>
            </a:pPr>
            <a:r>
              <a:rPr lang="en-US" sz="2400" dirty="0">
                <a:latin typeface="Arial" panose="020B0604020202020204" pitchFamily="34" charset="0"/>
                <a:cs typeface="Arial" panose="020B0604020202020204" pitchFamily="34" charset="0"/>
              </a:rPr>
              <a:t>Address water conservation,</a:t>
            </a:r>
          </a:p>
          <a:p>
            <a:pPr marL="1371600" lvl="2" indent="-457200">
              <a:buFont typeface="+mj-lt"/>
              <a:buAutoNum type="arabicPeriod"/>
            </a:pPr>
            <a:r>
              <a:rPr lang="en-US" sz="2400" dirty="0">
                <a:latin typeface="Arial" panose="020B0604020202020204" pitchFamily="34" charset="0"/>
                <a:cs typeface="Arial" panose="020B0604020202020204" pitchFamily="34" charset="0"/>
              </a:rPr>
              <a:t>Meet other identified priority RC’s in habitat or other area restoration plans, or</a:t>
            </a:r>
          </a:p>
          <a:p>
            <a:pPr marL="1371600" lvl="2" indent="-457200">
              <a:buFont typeface="+mj-lt"/>
              <a:buAutoNum type="arabicPeriod"/>
            </a:pPr>
            <a:r>
              <a:rPr lang="en-US" sz="2400" dirty="0">
                <a:latin typeface="Arial" panose="020B0604020202020204" pitchFamily="34" charset="0"/>
                <a:cs typeface="Arial" panose="020B0604020202020204" pitchFamily="34" charset="0"/>
              </a:rPr>
              <a:t>Are geographically targeted to a specific watershed</a:t>
            </a:r>
          </a:p>
          <a:p>
            <a:endParaRPr lang="en-US" sz="2400" dirty="0">
              <a:latin typeface="Arial" panose="020B0604020202020204" pitchFamily="34" charset="0"/>
              <a:cs typeface="Arial" panose="020B0604020202020204" pitchFamily="34" charset="0"/>
            </a:endParaRPr>
          </a:p>
          <a:p>
            <a:pPr lvl="1"/>
            <a:endParaRPr lang="en-US" sz="2000" b="1" dirty="0">
              <a:latin typeface="Arial" panose="020B0604020202020204" pitchFamily="34" charset="0"/>
              <a:cs typeface="Arial" panose="020B0604020202020204" pitchFamily="34" charset="0"/>
            </a:endParaRPr>
          </a:p>
          <a:p>
            <a:pPr lvl="1"/>
            <a:endParaRPr lang="en-US" sz="800" i="1" dirty="0">
              <a:latin typeface="Arial" panose="020B0604020202020204" pitchFamily="34" charset="0"/>
              <a:cs typeface="Arial" panose="020B0604020202020204" pitchFamily="34" charset="0"/>
            </a:endParaRPr>
          </a:p>
          <a:p>
            <a:pPr lvl="1"/>
            <a:endParaRPr lang="en-US" i="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DE046620-4B9C-4297-B477-ADADC27748EA}"/>
              </a:ext>
            </a:extLst>
          </p:cNvPr>
          <p:cNvPicPr>
            <a:picLocks noChangeAspect="1"/>
          </p:cNvPicPr>
          <p:nvPr/>
        </p:nvPicPr>
        <p:blipFill>
          <a:blip r:embed="rId3">
            <a:alphaModFix amt="40000"/>
            <a:extLst>
              <a:ext uri="{837473B0-CC2E-450A-ABE3-18F120FF3D39}">
                <a1611:picAttrSrcUrl xmlns:a1611="http://schemas.microsoft.com/office/drawing/2016/11/main" r:id="rId4"/>
              </a:ext>
            </a:extLst>
          </a:blip>
          <a:stretch>
            <a:fillRect/>
          </a:stretch>
        </p:blipFill>
        <p:spPr>
          <a:xfrm rot="16200000" flipV="1">
            <a:off x="6063651" y="3187506"/>
            <a:ext cx="4683512" cy="1466037"/>
          </a:xfrm>
          <a:prstGeom prst="rect">
            <a:avLst/>
          </a:prstGeom>
        </p:spPr>
      </p:pic>
      <p:pic>
        <p:nvPicPr>
          <p:cNvPr id="6" name="Picture 5" descr="A picture containing clipart&#10;&#10;Description automatically generated">
            <a:extLst>
              <a:ext uri="{FF2B5EF4-FFF2-40B4-BE49-F238E27FC236}">
                <a16:creationId xmlns:a16="http://schemas.microsoft.com/office/drawing/2014/main" id="{D2A63F1A-A731-467B-8A6F-D4898C6925A2}"/>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7360764" y="3920524"/>
            <a:ext cx="1285790" cy="859284"/>
          </a:xfrm>
          <a:prstGeom prst="rect">
            <a:avLst/>
          </a:prstGeom>
        </p:spPr>
      </p:pic>
    </p:spTree>
    <p:extLst>
      <p:ext uri="{BB962C8B-B14F-4D97-AF65-F5344CB8AC3E}">
        <p14:creationId xmlns:p14="http://schemas.microsoft.com/office/powerpoint/2010/main" val="22197179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17BF11-78E9-45BC-B563-5BE2BA406609}"/>
              </a:ext>
            </a:extLst>
          </p:cNvPr>
          <p:cNvSpPr>
            <a:spLocks noGrp="1"/>
          </p:cNvSpPr>
          <p:nvPr>
            <p:ph type="title"/>
          </p:nvPr>
        </p:nvSpPr>
        <p:spPr/>
        <p:txBody>
          <a:bodyPr/>
          <a:lstStyle/>
          <a:p>
            <a:r>
              <a:rPr lang="en-US" dirty="0">
                <a:solidFill>
                  <a:schemeClr val="tx1"/>
                </a:solidFill>
              </a:rPr>
              <a:t>2020 HPP in NM</a:t>
            </a:r>
          </a:p>
        </p:txBody>
      </p:sp>
      <p:sp>
        <p:nvSpPr>
          <p:cNvPr id="2" name="Slide Number Placeholder 1">
            <a:extLst>
              <a:ext uri="{FF2B5EF4-FFF2-40B4-BE49-F238E27FC236}">
                <a16:creationId xmlns:a16="http://schemas.microsoft.com/office/drawing/2014/main" id="{C59C380C-FCCE-48A9-A77F-B479AB3D93B7}"/>
              </a:ext>
            </a:extLst>
          </p:cNvPr>
          <p:cNvSpPr>
            <a:spLocks noGrp="1"/>
          </p:cNvSpPr>
          <p:nvPr>
            <p:ph type="sldNum" sz="quarter" idx="4294967295"/>
          </p:nvPr>
        </p:nvSpPr>
        <p:spPr/>
        <p:txBody>
          <a:bodyPr/>
          <a:lstStyle/>
          <a:p>
            <a:fld id="{EC106F37-C2BA-46B7-AE5A-B2CD9EAD0A9E}" type="slidenum">
              <a:rPr lang="en-US" smtClean="0"/>
              <a:t>29</a:t>
            </a:fld>
            <a:endParaRPr lang="en-US" dirty="0"/>
          </a:p>
        </p:txBody>
      </p:sp>
      <p:sp>
        <p:nvSpPr>
          <p:cNvPr id="4" name="TextBox 3">
            <a:extLst>
              <a:ext uri="{FF2B5EF4-FFF2-40B4-BE49-F238E27FC236}">
                <a16:creationId xmlns:a16="http://schemas.microsoft.com/office/drawing/2014/main" id="{8F07097F-C327-4F41-A822-07E10109568C}"/>
              </a:ext>
            </a:extLst>
          </p:cNvPr>
          <p:cNvSpPr txBox="1"/>
          <p:nvPr/>
        </p:nvSpPr>
        <p:spPr>
          <a:xfrm>
            <a:off x="210474" y="1801504"/>
            <a:ext cx="8329973" cy="4893647"/>
          </a:xfrm>
          <a:prstGeom prst="rect">
            <a:avLst/>
          </a:prstGeom>
          <a:noFill/>
        </p:spPr>
        <p:txBody>
          <a:bodyPr wrap="none" rtlCol="0">
            <a:spAutoFit/>
          </a:bodyPr>
          <a:lstStyle/>
          <a:p>
            <a:r>
              <a:rPr lang="en-US" sz="2400" dirty="0"/>
              <a:t>NM has taken the appropriate actins outlined in the EQIP </a:t>
            </a:r>
          </a:p>
          <a:p>
            <a:r>
              <a:rPr lang="en-US" sz="2400" dirty="0"/>
              <a:t>interim rule and national bulletins to identify the High Priority</a:t>
            </a:r>
          </a:p>
          <a:p>
            <a:r>
              <a:rPr lang="en-US" sz="2400" dirty="0"/>
              <a:t>Practices</a:t>
            </a:r>
          </a:p>
          <a:p>
            <a:r>
              <a:rPr lang="en-US" sz="2400" dirty="0"/>
              <a:t>1. Cover Crop- Multispecies Scenario Only- 340</a:t>
            </a:r>
          </a:p>
          <a:p>
            <a:r>
              <a:rPr lang="en-US" sz="2400" dirty="0"/>
              <a:t>2. Diversion-All Scenarios-362</a:t>
            </a:r>
          </a:p>
          <a:p>
            <a:r>
              <a:rPr lang="en-US" sz="2400" dirty="0"/>
              <a:t>3. Grade Stabilization-All Scenarios-410</a:t>
            </a:r>
          </a:p>
          <a:p>
            <a:r>
              <a:rPr lang="en-US" sz="2400" dirty="0"/>
              <a:t>4. Residue and Tillage Management, No Till- All Scenarios-329</a:t>
            </a:r>
          </a:p>
          <a:p>
            <a:r>
              <a:rPr lang="en-US" sz="2400" dirty="0"/>
              <a:t>5. Residue and Tillage Management, Reduced or Mulch Till-345</a:t>
            </a:r>
          </a:p>
          <a:p>
            <a:r>
              <a:rPr lang="en-US" sz="2400" dirty="0"/>
              <a:t>6. Structures for Wildlife-All Scenarios-649</a:t>
            </a:r>
          </a:p>
          <a:p>
            <a:r>
              <a:rPr lang="en-US" sz="2400" dirty="0"/>
              <a:t>7. Upland Wildlife Habitat Management-All Scenarios-645</a:t>
            </a:r>
          </a:p>
          <a:p>
            <a:r>
              <a:rPr lang="en-US" sz="2400" dirty="0"/>
              <a:t>8. Wildlife Habitat Planting-All Scenarios-420</a:t>
            </a:r>
          </a:p>
          <a:p>
            <a:endParaRPr lang="en-US" sz="2400" dirty="0"/>
          </a:p>
          <a:p>
            <a:endParaRPr lang="en-US" sz="2400" dirty="0"/>
          </a:p>
        </p:txBody>
      </p:sp>
    </p:spTree>
    <p:extLst>
      <p:ext uri="{BB962C8B-B14F-4D97-AF65-F5344CB8AC3E}">
        <p14:creationId xmlns:p14="http://schemas.microsoft.com/office/powerpoint/2010/main" val="2089818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535E0-DEDF-488F-BE0A-EA4D99B3DC7D}"/>
              </a:ext>
            </a:extLst>
          </p:cNvPr>
          <p:cNvSpPr>
            <a:spLocks noGrp="1"/>
          </p:cNvSpPr>
          <p:nvPr>
            <p:ph type="title"/>
          </p:nvPr>
        </p:nvSpPr>
        <p:spPr/>
        <p:txBody>
          <a:bodyPr>
            <a:normAutofit fontScale="90000"/>
          </a:bodyPr>
          <a:lstStyle/>
          <a:p>
            <a:r>
              <a:rPr lang="en-US" dirty="0"/>
              <a:t>Chief </a:t>
            </a:r>
            <a:r>
              <a:rPr lang="en-US" dirty="0" err="1"/>
              <a:t>Lohr’s</a:t>
            </a:r>
            <a:r>
              <a:rPr lang="en-US" dirty="0"/>
              <a:t> Priorities</a:t>
            </a:r>
          </a:p>
        </p:txBody>
      </p:sp>
      <p:sp>
        <p:nvSpPr>
          <p:cNvPr id="3" name="Content Placeholder 2">
            <a:extLst>
              <a:ext uri="{FF2B5EF4-FFF2-40B4-BE49-F238E27FC236}">
                <a16:creationId xmlns:a16="http://schemas.microsoft.com/office/drawing/2014/main" id="{1F480720-B56A-4175-9BF5-61EDFFF5D2AE}"/>
              </a:ext>
            </a:extLst>
          </p:cNvPr>
          <p:cNvSpPr>
            <a:spLocks noGrp="1"/>
          </p:cNvSpPr>
          <p:nvPr>
            <p:ph idx="1"/>
          </p:nvPr>
        </p:nvSpPr>
        <p:spPr/>
        <p:txBody>
          <a:bodyPr>
            <a:normAutofit lnSpcReduction="10000"/>
          </a:bodyPr>
          <a:lstStyle/>
          <a:p>
            <a:pPr marL="257175" indent="-257175">
              <a:buFont typeface="+mj-lt"/>
              <a:buAutoNum type="arabicPeriod"/>
            </a:pPr>
            <a:r>
              <a:rPr lang="en-US" dirty="0"/>
              <a:t>Implement and </a:t>
            </a:r>
            <a:r>
              <a:rPr lang="en-US" dirty="0">
                <a:solidFill>
                  <a:schemeClr val="accent1"/>
                </a:solidFill>
              </a:rPr>
              <a:t>deliver the 2018 Farm Bill </a:t>
            </a:r>
            <a:r>
              <a:rPr lang="en-US" dirty="0"/>
              <a:t>to our nation’s farmers, ranchers, and private foresters.</a:t>
            </a:r>
          </a:p>
          <a:p>
            <a:pPr marL="257175" indent="-257175">
              <a:buFont typeface="+mj-lt"/>
              <a:buAutoNum type="arabicPeriod"/>
            </a:pPr>
            <a:r>
              <a:rPr lang="en-US" dirty="0">
                <a:solidFill>
                  <a:schemeClr val="accent1"/>
                </a:solidFill>
              </a:rPr>
              <a:t>Streamline </a:t>
            </a:r>
            <a:r>
              <a:rPr lang="en-US" dirty="0"/>
              <a:t>our processes and program delivery to best serve our customers.</a:t>
            </a:r>
          </a:p>
          <a:p>
            <a:pPr marL="257175" indent="-257175">
              <a:buFont typeface="+mj-lt"/>
              <a:buAutoNum type="arabicPeriod"/>
            </a:pPr>
            <a:r>
              <a:rPr lang="en-US" dirty="0"/>
              <a:t>Better understand our customer needs and </a:t>
            </a:r>
            <a:r>
              <a:rPr lang="en-US" dirty="0">
                <a:solidFill>
                  <a:schemeClr val="accent1"/>
                </a:solidFill>
              </a:rPr>
              <a:t>improve overall customer service</a:t>
            </a:r>
            <a:r>
              <a:rPr lang="en-US" dirty="0"/>
              <a:t>.</a:t>
            </a:r>
          </a:p>
          <a:p>
            <a:pPr marL="257175" indent="-257175">
              <a:buFont typeface="+mj-lt"/>
              <a:buAutoNum type="arabicPeriod"/>
            </a:pPr>
            <a:r>
              <a:rPr lang="en-US" dirty="0">
                <a:solidFill>
                  <a:schemeClr val="accent1"/>
                </a:solidFill>
              </a:rPr>
              <a:t>Increase internal mentoring, training opportunities, and experiences </a:t>
            </a:r>
            <a:r>
              <a:rPr lang="en-US" dirty="0"/>
              <a:t>that collectively involve staff, customers and partners.</a:t>
            </a:r>
          </a:p>
          <a:p>
            <a:pPr marL="257175" indent="-257175">
              <a:buFont typeface="+mj-lt"/>
              <a:buAutoNum type="arabicPeriod"/>
            </a:pPr>
            <a:r>
              <a:rPr lang="en-US" dirty="0"/>
              <a:t>Expand focused outreach efforts to </a:t>
            </a:r>
            <a:r>
              <a:rPr lang="en-US" dirty="0">
                <a:solidFill>
                  <a:schemeClr val="accent1"/>
                </a:solidFill>
              </a:rPr>
              <a:t>increase agency awareness among populations of Beginning Farmers &amp; Ranchers, Historically Underserved, Veterans and Women farmers and ranchers </a:t>
            </a:r>
            <a:r>
              <a:rPr lang="en-US" dirty="0"/>
              <a:t>to better help their conservation successes.</a:t>
            </a:r>
          </a:p>
          <a:p>
            <a:pPr marL="257175" indent="-257175">
              <a:buFont typeface="+mj-lt"/>
              <a:buAutoNum type="arabicPeriod"/>
            </a:pPr>
            <a:r>
              <a:rPr lang="en-US" dirty="0">
                <a:solidFill>
                  <a:schemeClr val="accent1"/>
                </a:solidFill>
              </a:rPr>
              <a:t>Elevate the importance of soil health across </a:t>
            </a:r>
            <a:r>
              <a:rPr lang="en-US" dirty="0"/>
              <a:t>our agency outreach and communications efforts to further enhance and promote the delivery of soil health principles to staff, customers and partners.</a:t>
            </a:r>
          </a:p>
          <a:p>
            <a:endParaRPr lang="en-US" dirty="0"/>
          </a:p>
        </p:txBody>
      </p:sp>
    </p:spTree>
    <p:extLst>
      <p:ext uri="{BB962C8B-B14F-4D97-AF65-F5344CB8AC3E}">
        <p14:creationId xmlns:p14="http://schemas.microsoft.com/office/powerpoint/2010/main" val="27087334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9ECBC1-99CC-1342-A7BB-166CC8BC164B}"/>
              </a:ext>
            </a:extLst>
          </p:cNvPr>
          <p:cNvSpPr txBox="1"/>
          <p:nvPr/>
        </p:nvSpPr>
        <p:spPr>
          <a:xfrm>
            <a:off x="128587" y="1335201"/>
            <a:ext cx="7543801" cy="4801314"/>
          </a:xfrm>
          <a:prstGeom prst="rect">
            <a:avLst/>
          </a:prstGeom>
          <a:noFill/>
        </p:spPr>
        <p:txBody>
          <a:bodyPr wrap="square" rtlCol="0">
            <a:spAutoFit/>
          </a:bodyPr>
          <a:lstStyle/>
          <a:p>
            <a:endParaRPr lang="en-US" sz="2400" b="1" dirty="0">
              <a:solidFill>
                <a:srgbClr val="0741A3"/>
              </a:solidFill>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Water Management Entities </a:t>
            </a:r>
            <a:r>
              <a:rPr lang="en-US" sz="2400" dirty="0">
                <a:latin typeface="Arial" panose="020B0604020202020204" pitchFamily="34" charset="0"/>
                <a:cs typeface="Arial" panose="020B0604020202020204" pitchFamily="34" charset="0"/>
              </a:rPr>
              <a:t>– (WME’s)</a:t>
            </a:r>
          </a:p>
          <a:p>
            <a:endParaRPr lang="en-US" sz="24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New term to describe “certain entities”  under the new Water Conservation and Irrigation Efficiency provision </a:t>
            </a:r>
          </a:p>
          <a:p>
            <a:pPr lvl="1"/>
            <a:endParaRPr lang="en-US" sz="24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Means </a:t>
            </a:r>
            <a:r>
              <a:rPr lang="en-US" sz="2400" i="1" dirty="0">
                <a:latin typeface="Arial" panose="020B0604020202020204" pitchFamily="34" charset="0"/>
                <a:cs typeface="Arial" panose="020B0604020202020204" pitchFamily="34" charset="0"/>
              </a:rPr>
              <a:t>a state irrigation district, groundwater management district, acequia, land grant, or similar entity that has jurisdiction or responsibilities related to water delivery or management to eligible lands</a:t>
            </a:r>
          </a:p>
          <a:p>
            <a:pPr marL="742950" lvl="1" indent="-285750">
              <a:buFont typeface="Arial" panose="020B0604020202020204" pitchFamily="34" charset="0"/>
              <a:buChar char="•"/>
            </a:pPr>
            <a:endParaRPr lang="en-US" i="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DE046620-4B9C-4297-B477-ADADC27748EA}"/>
              </a:ext>
            </a:extLst>
          </p:cNvPr>
          <p:cNvPicPr>
            <a:picLocks noChangeAspect="1"/>
          </p:cNvPicPr>
          <p:nvPr/>
        </p:nvPicPr>
        <p:blipFill>
          <a:blip r:embed="rId3">
            <a:alphaModFix amt="40000"/>
            <a:extLst>
              <a:ext uri="{837473B0-CC2E-450A-ABE3-18F120FF3D39}">
                <a1611:picAttrSrcUrl xmlns:a1611="http://schemas.microsoft.com/office/drawing/2016/11/main" r:id="rId4"/>
              </a:ext>
            </a:extLst>
          </a:blip>
          <a:stretch>
            <a:fillRect/>
          </a:stretch>
        </p:blipFill>
        <p:spPr>
          <a:xfrm rot="16200000" flipV="1">
            <a:off x="6063651" y="3187506"/>
            <a:ext cx="4683512" cy="1466037"/>
          </a:xfrm>
          <a:prstGeom prst="rect">
            <a:avLst/>
          </a:prstGeom>
        </p:spPr>
      </p:pic>
      <p:pic>
        <p:nvPicPr>
          <p:cNvPr id="6" name="Picture 5" descr="A picture containing clipart&#10;&#10;Description automatically generated">
            <a:extLst>
              <a:ext uri="{FF2B5EF4-FFF2-40B4-BE49-F238E27FC236}">
                <a16:creationId xmlns:a16="http://schemas.microsoft.com/office/drawing/2014/main" id="{1289B7C2-5274-43D2-A422-F35ED7ED4E16}"/>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5782524" y="939523"/>
            <a:ext cx="1748589" cy="1168569"/>
          </a:xfrm>
          <a:prstGeom prst="rect">
            <a:avLst/>
          </a:prstGeom>
        </p:spPr>
      </p:pic>
    </p:spTree>
    <p:extLst>
      <p:ext uri="{BB962C8B-B14F-4D97-AF65-F5344CB8AC3E}">
        <p14:creationId xmlns:p14="http://schemas.microsoft.com/office/powerpoint/2010/main" val="434655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18BADF1-F4DD-47AC-91ED-D1D9AF357966}"/>
              </a:ext>
            </a:extLst>
          </p:cNvPr>
          <p:cNvSpPr txBox="1">
            <a:spLocks/>
          </p:cNvSpPr>
          <p:nvPr/>
        </p:nvSpPr>
        <p:spPr>
          <a:xfrm>
            <a:off x="128587" y="808038"/>
            <a:ext cx="8540400" cy="77073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t>§ 1466.6  Program Requirements</a:t>
            </a:r>
            <a:endParaRPr lang="en-US" sz="2400" dirty="0"/>
          </a:p>
        </p:txBody>
      </p:sp>
      <p:sp>
        <p:nvSpPr>
          <p:cNvPr id="5" name="TextBox 4">
            <a:extLst>
              <a:ext uri="{FF2B5EF4-FFF2-40B4-BE49-F238E27FC236}">
                <a16:creationId xmlns:a16="http://schemas.microsoft.com/office/drawing/2014/main" id="{FD7C5779-BF4B-43B6-9845-6309C082D1FA}"/>
              </a:ext>
            </a:extLst>
          </p:cNvPr>
          <p:cNvSpPr txBox="1"/>
          <p:nvPr/>
        </p:nvSpPr>
        <p:spPr>
          <a:xfrm>
            <a:off x="358815" y="1982510"/>
            <a:ext cx="7368307" cy="4678204"/>
          </a:xfrm>
          <a:prstGeom prst="rect">
            <a:avLst/>
          </a:prstGeom>
          <a:noFill/>
        </p:spPr>
        <p:txBody>
          <a:bodyPr wrap="square" rtlCol="0">
            <a:spAutoFit/>
          </a:bodyPr>
          <a:lstStyle/>
          <a:p>
            <a:pPr marL="285750" lvl="0" indent="-285750">
              <a:buFont typeface="Wingdings" panose="05000000000000000000" pitchFamily="2" charset="2"/>
              <a:buChar char="ü"/>
            </a:pPr>
            <a:r>
              <a:rPr lang="en-US" sz="2000" b="1" dirty="0"/>
              <a:t>Expanded eligibility </a:t>
            </a:r>
            <a:r>
              <a:rPr lang="en-US" sz="2000" dirty="0"/>
              <a:t>regarding with whom NRCS can enter into an EQIP contract.  </a:t>
            </a:r>
          </a:p>
          <a:p>
            <a:pPr marL="742950" lvl="1" indent="-285750">
              <a:spcBef>
                <a:spcPts val="600"/>
              </a:spcBef>
              <a:buFont typeface="Arial" panose="020B0604020202020204" pitchFamily="34" charset="0"/>
              <a:buChar char="•"/>
            </a:pPr>
            <a:r>
              <a:rPr lang="en-US" sz="2000" dirty="0"/>
              <a:t>NRCS may enter into EQIP contracts with a State, irrigation district, groundwater management district, acequia, land grant–merced, or similar entity. NRCS has defined these entities as “water management entities.” if</a:t>
            </a:r>
          </a:p>
          <a:p>
            <a:pPr marL="1200150" lvl="2" indent="-285750">
              <a:spcBef>
                <a:spcPts val="600"/>
              </a:spcBef>
              <a:buFont typeface="Arial" panose="020B0604020202020204" pitchFamily="34" charset="0"/>
              <a:buChar char="•"/>
            </a:pPr>
            <a:r>
              <a:rPr lang="en-US" sz="2000" b="1" dirty="0"/>
              <a:t>the water management entity is a public or semi-public agency or organization (meaning a private or public company that serves a public purpose such as a public utility</a:t>
            </a:r>
          </a:p>
          <a:p>
            <a:pPr marL="1200150" lvl="2" indent="-285750">
              <a:spcBef>
                <a:spcPts val="600"/>
              </a:spcBef>
              <a:buFont typeface="Arial" panose="020B0604020202020204" pitchFamily="34" charset="0"/>
              <a:buChar char="•"/>
            </a:pPr>
            <a:r>
              <a:rPr lang="en-US" sz="2000" b="1" dirty="0"/>
              <a:t>the water management entity purpose is to assist private agricultural producers with managing water distribution systems</a:t>
            </a:r>
            <a:endParaRPr lang="en-US" sz="2000" dirty="0"/>
          </a:p>
          <a:p>
            <a:pPr>
              <a:spcBef>
                <a:spcPts val="600"/>
              </a:spcBef>
            </a:pPr>
            <a:r>
              <a:rPr lang="en-US" b="1" dirty="0"/>
              <a:t> </a:t>
            </a:r>
            <a:endParaRPr lang="en-US" sz="1600" dirty="0"/>
          </a:p>
        </p:txBody>
      </p:sp>
      <p:pic>
        <p:nvPicPr>
          <p:cNvPr id="7" name="Picture Placeholder 6">
            <a:extLst>
              <a:ext uri="{FF2B5EF4-FFF2-40B4-BE49-F238E27FC236}">
                <a16:creationId xmlns:a16="http://schemas.microsoft.com/office/drawing/2014/main" id="{C9BF9299-E799-4184-AD57-39CC5988DF38}"/>
              </a:ext>
            </a:extLst>
          </p:cNvPr>
          <p:cNvPicPr>
            <a:picLocks noChangeAspect="1"/>
          </p:cNvPicPr>
          <p:nvPr/>
        </p:nvPicPr>
        <p:blipFill>
          <a:blip r:embed="rId3">
            <a:extLst>
              <a:ext uri="{28A0092B-C50C-407E-A947-70E740481C1C}">
                <a14:useLocalDpi xmlns:a14="http://schemas.microsoft.com/office/drawing/2010/main" val="0"/>
              </a:ext>
            </a:extLst>
          </a:blip>
          <a:srcRect l="40613" r="40613"/>
          <a:stretch>
            <a:fillRect/>
          </a:stretch>
        </p:blipFill>
        <p:spPr>
          <a:xfrm>
            <a:off x="7749306" y="1381811"/>
            <a:ext cx="1266107" cy="4898697"/>
          </a:xfrm>
          <a:prstGeom prst="rect">
            <a:avLst/>
          </a:prstGeom>
        </p:spPr>
      </p:pic>
      <p:sp>
        <p:nvSpPr>
          <p:cNvPr id="11" name="TextBox 10">
            <a:extLst>
              <a:ext uri="{FF2B5EF4-FFF2-40B4-BE49-F238E27FC236}">
                <a16:creationId xmlns:a16="http://schemas.microsoft.com/office/drawing/2014/main" id="{A75230BB-CD35-4CE8-B4EC-B7CD5F14E1E3}"/>
              </a:ext>
            </a:extLst>
          </p:cNvPr>
          <p:cNvSpPr txBox="1"/>
          <p:nvPr/>
        </p:nvSpPr>
        <p:spPr>
          <a:xfrm>
            <a:off x="7727122" y="285"/>
            <a:ext cx="2463152" cy="276999"/>
          </a:xfrm>
          <a:prstGeom prst="rect">
            <a:avLst/>
          </a:prstGeom>
          <a:noFill/>
        </p:spPr>
        <p:txBody>
          <a:bodyPr wrap="square" rtlCol="0">
            <a:spAutoFit/>
          </a:bodyPr>
          <a:lstStyle/>
          <a:p>
            <a:r>
              <a:rPr lang="en-US" sz="1200" dirty="0">
                <a:solidFill>
                  <a:schemeClr val="bg1"/>
                </a:solidFill>
              </a:rPr>
              <a:t>15 November 2019</a:t>
            </a:r>
          </a:p>
        </p:txBody>
      </p:sp>
    </p:spTree>
    <p:extLst>
      <p:ext uri="{BB962C8B-B14F-4D97-AF65-F5344CB8AC3E}">
        <p14:creationId xmlns:p14="http://schemas.microsoft.com/office/powerpoint/2010/main" val="5176903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D5762-3BED-40D5-B5D6-60A4EE6C610E}"/>
              </a:ext>
            </a:extLst>
          </p:cNvPr>
          <p:cNvSpPr>
            <a:spLocks noGrp="1"/>
          </p:cNvSpPr>
          <p:nvPr>
            <p:ph type="title"/>
          </p:nvPr>
        </p:nvSpPr>
        <p:spPr/>
        <p:txBody>
          <a:bodyPr>
            <a:normAutofit fontScale="90000"/>
          </a:bodyPr>
          <a:lstStyle/>
          <a:p>
            <a:r>
              <a:rPr lang="en-US" dirty="0">
                <a:solidFill>
                  <a:schemeClr val="tx1"/>
                </a:solidFill>
              </a:rPr>
              <a:t>WMEs- Water Conservation Projects</a:t>
            </a:r>
            <a:r>
              <a:rPr lang="en-US" dirty="0"/>
              <a:t>	</a:t>
            </a:r>
          </a:p>
        </p:txBody>
      </p:sp>
      <p:sp>
        <p:nvSpPr>
          <p:cNvPr id="3" name="Content Placeholder 2">
            <a:extLst>
              <a:ext uri="{FF2B5EF4-FFF2-40B4-BE49-F238E27FC236}">
                <a16:creationId xmlns:a16="http://schemas.microsoft.com/office/drawing/2014/main" id="{E2411A4D-6DBC-4396-AC60-0786B76F5EA8}"/>
              </a:ext>
            </a:extLst>
          </p:cNvPr>
          <p:cNvSpPr>
            <a:spLocks noGrp="1"/>
          </p:cNvSpPr>
          <p:nvPr>
            <p:ph idx="4294967295"/>
          </p:nvPr>
        </p:nvSpPr>
        <p:spPr>
          <a:xfrm>
            <a:off x="34924" y="1868424"/>
            <a:ext cx="7731125" cy="4525963"/>
          </a:xfrm>
          <a:prstGeom prst="rect">
            <a:avLst/>
          </a:prstGeom>
        </p:spPr>
        <p:txBody>
          <a:bodyPr>
            <a:normAutofit fontScale="77500" lnSpcReduction="20000"/>
          </a:bodyPr>
          <a:lstStyle/>
          <a:p>
            <a:pPr marL="342900" indent="-342900">
              <a:buFont typeface="Arial" panose="020B0604020202020204" pitchFamily="34" charset="0"/>
              <a:buChar char="•"/>
            </a:pPr>
            <a:r>
              <a:rPr lang="en-US" dirty="0"/>
              <a:t>WME’s may request assistance on a watershed-wide water conservation project.</a:t>
            </a:r>
          </a:p>
          <a:p>
            <a:pPr marL="342900" indent="-342900">
              <a:buFont typeface="Arial" panose="020B0604020202020204" pitchFamily="34" charset="0"/>
              <a:buChar char="•"/>
            </a:pPr>
            <a:r>
              <a:rPr lang="en-US" dirty="0"/>
              <a:t>NRCS may approve entering into an EQIP contract with a water management entity when such contract is pursuant to a watershed-wide project of the water management entity that effectively conserves water using the following criteria:</a:t>
            </a:r>
          </a:p>
          <a:p>
            <a:pPr marL="1085850" lvl="1" indent="-342900">
              <a:buFont typeface="Arial" panose="020B0604020202020204" pitchFamily="34" charset="0"/>
              <a:buChar char="•"/>
            </a:pPr>
            <a:r>
              <a:rPr lang="en-US" dirty="0"/>
              <a:t>The project has a current, comprehensive water resource assessment</a:t>
            </a:r>
          </a:p>
          <a:p>
            <a:pPr marL="1085850" lvl="1" indent="-342900">
              <a:buFont typeface="Arial" panose="020B0604020202020204" pitchFamily="34" charset="0"/>
              <a:buChar char="•"/>
            </a:pPr>
            <a:r>
              <a:rPr lang="en-US" dirty="0"/>
              <a:t>The project plan incorporates one or more of the following practices:</a:t>
            </a:r>
          </a:p>
          <a:p>
            <a:pPr marL="1428750" lvl="2" indent="-285750">
              <a:buFont typeface="Wingdings" panose="05000000000000000000" pitchFamily="2" charset="2"/>
              <a:buChar char="Ø"/>
            </a:pPr>
            <a:r>
              <a:rPr lang="en-US" dirty="0"/>
              <a:t>Water conservation scheduling and if applicable, distribution efficiency, soil moisture monitoring;</a:t>
            </a:r>
          </a:p>
          <a:p>
            <a:pPr marL="1428750" lvl="2" indent="-285750">
              <a:buFont typeface="Wingdings" panose="05000000000000000000" pitchFamily="2" charset="2"/>
              <a:buChar char="Ø"/>
            </a:pPr>
            <a:r>
              <a:rPr lang="en-US" dirty="0"/>
              <a:t>Irrigation-related structural or other measures that conserve surface or ground water, including aquifer recover practices; or</a:t>
            </a:r>
          </a:p>
          <a:p>
            <a:pPr marL="1428750" lvl="2" indent="-285750">
              <a:buFont typeface="Wingdings" panose="05000000000000000000" pitchFamily="2" charset="2"/>
              <a:buChar char="Ø"/>
            </a:pPr>
            <a:r>
              <a:rPr lang="en-US" dirty="0"/>
              <a:t>A transition to water-conserving crops, water-conserving crop rotations, or deficit irrigation.</a:t>
            </a:r>
          </a:p>
          <a:p>
            <a:pPr marL="1028700" lvl="1">
              <a:buFont typeface="Arial" panose="020B0604020202020204" pitchFamily="34" charset="0"/>
              <a:buChar char="•"/>
            </a:pPr>
            <a:r>
              <a:rPr lang="en-US" dirty="0"/>
              <a:t>The project sponsors have consulted relevant State and local agencies.</a:t>
            </a:r>
          </a:p>
        </p:txBody>
      </p:sp>
    </p:spTree>
    <p:extLst>
      <p:ext uri="{BB962C8B-B14F-4D97-AF65-F5344CB8AC3E}">
        <p14:creationId xmlns:p14="http://schemas.microsoft.com/office/powerpoint/2010/main" val="2184766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F6F26-CB3D-4743-85C2-3C150712B6B4}"/>
              </a:ext>
            </a:extLst>
          </p:cNvPr>
          <p:cNvSpPr>
            <a:spLocks noGrp="1"/>
          </p:cNvSpPr>
          <p:nvPr>
            <p:ph type="title"/>
          </p:nvPr>
        </p:nvSpPr>
        <p:spPr/>
        <p:txBody>
          <a:bodyPr/>
          <a:lstStyle/>
          <a:p>
            <a:r>
              <a:rPr lang="en-US" dirty="0">
                <a:solidFill>
                  <a:schemeClr val="tx1"/>
                </a:solidFill>
              </a:rPr>
              <a:t>WME’s Review</a:t>
            </a:r>
          </a:p>
        </p:txBody>
      </p:sp>
      <p:sp>
        <p:nvSpPr>
          <p:cNvPr id="3" name="Content Placeholder 2">
            <a:extLst>
              <a:ext uri="{FF2B5EF4-FFF2-40B4-BE49-F238E27FC236}">
                <a16:creationId xmlns:a16="http://schemas.microsoft.com/office/drawing/2014/main" id="{539BFACB-4318-491D-A062-E2915AB956D2}"/>
              </a:ext>
            </a:extLst>
          </p:cNvPr>
          <p:cNvSpPr>
            <a:spLocks noGrp="1"/>
          </p:cNvSpPr>
          <p:nvPr>
            <p:ph idx="4294967295"/>
          </p:nvPr>
        </p:nvSpPr>
        <p:spPr>
          <a:xfrm>
            <a:off x="0" y="1600200"/>
            <a:ext cx="7731125" cy="4525963"/>
          </a:xfrm>
          <a:prstGeom prst="rect">
            <a:avLst/>
          </a:prstGeom>
        </p:spPr>
        <p:txBody>
          <a:bodyPr>
            <a:normAutofit fontScale="85000" lnSpcReduction="20000"/>
          </a:bodyPr>
          <a:lstStyle/>
          <a:p>
            <a:r>
              <a:rPr lang="en-US" dirty="0"/>
              <a:t>Applications from a water management entity for an EQIP contract will be determined ineligible if the State conservationist (or designee) determines that the conservation practices encompassed by the proposed EQIP contract are better suited for implementation under the RCPP or 7 CFR Part 622, “Watershed Projects.” In making this determination, the State conservationist </a:t>
            </a:r>
            <a:r>
              <a:rPr lang="en-US" dirty="0">
                <a:solidFill>
                  <a:srgbClr val="FF0000"/>
                </a:solidFill>
              </a:rPr>
              <a:t>may</a:t>
            </a:r>
            <a:r>
              <a:rPr lang="en-US" dirty="0"/>
              <a:t> consider the following factors:</a:t>
            </a:r>
          </a:p>
          <a:p>
            <a:pPr marL="1085850" lvl="1" indent="-342900">
              <a:buFont typeface="Arial" panose="020B0604020202020204" pitchFamily="34" charset="0"/>
              <a:buChar char="•"/>
            </a:pPr>
            <a:r>
              <a:rPr lang="en-US" dirty="0"/>
              <a:t>The </a:t>
            </a:r>
            <a:r>
              <a:rPr lang="en-US" b="1" dirty="0">
                <a:solidFill>
                  <a:srgbClr val="FF0000"/>
                </a:solidFill>
              </a:rPr>
              <a:t>estimated contract cost </a:t>
            </a:r>
            <a:r>
              <a:rPr lang="en-US" dirty="0"/>
              <a:t>for the minimum area required for the EQIP contract greatly exceeds the EQIP payment limitation for water conservation projects. </a:t>
            </a:r>
          </a:p>
          <a:p>
            <a:pPr marL="1085850" lvl="1" indent="-342900">
              <a:buFont typeface="Arial" panose="020B0604020202020204" pitchFamily="34" charset="0"/>
              <a:buChar char="•"/>
            </a:pPr>
            <a:r>
              <a:rPr lang="en-US" dirty="0"/>
              <a:t>Potential adverse impacts from the water management entity’s watershed-wide project have not been adequately analyzed under a National Environmental Policy Act (NEPA) review, or the proposed contract practices have not been adequately analyzed in the EQIP Programmatic EA or other existing NEPA document prepared or adopted by NRCS and requires a site-specific EA or EIS.</a:t>
            </a:r>
          </a:p>
        </p:txBody>
      </p:sp>
    </p:spTree>
    <p:extLst>
      <p:ext uri="{BB962C8B-B14F-4D97-AF65-F5344CB8AC3E}">
        <p14:creationId xmlns:p14="http://schemas.microsoft.com/office/powerpoint/2010/main" val="38800318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70258-F448-4D19-BF38-D0CD05BDF3B6}"/>
              </a:ext>
            </a:extLst>
          </p:cNvPr>
          <p:cNvSpPr>
            <a:spLocks noGrp="1"/>
          </p:cNvSpPr>
          <p:nvPr>
            <p:ph type="title"/>
          </p:nvPr>
        </p:nvSpPr>
        <p:spPr>
          <a:xfrm>
            <a:off x="3037040" y="147026"/>
            <a:ext cx="4440085" cy="447885"/>
          </a:xfrm>
        </p:spPr>
        <p:txBody>
          <a:bodyPr/>
          <a:lstStyle/>
          <a:p>
            <a:pPr lvl="0">
              <a:spcBef>
                <a:spcPts val="1000"/>
              </a:spcBef>
            </a:pPr>
            <a:r>
              <a:rPr lang="en-US" sz="2800" b="0" dirty="0">
                <a:solidFill>
                  <a:schemeClr val="bg1"/>
                </a:solidFill>
                <a:latin typeface="Calibri" panose="020F0502020204030204"/>
                <a:ea typeface="+mn-ea"/>
                <a:cs typeface="+mn-cs"/>
              </a:rPr>
              <a:t>FSA Eligibility and Maps</a:t>
            </a:r>
            <a:br>
              <a:rPr lang="en-US" sz="2800" b="0" dirty="0">
                <a:solidFill>
                  <a:srgbClr val="000000"/>
                </a:solidFill>
                <a:latin typeface="Calibri" panose="020F0502020204030204"/>
                <a:ea typeface="+mn-ea"/>
                <a:cs typeface="+mn-cs"/>
              </a:rPr>
            </a:br>
            <a:br>
              <a:rPr lang="en-US" sz="2800" b="0" dirty="0">
                <a:solidFill>
                  <a:srgbClr val="000000"/>
                </a:solidFill>
                <a:latin typeface="Calibri" panose="020F0502020204030204"/>
                <a:ea typeface="+mn-ea"/>
                <a:cs typeface="+mn-cs"/>
              </a:rPr>
            </a:br>
            <a:br>
              <a:rPr lang="en-US" sz="2800" b="0" dirty="0">
                <a:solidFill>
                  <a:srgbClr val="000000"/>
                </a:solidFill>
                <a:latin typeface="Calibri" panose="020F0502020204030204"/>
                <a:ea typeface="+mn-ea"/>
                <a:cs typeface="+mn-cs"/>
              </a:rPr>
            </a:br>
            <a:endParaRPr lang="en-US" dirty="0"/>
          </a:p>
        </p:txBody>
      </p:sp>
      <p:sp>
        <p:nvSpPr>
          <p:cNvPr id="3" name="TextBox 2">
            <a:extLst>
              <a:ext uri="{FF2B5EF4-FFF2-40B4-BE49-F238E27FC236}">
                <a16:creationId xmlns:a16="http://schemas.microsoft.com/office/drawing/2014/main" id="{2BD5D51A-34C1-4D0D-97A3-4923AD44FECC}"/>
              </a:ext>
            </a:extLst>
          </p:cNvPr>
          <p:cNvSpPr txBox="1"/>
          <p:nvPr/>
        </p:nvSpPr>
        <p:spPr>
          <a:xfrm>
            <a:off x="490170" y="926803"/>
            <a:ext cx="7093254" cy="4801314"/>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FSA makes business type code determinations </a:t>
            </a:r>
            <a:endParaRPr lang="en-US" i="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i="1" dirty="0">
                <a:latin typeface="Arial" panose="020B0604020202020204" pitchFamily="34" charset="0"/>
                <a:cs typeface="Arial" panose="020B0604020202020204" pitchFamily="34" charset="0"/>
              </a:rPr>
              <a:t>State or local government (Business Code 9)</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AGI not required (no CCC 941)</a:t>
            </a:r>
          </a:p>
          <a:p>
            <a:r>
              <a:rPr lang="en-US" dirty="0">
                <a:latin typeface="Arial" panose="020B0604020202020204" pitchFamily="34" charset="0"/>
                <a:cs typeface="Arial" panose="020B0604020202020204" pitchFamily="34" charset="0"/>
              </a:rPr>
              <a:t>LLC or other entity</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CCC 902 (901 if applicable), AD 1026</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CCC 941 down to warm bodies with ownership interest greater than 0</a:t>
            </a:r>
          </a:p>
          <a:p>
            <a:r>
              <a:rPr lang="en-US" dirty="0">
                <a:latin typeface="Arial" panose="020B0604020202020204" pitchFamily="34" charset="0"/>
                <a:cs typeface="Arial" panose="020B0604020202020204" pitchFamily="34" charset="0"/>
              </a:rPr>
              <a:t>Signature Authority (FSA COF may require)</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ID, file a signature with the COF, supporting documents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Documents include:</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Meeting minutes</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By laws giving authority </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And FSA-211 </a:t>
            </a:r>
          </a:p>
          <a:p>
            <a:r>
              <a:rPr lang="en-US" dirty="0">
                <a:latin typeface="Arial" panose="020B0604020202020204" pitchFamily="34" charset="0"/>
                <a:cs typeface="Arial" panose="020B0604020202020204" pitchFamily="34" charset="0"/>
              </a:rPr>
              <a:t>Eligible Land- Records Establishment is still under review by NHQ (FSA and NRCS)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NRCS Policy State “Land that is under control of the WME”</a:t>
            </a:r>
          </a:p>
          <a:p>
            <a:endParaRPr lang="en-US" dirty="0"/>
          </a:p>
        </p:txBody>
      </p:sp>
      <p:pic>
        <p:nvPicPr>
          <p:cNvPr id="4" name="Picture 3">
            <a:extLst>
              <a:ext uri="{FF2B5EF4-FFF2-40B4-BE49-F238E27FC236}">
                <a16:creationId xmlns:a16="http://schemas.microsoft.com/office/drawing/2014/main" id="{E234CAD2-D30D-445A-9696-0884686242F8}"/>
              </a:ext>
            </a:extLst>
          </p:cNvPr>
          <p:cNvPicPr>
            <a:picLocks noChangeAspect="1"/>
          </p:cNvPicPr>
          <p:nvPr/>
        </p:nvPicPr>
        <p:blipFill>
          <a:blip r:embed="rId3"/>
          <a:stretch>
            <a:fillRect/>
          </a:stretch>
        </p:blipFill>
        <p:spPr>
          <a:xfrm rot="763664">
            <a:off x="5510333" y="683072"/>
            <a:ext cx="1609483" cy="1396105"/>
          </a:xfrm>
          <a:prstGeom prst="rect">
            <a:avLst/>
          </a:prstGeom>
        </p:spPr>
      </p:pic>
    </p:spTree>
    <p:extLst>
      <p:ext uri="{BB962C8B-B14F-4D97-AF65-F5344CB8AC3E}">
        <p14:creationId xmlns:p14="http://schemas.microsoft.com/office/powerpoint/2010/main" val="29652423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9ECBC1-99CC-1342-A7BB-166CC8BC164B}"/>
              </a:ext>
            </a:extLst>
          </p:cNvPr>
          <p:cNvSpPr txBox="1"/>
          <p:nvPr/>
        </p:nvSpPr>
        <p:spPr>
          <a:xfrm>
            <a:off x="128587" y="1027424"/>
            <a:ext cx="7543801" cy="57861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741A3"/>
                </a:solidFill>
                <a:effectLst/>
                <a:uLnTx/>
                <a:uFillTx/>
                <a:latin typeface="Arial" panose="020B0604020202020204" pitchFamily="34" charset="0"/>
                <a:ea typeface="+mn-ea"/>
                <a:cs typeface="Arial" panose="020B0604020202020204" pitchFamily="34" charset="0"/>
              </a:rPr>
              <a:t>EQIP Payments and Payment Limitations</a:t>
            </a:r>
          </a:p>
          <a:p>
            <a:pPr marL="914400" marR="0" lvl="2"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Payment Limitation Waivers for WME’s:</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Water management entities may be eligible for AGI or PL waiver of up to 900K for water conservation projects based on:</a:t>
            </a:r>
          </a:p>
          <a:p>
            <a:pPr marL="1657350" marR="0" lvl="3"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Number of producers who will benefit</a:t>
            </a:r>
          </a:p>
          <a:p>
            <a:pPr marL="1657350" marR="0" lvl="3"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Conservation value</a:t>
            </a:r>
          </a:p>
          <a:p>
            <a:pPr marL="1657350" marR="0" lvl="3"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Non-federal assets</a:t>
            </a:r>
          </a:p>
          <a:p>
            <a:pPr marL="1657350" marR="0" lvl="3"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Extent of progressive practice implementation</a:t>
            </a:r>
          </a:p>
          <a:p>
            <a:pPr marL="1657350" marR="0" lvl="3"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Other criteria determined by the Chief</a:t>
            </a:r>
          </a:p>
          <a:p>
            <a:pPr marL="1371600" marR="0" lvl="3"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AGI waiver will be approved concurrently with PL waiver</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DE046620-4B9C-4297-B477-ADADC27748EA}"/>
              </a:ext>
            </a:extLst>
          </p:cNvPr>
          <p:cNvPicPr>
            <a:picLocks noChangeAspect="1"/>
          </p:cNvPicPr>
          <p:nvPr/>
        </p:nvPicPr>
        <p:blipFill>
          <a:blip r:embed="rId3">
            <a:alphaModFix amt="40000"/>
            <a:extLst>
              <a:ext uri="{837473B0-CC2E-450A-ABE3-18F120FF3D39}">
                <a1611:picAttrSrcUrl xmlns:a1611="http://schemas.microsoft.com/office/drawing/2016/11/main" r:id="rId4"/>
              </a:ext>
            </a:extLst>
          </a:blip>
          <a:stretch>
            <a:fillRect/>
          </a:stretch>
        </p:blipFill>
        <p:spPr>
          <a:xfrm rot="16200000" flipV="1">
            <a:off x="6063651" y="3187506"/>
            <a:ext cx="4683512" cy="1466037"/>
          </a:xfrm>
          <a:prstGeom prst="rect">
            <a:avLst/>
          </a:prstGeom>
        </p:spPr>
      </p:pic>
    </p:spTree>
    <p:extLst>
      <p:ext uri="{BB962C8B-B14F-4D97-AF65-F5344CB8AC3E}">
        <p14:creationId xmlns:p14="http://schemas.microsoft.com/office/powerpoint/2010/main" val="27868818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7D484-7BD8-F849-9FE5-5908F4D7F929}"/>
              </a:ext>
            </a:extLst>
          </p:cNvPr>
          <p:cNvSpPr>
            <a:spLocks noGrp="1"/>
          </p:cNvSpPr>
          <p:nvPr>
            <p:ph type="title"/>
          </p:nvPr>
        </p:nvSpPr>
        <p:spPr/>
        <p:txBody>
          <a:bodyPr/>
          <a:lstStyle/>
          <a:p>
            <a:r>
              <a:rPr lang="en-US" sz="3200" dirty="0"/>
              <a:t>EQIP </a:t>
            </a:r>
            <a:br>
              <a:rPr lang="en-US" sz="3200" dirty="0"/>
            </a:br>
            <a:r>
              <a:rPr lang="en-US" sz="3200" dirty="0"/>
              <a:t>Incentive Contracts</a:t>
            </a:r>
          </a:p>
        </p:txBody>
      </p:sp>
      <p:sp>
        <p:nvSpPr>
          <p:cNvPr id="3" name="Rectangle 2">
            <a:extLst>
              <a:ext uri="{FF2B5EF4-FFF2-40B4-BE49-F238E27FC236}">
                <a16:creationId xmlns:a16="http://schemas.microsoft.com/office/drawing/2014/main" id="{1A24BCA1-03F3-42DA-8D78-C2EC8EF90999}"/>
              </a:ext>
            </a:extLst>
          </p:cNvPr>
          <p:cNvSpPr/>
          <p:nvPr/>
        </p:nvSpPr>
        <p:spPr>
          <a:xfrm>
            <a:off x="667084" y="5948205"/>
            <a:ext cx="3904915" cy="369332"/>
          </a:xfrm>
          <a:prstGeom prst="rect">
            <a:avLst/>
          </a:prstGeom>
        </p:spPr>
        <p:txBody>
          <a:bodyPr wrap="none">
            <a:spAutoFit/>
          </a:bodyPr>
          <a:lstStyle/>
          <a:p>
            <a:r>
              <a:rPr lang="en-US" dirty="0">
                <a:latin typeface="Open Sans Extrabold" panose="020B0606030504020204" pitchFamily="34" charset="0"/>
              </a:rPr>
              <a:t>440-CPM, Part 530, Subpart R - EQIP</a:t>
            </a:r>
            <a:endParaRPr lang="en-US" dirty="0"/>
          </a:p>
        </p:txBody>
      </p:sp>
      <p:pic>
        <p:nvPicPr>
          <p:cNvPr id="7" name="Picture 6" descr="A picture containing clipart&#10;&#10;Description automatically generated">
            <a:extLst>
              <a:ext uri="{FF2B5EF4-FFF2-40B4-BE49-F238E27FC236}">
                <a16:creationId xmlns:a16="http://schemas.microsoft.com/office/drawing/2014/main" id="{ED4843D5-C3BC-40FB-B47D-82451911BC2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rot="1156464">
            <a:off x="1643311" y="3405063"/>
            <a:ext cx="1952458" cy="1304813"/>
          </a:xfrm>
          <a:prstGeom prst="rect">
            <a:avLst/>
          </a:prstGeom>
        </p:spPr>
      </p:pic>
      <p:pic>
        <p:nvPicPr>
          <p:cNvPr id="9" name="Picture 8">
            <a:extLst>
              <a:ext uri="{FF2B5EF4-FFF2-40B4-BE49-F238E27FC236}">
                <a16:creationId xmlns:a16="http://schemas.microsoft.com/office/drawing/2014/main" id="{41A138EB-AF69-4992-972A-CDDFF4BAAA05}"/>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6460102" y="1194520"/>
            <a:ext cx="2072190" cy="1858496"/>
          </a:xfrm>
          <a:prstGeom prst="rect">
            <a:avLst/>
          </a:prstGeom>
        </p:spPr>
      </p:pic>
      <p:sp>
        <p:nvSpPr>
          <p:cNvPr id="6" name="TextBox 5">
            <a:extLst>
              <a:ext uri="{FF2B5EF4-FFF2-40B4-BE49-F238E27FC236}">
                <a16:creationId xmlns:a16="http://schemas.microsoft.com/office/drawing/2014/main" id="{9EB072AC-CEC8-45D2-B9F9-1BADE6A1EAC1}"/>
              </a:ext>
            </a:extLst>
          </p:cNvPr>
          <p:cNvSpPr txBox="1"/>
          <p:nvPr/>
        </p:nvSpPr>
        <p:spPr>
          <a:xfrm>
            <a:off x="5801815" y="3549637"/>
            <a:ext cx="2730477" cy="1015663"/>
          </a:xfrm>
          <a:prstGeom prst="rect">
            <a:avLst/>
          </a:prstGeom>
          <a:noFill/>
        </p:spPr>
        <p:txBody>
          <a:bodyPr wrap="square" rtlCol="0">
            <a:spAutoFit/>
          </a:bodyPr>
          <a:lstStyle/>
          <a:p>
            <a:pPr algn="ctr"/>
            <a:r>
              <a:rPr lang="en-US" sz="2000" dirty="0">
                <a:solidFill>
                  <a:schemeClr val="bg1"/>
                </a:solidFill>
              </a:rPr>
              <a:t>New Mexico</a:t>
            </a:r>
          </a:p>
          <a:p>
            <a:pPr algn="ctr"/>
            <a:br>
              <a:rPr lang="en-US" sz="2000" dirty="0">
                <a:solidFill>
                  <a:schemeClr val="bg1"/>
                </a:solidFill>
              </a:rPr>
            </a:br>
            <a:r>
              <a:rPr lang="en-US" sz="2000" dirty="0">
                <a:solidFill>
                  <a:schemeClr val="bg1"/>
                </a:solidFill>
              </a:rPr>
              <a:t>Ana Gomes</a:t>
            </a:r>
          </a:p>
        </p:txBody>
      </p:sp>
    </p:spTree>
    <p:extLst>
      <p:ext uri="{BB962C8B-B14F-4D97-AF65-F5344CB8AC3E}">
        <p14:creationId xmlns:p14="http://schemas.microsoft.com/office/powerpoint/2010/main" val="965911191"/>
      </p:ext>
    </p:extLst>
  </p:cSld>
  <p:clrMapOvr>
    <a:masterClrMapping/>
  </p:clrMapOvr>
  <p:transition spd="med">
    <p:pull/>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9ECBC1-99CC-1342-A7BB-166CC8BC164B}"/>
              </a:ext>
            </a:extLst>
          </p:cNvPr>
          <p:cNvSpPr txBox="1"/>
          <p:nvPr/>
        </p:nvSpPr>
        <p:spPr>
          <a:xfrm>
            <a:off x="128587" y="1119757"/>
            <a:ext cx="7543801" cy="5601533"/>
          </a:xfrm>
          <a:prstGeom prst="rect">
            <a:avLst/>
          </a:prstGeom>
          <a:noFill/>
        </p:spPr>
        <p:txBody>
          <a:bodyPr wrap="square" rtlCol="0">
            <a:spAutoFit/>
          </a:bodyPr>
          <a:lstStyle/>
          <a:p>
            <a:r>
              <a:rPr lang="en-US" sz="2400" b="1" dirty="0">
                <a:solidFill>
                  <a:srgbClr val="0741A3"/>
                </a:solidFill>
                <a:latin typeface="Arial" panose="020B0604020202020204" pitchFamily="34" charset="0"/>
                <a:cs typeface="Arial" panose="020B0604020202020204" pitchFamily="34" charset="0"/>
              </a:rPr>
              <a:t>EQIP Incentive Contracts</a:t>
            </a:r>
          </a:p>
          <a:p>
            <a:pPr lvl="2"/>
            <a:endParaRPr lang="en-US" sz="1400" dirty="0">
              <a:solidFill>
                <a:srgbClr val="000000"/>
              </a:solidFill>
              <a:latin typeface="Arial" panose="020B0604020202020204" pitchFamily="34" charset="0"/>
              <a:cs typeface="Arial" panose="020B0604020202020204" pitchFamily="34" charset="0"/>
            </a:endParaRPr>
          </a:p>
          <a:p>
            <a:pPr lvl="1"/>
            <a:r>
              <a:rPr lang="en-US" sz="2400" dirty="0">
                <a:latin typeface="Arial" panose="020B0604020202020204" pitchFamily="34" charset="0"/>
                <a:cs typeface="Arial" panose="020B0604020202020204" pitchFamily="34" charset="0"/>
              </a:rPr>
              <a:t>Expands resource benefits for producers and acts as a stepping stone to CSP.  </a:t>
            </a:r>
          </a:p>
          <a:p>
            <a:pPr lvl="1"/>
            <a:endParaRPr lang="en-US" sz="8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sz="2400" b="1" dirty="0">
                <a:latin typeface="Arial" panose="020B0604020202020204" pitchFamily="34" charset="0"/>
                <a:cs typeface="Arial" panose="020B0604020202020204" pitchFamily="34" charset="0"/>
              </a:rPr>
              <a:t>High priority areas </a:t>
            </a:r>
            <a:r>
              <a:rPr lang="en-US" sz="2400" dirty="0">
                <a:latin typeface="Arial" panose="020B0604020202020204" pitchFamily="34" charset="0"/>
                <a:cs typeface="Arial" panose="020B0604020202020204" pitchFamily="34" charset="0"/>
              </a:rPr>
              <a:t>have identified PRC’s: </a:t>
            </a:r>
          </a:p>
          <a:p>
            <a:pPr marL="1200150" lvl="2"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Must encompass every region within the State</a:t>
            </a:r>
          </a:p>
          <a:p>
            <a:pPr marL="1200150" lvl="2"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May cover whole state or, overlap with other HP areas</a:t>
            </a:r>
          </a:p>
          <a:p>
            <a:pPr lvl="2"/>
            <a:endParaRPr lang="en-US" sz="8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sz="2400" b="1" dirty="0">
                <a:solidFill>
                  <a:srgbClr val="000000"/>
                </a:solidFill>
                <a:latin typeface="Arial" panose="020B0604020202020204" pitchFamily="34" charset="0"/>
                <a:cs typeface="Arial" panose="020B0604020202020204" pitchFamily="34" charset="0"/>
              </a:rPr>
              <a:t>Priority resource concerns (PRC)</a:t>
            </a:r>
            <a:r>
              <a:rPr lang="en-US" sz="2400" dirty="0">
                <a:solidFill>
                  <a:srgbClr val="000000"/>
                </a:solidFill>
                <a:latin typeface="Arial" panose="020B0604020202020204" pitchFamily="34" charset="0"/>
                <a:cs typeface="Arial" panose="020B0604020202020204" pitchFamily="34" charset="0"/>
              </a:rPr>
              <a:t>:</a:t>
            </a:r>
          </a:p>
          <a:p>
            <a:pPr marL="1200150" lvl="2" indent="-28575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States ID up to 3 for each land use within a high priority area</a:t>
            </a:r>
          </a:p>
          <a:p>
            <a:pPr marL="1200150" lvl="2" indent="-28575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The same PRC may be used for multiple land uses within a high priority area</a:t>
            </a:r>
          </a:p>
          <a:p>
            <a:pPr lvl="1"/>
            <a:endParaRPr lang="en-US" i="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DE046620-4B9C-4297-B477-ADADC27748EA}"/>
              </a:ext>
            </a:extLst>
          </p:cNvPr>
          <p:cNvPicPr>
            <a:picLocks noChangeAspect="1"/>
          </p:cNvPicPr>
          <p:nvPr/>
        </p:nvPicPr>
        <p:blipFill>
          <a:blip r:embed="rId3">
            <a:alphaModFix amt="40000"/>
            <a:extLst>
              <a:ext uri="{837473B0-CC2E-450A-ABE3-18F120FF3D39}">
                <a1611:picAttrSrcUrl xmlns:a1611="http://schemas.microsoft.com/office/drawing/2016/11/main" r:id="rId4"/>
              </a:ext>
            </a:extLst>
          </a:blip>
          <a:stretch>
            <a:fillRect/>
          </a:stretch>
        </p:blipFill>
        <p:spPr>
          <a:xfrm rot="16200000" flipV="1">
            <a:off x="6063651" y="3187506"/>
            <a:ext cx="4683512" cy="1466037"/>
          </a:xfrm>
          <a:prstGeom prst="rect">
            <a:avLst/>
          </a:prstGeom>
        </p:spPr>
      </p:pic>
      <p:sp>
        <p:nvSpPr>
          <p:cNvPr id="2" name="TextBox 1">
            <a:extLst>
              <a:ext uri="{FF2B5EF4-FFF2-40B4-BE49-F238E27FC236}">
                <a16:creationId xmlns:a16="http://schemas.microsoft.com/office/drawing/2014/main" id="{D1C4764B-C428-4E28-8923-E16688CC2A22}"/>
              </a:ext>
            </a:extLst>
          </p:cNvPr>
          <p:cNvSpPr txBox="1"/>
          <p:nvPr/>
        </p:nvSpPr>
        <p:spPr>
          <a:xfrm rot="19313482">
            <a:off x="5070177" y="627911"/>
            <a:ext cx="2505075" cy="523220"/>
          </a:xfrm>
          <a:prstGeom prst="rect">
            <a:avLst/>
          </a:prstGeom>
          <a:noFill/>
        </p:spPr>
        <p:txBody>
          <a:bodyPr wrap="square" rtlCol="0">
            <a:spAutoFit/>
          </a:bodyPr>
          <a:lstStyle/>
          <a:p>
            <a:r>
              <a:rPr lang="en-US" sz="2800" dirty="0">
                <a:highlight>
                  <a:srgbClr val="FF00FF"/>
                </a:highlight>
              </a:rPr>
              <a:t>BRIDGE TO CSP</a:t>
            </a:r>
          </a:p>
        </p:txBody>
      </p:sp>
    </p:spTree>
    <p:extLst>
      <p:ext uri="{BB962C8B-B14F-4D97-AF65-F5344CB8AC3E}">
        <p14:creationId xmlns:p14="http://schemas.microsoft.com/office/powerpoint/2010/main" val="1846060201"/>
      </p:ext>
    </p:extLst>
  </p:cSld>
  <p:clrMapOvr>
    <a:masterClrMapping/>
  </p:clrMapOvr>
  <p:transition spd="med">
    <p:pull/>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36DE9-9F5D-41F9-9F9C-A53A13E034BA}"/>
              </a:ext>
            </a:extLst>
          </p:cNvPr>
          <p:cNvSpPr>
            <a:spLocks noGrp="1"/>
          </p:cNvSpPr>
          <p:nvPr>
            <p:ph type="title"/>
          </p:nvPr>
        </p:nvSpPr>
        <p:spPr>
          <a:xfrm>
            <a:off x="366712" y="712788"/>
            <a:ext cx="7543801" cy="770731"/>
          </a:xfrm>
        </p:spPr>
        <p:txBody>
          <a:bodyPr/>
          <a:lstStyle/>
          <a:p>
            <a:pPr lvl="0">
              <a:lnSpc>
                <a:spcPct val="100000"/>
              </a:lnSpc>
              <a:spcBef>
                <a:spcPts val="0"/>
              </a:spcBef>
            </a:pPr>
            <a:r>
              <a:rPr lang="en-US" sz="3600" dirty="0">
                <a:solidFill>
                  <a:schemeClr val="accent5">
                    <a:lumMod val="75000"/>
                  </a:schemeClr>
                </a:solidFill>
                <a:ea typeface="+mn-ea"/>
              </a:rPr>
              <a:t>Incentive Contract Period</a:t>
            </a:r>
            <a:br>
              <a:rPr lang="en-US" sz="3600" b="0" dirty="0">
                <a:solidFill>
                  <a:srgbClr val="000000"/>
                </a:solidFill>
                <a:latin typeface="Calibri" panose="020F0502020204030204"/>
                <a:ea typeface="+mn-ea"/>
                <a:cs typeface="+mn-cs"/>
              </a:rPr>
            </a:br>
            <a:endParaRPr lang="en-US" dirty="0"/>
          </a:p>
        </p:txBody>
      </p:sp>
      <p:sp>
        <p:nvSpPr>
          <p:cNvPr id="3" name="TextBox 2">
            <a:extLst>
              <a:ext uri="{FF2B5EF4-FFF2-40B4-BE49-F238E27FC236}">
                <a16:creationId xmlns:a16="http://schemas.microsoft.com/office/drawing/2014/main" id="{86F81035-5035-445F-BA55-AAFF8E96F9D2}"/>
              </a:ext>
            </a:extLst>
          </p:cNvPr>
          <p:cNvSpPr txBox="1"/>
          <p:nvPr/>
        </p:nvSpPr>
        <p:spPr>
          <a:xfrm>
            <a:off x="-76199" y="1126728"/>
            <a:ext cx="7543801" cy="4801314"/>
          </a:xfrm>
          <a:prstGeom prst="rect">
            <a:avLst/>
          </a:prstGeom>
          <a:noFill/>
        </p:spPr>
        <p:txBody>
          <a:bodyPr wrap="square" rtlCol="0">
            <a:spAutoFit/>
          </a:bodyPr>
          <a:lstStyle/>
          <a:p>
            <a:pPr marL="800100" lvl="1" indent="-342900">
              <a:buFont typeface="Wingdings" panose="05000000000000000000" pitchFamily="2" charset="2"/>
              <a:buChar char="ü"/>
            </a:pPr>
            <a:endParaRPr lang="en-US" sz="2400" b="1" dirty="0">
              <a:solidFill>
                <a:srgbClr val="0741A3"/>
              </a:solidFill>
              <a:latin typeface="Arial" panose="020B0604020202020204" pitchFamily="34" charset="0"/>
              <a:cs typeface="Arial" panose="020B0604020202020204" pitchFamily="34" charset="0"/>
            </a:endParaRPr>
          </a:p>
          <a:p>
            <a:pPr marL="800100" lvl="1" indent="-342900">
              <a:buFont typeface="Wingdings" panose="05000000000000000000" pitchFamily="2" charset="2"/>
              <a:buChar char="ü"/>
            </a:pPr>
            <a:r>
              <a:rPr lang="en-US" sz="2400" dirty="0">
                <a:cs typeface="Arial" panose="020B0604020202020204" pitchFamily="34" charset="0"/>
              </a:rPr>
              <a:t>Incentive contracts will be for a period from 5 to 10 years.  </a:t>
            </a:r>
            <a:r>
              <a:rPr lang="en-US" sz="2400" b="1" dirty="0">
                <a:cs typeface="Arial" panose="020B0604020202020204" pitchFamily="34" charset="0"/>
              </a:rPr>
              <a:t>(Mandatory</a:t>
            </a:r>
            <a:r>
              <a:rPr lang="en-US" sz="2400" dirty="0">
                <a:cs typeface="Arial" panose="020B0604020202020204" pitchFamily="34" charset="0"/>
              </a:rPr>
              <a:t>) </a:t>
            </a:r>
          </a:p>
          <a:p>
            <a:pPr marL="800100" lvl="1" indent="-342900">
              <a:buFont typeface="Wingdings" panose="05000000000000000000" pitchFamily="2" charset="2"/>
              <a:buChar char="ü"/>
            </a:pPr>
            <a:endParaRPr lang="en-US" sz="2400" dirty="0">
              <a:cs typeface="Arial" panose="020B0604020202020204" pitchFamily="34" charset="0"/>
            </a:endParaRPr>
          </a:p>
          <a:p>
            <a:pPr marL="800100" lvl="1" indent="-342900">
              <a:buFont typeface="Wingdings" panose="05000000000000000000" pitchFamily="2" charset="2"/>
              <a:buChar char="ü"/>
            </a:pPr>
            <a:r>
              <a:rPr lang="en-US" sz="2400" dirty="0"/>
              <a:t>Specifies that NRCS shall apply ‘science-based’ criteria to determine an appropriate contract period to achieve the desired conservation benefits.</a:t>
            </a:r>
          </a:p>
          <a:p>
            <a:pPr lvl="1"/>
            <a:endParaRPr lang="en-US" sz="2400" dirty="0"/>
          </a:p>
          <a:p>
            <a:pPr marL="800100" lvl="1" indent="-342900">
              <a:buFont typeface="Wingdings" panose="05000000000000000000" pitchFamily="2" charset="2"/>
              <a:buChar char="ü"/>
            </a:pPr>
            <a:r>
              <a:rPr lang="en-US" sz="2400" dirty="0">
                <a:cs typeface="Arial" panose="020B0604020202020204" pitchFamily="34" charset="0"/>
              </a:rPr>
              <a:t>M</a:t>
            </a:r>
            <a:r>
              <a:rPr lang="en-US" sz="2400" dirty="0"/>
              <a:t>ost notable distinctions between standard EQIP contracts; are </a:t>
            </a:r>
            <a:r>
              <a:rPr lang="en-US" sz="2400" i="1" dirty="0"/>
              <a:t>differences to the contract period </a:t>
            </a:r>
            <a:r>
              <a:rPr lang="en-US" sz="2400" dirty="0"/>
              <a:t>and payment rates. </a:t>
            </a:r>
            <a:r>
              <a:rPr lang="en-US" sz="2400" b="1" dirty="0"/>
              <a:t>(Mandatory)</a:t>
            </a:r>
          </a:p>
          <a:p>
            <a:pPr marL="800100" lvl="1" indent="-342900">
              <a:buFont typeface="Wingdings" panose="05000000000000000000" pitchFamily="2" charset="2"/>
              <a:buChar char="ü"/>
            </a:pPr>
            <a:endParaRPr lang="en-US" sz="2400" dirty="0">
              <a:cs typeface="Arial" panose="020B0604020202020204" pitchFamily="34" charset="0"/>
            </a:endParaRPr>
          </a:p>
          <a:p>
            <a:endParaRPr lang="en-US" dirty="0"/>
          </a:p>
        </p:txBody>
      </p:sp>
      <p:sp>
        <p:nvSpPr>
          <p:cNvPr id="4" name="Rectangle 3">
            <a:extLst>
              <a:ext uri="{FF2B5EF4-FFF2-40B4-BE49-F238E27FC236}">
                <a16:creationId xmlns:a16="http://schemas.microsoft.com/office/drawing/2014/main" id="{B7FE89AE-CF9C-4926-8ADC-3A711E4D77AA}"/>
              </a:ext>
            </a:extLst>
          </p:cNvPr>
          <p:cNvSpPr/>
          <p:nvPr/>
        </p:nvSpPr>
        <p:spPr>
          <a:xfrm>
            <a:off x="6235537" y="757396"/>
            <a:ext cx="2117887" cy="369332"/>
          </a:xfrm>
          <a:prstGeom prst="rect">
            <a:avLst/>
          </a:prstGeom>
        </p:spPr>
        <p:txBody>
          <a:bodyPr wrap="none">
            <a:spAutoFit/>
          </a:bodyPr>
          <a:lstStyle/>
          <a:p>
            <a:r>
              <a:rPr lang="en-US" dirty="0">
                <a:latin typeface="Baskerville Old Face" panose="02020602080505020303" pitchFamily="18" charset="0"/>
              </a:rPr>
              <a:t>NUANCES OF CSP</a:t>
            </a:r>
          </a:p>
        </p:txBody>
      </p:sp>
    </p:spTree>
    <p:extLst>
      <p:ext uri="{BB962C8B-B14F-4D97-AF65-F5344CB8AC3E}">
        <p14:creationId xmlns:p14="http://schemas.microsoft.com/office/powerpoint/2010/main" val="1533054374"/>
      </p:ext>
    </p:extLst>
  </p:cSld>
  <p:clrMapOvr>
    <a:masterClrMapping/>
  </p:clrMapOvr>
  <p:transition spd="med">
    <p:pull/>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9ECBC1-99CC-1342-A7BB-166CC8BC164B}"/>
              </a:ext>
            </a:extLst>
          </p:cNvPr>
          <p:cNvSpPr txBox="1"/>
          <p:nvPr/>
        </p:nvSpPr>
        <p:spPr>
          <a:xfrm>
            <a:off x="128587" y="843677"/>
            <a:ext cx="7543801" cy="5170646"/>
          </a:xfrm>
          <a:prstGeom prst="rect">
            <a:avLst/>
          </a:prstGeom>
          <a:noFill/>
        </p:spPr>
        <p:txBody>
          <a:bodyPr wrap="square" rtlCol="0">
            <a:spAutoFit/>
          </a:bodyPr>
          <a:lstStyle/>
          <a:p>
            <a:r>
              <a:rPr lang="en-US" sz="2400" b="1" dirty="0">
                <a:solidFill>
                  <a:srgbClr val="0741A3"/>
                </a:solidFill>
                <a:latin typeface="Arial" panose="020B0604020202020204" pitchFamily="34" charset="0"/>
                <a:cs typeface="Arial" panose="020B0604020202020204" pitchFamily="34" charset="0"/>
              </a:rPr>
              <a:t>EQIP Incentive Contracts</a:t>
            </a:r>
          </a:p>
          <a:p>
            <a:pPr lvl="2"/>
            <a:endParaRPr lang="en-US" sz="2400" dirty="0">
              <a:solidFill>
                <a:srgbClr val="000000"/>
              </a:solidFill>
              <a:latin typeface="Arial" panose="020B0604020202020204" pitchFamily="34" charset="0"/>
              <a:cs typeface="Arial" panose="020B0604020202020204" pitchFamily="34" charset="0"/>
            </a:endParaRPr>
          </a:p>
          <a:p>
            <a:pPr lvl="1"/>
            <a:r>
              <a:rPr lang="en-US" sz="2400" dirty="0">
                <a:latin typeface="Arial" panose="020B0604020202020204" pitchFamily="34" charset="0"/>
                <a:cs typeface="Arial" panose="020B0604020202020204" pitchFamily="34" charset="0"/>
              </a:rPr>
              <a:t>Payments are made of two components:</a:t>
            </a:r>
          </a:p>
          <a:p>
            <a:pPr marL="914400" lvl="1" indent="-457200">
              <a:buFont typeface="+mj-lt"/>
              <a:buAutoNum type="arabicPeriod"/>
            </a:pPr>
            <a:r>
              <a:rPr lang="en-US" sz="2400" dirty="0">
                <a:latin typeface="Arial" panose="020B0604020202020204" pitchFamily="34" charset="0"/>
                <a:cs typeface="Arial" panose="020B0604020202020204" pitchFamily="34" charset="0"/>
              </a:rPr>
              <a:t>Incentive practice payments for adopting and installing practices</a:t>
            </a:r>
          </a:p>
          <a:p>
            <a:pPr marL="914400" lvl="1" indent="-457200">
              <a:buFont typeface="+mj-lt"/>
              <a:buAutoNum type="arabicPeriod"/>
            </a:pPr>
            <a:r>
              <a:rPr lang="en-US" sz="2400" dirty="0">
                <a:latin typeface="Arial" panose="020B0604020202020204" pitchFamily="34" charset="0"/>
                <a:cs typeface="Arial" panose="020B0604020202020204" pitchFamily="34" charset="0"/>
              </a:rPr>
              <a:t>Annual payments for managing, maintaining, and improving incentive practices during the contract period</a:t>
            </a:r>
          </a:p>
          <a:p>
            <a:pPr marL="914400" lvl="1" indent="-457200">
              <a:buFont typeface="+mj-lt"/>
              <a:buAutoNum type="arabicPeriod"/>
            </a:pPr>
            <a:endParaRPr lang="en-US" sz="2400" dirty="0">
              <a:latin typeface="Arial" panose="020B0604020202020204" pitchFamily="34" charset="0"/>
              <a:cs typeface="Arial" panose="020B0604020202020204" pitchFamily="34" charset="0"/>
            </a:endParaRPr>
          </a:p>
          <a:p>
            <a:pPr lvl="1"/>
            <a:r>
              <a:rPr lang="en-US" sz="2400" dirty="0">
                <a:latin typeface="Arial" panose="020B0604020202020204" pitchFamily="34" charset="0"/>
                <a:cs typeface="Arial" panose="020B0604020202020204" pitchFamily="34" charset="0"/>
              </a:rPr>
              <a:t>Aggregate payment limitation:</a:t>
            </a: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May not exceed $200k total payments to person or legal entity</a:t>
            </a: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PL may not be waived</a:t>
            </a:r>
          </a:p>
          <a:p>
            <a:pPr lvl="1"/>
            <a:endParaRPr lang="en-US" i="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DE046620-4B9C-4297-B477-ADADC27748EA}"/>
              </a:ext>
            </a:extLst>
          </p:cNvPr>
          <p:cNvPicPr>
            <a:picLocks noChangeAspect="1"/>
          </p:cNvPicPr>
          <p:nvPr/>
        </p:nvPicPr>
        <p:blipFill>
          <a:blip r:embed="rId3">
            <a:alphaModFix amt="40000"/>
            <a:extLst>
              <a:ext uri="{837473B0-CC2E-450A-ABE3-18F120FF3D39}">
                <a1611:picAttrSrcUrl xmlns:a1611="http://schemas.microsoft.com/office/drawing/2016/11/main" r:id="rId4"/>
              </a:ext>
            </a:extLst>
          </a:blip>
          <a:stretch>
            <a:fillRect/>
          </a:stretch>
        </p:blipFill>
        <p:spPr>
          <a:xfrm rot="16200000" flipV="1">
            <a:off x="6063651" y="3187506"/>
            <a:ext cx="4683512" cy="1466037"/>
          </a:xfrm>
          <a:prstGeom prst="rect">
            <a:avLst/>
          </a:prstGeom>
        </p:spPr>
      </p:pic>
    </p:spTree>
    <p:extLst>
      <p:ext uri="{BB962C8B-B14F-4D97-AF65-F5344CB8AC3E}">
        <p14:creationId xmlns:p14="http://schemas.microsoft.com/office/powerpoint/2010/main" val="3060374232"/>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9ECBC1-99CC-1342-A7BB-166CC8BC164B}"/>
              </a:ext>
            </a:extLst>
          </p:cNvPr>
          <p:cNvSpPr txBox="1"/>
          <p:nvPr/>
        </p:nvSpPr>
        <p:spPr>
          <a:xfrm>
            <a:off x="223025" y="1307784"/>
            <a:ext cx="7449364" cy="30162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0741A3"/>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rPr>
              <a:t>Planning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Determine the conservation treatment needed to </a:t>
            </a:r>
            <a:r>
              <a:rPr kumimoji="0" lang="en-US" sz="2000" b="0" i="0" u="none" strike="noStrike" kern="1200" cap="none" spc="0" normalizeH="0" baseline="0" noProof="0" dirty="0">
                <a:ln>
                  <a:noFill/>
                </a:ln>
                <a:solidFill>
                  <a:srgbClr val="000000"/>
                </a:solidFill>
                <a:effectLst/>
                <a:highlight>
                  <a:srgbClr val="FFFF00"/>
                </a:highlight>
                <a:uLnTx/>
                <a:uFillTx/>
                <a:latin typeface="Arial" panose="020B0604020202020204" pitchFamily="34" charset="0"/>
                <a:ea typeface="+mn-ea"/>
                <a:cs typeface="Arial" panose="020B0604020202020204" pitchFamily="34" charset="0"/>
              </a:rPr>
              <a:t>improve an identified RC </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which meets producer objectives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Identifying the </a:t>
            </a:r>
            <a:r>
              <a:rPr kumimoji="0" lang="en-US" sz="2000" b="0" i="0" u="none" strike="noStrike" kern="1200" cap="none" spc="0" normalizeH="0" baseline="0" noProof="0" dirty="0">
                <a:ln>
                  <a:noFill/>
                </a:ln>
                <a:solidFill>
                  <a:srgbClr val="000000"/>
                </a:solidFill>
                <a:effectLst/>
                <a:highlight>
                  <a:srgbClr val="FFFF00"/>
                </a:highlight>
                <a:uLnTx/>
                <a:uFillTx/>
                <a:latin typeface="Arial" panose="020B0604020202020204" pitchFamily="34" charset="0"/>
                <a:ea typeface="+mn-ea"/>
                <a:cs typeface="Arial" panose="020B0604020202020204" pitchFamily="34" charset="0"/>
              </a:rPr>
              <a:t>conservation practices </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or </a:t>
            </a:r>
            <a:r>
              <a:rPr kumimoji="0" lang="en-US" sz="2000" b="0" i="0" u="none" strike="noStrike" kern="1200" cap="none" spc="0" normalizeH="0" baseline="0" noProof="0" dirty="0">
                <a:ln>
                  <a:noFill/>
                </a:ln>
                <a:solidFill>
                  <a:srgbClr val="000000"/>
                </a:solidFill>
                <a:effectLst/>
                <a:highlight>
                  <a:srgbClr val="FFFF00"/>
                </a:highlight>
                <a:uLnTx/>
                <a:uFillTx/>
                <a:latin typeface="Arial" panose="020B0604020202020204" pitchFamily="34" charset="0"/>
                <a:ea typeface="+mn-ea"/>
                <a:cs typeface="Arial" panose="020B0604020202020204" pitchFamily="34" charset="0"/>
              </a:rPr>
              <a:t>Activities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Consider the practice or activity lifespan</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E95B1A72-0A32-47A2-BDC4-C8D11E410C0E}"/>
              </a:ext>
            </a:extLst>
          </p:cNvPr>
          <p:cNvPicPr>
            <a:picLocks noChangeAspect="1"/>
          </p:cNvPicPr>
          <p:nvPr/>
        </p:nvPicPr>
        <p:blipFill>
          <a:blip r:embed="rId3">
            <a:alphaModFix amt="40000"/>
            <a:extLst>
              <a:ext uri="{837473B0-CC2E-450A-ABE3-18F120FF3D39}">
                <a1611:picAttrSrcUrl xmlns:a1611="http://schemas.microsoft.com/office/drawing/2016/11/main" r:id="rId4"/>
              </a:ext>
            </a:extLst>
          </a:blip>
          <a:stretch>
            <a:fillRect/>
          </a:stretch>
        </p:blipFill>
        <p:spPr>
          <a:xfrm rot="16200000" flipV="1">
            <a:off x="6063651" y="3187506"/>
            <a:ext cx="4683512" cy="1466037"/>
          </a:xfrm>
          <a:prstGeom prst="rect">
            <a:avLst/>
          </a:prstGeom>
        </p:spPr>
      </p:pic>
      <p:pic>
        <p:nvPicPr>
          <p:cNvPr id="6" name="Picture 5">
            <a:extLst>
              <a:ext uri="{FF2B5EF4-FFF2-40B4-BE49-F238E27FC236}">
                <a16:creationId xmlns:a16="http://schemas.microsoft.com/office/drawing/2014/main" id="{4F883231-E50D-44C7-9BAA-30E03F36412D}"/>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959557" y="4021169"/>
            <a:ext cx="2988150" cy="2241112"/>
          </a:xfrm>
          <a:prstGeom prst="rect">
            <a:avLst/>
          </a:prstGeom>
        </p:spPr>
      </p:pic>
      <p:pic>
        <p:nvPicPr>
          <p:cNvPr id="9" name="Picture 8">
            <a:extLst>
              <a:ext uri="{FF2B5EF4-FFF2-40B4-BE49-F238E27FC236}">
                <a16:creationId xmlns:a16="http://schemas.microsoft.com/office/drawing/2014/main" id="{C3D8E75D-F903-4192-BD77-D3375C4DB54B}"/>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4572000" y="4021169"/>
            <a:ext cx="2634020" cy="2241112"/>
          </a:xfrm>
          <a:prstGeom prst="rect">
            <a:avLst/>
          </a:prstGeom>
        </p:spPr>
      </p:pic>
    </p:spTree>
    <p:extLst>
      <p:ext uri="{BB962C8B-B14F-4D97-AF65-F5344CB8AC3E}">
        <p14:creationId xmlns:p14="http://schemas.microsoft.com/office/powerpoint/2010/main" val="31822629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EE7CF-85B2-43C5-B965-E851A7165087}"/>
              </a:ext>
            </a:extLst>
          </p:cNvPr>
          <p:cNvSpPr>
            <a:spLocks noGrp="1"/>
          </p:cNvSpPr>
          <p:nvPr>
            <p:ph type="title"/>
          </p:nvPr>
        </p:nvSpPr>
        <p:spPr>
          <a:xfrm>
            <a:off x="285750" y="769619"/>
            <a:ext cx="7886700" cy="1325563"/>
          </a:xfrm>
        </p:spPr>
        <p:txBody>
          <a:bodyPr>
            <a:normAutofit/>
          </a:bodyPr>
          <a:lstStyle/>
          <a:p>
            <a:r>
              <a:rPr lang="en-US" dirty="0">
                <a:latin typeface="Arial" panose="020B0604020202020204" pitchFamily="34" charset="0"/>
                <a:ea typeface="+mn-ea"/>
                <a:cs typeface="Arial" panose="020B0604020202020204" pitchFamily="34" charset="0"/>
              </a:rPr>
              <a:t>High Priority Practices-</a:t>
            </a:r>
            <a:br>
              <a:rPr lang="en-US" dirty="0">
                <a:latin typeface="Arial" panose="020B0604020202020204" pitchFamily="34" charset="0"/>
                <a:ea typeface="+mn-ea"/>
                <a:cs typeface="Arial" panose="020B0604020202020204" pitchFamily="34" charset="0"/>
              </a:rPr>
            </a:br>
            <a:r>
              <a:rPr lang="en-US" dirty="0">
                <a:latin typeface="Arial" panose="020B0604020202020204" pitchFamily="34" charset="0"/>
                <a:ea typeface="+mn-ea"/>
                <a:cs typeface="Arial" panose="020B0604020202020204" pitchFamily="34" charset="0"/>
              </a:rPr>
              <a:t>EQIP Incentive</a:t>
            </a:r>
          </a:p>
        </p:txBody>
      </p:sp>
      <p:sp>
        <p:nvSpPr>
          <p:cNvPr id="3" name="Content Placeholder 2">
            <a:extLst>
              <a:ext uri="{FF2B5EF4-FFF2-40B4-BE49-F238E27FC236}">
                <a16:creationId xmlns:a16="http://schemas.microsoft.com/office/drawing/2014/main" id="{A0CC9263-59A6-472C-8C65-C9024092F299}"/>
              </a:ext>
            </a:extLst>
          </p:cNvPr>
          <p:cNvSpPr>
            <a:spLocks noGrp="1"/>
          </p:cNvSpPr>
          <p:nvPr>
            <p:ph idx="1"/>
          </p:nvPr>
        </p:nvSpPr>
        <p:spPr>
          <a:xfrm>
            <a:off x="102870" y="2190747"/>
            <a:ext cx="7886700" cy="3946845"/>
          </a:xfrm>
        </p:spPr>
        <p:txBody>
          <a:bodyPr>
            <a:normAutofit/>
          </a:bodyPr>
          <a:lstStyle/>
          <a:p>
            <a:r>
              <a:rPr lang="en-US" sz="3600" dirty="0">
                <a:latin typeface="Arial" panose="020B0604020202020204" pitchFamily="34" charset="0"/>
                <a:cs typeface="Arial" panose="020B0604020202020204" pitchFamily="34" charset="0"/>
              </a:rPr>
              <a:t>HPP’s Planned in EQIP Incentive areas will get the high payment</a:t>
            </a:r>
          </a:p>
          <a:p>
            <a:r>
              <a:rPr lang="en-US" sz="3600" dirty="0">
                <a:latin typeface="Arial" panose="020B0604020202020204" pitchFamily="34" charset="0"/>
                <a:cs typeface="Arial" panose="020B0604020202020204" pitchFamily="34" charset="0"/>
              </a:rPr>
              <a:t>May be the same as Source Water Protection Practices as long as the HPP’s meet the SWP criteria</a:t>
            </a:r>
          </a:p>
          <a:p>
            <a:endParaRPr lang="en-US" dirty="0"/>
          </a:p>
        </p:txBody>
      </p:sp>
    </p:spTree>
    <p:extLst>
      <p:ext uri="{BB962C8B-B14F-4D97-AF65-F5344CB8AC3E}">
        <p14:creationId xmlns:p14="http://schemas.microsoft.com/office/powerpoint/2010/main" val="23364838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5B6A3-DFEB-2D45-A5BB-C36E006E2636}"/>
              </a:ext>
            </a:extLst>
          </p:cNvPr>
          <p:cNvSpPr>
            <a:spLocks noGrp="1"/>
          </p:cNvSpPr>
          <p:nvPr>
            <p:ph type="ctrTitle" idx="4294967295"/>
          </p:nvPr>
        </p:nvSpPr>
        <p:spPr>
          <a:xfrm>
            <a:off x="106680" y="5572443"/>
            <a:ext cx="8907780" cy="675957"/>
          </a:xfrm>
          <a:prstGeom prst="rect">
            <a:avLst/>
          </a:prstGeom>
        </p:spPr>
        <p:txBody>
          <a:bodyPr/>
          <a:lstStyle/>
          <a:p>
            <a:r>
              <a:rPr lang="en-US" sz="32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Source Water Protection</a:t>
            </a:r>
          </a:p>
        </p:txBody>
      </p:sp>
      <p:sp>
        <p:nvSpPr>
          <p:cNvPr id="3" name="TextBox 2">
            <a:extLst>
              <a:ext uri="{FF2B5EF4-FFF2-40B4-BE49-F238E27FC236}">
                <a16:creationId xmlns:a16="http://schemas.microsoft.com/office/drawing/2014/main" id="{F14FD795-7A03-46E9-98DB-ACA5F5F235FE}"/>
              </a:ext>
            </a:extLst>
          </p:cNvPr>
          <p:cNvSpPr txBox="1"/>
          <p:nvPr/>
        </p:nvSpPr>
        <p:spPr>
          <a:xfrm>
            <a:off x="5907784" y="1716254"/>
            <a:ext cx="261737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a:ea typeface="+mn-ea"/>
                <a:cs typeface="+mn-cs"/>
              </a:rPr>
              <a:t>NRCS National Training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a:ea typeface="+mn-ea"/>
                <a:cs typeface="+mn-cs"/>
              </a:rPr>
              <a:t>December 9-13, 2019</a:t>
            </a:r>
          </a:p>
        </p:txBody>
      </p:sp>
      <p:sp>
        <p:nvSpPr>
          <p:cNvPr id="4" name="TextBox 3">
            <a:extLst>
              <a:ext uri="{FF2B5EF4-FFF2-40B4-BE49-F238E27FC236}">
                <a16:creationId xmlns:a16="http://schemas.microsoft.com/office/drawing/2014/main" id="{FA934432-6ACD-4655-A356-DBA1F8438D1E}"/>
              </a:ext>
            </a:extLst>
          </p:cNvPr>
          <p:cNvSpPr txBox="1"/>
          <p:nvPr/>
        </p:nvSpPr>
        <p:spPr>
          <a:xfrm>
            <a:off x="5995530" y="3928363"/>
            <a:ext cx="289908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a:ea typeface="+mn-ea"/>
                <a:cs typeface="+mn-cs"/>
              </a:rPr>
              <a:t>New Mexico</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a:rPr>
              <a:t>Ana Gomes</a:t>
            </a: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5" name="Picture 4" descr="A person holding a white horse&#10;&#10;Description generated with very high confidence">
            <a:extLst>
              <a:ext uri="{FF2B5EF4-FFF2-40B4-BE49-F238E27FC236}">
                <a16:creationId xmlns:a16="http://schemas.microsoft.com/office/drawing/2014/main" id="{7CEE6100-0E89-477A-B927-64CC7ADEE0C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89" b="34699"/>
          <a:stretch/>
        </p:blipFill>
        <p:spPr>
          <a:xfrm>
            <a:off x="0" y="1143001"/>
            <a:ext cx="5495544" cy="4315120"/>
          </a:xfrm>
          <a:prstGeom prst="rect">
            <a:avLst/>
          </a:prstGeom>
        </p:spPr>
      </p:pic>
    </p:spTree>
    <p:extLst>
      <p:ext uri="{BB962C8B-B14F-4D97-AF65-F5344CB8AC3E}">
        <p14:creationId xmlns:p14="http://schemas.microsoft.com/office/powerpoint/2010/main" val="10937844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5565D-77A7-49E4-8DD9-5F09774DCA12}"/>
              </a:ext>
            </a:extLst>
          </p:cNvPr>
          <p:cNvSpPr>
            <a:spLocks noGrp="1"/>
          </p:cNvSpPr>
          <p:nvPr>
            <p:ph type="title"/>
          </p:nvPr>
        </p:nvSpPr>
        <p:spPr>
          <a:xfrm>
            <a:off x="167546" y="1240214"/>
            <a:ext cx="8620372" cy="984512"/>
          </a:xfrm>
        </p:spPr>
        <p:txBody>
          <a:bodyPr>
            <a:normAutofit fontScale="90000"/>
          </a:bodyPr>
          <a:lstStyle/>
          <a:p>
            <a:r>
              <a:rPr lang="en-US" sz="4000" b="1" dirty="0">
                <a:solidFill>
                  <a:srgbClr val="0C6C55"/>
                </a:solidFill>
                <a:latin typeface="Arial" panose="020B0604020202020204" pitchFamily="34" charset="0"/>
                <a:cs typeface="Arial" panose="020B0604020202020204" pitchFamily="34" charset="0"/>
              </a:rPr>
              <a:t>Source Water Protection Language in the 2018 Farm Bill</a:t>
            </a:r>
            <a:br>
              <a:rPr lang="en-US" sz="2700" dirty="0">
                <a:latin typeface="Calibri" panose="020F0502020204030204" pitchFamily="34" charset="0"/>
                <a:cs typeface="Calibri" panose="020F0502020204030204" pitchFamily="34" charset="0"/>
              </a:rPr>
            </a:br>
            <a:br>
              <a:rPr lang="en-US" sz="2700" dirty="0">
                <a:latin typeface="Calibri" panose="020F0502020204030204" pitchFamily="34" charset="0"/>
                <a:cs typeface="Calibri" panose="020F0502020204030204" pitchFamily="34" charset="0"/>
              </a:rPr>
            </a:br>
            <a:r>
              <a:rPr lang="en-US" sz="2200" b="1" dirty="0">
                <a:solidFill>
                  <a:srgbClr val="0741A3"/>
                </a:solidFill>
                <a:latin typeface="Arial" panose="020B0604020202020204" pitchFamily="34" charset="0"/>
                <a:ea typeface="+mn-ea"/>
                <a:cs typeface="Arial" panose="020B0604020202020204" pitchFamily="34" charset="0"/>
              </a:rPr>
              <a:t>Section 1244(n): Source Water Protection Through Targeting of Agricultural Practices</a:t>
            </a:r>
          </a:p>
        </p:txBody>
      </p:sp>
      <p:sp>
        <p:nvSpPr>
          <p:cNvPr id="3" name="Slide Number Placeholder 2">
            <a:extLst>
              <a:ext uri="{FF2B5EF4-FFF2-40B4-BE49-F238E27FC236}">
                <a16:creationId xmlns:a16="http://schemas.microsoft.com/office/drawing/2014/main" id="{EBFE7C46-922F-4EEC-9ED5-3376919145F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5A55B3-4C28-40DE-B67E-4398562928FE}" type="slidenum">
              <a:rPr kumimoji="0" lang="en-US"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12ADD3A6-8390-4288-9007-325DADA0B002}"/>
              </a:ext>
            </a:extLst>
          </p:cNvPr>
          <p:cNvSpPr/>
          <p:nvPr/>
        </p:nvSpPr>
        <p:spPr>
          <a:xfrm>
            <a:off x="167546" y="2793925"/>
            <a:ext cx="7666128" cy="3678699"/>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7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The Secretary shall encourage the protection of drinking water sources through the following methods:</a:t>
            </a:r>
          </a:p>
          <a:p>
            <a:pPr marL="342900" marR="0" lvl="0" indent="-3429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en-US" sz="17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Identify </a:t>
            </a:r>
            <a:r>
              <a:rPr kumimoji="0" lang="en-US" sz="17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local priority areas </a:t>
            </a:r>
            <a:r>
              <a:rPr kumimoji="0" lang="en-US" sz="17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for drinking water protection in each state   </a:t>
            </a:r>
          </a:p>
          <a:p>
            <a:pPr marL="800100" marR="0" lvl="1" indent="-3429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en-US" sz="17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In collaboration with State Technical Committees and </a:t>
            </a:r>
            <a:r>
              <a:rPr kumimoji="0" lang="en-US" sz="170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community water systems</a:t>
            </a:r>
          </a:p>
          <a:p>
            <a:pPr marL="800100" marR="0" lvl="1" indent="-3429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en-US" sz="17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Will address water quality or quantity concerns</a:t>
            </a:r>
          </a:p>
          <a:p>
            <a:pPr marL="342900" marR="0" lvl="0" indent="-3429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en-US" sz="17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Provide increased incentives </a:t>
            </a:r>
            <a:r>
              <a:rPr kumimoji="0" lang="en-US" sz="1700" b="1"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for practices </a:t>
            </a:r>
            <a:r>
              <a:rPr kumimoji="0" lang="en-US" sz="17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that relate to water quality and quantity</a:t>
            </a:r>
            <a:r>
              <a:rPr kumimoji="0" lang="en-US" sz="17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and protect drinking water sources while also benefitting producers</a:t>
            </a:r>
          </a:p>
          <a:p>
            <a:pPr marL="342900" marR="0" lvl="0" indent="-3429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en-US" sz="17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Dedicate at least 10% of the total funds available for conservation programs (with the exception of CRP), each year beginning in FY 2019 through FY 2023, to be used for source water protection</a:t>
            </a:r>
          </a:p>
        </p:txBody>
      </p:sp>
    </p:spTree>
    <p:extLst>
      <p:ext uri="{BB962C8B-B14F-4D97-AF65-F5344CB8AC3E}">
        <p14:creationId xmlns:p14="http://schemas.microsoft.com/office/powerpoint/2010/main" val="11128524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E0A8788-7873-4F14-B724-485CA34657D5}"/>
              </a:ext>
            </a:extLst>
          </p:cNvPr>
          <p:cNvSpPr txBox="1"/>
          <p:nvPr/>
        </p:nvSpPr>
        <p:spPr>
          <a:xfrm>
            <a:off x="283034" y="1222068"/>
            <a:ext cx="5900950" cy="46166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NM will collaborate with partners to identify practices that are needed to support the </a:t>
            </a:r>
            <a:r>
              <a:rPr kumimoji="0" lang="en-US" sz="1800" b="0"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objectives of the source water protection assessments</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in priority areas</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Practices can receive increased payment rates, up to 90% of practice costs</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8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STATES WILL</a:t>
            </a:r>
          </a:p>
          <a:p>
            <a:pPr marL="742950" lvl="1" indent="-285750">
              <a:spcAft>
                <a:spcPts val="1200"/>
              </a:spcAft>
              <a:buFont typeface="Arial" panose="020B0604020202020204" pitchFamily="34" charset="0"/>
              <a:buChar char="•"/>
              <a:defRPr/>
            </a:pPr>
            <a:r>
              <a:rPr lang="en-US" dirty="0">
                <a:solidFill>
                  <a:prstClr val="black"/>
                </a:solidFill>
                <a:latin typeface="Arial" panose="020B0604020202020204" pitchFamily="34" charset="0"/>
                <a:cs typeface="Arial" panose="020B0604020202020204" pitchFamily="34" charset="0"/>
              </a:rPr>
              <a:t>Identify local priority areas, and</a:t>
            </a:r>
          </a:p>
          <a:p>
            <a:pPr marL="742950" lvl="1" indent="-285750">
              <a:spcAft>
                <a:spcPts val="1200"/>
              </a:spcAft>
              <a:buFont typeface="Arial" panose="020B0604020202020204" pitchFamily="34" charset="0"/>
              <a:buChar char="•"/>
              <a:defRPr/>
            </a:pPr>
            <a:r>
              <a:rPr lang="en-US" dirty="0">
                <a:solidFill>
                  <a:prstClr val="black"/>
                </a:solidFill>
                <a:latin typeface="Arial" panose="020B0604020202020204" pitchFamily="34" charset="0"/>
                <a:cs typeface="Arial" panose="020B0604020202020204" pitchFamily="34" charset="0"/>
              </a:rPr>
              <a:t>Identify practices that address water quality and / or water quantity, and</a:t>
            </a:r>
          </a:p>
          <a:p>
            <a:pPr marL="742950" lvl="1" indent="-285750">
              <a:spcAft>
                <a:spcPts val="1200"/>
              </a:spcAft>
              <a:buFont typeface="Arial" panose="020B0604020202020204" pitchFamily="34" charset="0"/>
              <a:buChar char="•"/>
              <a:defRPr/>
            </a:pPr>
            <a:r>
              <a:rPr lang="en-US" dirty="0">
                <a:solidFill>
                  <a:prstClr val="black"/>
                </a:solidFill>
                <a:latin typeface="Arial" panose="020B0604020202020204" pitchFamily="34" charset="0"/>
                <a:cs typeface="Arial" panose="020B0604020202020204" pitchFamily="34" charset="0"/>
              </a:rPr>
              <a:t>Offer producers increased incentives and higher payment rates</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Title 1">
            <a:extLst>
              <a:ext uri="{FF2B5EF4-FFF2-40B4-BE49-F238E27FC236}">
                <a16:creationId xmlns:a16="http://schemas.microsoft.com/office/drawing/2014/main" id="{85635FC6-0C85-4E76-95F8-8FCA62918B20}"/>
              </a:ext>
            </a:extLst>
          </p:cNvPr>
          <p:cNvSpPr txBox="1">
            <a:spLocks/>
          </p:cNvSpPr>
          <p:nvPr/>
        </p:nvSpPr>
        <p:spPr>
          <a:xfrm>
            <a:off x="218011" y="548985"/>
            <a:ext cx="8229600" cy="943708"/>
          </a:xfrm>
          <a:prstGeom prst="rect">
            <a:avLst/>
          </a:prstGeom>
        </p:spPr>
        <p:txBody>
          <a:bodyPr vert="horz" lIns="91440" tIns="45720" rIns="91440" bIns="45720" rtlCol="0" anchor="ctr">
            <a:normAutofit/>
          </a:bodyPr>
          <a:lstStyle>
            <a:lvl1pPr algn="l" defTabSz="257175" rtl="0" eaLnBrk="1" latinLnBrk="0" hangingPunct="1">
              <a:spcBef>
                <a:spcPct val="0"/>
              </a:spcBef>
              <a:buNone/>
              <a:defRPr sz="2025" b="1" kern="1200">
                <a:solidFill>
                  <a:srgbClr val="89C32D"/>
                </a:solidFill>
                <a:latin typeface="+mj-lt"/>
                <a:ea typeface="+mj-ea"/>
                <a:cs typeface="+mj-cs"/>
              </a:defRPr>
            </a:lvl1pPr>
          </a:lstStyle>
          <a:p>
            <a:pPr marL="0" marR="0" lvl="0" indent="0" algn="l" defTabSz="257175"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C6C55"/>
                </a:solidFill>
                <a:effectLst/>
                <a:uLnTx/>
                <a:uFillTx/>
                <a:latin typeface="Arial" panose="020B0604020202020204" pitchFamily="34" charset="0"/>
                <a:ea typeface="+mj-ea"/>
                <a:cs typeface="Arial" panose="020B0604020202020204" pitchFamily="34" charset="0"/>
              </a:rPr>
              <a:t>Practice Incentives</a:t>
            </a:r>
          </a:p>
        </p:txBody>
      </p:sp>
      <p:pic>
        <p:nvPicPr>
          <p:cNvPr id="10" name="Picture 9">
            <a:extLst>
              <a:ext uri="{FF2B5EF4-FFF2-40B4-BE49-F238E27FC236}">
                <a16:creationId xmlns:a16="http://schemas.microsoft.com/office/drawing/2014/main" id="{1BC75FDF-7B23-4D5C-9999-15B9EBD1E9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3984" y="4271133"/>
            <a:ext cx="2960016" cy="2217154"/>
          </a:xfrm>
          <a:prstGeom prst="rect">
            <a:avLst/>
          </a:prstGeom>
        </p:spPr>
      </p:pic>
    </p:spTree>
    <p:extLst>
      <p:ext uri="{BB962C8B-B14F-4D97-AF65-F5344CB8AC3E}">
        <p14:creationId xmlns:p14="http://schemas.microsoft.com/office/powerpoint/2010/main" val="4136360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796B1-2926-49A9-9004-99645DF30111}"/>
              </a:ext>
            </a:extLst>
          </p:cNvPr>
          <p:cNvSpPr>
            <a:spLocks noGrp="1"/>
          </p:cNvSpPr>
          <p:nvPr>
            <p:ph type="title"/>
          </p:nvPr>
        </p:nvSpPr>
        <p:spPr/>
        <p:txBody>
          <a:bodyPr/>
          <a:lstStyle/>
          <a:p>
            <a:r>
              <a:rPr lang="en-US" b="1" dirty="0"/>
              <a:t>SWP Practices</a:t>
            </a:r>
          </a:p>
        </p:txBody>
      </p:sp>
      <p:sp>
        <p:nvSpPr>
          <p:cNvPr id="3" name="Content Placeholder 2">
            <a:extLst>
              <a:ext uri="{FF2B5EF4-FFF2-40B4-BE49-F238E27FC236}">
                <a16:creationId xmlns:a16="http://schemas.microsoft.com/office/drawing/2014/main" id="{826806D8-9D64-40F9-A343-6476F6D1E52C}"/>
              </a:ext>
            </a:extLst>
          </p:cNvPr>
          <p:cNvSpPr>
            <a:spLocks noGrp="1"/>
          </p:cNvSpPr>
          <p:nvPr>
            <p:ph idx="1"/>
          </p:nvPr>
        </p:nvSpPr>
        <p:spPr>
          <a:xfrm>
            <a:off x="189738" y="1365504"/>
            <a:ext cx="7886700" cy="5127370"/>
          </a:xfrm>
        </p:spPr>
        <p:txBody>
          <a:bodyPr>
            <a:normAutofit fontScale="25000" lnSpcReduction="20000"/>
          </a:bodyPr>
          <a:lstStyle/>
          <a:p>
            <a:pPr marL="0" indent="0">
              <a:buNone/>
            </a:pPr>
            <a:r>
              <a:rPr lang="en-US" sz="8000" dirty="0"/>
              <a:t>All practices that address water quality or water quantity are eligible for source water however the practices below will be eligible for a higher payment rate in Source Water Protection Areas </a:t>
            </a:r>
          </a:p>
          <a:p>
            <a:pPr marL="0" indent="0">
              <a:buNone/>
            </a:pPr>
            <a:endParaRPr lang="en-US" sz="8000" dirty="0">
              <a:latin typeface="Calibri" panose="020F0502020204030204" pitchFamily="34" charset="0"/>
              <a:ea typeface="Calibri" panose="020F0502020204030204" pitchFamily="34" charset="0"/>
              <a:cs typeface="Times New Roman" panose="02020603050405020304" pitchFamily="18" charset="0"/>
            </a:endParaRPr>
          </a:p>
          <a:p>
            <a:r>
              <a:rPr lang="en-US" sz="8000" dirty="0">
                <a:latin typeface="Calibri" panose="020F0502020204030204" pitchFamily="34" charset="0"/>
                <a:ea typeface="Calibri" panose="020F0502020204030204" pitchFamily="34" charset="0"/>
                <a:cs typeface="Times New Roman" panose="02020603050405020304" pitchFamily="18" charset="0"/>
              </a:rPr>
              <a:t>Irrigation Water Management-449</a:t>
            </a:r>
          </a:p>
          <a:p>
            <a:pPr>
              <a:lnSpc>
                <a:spcPct val="107000"/>
              </a:lnSpc>
              <a:spcBef>
                <a:spcPts val="0"/>
              </a:spcBef>
            </a:pPr>
            <a:r>
              <a:rPr lang="en-US" sz="8000" dirty="0">
                <a:latin typeface="Calibri" panose="020F0502020204030204" pitchFamily="34" charset="0"/>
                <a:ea typeface="Calibri" panose="020F0502020204030204" pitchFamily="34" charset="0"/>
                <a:cs typeface="Times New Roman" panose="02020603050405020304" pitchFamily="18" charset="0"/>
              </a:rPr>
              <a:t>Residue and Tillage Management, No Till/Strip Till-32</a:t>
            </a:r>
          </a:p>
          <a:p>
            <a:pPr>
              <a:lnSpc>
                <a:spcPct val="107000"/>
              </a:lnSpc>
              <a:spcBef>
                <a:spcPts val="0"/>
              </a:spcBef>
            </a:pPr>
            <a:r>
              <a:rPr lang="en-US" sz="8000" dirty="0">
                <a:latin typeface="Calibri" panose="020F0502020204030204" pitchFamily="34" charset="0"/>
                <a:ea typeface="Calibri" panose="020F0502020204030204" pitchFamily="34" charset="0"/>
                <a:cs typeface="Times New Roman" panose="02020603050405020304" pitchFamily="18" charset="0"/>
              </a:rPr>
              <a:t>Riparian Forest Buffer-391</a:t>
            </a:r>
          </a:p>
          <a:p>
            <a:pPr>
              <a:lnSpc>
                <a:spcPct val="107000"/>
              </a:lnSpc>
              <a:spcBef>
                <a:spcPts val="0"/>
              </a:spcBef>
            </a:pPr>
            <a:r>
              <a:rPr lang="en-US" sz="8000" dirty="0">
                <a:latin typeface="Calibri" panose="020F0502020204030204" pitchFamily="34" charset="0"/>
                <a:ea typeface="Calibri" panose="020F0502020204030204" pitchFamily="34" charset="0"/>
                <a:cs typeface="Times New Roman" panose="02020603050405020304" pitchFamily="18" charset="0"/>
              </a:rPr>
              <a:t>Grade Stabilization-410</a:t>
            </a:r>
          </a:p>
          <a:p>
            <a:pPr>
              <a:lnSpc>
                <a:spcPct val="107000"/>
              </a:lnSpc>
              <a:spcBef>
                <a:spcPts val="0"/>
              </a:spcBef>
            </a:pPr>
            <a:r>
              <a:rPr lang="en-US" sz="8000" dirty="0">
                <a:latin typeface="Calibri" panose="020F0502020204030204" pitchFamily="34" charset="0"/>
                <a:ea typeface="Calibri" panose="020F0502020204030204" pitchFamily="34" charset="0"/>
                <a:cs typeface="Times New Roman" panose="02020603050405020304" pitchFamily="18" charset="0"/>
              </a:rPr>
              <a:t>Diversion-362</a:t>
            </a:r>
          </a:p>
          <a:p>
            <a:pPr>
              <a:lnSpc>
                <a:spcPct val="107000"/>
              </a:lnSpc>
              <a:spcBef>
                <a:spcPts val="0"/>
              </a:spcBef>
            </a:pPr>
            <a:r>
              <a:rPr lang="en-US" sz="8000" dirty="0">
                <a:latin typeface="Calibri" panose="020F0502020204030204" pitchFamily="34" charset="0"/>
                <a:ea typeface="Calibri" panose="020F0502020204030204" pitchFamily="34" charset="0"/>
                <a:cs typeface="Times New Roman" panose="02020603050405020304" pitchFamily="18" charset="0"/>
              </a:rPr>
              <a:t>Prescribed Grazing-528</a:t>
            </a:r>
          </a:p>
          <a:p>
            <a:pPr>
              <a:lnSpc>
                <a:spcPct val="107000"/>
              </a:lnSpc>
              <a:spcBef>
                <a:spcPts val="0"/>
              </a:spcBef>
            </a:pPr>
            <a:r>
              <a:rPr lang="en-US" sz="8000" dirty="0">
                <a:latin typeface="Calibri" panose="020F0502020204030204" pitchFamily="34" charset="0"/>
                <a:ea typeface="Calibri" panose="020F0502020204030204" pitchFamily="34" charset="0"/>
                <a:cs typeface="Times New Roman" panose="02020603050405020304" pitchFamily="18" charset="0"/>
              </a:rPr>
              <a:t>Cover Crop-340</a:t>
            </a:r>
          </a:p>
          <a:p>
            <a:pPr>
              <a:lnSpc>
                <a:spcPct val="107000"/>
              </a:lnSpc>
              <a:spcBef>
                <a:spcPts val="0"/>
              </a:spcBef>
            </a:pPr>
            <a:r>
              <a:rPr lang="en-US" sz="8000" dirty="0">
                <a:latin typeface="Calibri" panose="020F0502020204030204" pitchFamily="34" charset="0"/>
                <a:ea typeface="Calibri" panose="020F0502020204030204" pitchFamily="34" charset="0"/>
                <a:cs typeface="Times New Roman" panose="02020603050405020304" pitchFamily="18" charset="0"/>
              </a:rPr>
              <a:t>Filter Strips-393</a:t>
            </a:r>
          </a:p>
          <a:p>
            <a:pPr>
              <a:lnSpc>
                <a:spcPct val="107000"/>
              </a:lnSpc>
              <a:spcBef>
                <a:spcPts val="0"/>
              </a:spcBef>
            </a:pPr>
            <a:r>
              <a:rPr lang="en-US" sz="8000" dirty="0">
                <a:latin typeface="Calibri" panose="020F0502020204030204" pitchFamily="34" charset="0"/>
                <a:ea typeface="Calibri" panose="020F0502020204030204" pitchFamily="34" charset="0"/>
                <a:cs typeface="Times New Roman" panose="02020603050405020304" pitchFamily="18" charset="0"/>
              </a:rPr>
              <a:t>Field Border-386</a:t>
            </a:r>
          </a:p>
          <a:p>
            <a:pPr>
              <a:lnSpc>
                <a:spcPct val="107000"/>
              </a:lnSpc>
              <a:spcBef>
                <a:spcPts val="0"/>
              </a:spcBef>
            </a:pPr>
            <a:r>
              <a:rPr lang="en-US" sz="8000" dirty="0">
                <a:latin typeface="Calibri" panose="020F0502020204030204" pitchFamily="34" charset="0"/>
                <a:ea typeface="Calibri" panose="020F0502020204030204" pitchFamily="34" charset="0"/>
                <a:cs typeface="Times New Roman" panose="02020603050405020304" pitchFamily="18" charset="0"/>
              </a:rPr>
              <a:t>Forage Harvest Management-511</a:t>
            </a:r>
          </a:p>
          <a:p>
            <a:pPr>
              <a:lnSpc>
                <a:spcPct val="107000"/>
              </a:lnSpc>
              <a:spcBef>
                <a:spcPts val="0"/>
              </a:spcBef>
            </a:pPr>
            <a:r>
              <a:rPr lang="en-US" sz="8000" dirty="0">
                <a:latin typeface="Calibri" panose="020F0502020204030204" pitchFamily="34" charset="0"/>
                <a:ea typeface="Calibri" panose="020F0502020204030204" pitchFamily="34" charset="0"/>
                <a:cs typeface="Times New Roman" panose="02020603050405020304" pitchFamily="18" charset="0"/>
              </a:rPr>
              <a:t>Nutrient Management-590</a:t>
            </a:r>
          </a:p>
          <a:p>
            <a:pPr>
              <a:lnSpc>
                <a:spcPct val="107000"/>
              </a:lnSpc>
              <a:spcBef>
                <a:spcPts val="0"/>
              </a:spcBef>
            </a:pPr>
            <a:r>
              <a:rPr lang="en-US" sz="8000" dirty="0">
                <a:latin typeface="Calibri" panose="020F0502020204030204" pitchFamily="34" charset="0"/>
                <a:ea typeface="Calibri" panose="020F0502020204030204" pitchFamily="34" charset="0"/>
                <a:cs typeface="Times New Roman" panose="02020603050405020304" pitchFamily="18" charset="0"/>
              </a:rPr>
              <a:t>Pest Management Systems-595</a:t>
            </a:r>
          </a:p>
          <a:p>
            <a:pPr>
              <a:lnSpc>
                <a:spcPct val="107000"/>
              </a:lnSpc>
              <a:spcBef>
                <a:spcPts val="0"/>
              </a:spcBef>
            </a:pPr>
            <a:r>
              <a:rPr lang="en-US" sz="8000" dirty="0">
                <a:latin typeface="Calibri" panose="020F0502020204030204" pitchFamily="34" charset="0"/>
                <a:ea typeface="Calibri" panose="020F0502020204030204" pitchFamily="34" charset="0"/>
                <a:cs typeface="Times New Roman" panose="02020603050405020304" pitchFamily="18" charset="0"/>
              </a:rPr>
              <a:t>Hedgerow Planting-422</a:t>
            </a:r>
          </a:p>
          <a:p>
            <a:pPr>
              <a:lnSpc>
                <a:spcPct val="107000"/>
              </a:lnSpc>
              <a:spcBef>
                <a:spcPts val="0"/>
              </a:spcBef>
              <a:spcAft>
                <a:spcPts val="800"/>
              </a:spcAft>
            </a:pPr>
            <a:r>
              <a:rPr lang="en-US" sz="8000" dirty="0">
                <a:latin typeface="Calibri" panose="020F0502020204030204" pitchFamily="34" charset="0"/>
                <a:ea typeface="Calibri" panose="020F0502020204030204" pitchFamily="34" charset="0"/>
                <a:cs typeface="Times New Roman" panose="02020603050405020304" pitchFamily="18" charset="0"/>
              </a:rPr>
              <a:t>Stream Habitat Improvement and Management-395</a:t>
            </a:r>
          </a:p>
          <a:p>
            <a:pPr marL="0" indent="0">
              <a:buNone/>
            </a:pPr>
            <a:endParaRPr lang="en-US" dirty="0"/>
          </a:p>
          <a:p>
            <a:pPr marL="0" indent="0">
              <a:buNone/>
            </a:pPr>
            <a:endParaRPr lang="en-US" dirty="0"/>
          </a:p>
          <a:p>
            <a:pPr marL="0" indent="0">
              <a:buNone/>
            </a:pPr>
            <a:r>
              <a:rPr lang="en-US" dirty="0"/>
              <a:t> </a:t>
            </a:r>
          </a:p>
        </p:txBody>
      </p:sp>
    </p:spTree>
    <p:extLst>
      <p:ext uri="{BB962C8B-B14F-4D97-AF65-F5344CB8AC3E}">
        <p14:creationId xmlns:p14="http://schemas.microsoft.com/office/powerpoint/2010/main" val="32141473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624A2-6C27-4890-AEA1-5783CCCF1D0F}"/>
              </a:ext>
            </a:extLst>
          </p:cNvPr>
          <p:cNvSpPr>
            <a:spLocks noGrp="1"/>
          </p:cNvSpPr>
          <p:nvPr>
            <p:ph type="title"/>
          </p:nvPr>
        </p:nvSpPr>
        <p:spPr>
          <a:xfrm>
            <a:off x="128587" y="808038"/>
            <a:ext cx="7896476" cy="1177173"/>
          </a:xfrm>
        </p:spPr>
        <p:txBody>
          <a:bodyPr/>
          <a:lstStyle/>
          <a:p>
            <a:r>
              <a:rPr lang="en-US" dirty="0"/>
              <a:t>NRCS NM- Priority Source Water Watersheds</a:t>
            </a:r>
            <a:br>
              <a:rPr lang="en-US" dirty="0"/>
            </a:br>
            <a:endParaRPr lang="en-US" dirty="0"/>
          </a:p>
        </p:txBody>
      </p:sp>
      <p:graphicFrame>
        <p:nvGraphicFramePr>
          <p:cNvPr id="3" name="Object 2">
            <a:extLst>
              <a:ext uri="{FF2B5EF4-FFF2-40B4-BE49-F238E27FC236}">
                <a16:creationId xmlns:a16="http://schemas.microsoft.com/office/drawing/2014/main" id="{AD304CF3-2957-4691-8CC6-16067361D0D5}"/>
              </a:ext>
            </a:extLst>
          </p:cNvPr>
          <p:cNvGraphicFramePr>
            <a:graphicFrameLocks noChangeAspect="1"/>
          </p:cNvGraphicFramePr>
          <p:nvPr>
            <p:extLst>
              <p:ext uri="{D42A27DB-BD31-4B8C-83A1-F6EECF244321}">
                <p14:modId xmlns:p14="http://schemas.microsoft.com/office/powerpoint/2010/main" val="1347622916"/>
              </p:ext>
            </p:extLst>
          </p:nvPr>
        </p:nvGraphicFramePr>
        <p:xfrm>
          <a:off x="128587" y="1864896"/>
          <a:ext cx="3585411" cy="4370040"/>
        </p:xfrm>
        <a:graphic>
          <a:graphicData uri="http://schemas.openxmlformats.org/presentationml/2006/ole">
            <mc:AlternateContent xmlns:mc="http://schemas.openxmlformats.org/markup-compatibility/2006">
              <mc:Choice xmlns:v="urn:schemas-microsoft-com:vml" Requires="v">
                <p:oleObj spid="_x0000_s1144" name="Acrobat Document" r:id="rId4" imgW="5829212" imgH="7543800" progId="Acrobat.Document.DC">
                  <p:embed/>
                </p:oleObj>
              </mc:Choice>
              <mc:Fallback>
                <p:oleObj name="Acrobat Document" r:id="rId4" imgW="5829212" imgH="7543800" progId="Acrobat.Document.DC">
                  <p:embed/>
                  <p:pic>
                    <p:nvPicPr>
                      <p:cNvPr id="0" name=""/>
                      <p:cNvPicPr/>
                      <p:nvPr/>
                    </p:nvPicPr>
                    <p:blipFill>
                      <a:blip r:embed="rId5"/>
                      <a:stretch>
                        <a:fillRect/>
                      </a:stretch>
                    </p:blipFill>
                    <p:spPr>
                      <a:xfrm>
                        <a:off x="128587" y="1864896"/>
                        <a:ext cx="3585411" cy="4370040"/>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33724ECF-6E4A-4DC1-8F98-7782232463B2}"/>
              </a:ext>
            </a:extLst>
          </p:cNvPr>
          <p:cNvSpPr txBox="1"/>
          <p:nvPr/>
        </p:nvSpPr>
        <p:spPr>
          <a:xfrm>
            <a:off x="3794084" y="1978317"/>
            <a:ext cx="4411454" cy="3785652"/>
          </a:xfrm>
          <a:prstGeom prst="rect">
            <a:avLst/>
          </a:prstGeom>
          <a:noFill/>
        </p:spPr>
        <p:txBody>
          <a:bodyPr wrap="square" rtlCol="0">
            <a:spAutoFit/>
          </a:bodyPr>
          <a:lstStyle/>
          <a:p>
            <a:r>
              <a:rPr lang="en-US" sz="1200" u="sng" dirty="0"/>
              <a:t>HUC12	NAME	County</a:t>
            </a:r>
            <a:endParaRPr lang="en-US" sz="1200" dirty="0"/>
          </a:p>
          <a:p>
            <a:r>
              <a:rPr lang="en-US" sz="1200" dirty="0"/>
              <a:t>120500020105--Cannon Air Force Base--Curry</a:t>
            </a:r>
          </a:p>
          <a:p>
            <a:r>
              <a:rPr lang="en-US" sz="1200" dirty="0"/>
              <a:t>120500020108---Town of Midway---Curry\Roosevelt</a:t>
            </a:r>
          </a:p>
          <a:p>
            <a:r>
              <a:rPr lang="en-US" sz="1200" dirty="0"/>
              <a:t>120500020111----12050002011--Curry\Roosevelt</a:t>
            </a:r>
          </a:p>
          <a:p>
            <a:r>
              <a:rPr lang="en-US" sz="1200" dirty="0"/>
              <a:t>120500020109----City of Clovis--Curry</a:t>
            </a:r>
          </a:p>
          <a:p>
            <a:r>
              <a:rPr lang="en-US" sz="1200" dirty="0"/>
              <a:t>120500020110-----120500020110--Curry\Roosevelt</a:t>
            </a:r>
          </a:p>
          <a:p>
            <a:r>
              <a:rPr lang="en-US" sz="1200" dirty="0"/>
              <a:t>120500020202----Blackwater Draw---Curry\Roosevelt</a:t>
            </a:r>
          </a:p>
          <a:p>
            <a:r>
              <a:rPr lang="en-US" sz="1200" dirty="0"/>
              <a:t>120500020107----Town of </a:t>
            </a:r>
            <a:r>
              <a:rPr lang="en-US" sz="1200" dirty="0" err="1"/>
              <a:t>Ranchvale</a:t>
            </a:r>
            <a:r>
              <a:rPr lang="en-US" sz="1200" dirty="0"/>
              <a:t>---Curry</a:t>
            </a:r>
          </a:p>
          <a:p>
            <a:r>
              <a:rPr lang="en-US" sz="1200" dirty="0"/>
              <a:t>120500020201-----Pleasure Lake	Curry</a:t>
            </a:r>
          </a:p>
          <a:p>
            <a:r>
              <a:rPr lang="en-US" sz="1200" dirty="0"/>
              <a:t>110800020108----</a:t>
            </a:r>
            <a:r>
              <a:rPr lang="en-US" sz="1200" dirty="0" err="1"/>
              <a:t>Cimarroncito</a:t>
            </a:r>
            <a:r>
              <a:rPr lang="en-US" sz="1200" dirty="0"/>
              <a:t> Creek--Colfax</a:t>
            </a:r>
          </a:p>
          <a:p>
            <a:r>
              <a:rPr lang="en-US" sz="1200" dirty="0"/>
              <a:t>110800020109----</a:t>
            </a:r>
            <a:r>
              <a:rPr lang="en-US" sz="1200" dirty="0" err="1"/>
              <a:t>Cimarroncito</a:t>
            </a:r>
            <a:r>
              <a:rPr lang="en-US" sz="1200" dirty="0"/>
              <a:t> Creek-Cimarron River-Colfax</a:t>
            </a:r>
          </a:p>
          <a:p>
            <a:r>
              <a:rPr lang="en-US" sz="1200" dirty="0"/>
              <a:t>110800060102-----Burro Creek----Harding\San Miguel</a:t>
            </a:r>
          </a:p>
          <a:p>
            <a:r>
              <a:rPr lang="en-US" sz="1200" dirty="0"/>
              <a:t>110800070507-----Las Cuevas Canyon-</a:t>
            </a:r>
            <a:r>
              <a:rPr lang="en-US" sz="1200" dirty="0" err="1"/>
              <a:t>Tequesquite</a:t>
            </a:r>
            <a:r>
              <a:rPr lang="en-US" sz="1200" dirty="0"/>
              <a:t> Creek	</a:t>
            </a:r>
          </a:p>
          <a:p>
            <a:r>
              <a:rPr lang="en-US" sz="1200" dirty="0"/>
              <a:t>110800060104-----Mule Creek-Harding\San Miguel</a:t>
            </a:r>
          </a:p>
          <a:p>
            <a:r>
              <a:rPr lang="en-US" sz="1200" dirty="0"/>
              <a:t>110800070505---Ladd Lake-Harding</a:t>
            </a:r>
          </a:p>
          <a:p>
            <a:r>
              <a:rPr lang="en-US" sz="1200" dirty="0"/>
              <a:t>110800070701---Black Lake-Harding</a:t>
            </a:r>
          </a:p>
          <a:p>
            <a:r>
              <a:rPr lang="en-US" sz="1200" dirty="0"/>
              <a:t>110800070506----Las Cuevas Canyon-Harding</a:t>
            </a:r>
          </a:p>
          <a:p>
            <a:r>
              <a:rPr lang="en-US" sz="1200" dirty="0"/>
              <a:t>150200060101---Smith Canyon-South Fork Puerco River--McKinley</a:t>
            </a:r>
          </a:p>
          <a:p>
            <a:r>
              <a:rPr lang="en-US" sz="1200" dirty="0"/>
              <a:t>130202070101----Upper Mitchell Draw--McKinley</a:t>
            </a:r>
          </a:p>
          <a:p>
            <a:r>
              <a:rPr lang="en-US" sz="1200" dirty="0"/>
              <a:t>130302020105---Shingle Canyon-</a:t>
            </a:r>
            <a:r>
              <a:rPr lang="en-US" sz="1200" dirty="0" err="1"/>
              <a:t>Mimbres</a:t>
            </a:r>
            <a:r>
              <a:rPr lang="en-US" sz="1200" dirty="0"/>
              <a:t> River--Grant</a:t>
            </a:r>
          </a:p>
        </p:txBody>
      </p:sp>
    </p:spTree>
    <p:extLst>
      <p:ext uri="{BB962C8B-B14F-4D97-AF65-F5344CB8AC3E}">
        <p14:creationId xmlns:p14="http://schemas.microsoft.com/office/powerpoint/2010/main" val="23646355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D760A74-C458-4070-B5B1-80EB91012AB7}"/>
              </a:ext>
            </a:extLst>
          </p:cNvPr>
          <p:cNvSpPr txBox="1">
            <a:spLocks/>
          </p:cNvSpPr>
          <p:nvPr/>
        </p:nvSpPr>
        <p:spPr>
          <a:xfrm>
            <a:off x="117633" y="654280"/>
            <a:ext cx="8229600" cy="943708"/>
          </a:xfrm>
          <a:prstGeom prst="rect">
            <a:avLst/>
          </a:prstGeom>
        </p:spPr>
        <p:txBody>
          <a:bodyPr vert="horz" lIns="91440" tIns="45720" rIns="91440" bIns="45720" rtlCol="0" anchor="ctr">
            <a:normAutofit/>
          </a:bodyPr>
          <a:lstStyle>
            <a:lvl1pPr algn="l" defTabSz="257175" rtl="0" eaLnBrk="1" latinLnBrk="0" hangingPunct="1">
              <a:spcBef>
                <a:spcPct val="0"/>
              </a:spcBef>
              <a:buNone/>
              <a:defRPr sz="2025" b="1" kern="1200">
                <a:solidFill>
                  <a:srgbClr val="89C32D"/>
                </a:solidFill>
                <a:latin typeface="+mj-lt"/>
                <a:ea typeface="+mj-ea"/>
                <a:cs typeface="+mj-cs"/>
              </a:defRPr>
            </a:lvl1pPr>
          </a:lstStyle>
          <a:p>
            <a:pPr marL="0" marR="0" lvl="0" indent="0" algn="l" defTabSz="257175" rtl="0" eaLnBrk="1" fontAlgn="auto" latinLnBrk="0" hangingPunct="1">
              <a:lnSpc>
                <a:spcPct val="100000"/>
              </a:lnSpc>
              <a:spcBef>
                <a:spcPct val="0"/>
              </a:spcBef>
              <a:spcAft>
                <a:spcPts val="0"/>
              </a:spcAft>
              <a:buClrTx/>
              <a:buSzTx/>
              <a:buFontTx/>
              <a:buNone/>
              <a:tabLst/>
              <a:defRPr/>
            </a:pPr>
            <a:r>
              <a:rPr lang="en-US" sz="3600" dirty="0">
                <a:solidFill>
                  <a:srgbClr val="0C6C55"/>
                </a:solidFill>
                <a:latin typeface="Arial" panose="020B0604020202020204" pitchFamily="34" charset="0"/>
                <a:cs typeface="Arial" panose="020B0604020202020204" pitchFamily="34" charset="0"/>
              </a:rPr>
              <a:t>NRCS Will track compliance-</a:t>
            </a:r>
            <a:endParaRPr kumimoji="0" lang="en-US" sz="3600" b="1" i="0" u="none" strike="noStrike" kern="1200" cap="none" spc="0" normalizeH="0" baseline="0" noProof="0" dirty="0">
              <a:ln>
                <a:noFill/>
              </a:ln>
              <a:solidFill>
                <a:srgbClr val="0C6C55"/>
              </a:solidFill>
              <a:effectLst/>
              <a:uLnTx/>
              <a:uFillTx/>
              <a:latin typeface="Arial" panose="020B0604020202020204" pitchFamily="34" charset="0"/>
              <a:ea typeface="+mj-ea"/>
              <a:cs typeface="Arial" panose="020B0604020202020204" pitchFamily="34" charset="0"/>
            </a:endParaRPr>
          </a:p>
        </p:txBody>
      </p:sp>
      <p:sp>
        <p:nvSpPr>
          <p:cNvPr id="8" name="TextBox 7">
            <a:extLst>
              <a:ext uri="{FF2B5EF4-FFF2-40B4-BE49-F238E27FC236}">
                <a16:creationId xmlns:a16="http://schemas.microsoft.com/office/drawing/2014/main" id="{2CFFB949-A51C-4257-8BCC-41BA4856060F}"/>
              </a:ext>
            </a:extLst>
          </p:cNvPr>
          <p:cNvSpPr txBox="1"/>
          <p:nvPr/>
        </p:nvSpPr>
        <p:spPr>
          <a:xfrm>
            <a:off x="224189" y="1740960"/>
            <a:ext cx="7600059" cy="38318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800" b="0"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Tracking the 10%- Dedication of 10% FUNDS- both NHQ (GIS) and Locally</a:t>
            </a:r>
          </a:p>
          <a:p>
            <a:pPr marL="742950" marR="0" lvl="1"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Both financial assistance and technical assistance that addresses water quality and water quantity concerns will be included</a:t>
            </a:r>
          </a:p>
          <a:p>
            <a:pPr marL="742950" marR="0" lvl="1"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mn-ea"/>
                <a:cs typeface="Arial" panose="020B0604020202020204" pitchFamily="34" charset="0"/>
              </a:rPr>
              <a:t>Includes practices implemented through EQIP, CSP and RCPP</a:t>
            </a:r>
          </a:p>
          <a:p>
            <a:pPr marL="742950" marR="0" lvl="1"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Includes Agricultural Conservation Easement Program (ACEP):</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ALE – Agricultural Land Easements to protect conservation values</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WRE – Wetland Reserve Easements</a:t>
            </a:r>
          </a:p>
          <a:p>
            <a:pPr marL="742950" marR="0" lvl="1"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Tracking will consider type of system(s) (surface vs. ground water) in determining applicable contracts/practices</a:t>
            </a:r>
          </a:p>
        </p:txBody>
      </p:sp>
    </p:spTree>
    <p:extLst>
      <p:ext uri="{BB962C8B-B14F-4D97-AF65-F5344CB8AC3E}">
        <p14:creationId xmlns:p14="http://schemas.microsoft.com/office/powerpoint/2010/main" val="2148149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E7FD4-AB8E-A546-9DA8-97DF9727E8D2}"/>
              </a:ext>
            </a:extLst>
          </p:cNvPr>
          <p:cNvSpPr>
            <a:spLocks noGrp="1"/>
          </p:cNvSpPr>
          <p:nvPr>
            <p:ph type="title"/>
          </p:nvPr>
        </p:nvSpPr>
        <p:spPr/>
        <p:txBody>
          <a:bodyPr/>
          <a:lstStyle/>
          <a:p>
            <a:r>
              <a:rPr lang="en-US" dirty="0"/>
              <a:t>Initiatives</a:t>
            </a:r>
          </a:p>
        </p:txBody>
      </p:sp>
      <p:sp>
        <p:nvSpPr>
          <p:cNvPr id="4" name="TextBox 3">
            <a:extLst>
              <a:ext uri="{FF2B5EF4-FFF2-40B4-BE49-F238E27FC236}">
                <a16:creationId xmlns:a16="http://schemas.microsoft.com/office/drawing/2014/main" id="{E39ECBC1-99CC-1342-A7BB-166CC8BC164B}"/>
              </a:ext>
            </a:extLst>
          </p:cNvPr>
          <p:cNvSpPr txBox="1"/>
          <p:nvPr/>
        </p:nvSpPr>
        <p:spPr>
          <a:xfrm>
            <a:off x="92901" y="1426170"/>
            <a:ext cx="7543801" cy="923330"/>
          </a:xfrm>
          <a:prstGeom prst="rect">
            <a:avLst/>
          </a:prstGeom>
          <a:noFill/>
        </p:spPr>
        <p:txBody>
          <a:bodyPr wrap="square" rtlCol="0">
            <a:spAutoFit/>
          </a:bodyPr>
          <a:lstStyle/>
          <a:p>
            <a:r>
              <a:rPr lang="en-US" b="1" dirty="0">
                <a:solidFill>
                  <a:srgbClr val="0741A3"/>
                </a:solidFill>
                <a:latin typeface="Arial" panose="020B0604020202020204" pitchFamily="34" charset="0"/>
                <a:cs typeface="Arial" panose="020B0604020202020204" pitchFamily="34" charset="0"/>
              </a:rPr>
              <a:t>Accelerate benefits of voluntary conservation, such as cleaner water and air, healthier soils and enhanced wildlife habitat.</a:t>
            </a:r>
          </a:p>
          <a:p>
            <a:endParaRPr lang="en-US" b="1" dirty="0">
              <a:solidFill>
                <a:srgbClr val="0741A3"/>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8CC0F951-E076-4D09-AB37-38F1F8C4FEFD}"/>
              </a:ext>
            </a:extLst>
          </p:cNvPr>
          <p:cNvPicPr>
            <a:picLocks noChangeAspect="1"/>
          </p:cNvPicPr>
          <p:nvPr/>
        </p:nvPicPr>
        <p:blipFill rotWithShape="1">
          <a:blip r:embed="rId3"/>
          <a:srcRect l="57476" t="15376" r="7990" b="5748"/>
          <a:stretch/>
        </p:blipFill>
        <p:spPr>
          <a:xfrm>
            <a:off x="4381622" y="4229200"/>
            <a:ext cx="3174846" cy="20394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122" name="Picture 2" descr="Image result for longleaf pine forest">
            <a:extLst>
              <a:ext uri="{FF2B5EF4-FFF2-40B4-BE49-F238E27FC236}">
                <a16:creationId xmlns:a16="http://schemas.microsoft.com/office/drawing/2014/main" id="{4CC56E4C-5259-4E70-9F19-72D2D1FB4FD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279"/>
          <a:stretch/>
        </p:blipFill>
        <p:spPr bwMode="auto">
          <a:xfrm>
            <a:off x="483715" y="2256484"/>
            <a:ext cx="2779748" cy="142229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5124" name="Picture 4" descr="Image result for clean watershed">
            <a:extLst>
              <a:ext uri="{FF2B5EF4-FFF2-40B4-BE49-F238E27FC236}">
                <a16:creationId xmlns:a16="http://schemas.microsoft.com/office/drawing/2014/main" id="{680609A3-6482-40DC-A045-5D8F4C94E6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3715" y="4356494"/>
            <a:ext cx="2779748" cy="148187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7BC0544F-0B55-4B32-9FE3-B3B8FEB215F5}"/>
              </a:ext>
            </a:extLst>
          </p:cNvPr>
          <p:cNvPicPr>
            <a:picLocks noChangeAspect="1"/>
          </p:cNvPicPr>
          <p:nvPr/>
        </p:nvPicPr>
        <p:blipFill rotWithShape="1">
          <a:blip r:embed="rId6">
            <a:extLst>
              <a:ext uri="{28A0092B-C50C-407E-A947-70E740481C1C}">
                <a14:useLocalDpi xmlns:a14="http://schemas.microsoft.com/office/drawing/2010/main" val="0"/>
              </a:ext>
            </a:extLst>
          </a:blip>
          <a:srcRect t="52276" r="32943"/>
          <a:stretch/>
        </p:blipFill>
        <p:spPr bwMode="auto">
          <a:xfrm>
            <a:off x="4381622" y="2196901"/>
            <a:ext cx="2879618" cy="142229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2813E4CF-2382-4412-BF05-C058D743EEDB}"/>
              </a:ext>
            </a:extLst>
          </p:cNvPr>
          <p:cNvSpPr/>
          <p:nvPr/>
        </p:nvSpPr>
        <p:spPr>
          <a:xfrm>
            <a:off x="1161707" y="5899311"/>
            <a:ext cx="1407180" cy="369332"/>
          </a:xfrm>
          <a:prstGeom prst="rect">
            <a:avLst/>
          </a:prstGeom>
        </p:spPr>
        <p:txBody>
          <a:bodyPr wrap="none">
            <a:spAutoFit/>
          </a:bodyPr>
          <a:lstStyle/>
          <a:p>
            <a:r>
              <a:rPr lang="en-US" dirty="0">
                <a:latin typeface="Arial" panose="020B0604020202020204" pitchFamily="34" charset="0"/>
                <a:cs typeface="Arial" panose="020B0604020202020204" pitchFamily="34" charset="0"/>
              </a:rPr>
              <a:t>Watersheds</a:t>
            </a:r>
            <a:endParaRPr lang="en-US" dirty="0"/>
          </a:p>
        </p:txBody>
      </p:sp>
      <p:sp>
        <p:nvSpPr>
          <p:cNvPr id="6" name="Rectangle 5">
            <a:extLst>
              <a:ext uri="{FF2B5EF4-FFF2-40B4-BE49-F238E27FC236}">
                <a16:creationId xmlns:a16="http://schemas.microsoft.com/office/drawing/2014/main" id="{B3B41710-3504-4831-87E1-3EEFD3BB76B9}"/>
              </a:ext>
            </a:extLst>
          </p:cNvPr>
          <p:cNvSpPr/>
          <p:nvPr/>
        </p:nvSpPr>
        <p:spPr>
          <a:xfrm>
            <a:off x="1161707" y="3723392"/>
            <a:ext cx="1428596" cy="369332"/>
          </a:xfrm>
          <a:prstGeom prst="rect">
            <a:avLst/>
          </a:prstGeom>
        </p:spPr>
        <p:txBody>
          <a:bodyPr wrap="none">
            <a:spAutoFit/>
          </a:bodyPr>
          <a:lstStyle/>
          <a:p>
            <a:r>
              <a:rPr lang="en-US" dirty="0">
                <a:latin typeface="Arial" panose="020B0604020202020204" pitchFamily="34" charset="0"/>
                <a:cs typeface="Arial" panose="020B0604020202020204" pitchFamily="34" charset="0"/>
              </a:rPr>
              <a:t>Ecosystems</a:t>
            </a:r>
            <a:endParaRPr lang="en-US" dirty="0"/>
          </a:p>
        </p:txBody>
      </p:sp>
      <p:sp>
        <p:nvSpPr>
          <p:cNvPr id="9" name="Rectangle 8">
            <a:extLst>
              <a:ext uri="{FF2B5EF4-FFF2-40B4-BE49-F238E27FC236}">
                <a16:creationId xmlns:a16="http://schemas.microsoft.com/office/drawing/2014/main" id="{B2E944EC-4828-4711-A26C-F90B74AC52D0}"/>
              </a:ext>
            </a:extLst>
          </p:cNvPr>
          <p:cNvSpPr/>
          <p:nvPr/>
        </p:nvSpPr>
        <p:spPr>
          <a:xfrm>
            <a:off x="5419045" y="3653026"/>
            <a:ext cx="1005403" cy="369332"/>
          </a:xfrm>
          <a:prstGeom prst="rect">
            <a:avLst/>
          </a:prstGeom>
        </p:spPr>
        <p:txBody>
          <a:bodyPr wrap="none">
            <a:spAutoFit/>
          </a:bodyPr>
          <a:lstStyle/>
          <a:p>
            <a:r>
              <a:rPr lang="en-US" dirty="0">
                <a:latin typeface="Arial" panose="020B0604020202020204" pitchFamily="34" charset="0"/>
                <a:cs typeface="Arial" panose="020B0604020202020204" pitchFamily="34" charset="0"/>
              </a:rPr>
              <a:t>Species</a:t>
            </a:r>
            <a:endParaRPr lang="en-US" dirty="0"/>
          </a:p>
        </p:txBody>
      </p:sp>
    </p:spTree>
    <p:extLst>
      <p:ext uri="{BB962C8B-B14F-4D97-AF65-F5344CB8AC3E}">
        <p14:creationId xmlns:p14="http://schemas.microsoft.com/office/powerpoint/2010/main" val="21728846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5B352330-107B-4401-A324-EC2929BB5289}"/>
              </a:ext>
            </a:extLst>
          </p:cNvPr>
          <p:cNvGrpSpPr/>
          <p:nvPr/>
        </p:nvGrpSpPr>
        <p:grpSpPr>
          <a:xfrm>
            <a:off x="4332120" y="1742280"/>
            <a:ext cx="3387881" cy="1845314"/>
            <a:chOff x="384019" y="2077023"/>
            <a:chExt cx="3387881" cy="1845314"/>
          </a:xfrm>
        </p:grpSpPr>
        <p:pic>
          <p:nvPicPr>
            <p:cNvPr id="3" name="Picture 2">
              <a:extLst>
                <a:ext uri="{FF2B5EF4-FFF2-40B4-BE49-F238E27FC236}">
                  <a16:creationId xmlns:a16="http://schemas.microsoft.com/office/drawing/2014/main" id="{F7619E91-54CA-46E3-9D60-394602C67076}"/>
                </a:ext>
              </a:extLst>
            </p:cNvPr>
            <p:cNvPicPr>
              <a:picLocks noChangeAspect="1"/>
            </p:cNvPicPr>
            <p:nvPr/>
          </p:nvPicPr>
          <p:blipFill>
            <a:blip r:embed="rId3"/>
            <a:stretch>
              <a:fillRect/>
            </a:stretch>
          </p:blipFill>
          <p:spPr>
            <a:xfrm>
              <a:off x="384019" y="2077023"/>
              <a:ext cx="3387881" cy="1845314"/>
            </a:xfrm>
            <a:prstGeom prst="rect">
              <a:avLst/>
            </a:prstGeom>
            <a:ln>
              <a:solidFill>
                <a:schemeClr val="tx1"/>
              </a:solidFill>
            </a:ln>
          </p:spPr>
        </p:pic>
        <p:sp>
          <p:nvSpPr>
            <p:cNvPr id="5" name="TextBox 4">
              <a:extLst>
                <a:ext uri="{FF2B5EF4-FFF2-40B4-BE49-F238E27FC236}">
                  <a16:creationId xmlns:a16="http://schemas.microsoft.com/office/drawing/2014/main" id="{019F609B-B645-42CD-AC78-9A575249F0A3}"/>
                </a:ext>
              </a:extLst>
            </p:cNvPr>
            <p:cNvSpPr txBox="1"/>
            <p:nvPr/>
          </p:nvSpPr>
          <p:spPr>
            <a:xfrm>
              <a:off x="2203317" y="2262324"/>
              <a:ext cx="1091046" cy="707886"/>
            </a:xfrm>
            <a:prstGeom prst="rect">
              <a:avLst/>
            </a:prstGeom>
            <a:noFill/>
          </p:spPr>
          <p:txBody>
            <a:bodyPr wrap="square" rtlCol="0">
              <a:spAutoFit/>
            </a:bodyPr>
            <a:lstStyle/>
            <a:p>
              <a:r>
                <a:rPr lang="en-US" sz="4000" dirty="0"/>
                <a:t>4x</a:t>
              </a:r>
            </a:p>
          </p:txBody>
        </p:sp>
      </p:grpSp>
      <p:sp>
        <p:nvSpPr>
          <p:cNvPr id="7" name="Title 1">
            <a:extLst>
              <a:ext uri="{FF2B5EF4-FFF2-40B4-BE49-F238E27FC236}">
                <a16:creationId xmlns:a16="http://schemas.microsoft.com/office/drawing/2014/main" id="{D8D7CDDB-7BA8-4601-9C7F-771903A63C9A}"/>
              </a:ext>
            </a:extLst>
          </p:cNvPr>
          <p:cNvSpPr txBox="1">
            <a:spLocks/>
          </p:cNvSpPr>
          <p:nvPr/>
        </p:nvSpPr>
        <p:spPr>
          <a:xfrm>
            <a:off x="73707" y="866123"/>
            <a:ext cx="8207848" cy="770731"/>
          </a:xfrm>
          <a:prstGeom prst="rect">
            <a:avLst/>
          </a:prstGeom>
        </p:spPr>
        <p:txBody>
          <a:bodyPr/>
          <a:lstStyle>
            <a:lvl1pPr algn="l" defTabSz="914400" rtl="0" eaLnBrk="1" latinLnBrk="0" hangingPunct="1">
              <a:lnSpc>
                <a:spcPct val="90000"/>
              </a:lnSpc>
              <a:spcBef>
                <a:spcPct val="0"/>
              </a:spcBef>
              <a:buNone/>
              <a:defRPr sz="4000" b="1" i="0" kern="1200">
                <a:solidFill>
                  <a:srgbClr val="0C6C55"/>
                </a:solidFill>
                <a:latin typeface="Arial" panose="020B0604020202020204" pitchFamily="34" charset="0"/>
                <a:ea typeface="+mj-ea"/>
                <a:cs typeface="Arial" panose="020B0604020202020204" pitchFamily="34" charset="0"/>
              </a:defRPr>
            </a:lvl1pPr>
          </a:lstStyle>
          <a:p>
            <a:r>
              <a:rPr lang="en-US" sz="3200" dirty="0"/>
              <a:t>Water Quality Improvements Nationwide</a:t>
            </a:r>
          </a:p>
        </p:txBody>
      </p:sp>
      <p:sp>
        <p:nvSpPr>
          <p:cNvPr id="9" name="TextBox 8">
            <a:extLst>
              <a:ext uri="{FF2B5EF4-FFF2-40B4-BE49-F238E27FC236}">
                <a16:creationId xmlns:a16="http://schemas.microsoft.com/office/drawing/2014/main" id="{5C858168-2C79-44A5-A0B0-73813A46C424}"/>
              </a:ext>
            </a:extLst>
          </p:cNvPr>
          <p:cNvSpPr txBox="1"/>
          <p:nvPr/>
        </p:nvSpPr>
        <p:spPr>
          <a:xfrm>
            <a:off x="113022" y="3922337"/>
            <a:ext cx="7960326" cy="283154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LA- 75% of dairies in Big Creek/ East Big Creek Watersheds assisted</a:t>
            </a:r>
          </a:p>
          <a:p>
            <a:r>
              <a:rPr lang="en-US" sz="1600" dirty="0">
                <a:solidFill>
                  <a:srgbClr val="FF0000"/>
                </a:solidFill>
                <a:latin typeface="Arial" panose="020B0604020202020204" pitchFamily="34" charset="0"/>
                <a:cs typeface="Arial" panose="020B0604020202020204" pitchFamily="34" charset="0"/>
              </a:rPr>
              <a:t>80% reduction in fecal coliform!</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NE- Land treatment exceeded 75% in Big Indian Creek</a:t>
            </a:r>
          </a:p>
          <a:p>
            <a:r>
              <a:rPr lang="en-US" sz="1600" dirty="0">
                <a:solidFill>
                  <a:srgbClr val="FF0000"/>
                </a:solidFill>
                <a:latin typeface="Arial" panose="020B0604020202020204" pitchFamily="34" charset="0"/>
                <a:cs typeface="Arial" panose="020B0604020202020204" pitchFamily="34" charset="0"/>
              </a:rPr>
              <a:t>70% reduction in P and sediment loads!</a:t>
            </a:r>
            <a:r>
              <a:rPr lang="en-US" sz="1600" dirty="0">
                <a:solidFill>
                  <a:srgbClr val="FF0000"/>
                </a:solidFill>
              </a:rPr>
              <a:t> </a:t>
            </a:r>
          </a:p>
          <a:p>
            <a:endParaRPr lang="en-US" sz="1600" dirty="0"/>
          </a:p>
          <a:p>
            <a:r>
              <a:rPr lang="en-US" sz="1600" dirty="0">
                <a:latin typeface="Arial" panose="020B0604020202020204" pitchFamily="34" charset="0"/>
                <a:cs typeface="Arial" panose="020B0604020202020204" pitchFamily="34" charset="0"/>
              </a:rPr>
              <a:t>MT- Deep Creek landowners took on hundreds of projects to improve Deep Creek</a:t>
            </a:r>
          </a:p>
          <a:p>
            <a:r>
              <a:rPr lang="en-US" sz="1600" dirty="0">
                <a:solidFill>
                  <a:srgbClr val="FF0000"/>
                </a:solidFill>
                <a:latin typeface="Arial" panose="020B0604020202020204" pitchFamily="34" charset="0"/>
                <a:cs typeface="Arial" panose="020B0604020202020204" pitchFamily="34" charset="0"/>
              </a:rPr>
              <a:t>Re-watered 3.5 miles of stream, reconnected fisheries, increased trout spawn 300%! </a:t>
            </a:r>
          </a:p>
          <a:p>
            <a:r>
              <a:rPr lang="en-US" sz="1600" dirty="0">
                <a:latin typeface="Arial" panose="020B0604020202020204" pitchFamily="34" charset="0"/>
                <a:cs typeface="Arial" panose="020B0604020202020204" pitchFamily="34" charset="0"/>
              </a:rPr>
              <a:t> </a:t>
            </a:r>
          </a:p>
          <a:p>
            <a:r>
              <a:rPr lang="en-US" sz="1600" dirty="0">
                <a:solidFill>
                  <a:srgbClr val="FF0000"/>
                </a:solidFill>
                <a:latin typeface="Arial" panose="020B0604020202020204" pitchFamily="34" charset="0"/>
                <a:cs typeface="Arial" panose="020B0604020202020204" pitchFamily="34" charset="0"/>
              </a:rPr>
              <a:t>303d stream de-listings</a:t>
            </a:r>
          </a:p>
          <a:p>
            <a:endParaRPr lang="en-US" dirty="0"/>
          </a:p>
        </p:txBody>
      </p:sp>
      <p:pic>
        <p:nvPicPr>
          <p:cNvPr id="2" name="Picture 1">
            <a:extLst>
              <a:ext uri="{FF2B5EF4-FFF2-40B4-BE49-F238E27FC236}">
                <a16:creationId xmlns:a16="http://schemas.microsoft.com/office/drawing/2014/main" id="{8C9C34A2-806E-4802-85FD-10C77E06472E}"/>
              </a:ext>
            </a:extLst>
          </p:cNvPr>
          <p:cNvPicPr>
            <a:picLocks noChangeAspect="1"/>
          </p:cNvPicPr>
          <p:nvPr/>
        </p:nvPicPr>
        <p:blipFill rotWithShape="1">
          <a:blip r:embed="rId4"/>
          <a:srcRect l="69109" t="29535" r="12601" b="34242"/>
          <a:stretch/>
        </p:blipFill>
        <p:spPr>
          <a:xfrm>
            <a:off x="113022" y="1532959"/>
            <a:ext cx="4064609" cy="2263956"/>
          </a:xfrm>
          <a:prstGeom prst="rect">
            <a:avLst/>
          </a:prstGeom>
        </p:spPr>
      </p:pic>
    </p:spTree>
    <p:extLst>
      <p:ext uri="{BB962C8B-B14F-4D97-AF65-F5344CB8AC3E}">
        <p14:creationId xmlns:p14="http://schemas.microsoft.com/office/powerpoint/2010/main" val="24111979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F38C8-9861-4A17-A911-D1765BF15347}"/>
              </a:ext>
            </a:extLst>
          </p:cNvPr>
          <p:cNvSpPr>
            <a:spLocks noGrp="1"/>
          </p:cNvSpPr>
          <p:nvPr>
            <p:ph type="title"/>
          </p:nvPr>
        </p:nvSpPr>
        <p:spPr>
          <a:xfrm>
            <a:off x="257175" y="681037"/>
            <a:ext cx="7886700" cy="1325563"/>
          </a:xfrm>
        </p:spPr>
        <p:txBody>
          <a:bodyPr/>
          <a:lstStyle/>
          <a:p>
            <a:r>
              <a:rPr lang="en-US" b="1" dirty="0">
                <a:latin typeface="Arial" panose="020B0604020202020204" pitchFamily="34" charset="0"/>
                <a:cs typeface="Arial" panose="020B0604020202020204" pitchFamily="34" charset="0"/>
              </a:rPr>
              <a:t>IN SUMMARY</a:t>
            </a:r>
          </a:p>
        </p:txBody>
      </p:sp>
      <p:sp>
        <p:nvSpPr>
          <p:cNvPr id="3" name="Content Placeholder 2">
            <a:extLst>
              <a:ext uri="{FF2B5EF4-FFF2-40B4-BE49-F238E27FC236}">
                <a16:creationId xmlns:a16="http://schemas.microsoft.com/office/drawing/2014/main" id="{74AE1D60-2B21-4F80-B74D-FCBE3A877822}"/>
              </a:ext>
            </a:extLst>
          </p:cNvPr>
          <p:cNvSpPr>
            <a:spLocks noGrp="1"/>
          </p:cNvSpPr>
          <p:nvPr>
            <p:ph idx="1"/>
          </p:nvPr>
        </p:nvSpPr>
        <p:spPr>
          <a:xfrm>
            <a:off x="171450" y="1682750"/>
            <a:ext cx="7886700" cy="4351338"/>
          </a:xfrm>
        </p:spPr>
        <p:txBody>
          <a:bodyPr>
            <a:normAutofit/>
          </a:bodyPr>
          <a:lstStyle/>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EQIP</a:t>
            </a:r>
          </a:p>
          <a:p>
            <a:pPr lvl="1"/>
            <a:r>
              <a:rPr lang="en-US" b="1" dirty="0">
                <a:latin typeface="Arial" panose="020B0604020202020204" pitchFamily="34" charset="0"/>
                <a:cs typeface="Arial" panose="020B0604020202020204" pitchFamily="34" charset="0"/>
              </a:rPr>
              <a:t>GENERAL</a:t>
            </a:r>
          </a:p>
          <a:p>
            <a:pPr lvl="2"/>
            <a:r>
              <a:rPr lang="en-US" b="1" dirty="0">
                <a:latin typeface="Arial" panose="020B0604020202020204" pitchFamily="34" charset="0"/>
                <a:cs typeface="Arial" panose="020B0604020202020204" pitchFamily="34" charset="0"/>
              </a:rPr>
              <a:t>Up to 10 HPP</a:t>
            </a:r>
          </a:p>
          <a:p>
            <a:pPr marL="914400" lvl="2" indent="0">
              <a:buNone/>
            </a:pPr>
            <a:endParaRPr lang="en-US" b="1" dirty="0">
              <a:latin typeface="Arial" panose="020B0604020202020204" pitchFamily="34" charset="0"/>
              <a:cs typeface="Arial" panose="020B0604020202020204" pitchFamily="34" charset="0"/>
            </a:endParaRPr>
          </a:p>
          <a:p>
            <a:pPr lvl="1"/>
            <a:r>
              <a:rPr lang="en-US" b="1" dirty="0">
                <a:latin typeface="Arial" panose="020B0604020202020204" pitchFamily="34" charset="0"/>
                <a:cs typeface="Arial" panose="020B0604020202020204" pitchFamily="34" charset="0"/>
              </a:rPr>
              <a:t>EQIP INCENTIVE </a:t>
            </a:r>
          </a:p>
          <a:p>
            <a:pPr lvl="2"/>
            <a:r>
              <a:rPr lang="en-US" b="1" dirty="0">
                <a:latin typeface="Arial" panose="020B0604020202020204" pitchFamily="34" charset="0"/>
                <a:cs typeface="Arial" panose="020B0604020202020204" pitchFamily="34" charset="0"/>
              </a:rPr>
              <a:t>HPPA, 3 RC, HPP if they align with SW or General </a:t>
            </a:r>
            <a:br>
              <a:rPr lang="en-US" b="1" dirty="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a:p>
            <a:pPr lvl="1"/>
            <a:r>
              <a:rPr lang="en-US" b="1" dirty="0">
                <a:latin typeface="Arial" panose="020B0604020202020204" pitchFamily="34" charset="0"/>
                <a:cs typeface="Arial" panose="020B0604020202020204" pitchFamily="34" charset="0"/>
              </a:rPr>
              <a:t>SOURCE WATER</a:t>
            </a:r>
          </a:p>
          <a:p>
            <a:pPr lvl="2"/>
            <a:r>
              <a:rPr lang="en-US" b="1" dirty="0">
                <a:latin typeface="Arial" panose="020B0604020202020204" pitchFamily="34" charset="0"/>
                <a:cs typeface="Arial" panose="020B0604020202020204" pitchFamily="34" charset="0"/>
              </a:rPr>
              <a:t>SW HPP</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a:t>
            </a:r>
          </a:p>
          <a:p>
            <a:pPr lvl="1">
              <a:buFont typeface="Wingdings" panose="05000000000000000000" pitchFamily="2" charset="2"/>
              <a:buChar char="ü"/>
            </a:pPr>
            <a:endParaRPr lang="en-US"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C981FD28-DDD5-4255-AC90-B48FC02E6F48}"/>
              </a:ext>
            </a:extLst>
          </p:cNvPr>
          <p:cNvPicPr>
            <a:picLocks noChangeAspect="1"/>
          </p:cNvPicPr>
          <p:nvPr/>
        </p:nvPicPr>
        <p:blipFill>
          <a:blip r:embed="rId3"/>
          <a:stretch>
            <a:fillRect/>
          </a:stretch>
        </p:blipFill>
        <p:spPr>
          <a:xfrm>
            <a:off x="6581775" y="97253"/>
            <a:ext cx="2417513" cy="3632875"/>
          </a:xfrm>
          <a:prstGeom prst="rect">
            <a:avLst/>
          </a:prstGeom>
        </p:spPr>
      </p:pic>
      <p:pic>
        <p:nvPicPr>
          <p:cNvPr id="5" name="Picture 4">
            <a:extLst>
              <a:ext uri="{FF2B5EF4-FFF2-40B4-BE49-F238E27FC236}">
                <a16:creationId xmlns:a16="http://schemas.microsoft.com/office/drawing/2014/main" id="{DF89C5C2-F999-4DD2-8B98-B32103743BEA}"/>
              </a:ext>
            </a:extLst>
          </p:cNvPr>
          <p:cNvPicPr>
            <a:picLocks noChangeAspect="1"/>
          </p:cNvPicPr>
          <p:nvPr/>
        </p:nvPicPr>
        <p:blipFill>
          <a:blip r:embed="rId4"/>
          <a:stretch>
            <a:fillRect/>
          </a:stretch>
        </p:blipFill>
        <p:spPr>
          <a:xfrm>
            <a:off x="3527876" y="3337482"/>
            <a:ext cx="1173847" cy="785291"/>
          </a:xfrm>
          <a:prstGeom prst="rect">
            <a:avLst/>
          </a:prstGeom>
        </p:spPr>
      </p:pic>
    </p:spTree>
    <p:extLst>
      <p:ext uri="{BB962C8B-B14F-4D97-AF65-F5344CB8AC3E}">
        <p14:creationId xmlns:p14="http://schemas.microsoft.com/office/powerpoint/2010/main" val="2254162257"/>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E7FD4-AB8E-A546-9DA8-97DF9727E8D2}"/>
              </a:ext>
            </a:extLst>
          </p:cNvPr>
          <p:cNvSpPr>
            <a:spLocks noGrp="1"/>
          </p:cNvSpPr>
          <p:nvPr>
            <p:ph type="title"/>
          </p:nvPr>
        </p:nvSpPr>
        <p:spPr>
          <a:xfrm>
            <a:off x="152400" y="889843"/>
            <a:ext cx="7543801" cy="770731"/>
          </a:xfrm>
        </p:spPr>
        <p:txBody>
          <a:bodyPr/>
          <a:lstStyle/>
          <a:p>
            <a:r>
              <a:rPr lang="en-US" sz="2400" dirty="0">
                <a:solidFill>
                  <a:srgbClr val="0741A3"/>
                </a:solidFill>
                <a:ea typeface="+mn-ea"/>
              </a:rPr>
              <a:t>Policy Changes</a:t>
            </a:r>
          </a:p>
        </p:txBody>
      </p:sp>
      <p:sp>
        <p:nvSpPr>
          <p:cNvPr id="4" name="TextBox 3">
            <a:extLst>
              <a:ext uri="{FF2B5EF4-FFF2-40B4-BE49-F238E27FC236}">
                <a16:creationId xmlns:a16="http://schemas.microsoft.com/office/drawing/2014/main" id="{E39ECBC1-99CC-1342-A7BB-166CC8BC164B}"/>
              </a:ext>
            </a:extLst>
          </p:cNvPr>
          <p:cNvSpPr txBox="1"/>
          <p:nvPr/>
        </p:nvSpPr>
        <p:spPr>
          <a:xfrm>
            <a:off x="152400" y="1613119"/>
            <a:ext cx="7829550" cy="435503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2018 Farm Bill requires </a:t>
            </a:r>
            <a:r>
              <a:rPr kumimoji="0" lang="en-US" sz="2200" b="0" i="0" u="none" strike="noStrike" kern="1200" cap="none" spc="0" normalizeH="0" baseline="0" noProof="0" dirty="0">
                <a:ln>
                  <a:noFill/>
                </a:ln>
                <a:solidFill>
                  <a:srgbClr val="000000"/>
                </a:solidFill>
                <a:effectLst/>
                <a:highlight>
                  <a:srgbClr val="FFFF00"/>
                </a:highlight>
                <a:uLnTx/>
                <a:uFillTx/>
                <a:latin typeface="Calibri" panose="020F0502020204030204"/>
                <a:ea typeface="+mn-ea"/>
                <a:cs typeface="+mn-cs"/>
              </a:rPr>
              <a:t>streamlined</a:t>
            </a: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 and </a:t>
            </a:r>
            <a:r>
              <a:rPr kumimoji="0" lang="en-US" sz="2200" b="0" i="0" u="none" strike="noStrike" kern="1200" cap="none" spc="0" normalizeH="0" baseline="0" noProof="0" dirty="0">
                <a:ln>
                  <a:noFill/>
                </a:ln>
                <a:solidFill>
                  <a:srgbClr val="000000"/>
                </a:solidFill>
                <a:effectLst/>
                <a:highlight>
                  <a:srgbClr val="FFFF00"/>
                </a:highlight>
                <a:uLnTx/>
                <a:uFillTx/>
                <a:latin typeface="Calibri" panose="020F0502020204030204"/>
                <a:ea typeface="+mn-ea"/>
                <a:cs typeface="+mn-cs"/>
              </a:rPr>
              <a:t>coordinated</a:t>
            </a: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 procedures</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Regulations modified to </a:t>
            </a:r>
            <a:r>
              <a:rPr kumimoji="0" lang="en-US" sz="2200" b="0" i="0" u="none" strike="noStrike" kern="1200" cap="none" spc="0" normalizeH="0" baseline="0" noProof="0" dirty="0">
                <a:ln>
                  <a:noFill/>
                </a:ln>
                <a:solidFill>
                  <a:srgbClr val="000000"/>
                </a:solidFill>
                <a:effectLst/>
                <a:highlight>
                  <a:srgbClr val="FFFF00"/>
                </a:highlight>
                <a:uLnTx/>
                <a:uFillTx/>
                <a:latin typeface="Calibri" panose="020F0502020204030204"/>
                <a:ea typeface="+mn-ea"/>
                <a:cs typeface="+mn-cs"/>
              </a:rPr>
              <a:t>simplify language </a:t>
            </a: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to improve </a:t>
            </a:r>
            <a:r>
              <a:rPr kumimoji="0" lang="en-US" sz="2200" b="0" i="0" u="none" strike="noStrike" kern="1200" cap="none" spc="0" normalizeH="0" baseline="0" noProof="0" dirty="0">
                <a:ln>
                  <a:noFill/>
                </a:ln>
                <a:solidFill>
                  <a:srgbClr val="000000"/>
                </a:solidFill>
                <a:effectLst/>
                <a:highlight>
                  <a:srgbClr val="FFFF00"/>
                </a:highlight>
                <a:uLnTx/>
                <a:uFillTx/>
                <a:latin typeface="Calibri" panose="020F0502020204030204"/>
                <a:ea typeface="+mn-ea"/>
                <a:cs typeface="+mn-cs"/>
              </a:rPr>
              <a:t>clarity</a:t>
            </a: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 organization, readability, and reduce duplicative information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Policy manual </a:t>
            </a:r>
            <a:r>
              <a:rPr kumimoji="0" lang="en-US" sz="2200" b="0" i="0" u="none" strike="noStrike" kern="1200" cap="none" spc="0" normalizeH="0" baseline="0" noProof="0" dirty="0">
                <a:ln>
                  <a:noFill/>
                </a:ln>
                <a:solidFill>
                  <a:srgbClr val="000000"/>
                </a:solidFill>
                <a:effectLst/>
                <a:highlight>
                  <a:srgbClr val="FFFF00"/>
                </a:highlight>
                <a:uLnTx/>
                <a:uFillTx/>
                <a:latin typeface="Calibri" panose="020F0502020204030204"/>
                <a:ea typeface="+mn-ea"/>
                <a:cs typeface="+mn-cs"/>
              </a:rPr>
              <a:t>“overhaul” </a:t>
            </a: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to address 2018 FB changes and align with the new business process</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Four manuals combined into </a:t>
            </a:r>
            <a:r>
              <a:rPr kumimoji="0" lang="en-US" sz="2200" b="0" i="0" u="none" strike="noStrike" kern="1200" cap="none" spc="0" normalizeH="0" baseline="0" noProof="0" dirty="0">
                <a:ln>
                  <a:noFill/>
                </a:ln>
                <a:solidFill>
                  <a:srgbClr val="000000"/>
                </a:solidFill>
                <a:effectLst/>
                <a:highlight>
                  <a:srgbClr val="FFFF00"/>
                </a:highlight>
                <a:uLnTx/>
                <a:uFillTx/>
                <a:latin typeface="Calibri" panose="020F0502020204030204"/>
                <a:ea typeface="+mn-ea"/>
                <a:cs typeface="+mn-cs"/>
              </a:rPr>
              <a:t>one manual (530) </a:t>
            </a: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in order to streamline, simplify, and align program policies: </a:t>
            </a:r>
          </a:p>
          <a:p>
            <a:pPr marL="742950" marR="0" lvl="1"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Part 512 – Contracting</a:t>
            </a:r>
          </a:p>
          <a:p>
            <a:pPr marL="742950" marR="0" lvl="1"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Part 515—EQIP </a:t>
            </a:r>
          </a:p>
          <a:p>
            <a:pPr marL="742950" marR="0" lvl="1"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Part 507—CSP</a:t>
            </a:r>
          </a:p>
          <a:p>
            <a:pPr marL="742950" marR="0" lvl="1"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Part 521—AMA</a:t>
            </a:r>
          </a:p>
        </p:txBody>
      </p:sp>
      <p:pic>
        <p:nvPicPr>
          <p:cNvPr id="5" name="Picture 4">
            <a:extLst>
              <a:ext uri="{FF2B5EF4-FFF2-40B4-BE49-F238E27FC236}">
                <a16:creationId xmlns:a16="http://schemas.microsoft.com/office/drawing/2014/main" id="{4824F1B1-F260-413C-87CB-D9F89123B8A9}"/>
              </a:ext>
            </a:extLst>
          </p:cNvPr>
          <p:cNvPicPr>
            <a:picLocks noChangeAspect="1"/>
          </p:cNvPicPr>
          <p:nvPr/>
        </p:nvPicPr>
        <p:blipFill>
          <a:blip r:embed="rId3">
            <a:alphaModFix amt="40000"/>
            <a:extLst>
              <a:ext uri="{837473B0-CC2E-450A-ABE3-18F120FF3D39}">
                <a1611:picAttrSrcUrl xmlns:a1611="http://schemas.microsoft.com/office/drawing/2016/11/main" r:id="rId4"/>
              </a:ext>
            </a:extLst>
          </a:blip>
          <a:stretch>
            <a:fillRect/>
          </a:stretch>
        </p:blipFill>
        <p:spPr>
          <a:xfrm rot="16200000" flipV="1">
            <a:off x="6063651" y="3187506"/>
            <a:ext cx="4683512" cy="1466037"/>
          </a:xfrm>
          <a:prstGeom prst="rect">
            <a:avLst/>
          </a:prstGeom>
        </p:spPr>
      </p:pic>
    </p:spTree>
    <p:extLst>
      <p:ext uri="{BB962C8B-B14F-4D97-AF65-F5344CB8AC3E}">
        <p14:creationId xmlns:p14="http://schemas.microsoft.com/office/powerpoint/2010/main" val="14193837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7D484-7BD8-F849-9FE5-5908F4D7F929}"/>
              </a:ext>
            </a:extLst>
          </p:cNvPr>
          <p:cNvSpPr>
            <a:spLocks noGrp="1"/>
          </p:cNvSpPr>
          <p:nvPr>
            <p:ph type="title"/>
          </p:nvPr>
        </p:nvSpPr>
        <p:spPr>
          <a:xfrm>
            <a:off x="6435090" y="1521069"/>
            <a:ext cx="2383138" cy="1244991"/>
          </a:xfrm>
        </p:spPr>
        <p:txBody>
          <a:bodyPr vert="horz" lIns="91440" tIns="45720" rIns="91440" bIns="45720" rtlCol="0" anchor="b">
            <a:normAutofit/>
          </a:bodyPr>
          <a:lstStyle/>
          <a:p>
            <a:r>
              <a:rPr lang="en-US" sz="6000" dirty="0">
                <a:solidFill>
                  <a:schemeClr val="tx1"/>
                </a:solidFill>
                <a:latin typeface="+mj-lt"/>
                <a:ea typeface="+mj-ea"/>
                <a:cs typeface="+mj-cs"/>
              </a:rPr>
              <a:t>Hemp</a:t>
            </a:r>
          </a:p>
        </p:txBody>
      </p:sp>
      <p:sp>
        <p:nvSpPr>
          <p:cNvPr id="12" name="Freeform: Shape 7">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29586"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BDCF1621-86D3-4F0D-A658-5064C542DB28}"/>
              </a:ext>
            </a:extLst>
          </p:cNvPr>
          <p:cNvPicPr>
            <a:picLocks noChangeAspect="1"/>
          </p:cNvPicPr>
          <p:nvPr/>
        </p:nvPicPr>
        <p:blipFill rotWithShape="1">
          <a:blip r:embed="rId2"/>
          <a:srcRect l="23236" r="26202" b="1"/>
          <a:stretch/>
        </p:blipFill>
        <p:spPr>
          <a:xfrm>
            <a:off x="20" y="10"/>
            <a:ext cx="4518095"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1818231549"/>
      </p:ext>
    </p:extLst>
  </p:cSld>
  <p:clrMapOvr>
    <a:overrideClrMapping bg1="dk1" tx1="lt1" bg2="dk2" tx2="lt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E7FD4-AB8E-A546-9DA8-97DF9727E8D2}"/>
              </a:ext>
            </a:extLst>
          </p:cNvPr>
          <p:cNvSpPr>
            <a:spLocks noGrp="1"/>
          </p:cNvSpPr>
          <p:nvPr>
            <p:ph type="title"/>
          </p:nvPr>
        </p:nvSpPr>
        <p:spPr/>
        <p:txBody>
          <a:bodyPr/>
          <a:lstStyle/>
          <a:p>
            <a:r>
              <a:rPr lang="en-US" sz="3200" dirty="0"/>
              <a:t>HEMP</a:t>
            </a:r>
            <a:br>
              <a:rPr lang="en-US" dirty="0"/>
            </a:br>
            <a:r>
              <a:rPr lang="en-US" dirty="0"/>
              <a:t> </a:t>
            </a:r>
          </a:p>
        </p:txBody>
      </p:sp>
      <p:sp>
        <p:nvSpPr>
          <p:cNvPr id="4" name="TextBox 3">
            <a:extLst>
              <a:ext uri="{FF2B5EF4-FFF2-40B4-BE49-F238E27FC236}">
                <a16:creationId xmlns:a16="http://schemas.microsoft.com/office/drawing/2014/main" id="{E39ECBC1-99CC-1342-A7BB-166CC8BC164B}"/>
              </a:ext>
            </a:extLst>
          </p:cNvPr>
          <p:cNvSpPr txBox="1"/>
          <p:nvPr/>
        </p:nvSpPr>
        <p:spPr>
          <a:xfrm>
            <a:off x="128586" y="1416883"/>
            <a:ext cx="7543801" cy="54784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200" b="1" i="0" u="none" strike="noStrike" kern="1200" cap="none" spc="0" normalizeH="0" baseline="0" noProof="0" dirty="0">
                <a:ln>
                  <a:noFill/>
                </a:ln>
                <a:solidFill>
                  <a:srgbClr val="053773"/>
                </a:solidFill>
                <a:effectLst/>
                <a:uLnTx/>
                <a:uFillTx/>
                <a:latin typeface="Calibri" panose="020F0502020204030204"/>
                <a:ea typeface="+mn-ea"/>
                <a:cs typeface="+mn-cs"/>
              </a:rPr>
              <a:t>Regulation:</a:t>
            </a:r>
          </a:p>
          <a:p>
            <a:pPr marL="342900" marR="0" lvl="1"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srgbClr val="053773"/>
                </a:solidFill>
                <a:effectLst/>
                <a:uLnTx/>
                <a:uFillTx/>
                <a:latin typeface="Calibri" panose="020F0502020204030204"/>
                <a:ea typeface="+mn-ea"/>
                <a:cs typeface="+mn-cs"/>
              </a:rPr>
              <a:t>USDA’s AMS published an interim rule for the Establishment of a Domestic Hemp Production Program on October 31, 2019 (NB 300-20-5)</a:t>
            </a:r>
          </a:p>
          <a:p>
            <a:pPr marL="800100" marR="0" lvl="2"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srgbClr val="053773"/>
                </a:solidFill>
                <a:effectLst/>
                <a:uLnTx/>
                <a:uFillTx/>
                <a:latin typeface="Calibri" panose="020F0502020204030204"/>
                <a:ea typeface="+mn-ea"/>
                <a:cs typeface="+mn-cs"/>
              </a:rPr>
              <a:t>Provides specific details for both a process for the submission of State and Indian tribal plans to USDA and a process for producers in a jurisdiction without an approved plan to apply for authorization directly from AMS.</a:t>
            </a:r>
          </a:p>
          <a:p>
            <a:pPr marL="342900" marR="0" lvl="1"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srgbClr val="053773"/>
                </a:solidFill>
                <a:effectLst/>
                <a:uLnTx/>
                <a:uFillTx/>
                <a:latin typeface="Calibri" panose="020F0502020204030204"/>
                <a:ea typeface="+mn-ea"/>
                <a:cs typeface="+mn-cs"/>
              </a:rPr>
              <a:t>AMS will notify FPAC agencies, including NRCS, when it approves a State or Tribal plan, and such approval will be posted to the AMS hemp website at </a:t>
            </a:r>
            <a:r>
              <a:rPr kumimoji="0" lang="en-US" sz="2200" b="0" i="0" u="none" strike="noStrike" kern="1200" cap="none" spc="0" normalizeH="0" baseline="0" noProof="0" dirty="0">
                <a:ln>
                  <a:noFill/>
                </a:ln>
                <a:solidFill>
                  <a:srgbClr val="053773"/>
                </a:solidFill>
                <a:effectLst/>
                <a:uLnTx/>
                <a:uFillTx/>
                <a:latin typeface="Calibri" panose="020F0502020204030204"/>
                <a:ea typeface="+mn-ea"/>
                <a:cs typeface="+mn-cs"/>
                <a:hlinkClick r:id="rId3"/>
              </a:rPr>
              <a:t>https://www.ams.usda.gov/rules-regulations/hemp/state-and-tribal-plan-review</a:t>
            </a:r>
            <a:r>
              <a:rPr kumimoji="0" lang="en-US" sz="2200" b="0" i="0" u="none" strike="noStrike" kern="1200" cap="none" spc="0" normalizeH="0" baseline="0" noProof="0" dirty="0">
                <a:ln>
                  <a:noFill/>
                </a:ln>
                <a:solidFill>
                  <a:srgbClr val="053773"/>
                </a:solidFill>
                <a:effectLst/>
                <a:uLnTx/>
                <a:uFillTx/>
                <a:latin typeface="Calibri" panose="020F0502020204030204"/>
                <a:ea typeface="+mn-ea"/>
                <a:cs typeface="+mn-cs"/>
              </a:rPr>
              <a:t>. </a:t>
            </a:r>
          </a:p>
          <a:p>
            <a:pPr marL="800100" marR="0" lvl="1"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endParaRPr kumimoji="0" lang="en-US" sz="2200" b="0" i="0" u="none" strike="noStrike" kern="1200" cap="none" spc="0" normalizeH="0" baseline="0" noProof="0" dirty="0">
              <a:ln>
                <a:noFill/>
              </a:ln>
              <a:solidFill>
                <a:srgbClr val="053773"/>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3023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E7FD4-AB8E-A546-9DA8-97DF9727E8D2}"/>
              </a:ext>
            </a:extLst>
          </p:cNvPr>
          <p:cNvSpPr>
            <a:spLocks noGrp="1"/>
          </p:cNvSpPr>
          <p:nvPr>
            <p:ph type="title"/>
          </p:nvPr>
        </p:nvSpPr>
        <p:spPr/>
        <p:txBody>
          <a:bodyPr/>
          <a:lstStyle/>
          <a:p>
            <a:r>
              <a:rPr lang="en-US" sz="3200" dirty="0"/>
              <a:t>HEMP</a:t>
            </a:r>
            <a:br>
              <a:rPr lang="en-US" dirty="0"/>
            </a:br>
            <a:r>
              <a:rPr lang="en-US" dirty="0"/>
              <a:t> </a:t>
            </a:r>
          </a:p>
        </p:txBody>
      </p:sp>
      <p:sp>
        <p:nvSpPr>
          <p:cNvPr id="4" name="TextBox 3">
            <a:extLst>
              <a:ext uri="{FF2B5EF4-FFF2-40B4-BE49-F238E27FC236}">
                <a16:creationId xmlns:a16="http://schemas.microsoft.com/office/drawing/2014/main" id="{E39ECBC1-99CC-1342-A7BB-166CC8BC164B}"/>
              </a:ext>
            </a:extLst>
          </p:cNvPr>
          <p:cNvSpPr txBox="1"/>
          <p:nvPr/>
        </p:nvSpPr>
        <p:spPr>
          <a:xfrm>
            <a:off x="128586" y="1764506"/>
            <a:ext cx="7543801" cy="44627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200" b="1" i="0" u="none" strike="noStrike" kern="1200" cap="none" spc="0" normalizeH="0" baseline="0" noProof="0" dirty="0">
                <a:ln>
                  <a:noFill/>
                </a:ln>
                <a:solidFill>
                  <a:srgbClr val="053773"/>
                </a:solidFill>
                <a:effectLst/>
                <a:uLnTx/>
                <a:uFillTx/>
                <a:latin typeface="Calibri" panose="020F0502020204030204"/>
                <a:ea typeface="+mn-ea"/>
                <a:cs typeface="+mn-cs"/>
              </a:rPr>
              <a:t>Production</a:t>
            </a:r>
            <a:r>
              <a:rPr kumimoji="0" lang="en-US" sz="2200" b="0" i="0" u="none" strike="noStrike" kern="1200" cap="none" spc="0" normalizeH="0" baseline="0" noProof="0" dirty="0">
                <a:ln>
                  <a:noFill/>
                </a:ln>
                <a:solidFill>
                  <a:srgbClr val="053773"/>
                </a:solidFill>
                <a:effectLst/>
                <a:uLnTx/>
                <a:uFillTx/>
                <a:latin typeface="Calibri" panose="020F0502020204030204"/>
                <a:ea typeface="+mn-ea"/>
                <a:cs typeface="+mn-cs"/>
              </a:rPr>
              <a:t>:</a:t>
            </a:r>
          </a:p>
          <a:p>
            <a:pPr marL="800100" marR="0" lvl="1"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srgbClr val="053773"/>
                </a:solidFill>
                <a:effectLst/>
                <a:uLnTx/>
                <a:uFillTx/>
                <a:latin typeface="Calibri" panose="020F0502020204030204"/>
                <a:ea typeface="+mn-ea"/>
                <a:cs typeface="+mn-cs"/>
              </a:rPr>
              <a:t>Producers may be authorized to produce hemp by a State or Indian Tribe which has a USDA-approved plan for the domestic production of hemp.</a:t>
            </a:r>
          </a:p>
          <a:p>
            <a:pPr marL="800100" marR="0" lvl="1"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srgbClr val="053773"/>
                </a:solidFill>
                <a:effectLst/>
                <a:uLnTx/>
                <a:uFillTx/>
                <a:latin typeface="Calibri" panose="020F0502020204030204"/>
                <a:ea typeface="+mn-ea"/>
                <a:cs typeface="+mn-cs"/>
              </a:rPr>
              <a:t>Producers may seek authorization to produce hemp directly from AMS if they are in a State or territory of an Indian Tribe that authorizes hemp production but such State or Indian Tribe does not have a USDA-approved plan.</a:t>
            </a:r>
          </a:p>
          <a:p>
            <a:pPr marL="800100" marR="0" lvl="1"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srgbClr val="053773"/>
                </a:solidFill>
                <a:effectLst/>
                <a:uLnTx/>
                <a:uFillTx/>
                <a:latin typeface="Calibri" panose="020F0502020204030204"/>
                <a:ea typeface="+mn-ea"/>
                <a:cs typeface="+mn-cs"/>
              </a:rPr>
              <a:t>All producers will be required to be licensed through the State, a Tribe, or AMS.</a:t>
            </a:r>
          </a:p>
          <a:p>
            <a:pPr marL="800100" marR="0" lvl="1"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endParaRPr kumimoji="0" lang="en-US" sz="2200" b="0" i="0" u="none" strike="noStrike" kern="1200" cap="none" spc="0" normalizeH="0" baseline="0" noProof="0" dirty="0">
              <a:ln>
                <a:noFill/>
              </a:ln>
              <a:solidFill>
                <a:srgbClr val="053773"/>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39816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E7FD4-AB8E-A546-9DA8-97DF9727E8D2}"/>
              </a:ext>
            </a:extLst>
          </p:cNvPr>
          <p:cNvSpPr>
            <a:spLocks noGrp="1"/>
          </p:cNvSpPr>
          <p:nvPr>
            <p:ph type="title"/>
          </p:nvPr>
        </p:nvSpPr>
        <p:spPr/>
        <p:txBody>
          <a:bodyPr/>
          <a:lstStyle/>
          <a:p>
            <a:r>
              <a:rPr lang="en-US" sz="3200" dirty="0"/>
              <a:t>HEMP</a:t>
            </a:r>
            <a:br>
              <a:rPr lang="en-US" dirty="0"/>
            </a:br>
            <a:r>
              <a:rPr lang="en-US" dirty="0"/>
              <a:t> </a:t>
            </a:r>
          </a:p>
        </p:txBody>
      </p:sp>
      <p:sp>
        <p:nvSpPr>
          <p:cNvPr id="4" name="TextBox 3">
            <a:extLst>
              <a:ext uri="{FF2B5EF4-FFF2-40B4-BE49-F238E27FC236}">
                <a16:creationId xmlns:a16="http://schemas.microsoft.com/office/drawing/2014/main" id="{E39ECBC1-99CC-1342-A7BB-166CC8BC164B}"/>
              </a:ext>
            </a:extLst>
          </p:cNvPr>
          <p:cNvSpPr txBox="1"/>
          <p:nvPr/>
        </p:nvSpPr>
        <p:spPr>
          <a:xfrm>
            <a:off x="128586" y="1764506"/>
            <a:ext cx="7543801" cy="36317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200" b="1" i="0" u="none" strike="noStrike" kern="1200" cap="none" spc="0" normalizeH="0" baseline="0" noProof="0" dirty="0">
                <a:ln>
                  <a:noFill/>
                </a:ln>
                <a:solidFill>
                  <a:srgbClr val="053773"/>
                </a:solidFill>
                <a:effectLst/>
                <a:uLnTx/>
                <a:uFillTx/>
                <a:latin typeface="Calibri" panose="020F0502020204030204"/>
                <a:ea typeface="+mn-ea"/>
                <a:cs typeface="+mn-cs"/>
              </a:rPr>
              <a:t>Production</a:t>
            </a:r>
            <a:r>
              <a:rPr kumimoji="0" lang="en-US" sz="2200" b="0" i="0" u="none" strike="noStrike" kern="1200" cap="none" spc="0" normalizeH="0" baseline="0" noProof="0" dirty="0">
                <a:ln>
                  <a:noFill/>
                </a:ln>
                <a:solidFill>
                  <a:srgbClr val="053773"/>
                </a:solidFill>
                <a:effectLst/>
                <a:uLnTx/>
                <a:uFillTx/>
                <a:latin typeface="Calibri" panose="020F0502020204030204"/>
                <a:ea typeface="+mn-ea"/>
                <a:cs typeface="+mn-cs"/>
              </a:rPr>
              <a:t>:</a:t>
            </a:r>
          </a:p>
          <a:p>
            <a:pPr marL="800100" marR="0" lvl="1"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srgbClr val="053773"/>
                </a:solidFill>
                <a:effectLst/>
                <a:uLnTx/>
                <a:uFillTx/>
                <a:latin typeface="Calibri" panose="020F0502020204030204"/>
                <a:ea typeface="+mn-ea"/>
                <a:cs typeface="+mn-cs"/>
              </a:rPr>
              <a:t>Hemp producers authorized under an approved plan or through AMS are required to report their hemp crop acreage with FSA, and to provide FSA with specific information regarding field acreage, greenhouse, or indoor square footage of hemp planted.</a:t>
            </a:r>
          </a:p>
          <a:p>
            <a:pPr marL="800100" marR="0" lvl="1"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srgbClr val="053773"/>
                </a:solidFill>
                <a:effectLst/>
                <a:uLnTx/>
                <a:uFillTx/>
                <a:latin typeface="Calibri" panose="020F0502020204030204"/>
                <a:ea typeface="+mn-ea"/>
                <a:cs typeface="+mn-cs"/>
              </a:rPr>
              <a:t>FSA Notice CP-755 – provides guidance to FSA offices on obtaining acreage reports from licensed hemp producers and recording it in the Crop Acreage Reporting System (CARS)</a:t>
            </a:r>
          </a:p>
        </p:txBody>
      </p:sp>
    </p:spTree>
    <p:extLst>
      <p:ext uri="{BB962C8B-B14F-4D97-AF65-F5344CB8AC3E}">
        <p14:creationId xmlns:p14="http://schemas.microsoft.com/office/powerpoint/2010/main" val="29461351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E7FD4-AB8E-A546-9DA8-97DF9727E8D2}"/>
              </a:ext>
            </a:extLst>
          </p:cNvPr>
          <p:cNvSpPr>
            <a:spLocks noGrp="1"/>
          </p:cNvSpPr>
          <p:nvPr>
            <p:ph type="title"/>
          </p:nvPr>
        </p:nvSpPr>
        <p:spPr/>
        <p:txBody>
          <a:bodyPr/>
          <a:lstStyle/>
          <a:p>
            <a:r>
              <a:rPr lang="en-US" sz="3200" dirty="0"/>
              <a:t>HEMP</a:t>
            </a:r>
            <a:br>
              <a:rPr lang="en-US" dirty="0"/>
            </a:br>
            <a:r>
              <a:rPr lang="en-US" dirty="0"/>
              <a:t> </a:t>
            </a:r>
          </a:p>
        </p:txBody>
      </p:sp>
      <p:sp>
        <p:nvSpPr>
          <p:cNvPr id="4" name="TextBox 3">
            <a:extLst>
              <a:ext uri="{FF2B5EF4-FFF2-40B4-BE49-F238E27FC236}">
                <a16:creationId xmlns:a16="http://schemas.microsoft.com/office/drawing/2014/main" id="{E39ECBC1-99CC-1342-A7BB-166CC8BC164B}"/>
              </a:ext>
            </a:extLst>
          </p:cNvPr>
          <p:cNvSpPr txBox="1"/>
          <p:nvPr/>
        </p:nvSpPr>
        <p:spPr>
          <a:xfrm>
            <a:off x="128587" y="1437935"/>
            <a:ext cx="7543801" cy="50629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200" b="1" i="0" u="none" strike="noStrike" kern="1200" cap="none" spc="0" normalizeH="0" baseline="0" noProof="0" dirty="0">
                <a:ln>
                  <a:noFill/>
                </a:ln>
                <a:solidFill>
                  <a:srgbClr val="053773"/>
                </a:solidFill>
                <a:effectLst/>
                <a:uLnTx/>
                <a:uFillTx/>
                <a:latin typeface="Calibri" panose="020F0502020204030204"/>
                <a:ea typeface="+mn-ea"/>
                <a:cs typeface="+mn-cs"/>
              </a:rPr>
              <a:t>Program Eligibility</a:t>
            </a:r>
            <a:r>
              <a:rPr kumimoji="0" lang="en-US" sz="2200" b="0" i="0" u="none" strike="noStrike" kern="1200" cap="none" spc="0" normalizeH="0" baseline="0" noProof="0" dirty="0">
                <a:ln>
                  <a:noFill/>
                </a:ln>
                <a:solidFill>
                  <a:srgbClr val="053773"/>
                </a:solidFill>
                <a:effectLst/>
                <a:uLnTx/>
                <a:uFillTx/>
                <a:latin typeface="Calibri" panose="020F0502020204030204"/>
                <a:ea typeface="+mn-ea"/>
                <a:cs typeface="+mn-cs"/>
              </a:rPr>
              <a:t>:</a:t>
            </a:r>
          </a:p>
          <a:p>
            <a:pPr marL="800100" marR="0" lvl="1"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srgbClr val="053773"/>
                </a:solidFill>
                <a:effectLst/>
                <a:uLnTx/>
                <a:uFillTx/>
                <a:latin typeface="Calibri" panose="020F0502020204030204"/>
                <a:ea typeface="+mn-ea"/>
                <a:cs typeface="+mn-cs"/>
              </a:rPr>
              <a:t>Hemp producers will be considered </a:t>
            </a:r>
            <a:r>
              <a:rPr kumimoji="0" lang="en-US" sz="2200" b="0" i="0" u="sng" strike="noStrike" kern="1200" cap="none" spc="0" normalizeH="0" baseline="0" noProof="0" dirty="0">
                <a:ln>
                  <a:noFill/>
                </a:ln>
                <a:solidFill>
                  <a:srgbClr val="053773"/>
                </a:solidFill>
                <a:effectLst/>
                <a:uLnTx/>
                <a:uFillTx/>
                <a:latin typeface="Calibri" panose="020F0502020204030204"/>
                <a:ea typeface="+mn-ea"/>
                <a:cs typeface="+mn-cs"/>
              </a:rPr>
              <a:t>eligible</a:t>
            </a:r>
            <a:r>
              <a:rPr kumimoji="0" lang="en-US" sz="2200" b="0" i="0" u="none" strike="noStrike" kern="1200" cap="none" spc="0" normalizeH="0" baseline="0" noProof="0" dirty="0">
                <a:ln>
                  <a:noFill/>
                </a:ln>
                <a:solidFill>
                  <a:srgbClr val="053773"/>
                </a:solidFill>
                <a:effectLst/>
                <a:uLnTx/>
                <a:uFillTx/>
                <a:latin typeface="Calibri" panose="020F0502020204030204"/>
                <a:ea typeface="+mn-ea"/>
                <a:cs typeface="+mn-cs"/>
              </a:rPr>
              <a:t> for all NRCS-administered programs if they are authorized to produce hemp by a State or Indian tribe with a USDA-approved hemp production plan or who are authorized directly by AMS. </a:t>
            </a:r>
          </a:p>
          <a:p>
            <a:pPr marL="800100" marR="0" lvl="1"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srgbClr val="053773"/>
                </a:solidFill>
                <a:effectLst/>
                <a:uLnTx/>
                <a:uFillTx/>
                <a:latin typeface="Calibri" panose="020F0502020204030204"/>
                <a:ea typeface="+mn-ea"/>
                <a:cs typeface="+mn-cs"/>
              </a:rPr>
              <a:t>Additionally, producers growing industrial hemp in accordance with the research pilot requirements of Section 7606 of the 2014 Farm Bill will also be considered eligible.</a:t>
            </a:r>
          </a:p>
          <a:p>
            <a:pPr marL="1257300" marR="0" lvl="2"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srgbClr val="053773"/>
                </a:solidFill>
                <a:effectLst/>
                <a:uLnTx/>
                <a:uFillTx/>
                <a:latin typeface="Calibri" panose="020F0502020204030204"/>
                <a:ea typeface="+mn-ea"/>
                <a:cs typeface="+mn-cs"/>
              </a:rPr>
              <a:t>The Section 7606 pilot research exemption will expire one year after publication of the Hemp Rule, and any hemp production by the producer thereafter will need to be in accordance with the Hemp Rule.</a:t>
            </a:r>
          </a:p>
        </p:txBody>
      </p:sp>
    </p:spTree>
    <p:extLst>
      <p:ext uri="{BB962C8B-B14F-4D97-AF65-F5344CB8AC3E}">
        <p14:creationId xmlns:p14="http://schemas.microsoft.com/office/powerpoint/2010/main" val="42268508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E7FD4-AB8E-A546-9DA8-97DF9727E8D2}"/>
              </a:ext>
            </a:extLst>
          </p:cNvPr>
          <p:cNvSpPr>
            <a:spLocks noGrp="1"/>
          </p:cNvSpPr>
          <p:nvPr>
            <p:ph type="title"/>
          </p:nvPr>
        </p:nvSpPr>
        <p:spPr/>
        <p:txBody>
          <a:bodyPr/>
          <a:lstStyle/>
          <a:p>
            <a:r>
              <a:rPr lang="en-US" sz="3200" dirty="0"/>
              <a:t>HEMP</a:t>
            </a:r>
            <a:br>
              <a:rPr lang="en-US" dirty="0"/>
            </a:br>
            <a:r>
              <a:rPr lang="en-US" dirty="0"/>
              <a:t> </a:t>
            </a:r>
          </a:p>
        </p:txBody>
      </p:sp>
      <p:sp>
        <p:nvSpPr>
          <p:cNvPr id="4" name="TextBox 3">
            <a:extLst>
              <a:ext uri="{FF2B5EF4-FFF2-40B4-BE49-F238E27FC236}">
                <a16:creationId xmlns:a16="http://schemas.microsoft.com/office/drawing/2014/main" id="{E39ECBC1-99CC-1342-A7BB-166CC8BC164B}"/>
              </a:ext>
            </a:extLst>
          </p:cNvPr>
          <p:cNvSpPr txBox="1"/>
          <p:nvPr/>
        </p:nvSpPr>
        <p:spPr>
          <a:xfrm>
            <a:off x="128587" y="1437935"/>
            <a:ext cx="7543801"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200" b="1" i="0" u="none" strike="noStrike" kern="1200" cap="none" spc="0" normalizeH="0" baseline="0" noProof="0" dirty="0">
                <a:ln>
                  <a:noFill/>
                </a:ln>
                <a:solidFill>
                  <a:srgbClr val="053773"/>
                </a:solidFill>
                <a:effectLst/>
                <a:uLnTx/>
                <a:uFillTx/>
                <a:latin typeface="Calibri" panose="020F0502020204030204"/>
                <a:ea typeface="+mn-ea"/>
                <a:cs typeface="+mn-cs"/>
              </a:rPr>
              <a:t>Program Ineligibility</a:t>
            </a:r>
            <a:r>
              <a:rPr kumimoji="0" lang="en-US" sz="2200" b="0" i="0" u="none" strike="noStrike" kern="1200" cap="none" spc="0" normalizeH="0" baseline="0" noProof="0" dirty="0">
                <a:ln>
                  <a:noFill/>
                </a:ln>
                <a:solidFill>
                  <a:srgbClr val="053773"/>
                </a:solidFill>
                <a:effectLst/>
                <a:uLnTx/>
                <a:uFillTx/>
                <a:latin typeface="Calibri" panose="020F0502020204030204"/>
                <a:ea typeface="+mn-ea"/>
                <a:cs typeface="+mn-cs"/>
              </a:rPr>
              <a:t>:</a:t>
            </a:r>
          </a:p>
          <a:p>
            <a:pPr marL="800100" marR="0" lvl="1"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srgbClr val="053773"/>
                </a:solidFill>
                <a:effectLst/>
                <a:uLnTx/>
                <a:uFillTx/>
                <a:latin typeface="Calibri" panose="020F0502020204030204"/>
                <a:ea typeface="+mn-ea"/>
                <a:cs typeface="+mn-cs"/>
              </a:rPr>
              <a:t>Hemp production without a valid authorization (as previously described)</a:t>
            </a:r>
          </a:p>
          <a:p>
            <a:pPr marL="1257300" marR="0" lvl="2"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srgbClr val="053773"/>
                </a:solidFill>
                <a:effectLst/>
                <a:uLnTx/>
                <a:uFillTx/>
                <a:latin typeface="Calibri" panose="020F0502020204030204"/>
                <a:ea typeface="+mn-ea"/>
                <a:cs typeface="+mn-cs"/>
              </a:rPr>
              <a:t>This extends to all lands regardless of where the production occurs</a:t>
            </a:r>
          </a:p>
          <a:p>
            <a:pPr marL="1257300" marR="0" lvl="2"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srgbClr val="053773"/>
                </a:solidFill>
                <a:effectLst/>
                <a:uLnTx/>
                <a:uFillTx/>
                <a:latin typeface="Calibri" panose="020F0502020204030204"/>
                <a:ea typeface="+mn-ea"/>
                <a:cs typeface="+mn-cs"/>
              </a:rPr>
              <a:t>CTA assistance may occur on lands not under production</a:t>
            </a:r>
          </a:p>
          <a:p>
            <a:pPr marL="800100" marR="0" lvl="1"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srgbClr val="053773"/>
                </a:solidFill>
                <a:effectLst/>
                <a:uLnTx/>
                <a:uFillTx/>
                <a:latin typeface="Calibri" panose="020F0502020204030204"/>
                <a:ea typeface="+mn-ea"/>
                <a:cs typeface="+mn-cs"/>
              </a:rPr>
              <a:t>The Hemp Rule does not extend to the production of marijuana or other controlled substances; as such NRCS policy remains the same.</a:t>
            </a:r>
          </a:p>
        </p:txBody>
      </p:sp>
    </p:spTree>
    <p:extLst>
      <p:ext uri="{BB962C8B-B14F-4D97-AF65-F5344CB8AC3E}">
        <p14:creationId xmlns:p14="http://schemas.microsoft.com/office/powerpoint/2010/main" val="7446174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E7FD4-AB8E-A546-9DA8-97DF9727E8D2}"/>
              </a:ext>
            </a:extLst>
          </p:cNvPr>
          <p:cNvSpPr>
            <a:spLocks noGrp="1"/>
          </p:cNvSpPr>
          <p:nvPr>
            <p:ph type="title"/>
          </p:nvPr>
        </p:nvSpPr>
        <p:spPr/>
        <p:txBody>
          <a:bodyPr/>
          <a:lstStyle/>
          <a:p>
            <a:r>
              <a:rPr lang="en-US" sz="3200" dirty="0"/>
              <a:t>HEMP</a:t>
            </a:r>
            <a:br>
              <a:rPr lang="en-US" dirty="0"/>
            </a:br>
            <a:r>
              <a:rPr lang="en-US" dirty="0"/>
              <a:t> </a:t>
            </a:r>
          </a:p>
        </p:txBody>
      </p:sp>
      <p:sp>
        <p:nvSpPr>
          <p:cNvPr id="4" name="TextBox 3">
            <a:extLst>
              <a:ext uri="{FF2B5EF4-FFF2-40B4-BE49-F238E27FC236}">
                <a16:creationId xmlns:a16="http://schemas.microsoft.com/office/drawing/2014/main" id="{E39ECBC1-99CC-1342-A7BB-166CC8BC164B}"/>
              </a:ext>
            </a:extLst>
          </p:cNvPr>
          <p:cNvSpPr txBox="1"/>
          <p:nvPr/>
        </p:nvSpPr>
        <p:spPr>
          <a:xfrm>
            <a:off x="52388" y="1437935"/>
            <a:ext cx="7543801" cy="46166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200" b="1" i="0" u="none" strike="noStrike" kern="1200" cap="none" spc="0" normalizeH="0" baseline="0" noProof="0" dirty="0">
                <a:ln>
                  <a:noFill/>
                </a:ln>
                <a:solidFill>
                  <a:srgbClr val="053773"/>
                </a:solidFill>
                <a:effectLst/>
                <a:uLnTx/>
                <a:uFillTx/>
                <a:latin typeface="Calibri" panose="020F0502020204030204"/>
                <a:ea typeface="+mn-ea"/>
                <a:cs typeface="+mn-cs"/>
              </a:rPr>
              <a:t>What NRCS will do if hemp production is discovered</a:t>
            </a:r>
            <a:r>
              <a:rPr kumimoji="0" lang="en-US" sz="2200" b="0" i="0" u="none" strike="noStrike" kern="1200" cap="none" spc="0" normalizeH="0" baseline="0" noProof="0" dirty="0">
                <a:ln>
                  <a:noFill/>
                </a:ln>
                <a:solidFill>
                  <a:srgbClr val="053773"/>
                </a:solidFill>
                <a:effectLst/>
                <a:uLnTx/>
                <a:uFillTx/>
                <a:latin typeface="Calibri" panose="020F0502020204030204"/>
                <a:ea typeface="+mn-ea"/>
                <a:cs typeface="+mn-cs"/>
              </a:rPr>
              <a:t>:</a:t>
            </a:r>
          </a:p>
          <a:p>
            <a:pPr marL="800100" marR="0" lvl="1"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srgbClr val="002060"/>
                </a:solidFill>
                <a:effectLst/>
                <a:uLnTx/>
                <a:uFillTx/>
                <a:latin typeface="Calibri" panose="020F0502020204030204"/>
                <a:ea typeface="+mn-ea"/>
                <a:cs typeface="+mn-cs"/>
              </a:rPr>
              <a:t>Check for proper FSA records</a:t>
            </a:r>
          </a:p>
          <a:p>
            <a:pPr marL="800100" marR="0" lvl="1"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srgbClr val="002060"/>
                </a:solidFill>
                <a:effectLst/>
                <a:uLnTx/>
                <a:uFillTx/>
                <a:latin typeface="Calibri" panose="020F0502020204030204"/>
                <a:ea typeface="+mn-ea"/>
                <a:cs typeface="+mn-cs"/>
              </a:rPr>
              <a:t>If proper FSA records exist then proceed with providing program assistance </a:t>
            </a:r>
          </a:p>
          <a:p>
            <a:pPr marL="800100" marR="0" lvl="1"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srgbClr val="002060"/>
                </a:solidFill>
                <a:effectLst/>
                <a:uLnTx/>
                <a:uFillTx/>
                <a:latin typeface="Calibri" panose="020F0502020204030204"/>
                <a:ea typeface="+mn-ea"/>
                <a:cs typeface="+mn-cs"/>
              </a:rPr>
              <a:t>If proper FSA records do not exist, confirm whether producer is authorized under research pilot exemption</a:t>
            </a:r>
          </a:p>
          <a:p>
            <a:pPr marL="800100" marR="0" lvl="1"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srgbClr val="002060"/>
                </a:solidFill>
                <a:effectLst/>
                <a:uLnTx/>
                <a:uFillTx/>
                <a:latin typeface="Calibri" panose="020F0502020204030204"/>
                <a:ea typeface="+mn-ea"/>
                <a:cs typeface="+mn-cs"/>
              </a:rPr>
              <a:t>If proper records do not exist and cannot be established, and research pilot exemption does not apply, then:</a:t>
            </a:r>
          </a:p>
          <a:p>
            <a:pPr marL="1257300" marR="0" lvl="2"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srgbClr val="002060"/>
                </a:solidFill>
                <a:effectLst/>
                <a:uLnTx/>
                <a:uFillTx/>
                <a:latin typeface="Calibri" panose="020F0502020204030204"/>
                <a:ea typeface="+mn-ea"/>
                <a:cs typeface="+mn-cs"/>
              </a:rPr>
              <a:t>Applications can be determined ineligible</a:t>
            </a:r>
          </a:p>
          <a:p>
            <a:pPr marL="1257300" marR="0" lvl="2"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srgbClr val="002060"/>
                </a:solidFill>
                <a:effectLst/>
                <a:uLnTx/>
                <a:uFillTx/>
                <a:latin typeface="Calibri" panose="020F0502020204030204"/>
                <a:ea typeface="+mn-ea"/>
                <a:cs typeface="+mn-cs"/>
              </a:rPr>
              <a:t>Existing contracts will be found in violation and such violations must be handled in accordance with conservation program contract guidance</a:t>
            </a:r>
          </a:p>
        </p:txBody>
      </p:sp>
    </p:spTree>
    <p:extLst>
      <p:ext uri="{BB962C8B-B14F-4D97-AF65-F5344CB8AC3E}">
        <p14:creationId xmlns:p14="http://schemas.microsoft.com/office/powerpoint/2010/main" val="38438283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CC052-BD10-4481-BEB3-39B924C83D42}"/>
              </a:ext>
            </a:extLst>
          </p:cNvPr>
          <p:cNvSpPr>
            <a:spLocks noGrp="1"/>
          </p:cNvSpPr>
          <p:nvPr>
            <p:ph type="title"/>
          </p:nvPr>
        </p:nvSpPr>
        <p:spPr/>
        <p:txBody>
          <a:bodyPr/>
          <a:lstStyle/>
          <a:p>
            <a:r>
              <a:rPr lang="en-US" dirty="0"/>
              <a:t>For more information refer to website below</a:t>
            </a:r>
            <a:br>
              <a:rPr lang="en-US" dirty="0"/>
            </a:br>
            <a:br>
              <a:rPr lang="en-US" dirty="0"/>
            </a:br>
            <a:r>
              <a:rPr lang="en-US" dirty="0"/>
              <a:t>https://www.ams.usda.gov/rules-regulations/hemp</a:t>
            </a:r>
          </a:p>
        </p:txBody>
      </p:sp>
    </p:spTree>
    <p:extLst>
      <p:ext uri="{BB962C8B-B14F-4D97-AF65-F5344CB8AC3E}">
        <p14:creationId xmlns:p14="http://schemas.microsoft.com/office/powerpoint/2010/main" val="3673864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8E728-BEC3-4B5E-9C90-D7BF5EC6AD3A}"/>
              </a:ext>
            </a:extLst>
          </p:cNvPr>
          <p:cNvSpPr>
            <a:spLocks noGrp="1"/>
          </p:cNvSpPr>
          <p:nvPr>
            <p:ph type="title"/>
          </p:nvPr>
        </p:nvSpPr>
        <p:spPr/>
        <p:txBody>
          <a:bodyPr/>
          <a:lstStyle/>
          <a:p>
            <a:r>
              <a:rPr lang="en-US" dirty="0"/>
              <a:t>Conservation Planning and Program Contracting Tools Overview/CD &amp; Toolkit/CART</a:t>
            </a:r>
          </a:p>
        </p:txBody>
      </p:sp>
      <p:sp>
        <p:nvSpPr>
          <p:cNvPr id="3" name="Rectangle 2">
            <a:extLst>
              <a:ext uri="{FF2B5EF4-FFF2-40B4-BE49-F238E27FC236}">
                <a16:creationId xmlns:a16="http://schemas.microsoft.com/office/drawing/2014/main" id="{814DECF7-A9F4-4257-9557-41417A5AD512}"/>
              </a:ext>
            </a:extLst>
          </p:cNvPr>
          <p:cNvSpPr/>
          <p:nvPr/>
        </p:nvSpPr>
        <p:spPr>
          <a:xfrm>
            <a:off x="5852160" y="3675995"/>
            <a:ext cx="4572000" cy="923330"/>
          </a:xfrm>
          <a:prstGeom prst="rect">
            <a:avLst/>
          </a:prstGeom>
        </p:spPr>
        <p:txBody>
          <a:bodyPr>
            <a:spAutoFit/>
          </a:bodyPr>
          <a:lstStyle/>
          <a:p>
            <a:r>
              <a:rPr lang="en-US" dirty="0"/>
              <a:t>New Mexico</a:t>
            </a:r>
          </a:p>
          <a:p>
            <a:r>
              <a:rPr lang="en-US" dirty="0"/>
              <a:t>Farm Bill 2018 Rollout</a:t>
            </a:r>
          </a:p>
          <a:p>
            <a:r>
              <a:rPr lang="en-US" dirty="0"/>
              <a:t>Ana Gomes</a:t>
            </a:r>
          </a:p>
        </p:txBody>
      </p:sp>
    </p:spTree>
    <p:extLst>
      <p:ext uri="{BB962C8B-B14F-4D97-AF65-F5344CB8AC3E}">
        <p14:creationId xmlns:p14="http://schemas.microsoft.com/office/powerpoint/2010/main" val="19264894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53AC2-D31B-4F9E-A026-071B576D1D00}"/>
              </a:ext>
            </a:extLst>
          </p:cNvPr>
          <p:cNvSpPr>
            <a:spLocks noGrp="1"/>
          </p:cNvSpPr>
          <p:nvPr>
            <p:ph type="title"/>
          </p:nvPr>
        </p:nvSpPr>
        <p:spPr/>
        <p:txBody>
          <a:bodyPr/>
          <a:lstStyle/>
          <a:p>
            <a:r>
              <a:rPr lang="en-US" dirty="0"/>
              <a:t>Official Use of CD and CART</a:t>
            </a:r>
          </a:p>
        </p:txBody>
      </p:sp>
      <p:pic>
        <p:nvPicPr>
          <p:cNvPr id="3" name="Picture 2">
            <a:extLst>
              <a:ext uri="{FF2B5EF4-FFF2-40B4-BE49-F238E27FC236}">
                <a16:creationId xmlns:a16="http://schemas.microsoft.com/office/drawing/2014/main" id="{06971E2B-4866-4B3B-A87E-8609C0A575AD}"/>
              </a:ext>
            </a:extLst>
          </p:cNvPr>
          <p:cNvPicPr>
            <a:picLocks noChangeAspect="1"/>
          </p:cNvPicPr>
          <p:nvPr/>
        </p:nvPicPr>
        <p:blipFill>
          <a:blip r:embed="rId2"/>
          <a:stretch>
            <a:fillRect/>
          </a:stretch>
        </p:blipFill>
        <p:spPr>
          <a:xfrm>
            <a:off x="0" y="1776869"/>
            <a:ext cx="9144000" cy="4461729"/>
          </a:xfrm>
          <a:prstGeom prst="rect">
            <a:avLst/>
          </a:prstGeom>
        </p:spPr>
      </p:pic>
    </p:spTree>
    <p:extLst>
      <p:ext uri="{BB962C8B-B14F-4D97-AF65-F5344CB8AC3E}">
        <p14:creationId xmlns:p14="http://schemas.microsoft.com/office/powerpoint/2010/main" val="3320474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9ECBC1-99CC-1342-A7BB-166CC8BC164B}"/>
              </a:ext>
            </a:extLst>
          </p:cNvPr>
          <p:cNvSpPr txBox="1"/>
          <p:nvPr/>
        </p:nvSpPr>
        <p:spPr>
          <a:xfrm>
            <a:off x="223025" y="858147"/>
            <a:ext cx="7560526" cy="58785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741A3"/>
                </a:solidFill>
                <a:effectLst/>
                <a:uLnTx/>
                <a:uFillTx/>
                <a:latin typeface="Arial" panose="020B0604020202020204" pitchFamily="34" charset="0"/>
                <a:ea typeface="+mn-ea"/>
                <a:cs typeface="Arial" panose="020B0604020202020204" pitchFamily="34" charset="0"/>
              </a:rPr>
              <a:t>Changes in FB 2018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0741A3"/>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srgbClr val="0741A3"/>
                </a:solidFill>
                <a:latin typeface="Arial" panose="020B0604020202020204" pitchFamily="34" charset="0"/>
                <a:cs typeface="Arial" panose="020B0604020202020204" pitchFamily="34" charset="0"/>
              </a:rPr>
              <a:t>If Effect in FY 2019</a:t>
            </a:r>
            <a:endParaRPr kumimoji="0" lang="en-US" sz="2800" b="1" i="0" u="none" strike="noStrike" kern="1200" cap="none" spc="0" normalizeH="0" baseline="0" noProof="0" dirty="0">
              <a:ln>
                <a:noFill/>
              </a:ln>
              <a:solidFill>
                <a:srgbClr val="0741A3"/>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Control of Land at the time of application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i="1" dirty="0">
                <a:solidFill>
                  <a:srgbClr val="000000"/>
                </a:solidFill>
                <a:latin typeface="Arial" panose="020B0604020202020204" pitchFamily="34" charset="0"/>
                <a:cs typeface="Arial" panose="020B0604020202020204" pitchFamily="34" charset="0"/>
              </a:rPr>
              <a:t>NRCS verifies that control is maintained prior to contract obligation, during annual contract reviews, and prior to approval of any payments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US" sz="24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Signature Authority for Legal Entities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i="1" dirty="0">
                <a:solidFill>
                  <a:srgbClr val="000000"/>
                </a:solidFill>
                <a:latin typeface="Arial" panose="020B0604020202020204" pitchFamily="34" charset="0"/>
                <a:cs typeface="Arial" panose="020B0604020202020204" pitchFamily="34" charset="0"/>
              </a:rPr>
              <a:t>Established at the time Form CCC-901, “Members Information,” or Form CCC-902, “Farm Operating Plan</a:t>
            </a:r>
            <a:endParaRPr kumimoji="0" lang="en-US" sz="24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R="0" lvl="1" algn="l" defTabSz="914400" rtl="0" eaLnBrk="1" fontAlgn="auto" latinLnBrk="0" hangingPunct="1">
              <a:lnSpc>
                <a:spcPct val="100000"/>
              </a:lnSpc>
              <a:spcBef>
                <a:spcPts val="0"/>
              </a:spcBef>
              <a:spcAft>
                <a:spcPts val="0"/>
              </a:spcAft>
              <a:buClrTx/>
              <a:buSzTx/>
              <a:tabLst/>
              <a:defRPr/>
            </a:pP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E95B1A72-0A32-47A2-BDC4-C8D11E410C0E}"/>
              </a:ext>
            </a:extLst>
          </p:cNvPr>
          <p:cNvPicPr>
            <a:picLocks noChangeAspect="1"/>
          </p:cNvPicPr>
          <p:nvPr/>
        </p:nvPicPr>
        <p:blipFill>
          <a:blip r:embed="rId3">
            <a:alphaModFix amt="40000"/>
            <a:extLst>
              <a:ext uri="{837473B0-CC2E-450A-ABE3-18F120FF3D39}">
                <a1611:picAttrSrcUrl xmlns:a1611="http://schemas.microsoft.com/office/drawing/2016/11/main" r:id="rId4"/>
              </a:ext>
            </a:extLst>
          </a:blip>
          <a:stretch>
            <a:fillRect/>
          </a:stretch>
        </p:blipFill>
        <p:spPr>
          <a:xfrm rot="16200000" flipV="1">
            <a:off x="6063651" y="3187506"/>
            <a:ext cx="4683512" cy="1466037"/>
          </a:xfrm>
          <a:prstGeom prst="rect">
            <a:avLst/>
          </a:prstGeom>
        </p:spPr>
      </p:pic>
    </p:spTree>
    <p:extLst>
      <p:ext uri="{BB962C8B-B14F-4D97-AF65-F5344CB8AC3E}">
        <p14:creationId xmlns:p14="http://schemas.microsoft.com/office/powerpoint/2010/main" val="26306247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E7FD4-AB8E-A546-9DA8-97DF9727E8D2}"/>
              </a:ext>
            </a:extLst>
          </p:cNvPr>
          <p:cNvSpPr>
            <a:spLocks noGrp="1"/>
          </p:cNvSpPr>
          <p:nvPr>
            <p:ph type="title"/>
          </p:nvPr>
        </p:nvSpPr>
        <p:spPr/>
        <p:txBody>
          <a:bodyPr/>
          <a:lstStyle/>
          <a:p>
            <a:r>
              <a:rPr lang="en-US" dirty="0"/>
              <a:t>CD/Toolkit</a:t>
            </a:r>
          </a:p>
        </p:txBody>
      </p:sp>
      <p:sp>
        <p:nvSpPr>
          <p:cNvPr id="4" name="TextBox 3">
            <a:extLst>
              <a:ext uri="{FF2B5EF4-FFF2-40B4-BE49-F238E27FC236}">
                <a16:creationId xmlns:a16="http://schemas.microsoft.com/office/drawing/2014/main" id="{E39ECBC1-99CC-1342-A7BB-166CC8BC164B}"/>
              </a:ext>
            </a:extLst>
          </p:cNvPr>
          <p:cNvSpPr txBox="1"/>
          <p:nvPr/>
        </p:nvSpPr>
        <p:spPr>
          <a:xfrm>
            <a:off x="128585" y="1592852"/>
            <a:ext cx="754380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741A3"/>
                </a:solidFill>
                <a:effectLst/>
                <a:uLnTx/>
                <a:uFillTx/>
                <a:latin typeface="Arial" panose="020B0604020202020204" pitchFamily="34" charset="0"/>
                <a:ea typeface="+mn-ea"/>
                <a:cs typeface="Arial" panose="020B0604020202020204" pitchFamily="34" charset="0"/>
              </a:rPr>
              <a:t>Toolkit Deprecation</a:t>
            </a:r>
          </a:p>
        </p:txBody>
      </p:sp>
      <p:sp>
        <p:nvSpPr>
          <p:cNvPr id="3" name="Rectangle 2">
            <a:extLst>
              <a:ext uri="{FF2B5EF4-FFF2-40B4-BE49-F238E27FC236}">
                <a16:creationId xmlns:a16="http://schemas.microsoft.com/office/drawing/2014/main" id="{9D3D81F7-C0B7-4752-AA4D-08056E623E15}"/>
              </a:ext>
            </a:extLst>
          </p:cNvPr>
          <p:cNvSpPr/>
          <p:nvPr/>
        </p:nvSpPr>
        <p:spPr>
          <a:xfrm>
            <a:off x="338681" y="2191107"/>
            <a:ext cx="7438073" cy="203132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States must provide training to field users by February 29, 2020 to allow access to Toolkit to </a:t>
            </a:r>
            <a:r>
              <a:rPr kumimoji="0" lang="en-US" sz="1800" b="0" i="0" u="none" strike="noStrike" kern="1200" cap="none" spc="0" normalizeH="0" baseline="0" noProof="0" dirty="0">
                <a:ln>
                  <a:noFill/>
                </a:ln>
                <a:solidFill>
                  <a:srgbClr val="000000"/>
                </a:solidFill>
                <a:effectLst/>
                <a:highlight>
                  <a:srgbClr val="FFFF00"/>
                </a:highlight>
                <a:uLnTx/>
                <a:uFillTx/>
                <a:latin typeface="Arial" panose="020B0604020202020204" pitchFamily="34" charset="0"/>
                <a:ea typeface="Times New Roman" panose="02020603050405020304" pitchFamily="18" charset="0"/>
                <a:cs typeface="Arial" panose="020B0604020202020204" pitchFamily="34" charset="0"/>
              </a:rPr>
              <a:t>be turned off on March 12 and fully deprecated by March 31, 2020.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Although States have until March to complete training, some aspects of conservation planning and program delivery for FY2020 can only be accomplished using CD and CART. </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nvGrpSpPr>
          <p:cNvPr id="8" name="Group 7">
            <a:extLst>
              <a:ext uri="{FF2B5EF4-FFF2-40B4-BE49-F238E27FC236}">
                <a16:creationId xmlns:a16="http://schemas.microsoft.com/office/drawing/2014/main" id="{49AB9688-9F20-4358-BE66-609BD10670D9}"/>
              </a:ext>
            </a:extLst>
          </p:cNvPr>
          <p:cNvGrpSpPr/>
          <p:nvPr/>
        </p:nvGrpSpPr>
        <p:grpSpPr>
          <a:xfrm>
            <a:off x="4014369" y="4358103"/>
            <a:ext cx="3762385" cy="1948907"/>
            <a:chOff x="2217263" y="4358103"/>
            <a:chExt cx="3762385" cy="1948907"/>
          </a:xfrm>
        </p:grpSpPr>
        <p:pic>
          <p:nvPicPr>
            <p:cNvPr id="6" name="Picture 5">
              <a:extLst>
                <a:ext uri="{FF2B5EF4-FFF2-40B4-BE49-F238E27FC236}">
                  <a16:creationId xmlns:a16="http://schemas.microsoft.com/office/drawing/2014/main" id="{D0A54952-E2D5-47CB-AADB-DB4874FEFB20}"/>
                </a:ext>
              </a:extLst>
            </p:cNvPr>
            <p:cNvPicPr>
              <a:picLocks noChangeAspect="1"/>
            </p:cNvPicPr>
            <p:nvPr/>
          </p:nvPicPr>
          <p:blipFill>
            <a:blip r:embed="rId2"/>
            <a:stretch>
              <a:fillRect/>
            </a:stretch>
          </p:blipFill>
          <p:spPr>
            <a:xfrm>
              <a:off x="4572000" y="4358103"/>
              <a:ext cx="1407648" cy="1922707"/>
            </a:xfrm>
            <a:prstGeom prst="rect">
              <a:avLst/>
            </a:prstGeom>
          </p:spPr>
        </p:pic>
        <p:pic>
          <p:nvPicPr>
            <p:cNvPr id="5" name="Picture 4">
              <a:extLst>
                <a:ext uri="{FF2B5EF4-FFF2-40B4-BE49-F238E27FC236}">
                  <a16:creationId xmlns:a16="http://schemas.microsoft.com/office/drawing/2014/main" id="{6D37CB62-5654-439C-AA07-59B6757CE337}"/>
                </a:ext>
              </a:extLst>
            </p:cNvPr>
            <p:cNvPicPr>
              <a:picLocks noChangeAspect="1"/>
            </p:cNvPicPr>
            <p:nvPr/>
          </p:nvPicPr>
          <p:blipFill>
            <a:blip r:embed="rId3"/>
            <a:stretch>
              <a:fillRect/>
            </a:stretch>
          </p:blipFill>
          <p:spPr>
            <a:xfrm>
              <a:off x="3483429" y="4419014"/>
              <a:ext cx="1375953" cy="1887996"/>
            </a:xfrm>
            <a:prstGeom prst="rect">
              <a:avLst/>
            </a:prstGeom>
          </p:spPr>
        </p:pic>
        <p:pic>
          <p:nvPicPr>
            <p:cNvPr id="7" name="Picture 6">
              <a:extLst>
                <a:ext uri="{FF2B5EF4-FFF2-40B4-BE49-F238E27FC236}">
                  <a16:creationId xmlns:a16="http://schemas.microsoft.com/office/drawing/2014/main" id="{A31E07DE-7F2B-40DA-88D3-1C8460EC315C}"/>
                </a:ext>
              </a:extLst>
            </p:cNvPr>
            <p:cNvPicPr>
              <a:picLocks noChangeAspect="1"/>
            </p:cNvPicPr>
            <p:nvPr/>
          </p:nvPicPr>
          <p:blipFill>
            <a:blip r:embed="rId4"/>
            <a:stretch>
              <a:fillRect/>
            </a:stretch>
          </p:blipFill>
          <p:spPr>
            <a:xfrm>
              <a:off x="2217263" y="4451356"/>
              <a:ext cx="1419638" cy="1829454"/>
            </a:xfrm>
            <a:prstGeom prst="rect">
              <a:avLst/>
            </a:prstGeom>
            <a:ln>
              <a:solidFill>
                <a:schemeClr val="tx1"/>
              </a:solidFill>
            </a:ln>
          </p:spPr>
        </p:pic>
      </p:grpSp>
      <p:sp>
        <p:nvSpPr>
          <p:cNvPr id="9" name="Rectangle 8">
            <a:extLst>
              <a:ext uri="{FF2B5EF4-FFF2-40B4-BE49-F238E27FC236}">
                <a16:creationId xmlns:a16="http://schemas.microsoft.com/office/drawing/2014/main" id="{55FC0885-959B-4940-80F8-F2C4AFF14C98}"/>
              </a:ext>
            </a:extLst>
          </p:cNvPr>
          <p:cNvSpPr/>
          <p:nvPr/>
        </p:nvSpPr>
        <p:spPr>
          <a:xfrm>
            <a:off x="4075611" y="4781006"/>
            <a:ext cx="783771" cy="121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5792854C-A3DC-481E-A282-5AF508687DF6}"/>
              </a:ext>
            </a:extLst>
          </p:cNvPr>
          <p:cNvPicPr/>
          <p:nvPr/>
        </p:nvPicPr>
        <p:blipFill>
          <a:blip r:embed="rId5"/>
          <a:stretch>
            <a:fillRect/>
          </a:stretch>
        </p:blipFill>
        <p:spPr>
          <a:xfrm>
            <a:off x="1236140" y="4593204"/>
            <a:ext cx="1794919" cy="1546339"/>
          </a:xfrm>
          <a:prstGeom prst="rect">
            <a:avLst/>
          </a:prstGeom>
        </p:spPr>
      </p:pic>
      <p:pic>
        <p:nvPicPr>
          <p:cNvPr id="11" name="Picture 10">
            <a:extLst>
              <a:ext uri="{FF2B5EF4-FFF2-40B4-BE49-F238E27FC236}">
                <a16:creationId xmlns:a16="http://schemas.microsoft.com/office/drawing/2014/main" id="{3D2ADF6A-3CF1-4736-B1BE-B7631C5C0E49}"/>
              </a:ext>
            </a:extLst>
          </p:cNvPr>
          <p:cNvPicPr>
            <a:picLocks noChangeAspect="1"/>
          </p:cNvPicPr>
          <p:nvPr/>
        </p:nvPicPr>
        <p:blipFill>
          <a:blip r:embed="rId6"/>
          <a:stretch>
            <a:fillRect/>
          </a:stretch>
        </p:blipFill>
        <p:spPr>
          <a:xfrm>
            <a:off x="4379256" y="159781"/>
            <a:ext cx="3057817" cy="2031326"/>
          </a:xfrm>
          <a:prstGeom prst="rect">
            <a:avLst/>
          </a:prstGeom>
        </p:spPr>
      </p:pic>
      <p:pic>
        <p:nvPicPr>
          <p:cNvPr id="12" name="Picture 11">
            <a:extLst>
              <a:ext uri="{FF2B5EF4-FFF2-40B4-BE49-F238E27FC236}">
                <a16:creationId xmlns:a16="http://schemas.microsoft.com/office/drawing/2014/main" id="{B4F823FF-6647-4FEF-95FF-E00D01010E86}"/>
              </a:ext>
            </a:extLst>
          </p:cNvPr>
          <p:cNvPicPr>
            <a:picLocks noChangeAspect="1"/>
          </p:cNvPicPr>
          <p:nvPr/>
        </p:nvPicPr>
        <p:blipFill>
          <a:blip r:embed="rId7"/>
          <a:stretch>
            <a:fillRect/>
          </a:stretch>
        </p:blipFill>
        <p:spPr>
          <a:xfrm rot="19900952">
            <a:off x="2783211" y="234217"/>
            <a:ext cx="2024459" cy="1570714"/>
          </a:xfrm>
          <a:prstGeom prst="rect">
            <a:avLst/>
          </a:prstGeom>
        </p:spPr>
      </p:pic>
    </p:spTree>
    <p:extLst>
      <p:ext uri="{BB962C8B-B14F-4D97-AF65-F5344CB8AC3E}">
        <p14:creationId xmlns:p14="http://schemas.microsoft.com/office/powerpoint/2010/main" val="16490684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71004A4-998B-4A4C-BC1A-51035B63817F}"/>
              </a:ext>
            </a:extLst>
          </p:cNvPr>
          <p:cNvSpPr txBox="1"/>
          <p:nvPr/>
        </p:nvSpPr>
        <p:spPr>
          <a:xfrm>
            <a:off x="154173" y="1507052"/>
            <a:ext cx="1412554" cy="830997"/>
          </a:xfrm>
          <a:prstGeom prst="rect">
            <a:avLst/>
          </a:prstGeom>
          <a:solidFill>
            <a:schemeClr val="bg2"/>
          </a:solidFill>
          <a:ln>
            <a:solidFill>
              <a:schemeClr val="tx1"/>
            </a:solidFill>
            <a:prstDash val="dash"/>
          </a:ln>
        </p:spPr>
        <p:txBody>
          <a:bodyPr wrap="square" rtlCol="0">
            <a:spAutoFit/>
          </a:bodyPr>
          <a:lstStyle/>
          <a:p>
            <a:r>
              <a:rPr lang="en-US" sz="2000" dirty="0"/>
              <a:t>Pre-Screen </a:t>
            </a:r>
            <a:r>
              <a:rPr lang="en-US" sz="1400" dirty="0"/>
              <a:t>as determined by State</a:t>
            </a:r>
          </a:p>
        </p:txBody>
      </p:sp>
      <p:sp>
        <p:nvSpPr>
          <p:cNvPr id="6" name="TextBox 5">
            <a:extLst>
              <a:ext uri="{FF2B5EF4-FFF2-40B4-BE49-F238E27FC236}">
                <a16:creationId xmlns:a16="http://schemas.microsoft.com/office/drawing/2014/main" id="{4BBF93E9-8D28-48A7-A22C-6DD41C54A63C}"/>
              </a:ext>
            </a:extLst>
          </p:cNvPr>
          <p:cNvSpPr txBox="1"/>
          <p:nvPr/>
        </p:nvSpPr>
        <p:spPr>
          <a:xfrm>
            <a:off x="1973847" y="1510932"/>
            <a:ext cx="1923041" cy="1692771"/>
          </a:xfrm>
          <a:prstGeom prst="rect">
            <a:avLst/>
          </a:prstGeom>
          <a:solidFill>
            <a:srgbClr val="008A3E"/>
          </a:solidFill>
          <a:ln>
            <a:solidFill>
              <a:schemeClr val="tx1"/>
            </a:solidFill>
          </a:ln>
        </p:spPr>
        <p:txBody>
          <a:bodyPr wrap="square" rtlCol="0">
            <a:spAutoFit/>
          </a:bodyPr>
          <a:lstStyle/>
          <a:p>
            <a:r>
              <a:rPr lang="en-US" sz="1400" dirty="0">
                <a:solidFill>
                  <a:schemeClr val="bg1">
                    <a:lumMod val="95000"/>
                  </a:schemeClr>
                </a:solidFill>
              </a:rPr>
              <a:t>CD</a:t>
            </a:r>
          </a:p>
          <a:p>
            <a:r>
              <a:rPr lang="en-US" sz="2000" dirty="0">
                <a:solidFill>
                  <a:schemeClr val="bg1">
                    <a:lumMod val="95000"/>
                  </a:schemeClr>
                </a:solidFill>
              </a:rPr>
              <a:t>Create Schedule</a:t>
            </a:r>
          </a:p>
          <a:p>
            <a:pPr marL="128588" indent="-128588">
              <a:buFont typeface="Arial" panose="020B0604020202020204" pitchFamily="34" charset="0"/>
              <a:buChar char="•"/>
            </a:pPr>
            <a:endParaRPr lang="en-US" sz="1400" dirty="0">
              <a:solidFill>
                <a:schemeClr val="bg1">
                  <a:lumMod val="95000"/>
                </a:schemeClr>
              </a:solidFill>
            </a:endParaRPr>
          </a:p>
          <a:p>
            <a:pPr marL="128588" indent="-128588">
              <a:buFont typeface="Arial" panose="020B0604020202020204" pitchFamily="34" charset="0"/>
              <a:buChar char="•"/>
            </a:pPr>
            <a:r>
              <a:rPr lang="en-US" sz="1400" dirty="0">
                <a:solidFill>
                  <a:schemeClr val="bg1">
                    <a:lumMod val="95000"/>
                  </a:schemeClr>
                </a:solidFill>
              </a:rPr>
              <a:t>Identify or create case</a:t>
            </a:r>
          </a:p>
          <a:p>
            <a:pPr marL="128588" indent="-128588">
              <a:buFont typeface="Arial" panose="020B0604020202020204" pitchFamily="34" charset="0"/>
              <a:buChar char="•"/>
            </a:pPr>
            <a:r>
              <a:rPr lang="en-US" sz="1400" dirty="0">
                <a:solidFill>
                  <a:schemeClr val="bg1">
                    <a:lumMod val="95000"/>
                  </a:schemeClr>
                </a:solidFill>
              </a:rPr>
              <a:t>Create practice schedule </a:t>
            </a:r>
          </a:p>
          <a:p>
            <a:pPr marL="128588" indent="-128588">
              <a:buFont typeface="Arial" panose="020B0604020202020204" pitchFamily="34" charset="0"/>
              <a:buChar char="•"/>
            </a:pPr>
            <a:r>
              <a:rPr lang="en-US" sz="1400" dirty="0">
                <a:solidFill>
                  <a:schemeClr val="bg1">
                    <a:lumMod val="95000"/>
                  </a:schemeClr>
                </a:solidFill>
              </a:rPr>
              <a:t>Add PLUs</a:t>
            </a:r>
          </a:p>
        </p:txBody>
      </p:sp>
      <p:sp>
        <p:nvSpPr>
          <p:cNvPr id="7" name="TextBox 6">
            <a:extLst>
              <a:ext uri="{FF2B5EF4-FFF2-40B4-BE49-F238E27FC236}">
                <a16:creationId xmlns:a16="http://schemas.microsoft.com/office/drawing/2014/main" id="{923CEE88-74F5-4B92-9E96-3BDE106AD992}"/>
              </a:ext>
            </a:extLst>
          </p:cNvPr>
          <p:cNvSpPr txBox="1"/>
          <p:nvPr/>
        </p:nvSpPr>
        <p:spPr>
          <a:xfrm>
            <a:off x="4276054" y="1507052"/>
            <a:ext cx="1654492" cy="3293209"/>
          </a:xfrm>
          <a:prstGeom prst="rect">
            <a:avLst/>
          </a:prstGeom>
          <a:solidFill>
            <a:schemeClr val="accent1"/>
          </a:solidFill>
          <a:ln>
            <a:solidFill>
              <a:schemeClr val="tx1"/>
            </a:solidFill>
          </a:ln>
        </p:spPr>
        <p:txBody>
          <a:bodyPr wrap="square" rtlCol="0">
            <a:spAutoFit/>
          </a:bodyPr>
          <a:lstStyle/>
          <a:p>
            <a:r>
              <a:rPr lang="en-US" sz="1400" dirty="0">
                <a:solidFill>
                  <a:schemeClr val="bg1"/>
                </a:solidFill>
              </a:rPr>
              <a:t>CART</a:t>
            </a:r>
          </a:p>
          <a:p>
            <a:r>
              <a:rPr lang="en-US" sz="2000" dirty="0">
                <a:solidFill>
                  <a:schemeClr val="bg1"/>
                </a:solidFill>
              </a:rPr>
              <a:t>Create Assessment </a:t>
            </a:r>
          </a:p>
          <a:p>
            <a:pPr marL="128588" indent="-128588">
              <a:buFont typeface="Arial" panose="020B0604020202020204" pitchFamily="34" charset="0"/>
              <a:buChar char="•"/>
            </a:pPr>
            <a:endParaRPr lang="en-US" sz="1400" dirty="0">
              <a:solidFill>
                <a:schemeClr val="bg1"/>
              </a:solidFill>
            </a:endParaRPr>
          </a:p>
          <a:p>
            <a:pPr marL="128588" indent="-128588">
              <a:buFont typeface="Arial" panose="020B0604020202020204" pitchFamily="34" charset="0"/>
              <a:buChar char="•"/>
            </a:pPr>
            <a:r>
              <a:rPr lang="en-US" sz="1400" dirty="0">
                <a:solidFill>
                  <a:schemeClr val="bg1"/>
                </a:solidFill>
              </a:rPr>
              <a:t>Select RC</a:t>
            </a:r>
          </a:p>
          <a:p>
            <a:pPr marL="128588" indent="-128588">
              <a:buFont typeface="Arial" panose="020B0604020202020204" pitchFamily="34" charset="0"/>
              <a:buChar char="•"/>
            </a:pPr>
            <a:r>
              <a:rPr lang="en-US" sz="1400" dirty="0">
                <a:solidFill>
                  <a:schemeClr val="bg1"/>
                </a:solidFill>
              </a:rPr>
              <a:t>Assess Existing Condition including Existing Practices</a:t>
            </a:r>
          </a:p>
          <a:p>
            <a:pPr marL="128588" indent="-128588">
              <a:buFont typeface="Arial" panose="020B0604020202020204" pitchFamily="34" charset="0"/>
              <a:buChar char="•"/>
            </a:pPr>
            <a:r>
              <a:rPr lang="en-US" sz="1400" dirty="0">
                <a:solidFill>
                  <a:schemeClr val="bg1"/>
                </a:solidFill>
              </a:rPr>
              <a:t>Select New Practice</a:t>
            </a:r>
          </a:p>
          <a:p>
            <a:pPr marL="128588" indent="-128588">
              <a:buFont typeface="Arial" panose="020B0604020202020204" pitchFamily="34" charset="0"/>
              <a:buChar char="•"/>
            </a:pPr>
            <a:r>
              <a:rPr lang="en-US" sz="1400" dirty="0">
                <a:solidFill>
                  <a:schemeClr val="bg1"/>
                </a:solidFill>
              </a:rPr>
              <a:t>Planner Override</a:t>
            </a:r>
          </a:p>
          <a:p>
            <a:pPr marL="128588" indent="-128588">
              <a:buFont typeface="Arial" panose="020B0604020202020204" pitchFamily="34" charset="0"/>
              <a:buChar char="•"/>
            </a:pPr>
            <a:r>
              <a:rPr lang="en-US" sz="1400" dirty="0">
                <a:solidFill>
                  <a:schemeClr val="bg1"/>
                </a:solidFill>
              </a:rPr>
              <a:t>Collect Special Concerns Info</a:t>
            </a:r>
          </a:p>
        </p:txBody>
      </p:sp>
      <p:sp>
        <p:nvSpPr>
          <p:cNvPr id="8" name="TextBox 7">
            <a:extLst>
              <a:ext uri="{FF2B5EF4-FFF2-40B4-BE49-F238E27FC236}">
                <a16:creationId xmlns:a16="http://schemas.microsoft.com/office/drawing/2014/main" id="{5F003E7B-8AA7-4596-8FE6-C9541AA5820A}"/>
              </a:ext>
            </a:extLst>
          </p:cNvPr>
          <p:cNvSpPr txBox="1"/>
          <p:nvPr/>
        </p:nvSpPr>
        <p:spPr>
          <a:xfrm>
            <a:off x="6288214" y="1505287"/>
            <a:ext cx="1577750" cy="3816429"/>
          </a:xfrm>
          <a:prstGeom prst="rect">
            <a:avLst/>
          </a:prstGeom>
          <a:solidFill>
            <a:schemeClr val="accent1"/>
          </a:solidFill>
          <a:ln>
            <a:solidFill>
              <a:schemeClr val="tx1"/>
            </a:solidFill>
          </a:ln>
        </p:spPr>
        <p:txBody>
          <a:bodyPr wrap="square" rtlCol="0">
            <a:spAutoFit/>
          </a:bodyPr>
          <a:lstStyle/>
          <a:p>
            <a:r>
              <a:rPr lang="en-US" sz="1400" dirty="0">
                <a:solidFill>
                  <a:schemeClr val="bg1"/>
                </a:solidFill>
              </a:rPr>
              <a:t>CART</a:t>
            </a:r>
          </a:p>
          <a:p>
            <a:r>
              <a:rPr lang="en-US" sz="2000" dirty="0">
                <a:solidFill>
                  <a:schemeClr val="bg1"/>
                </a:solidFill>
              </a:rPr>
              <a:t>Rank Assessment Practices</a:t>
            </a:r>
          </a:p>
          <a:p>
            <a:pPr marL="128588" indent="-128588">
              <a:buFont typeface="Arial" panose="020B0604020202020204" pitchFamily="34" charset="0"/>
              <a:buChar char="•"/>
            </a:pPr>
            <a:endParaRPr lang="en-US" sz="1400" dirty="0">
              <a:solidFill>
                <a:schemeClr val="bg1"/>
              </a:solidFill>
            </a:endParaRPr>
          </a:p>
          <a:p>
            <a:pPr marL="128588" indent="-128588">
              <a:buFont typeface="Arial" panose="020B0604020202020204" pitchFamily="34" charset="0"/>
              <a:buChar char="•"/>
            </a:pPr>
            <a:r>
              <a:rPr lang="en-US" sz="1400" dirty="0">
                <a:solidFill>
                  <a:schemeClr val="bg1"/>
                </a:solidFill>
              </a:rPr>
              <a:t>Identify applicable Ranking Pools</a:t>
            </a:r>
          </a:p>
          <a:p>
            <a:pPr marL="128588" indent="-128588">
              <a:buFont typeface="Arial" panose="020B0604020202020204" pitchFamily="34" charset="0"/>
              <a:buChar char="•"/>
            </a:pPr>
            <a:r>
              <a:rPr lang="en-US" sz="1400" dirty="0">
                <a:solidFill>
                  <a:schemeClr val="bg1"/>
                </a:solidFill>
              </a:rPr>
              <a:t>Score Priority Questions</a:t>
            </a:r>
          </a:p>
          <a:p>
            <a:pPr marL="128588" indent="-128588">
              <a:buFont typeface="Arial" panose="020B0604020202020204" pitchFamily="34" charset="0"/>
              <a:buChar char="•"/>
            </a:pPr>
            <a:r>
              <a:rPr lang="en-US" sz="1400" dirty="0">
                <a:solidFill>
                  <a:schemeClr val="bg1"/>
                </a:solidFill>
              </a:rPr>
              <a:t>Finalize Score</a:t>
            </a:r>
          </a:p>
          <a:p>
            <a:pPr marL="128588" indent="-128588">
              <a:buFont typeface="Arial" panose="020B0604020202020204" pitchFamily="34" charset="0"/>
              <a:buChar char="•"/>
            </a:pPr>
            <a:r>
              <a:rPr lang="en-US" sz="1400" dirty="0">
                <a:solidFill>
                  <a:schemeClr val="bg1"/>
                </a:solidFill>
              </a:rPr>
              <a:t>Estimate Cost by Ranking Pool</a:t>
            </a:r>
          </a:p>
          <a:p>
            <a:pPr marL="128588" indent="-128588">
              <a:buFont typeface="Arial" panose="020B0604020202020204" pitchFamily="34" charset="0"/>
              <a:buChar char="•"/>
            </a:pPr>
            <a:r>
              <a:rPr lang="en-US" sz="1400" dirty="0">
                <a:solidFill>
                  <a:schemeClr val="bg1"/>
                </a:solidFill>
              </a:rPr>
              <a:t>Link Application from NEST or </a:t>
            </a:r>
            <a:r>
              <a:rPr lang="en-US" sz="1400" dirty="0" err="1">
                <a:solidFill>
                  <a:schemeClr val="bg1"/>
                </a:solidFill>
              </a:rPr>
              <a:t>ProTracts</a:t>
            </a:r>
            <a:endParaRPr lang="en-US" sz="1400" dirty="0">
              <a:solidFill>
                <a:schemeClr val="bg1"/>
              </a:solidFill>
            </a:endParaRPr>
          </a:p>
        </p:txBody>
      </p:sp>
      <p:sp>
        <p:nvSpPr>
          <p:cNvPr id="9" name="TextBox 8">
            <a:extLst>
              <a:ext uri="{FF2B5EF4-FFF2-40B4-BE49-F238E27FC236}">
                <a16:creationId xmlns:a16="http://schemas.microsoft.com/office/drawing/2014/main" id="{5F02A92F-338F-4520-8191-61E8222CEC34}"/>
              </a:ext>
            </a:extLst>
          </p:cNvPr>
          <p:cNvSpPr txBox="1"/>
          <p:nvPr/>
        </p:nvSpPr>
        <p:spPr>
          <a:xfrm>
            <a:off x="154173" y="5370251"/>
            <a:ext cx="7439022" cy="400110"/>
          </a:xfrm>
          <a:prstGeom prst="rect">
            <a:avLst/>
          </a:prstGeom>
          <a:solidFill>
            <a:schemeClr val="accent2">
              <a:lumMod val="75000"/>
            </a:schemeClr>
          </a:solidFill>
          <a:ln>
            <a:solidFill>
              <a:schemeClr val="tx1"/>
            </a:solidFill>
          </a:ln>
        </p:spPr>
        <p:txBody>
          <a:bodyPr wrap="square" rtlCol="0">
            <a:spAutoFit/>
          </a:bodyPr>
          <a:lstStyle/>
          <a:p>
            <a:r>
              <a:rPr lang="en-US" sz="2000" dirty="0" err="1">
                <a:solidFill>
                  <a:schemeClr val="bg1">
                    <a:lumMod val="95000"/>
                  </a:schemeClr>
                </a:solidFill>
              </a:rPr>
              <a:t>ProTracts</a:t>
            </a:r>
            <a:r>
              <a:rPr lang="en-US" sz="2000" dirty="0">
                <a:solidFill>
                  <a:schemeClr val="bg1">
                    <a:lumMod val="95000"/>
                  </a:schemeClr>
                </a:solidFill>
              </a:rPr>
              <a:t> May Start Application, including eligibility</a:t>
            </a:r>
            <a:r>
              <a:rPr lang="en-US" sz="900" dirty="0">
                <a:solidFill>
                  <a:schemeClr val="bg1">
                    <a:lumMod val="95000"/>
                  </a:schemeClr>
                </a:solidFill>
              </a:rPr>
              <a:t> </a:t>
            </a:r>
          </a:p>
        </p:txBody>
      </p:sp>
      <p:sp>
        <p:nvSpPr>
          <p:cNvPr id="11" name="TextBox 10">
            <a:extLst>
              <a:ext uri="{FF2B5EF4-FFF2-40B4-BE49-F238E27FC236}">
                <a16:creationId xmlns:a16="http://schemas.microsoft.com/office/drawing/2014/main" id="{12C6337B-A4A4-41FB-B49B-8FA8DFA83197}"/>
              </a:ext>
            </a:extLst>
          </p:cNvPr>
          <p:cNvSpPr txBox="1"/>
          <p:nvPr/>
        </p:nvSpPr>
        <p:spPr>
          <a:xfrm>
            <a:off x="154173" y="5932938"/>
            <a:ext cx="7439022" cy="400110"/>
          </a:xfrm>
          <a:prstGeom prst="rect">
            <a:avLst/>
          </a:prstGeom>
          <a:solidFill>
            <a:srgbClr val="7030A0"/>
          </a:solidFill>
          <a:ln>
            <a:solidFill>
              <a:schemeClr val="tx1"/>
            </a:solidFill>
          </a:ln>
        </p:spPr>
        <p:txBody>
          <a:bodyPr wrap="square" rtlCol="0">
            <a:spAutoFit/>
          </a:bodyPr>
          <a:lstStyle/>
          <a:p>
            <a:r>
              <a:rPr lang="en-US" sz="2000" dirty="0">
                <a:solidFill>
                  <a:schemeClr val="bg1">
                    <a:lumMod val="95000"/>
                  </a:schemeClr>
                </a:solidFill>
              </a:rPr>
              <a:t>NEST May Start Application, including eligibility</a:t>
            </a:r>
            <a:r>
              <a:rPr lang="en-US" sz="900" dirty="0">
                <a:solidFill>
                  <a:schemeClr val="bg1">
                    <a:lumMod val="95000"/>
                  </a:schemeClr>
                </a:solidFill>
              </a:rPr>
              <a:t> </a:t>
            </a:r>
          </a:p>
        </p:txBody>
      </p:sp>
      <p:cxnSp>
        <p:nvCxnSpPr>
          <p:cNvPr id="12" name="Straight Arrow Connector 11">
            <a:extLst>
              <a:ext uri="{FF2B5EF4-FFF2-40B4-BE49-F238E27FC236}">
                <a16:creationId xmlns:a16="http://schemas.microsoft.com/office/drawing/2014/main" id="{6E778737-FF1D-4B12-9BA9-07302D08A299}"/>
              </a:ext>
            </a:extLst>
          </p:cNvPr>
          <p:cNvCxnSpPr>
            <a:cxnSpLocks/>
          </p:cNvCxnSpPr>
          <p:nvPr/>
        </p:nvCxnSpPr>
        <p:spPr>
          <a:xfrm>
            <a:off x="1594244" y="1995627"/>
            <a:ext cx="291014" cy="0"/>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14" name="Straight Arrow Connector 13">
            <a:extLst>
              <a:ext uri="{FF2B5EF4-FFF2-40B4-BE49-F238E27FC236}">
                <a16:creationId xmlns:a16="http://schemas.microsoft.com/office/drawing/2014/main" id="{22FD165A-BD4D-46DD-A961-AB76B76FBF25}"/>
              </a:ext>
            </a:extLst>
          </p:cNvPr>
          <p:cNvCxnSpPr>
            <a:cxnSpLocks/>
          </p:cNvCxnSpPr>
          <p:nvPr/>
        </p:nvCxnSpPr>
        <p:spPr>
          <a:xfrm>
            <a:off x="3951923" y="1995627"/>
            <a:ext cx="291014" cy="0"/>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15" name="Straight Arrow Connector 14">
            <a:extLst>
              <a:ext uri="{FF2B5EF4-FFF2-40B4-BE49-F238E27FC236}">
                <a16:creationId xmlns:a16="http://schemas.microsoft.com/office/drawing/2014/main" id="{A422E78A-2E57-443B-98F8-CB418D24BA18}"/>
              </a:ext>
            </a:extLst>
          </p:cNvPr>
          <p:cNvCxnSpPr>
            <a:cxnSpLocks/>
          </p:cNvCxnSpPr>
          <p:nvPr/>
        </p:nvCxnSpPr>
        <p:spPr>
          <a:xfrm>
            <a:off x="5963873" y="2005700"/>
            <a:ext cx="291014" cy="0"/>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
        <p:nvSpPr>
          <p:cNvPr id="16" name="Title 1">
            <a:extLst>
              <a:ext uri="{FF2B5EF4-FFF2-40B4-BE49-F238E27FC236}">
                <a16:creationId xmlns:a16="http://schemas.microsoft.com/office/drawing/2014/main" id="{B191E0A4-48A3-4883-BEB8-276AF5007F80}"/>
              </a:ext>
            </a:extLst>
          </p:cNvPr>
          <p:cNvSpPr txBox="1">
            <a:spLocks/>
          </p:cNvSpPr>
          <p:nvPr/>
        </p:nvSpPr>
        <p:spPr>
          <a:xfrm>
            <a:off x="284218" y="790336"/>
            <a:ext cx="8575563" cy="533082"/>
          </a:xfrm>
          <a:prstGeom prst="rect">
            <a:avLst/>
          </a:prstGeom>
        </p:spPr>
        <p:txBody>
          <a:bodyPr/>
          <a:lstStyle>
            <a:lvl1pPr algn="l" defTabSz="914400" rtl="0" eaLnBrk="1" latinLnBrk="0" hangingPunct="1">
              <a:lnSpc>
                <a:spcPct val="90000"/>
              </a:lnSpc>
              <a:spcBef>
                <a:spcPct val="0"/>
              </a:spcBef>
              <a:buNone/>
              <a:defRPr sz="4000" b="1" i="0" kern="1200">
                <a:solidFill>
                  <a:srgbClr val="0C6C55"/>
                </a:solidFill>
                <a:latin typeface="Arial" panose="020B0604020202020204" pitchFamily="34" charset="0"/>
                <a:ea typeface="+mj-ea"/>
                <a:cs typeface="Arial" panose="020B0604020202020204" pitchFamily="34" charset="0"/>
              </a:defRPr>
            </a:lvl1pPr>
          </a:lstStyle>
          <a:p>
            <a:r>
              <a:rPr lang="en-US" sz="2800" dirty="0"/>
              <a:t>Field Office – Planning, Assessment and Ranking</a:t>
            </a:r>
          </a:p>
        </p:txBody>
      </p:sp>
    </p:spTree>
    <p:extLst>
      <p:ext uri="{BB962C8B-B14F-4D97-AF65-F5344CB8AC3E}">
        <p14:creationId xmlns:p14="http://schemas.microsoft.com/office/powerpoint/2010/main" val="15471612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DA9186-654F-45C1-A2E9-152619197E4A}"/>
              </a:ext>
            </a:extLst>
          </p:cNvPr>
          <p:cNvPicPr>
            <a:picLocks noChangeAspect="1"/>
          </p:cNvPicPr>
          <p:nvPr/>
        </p:nvPicPr>
        <p:blipFill>
          <a:blip r:embed="rId2"/>
          <a:stretch>
            <a:fillRect/>
          </a:stretch>
        </p:blipFill>
        <p:spPr>
          <a:xfrm>
            <a:off x="0" y="1275549"/>
            <a:ext cx="9144000" cy="5155987"/>
          </a:xfrm>
          <a:prstGeom prst="rect">
            <a:avLst/>
          </a:prstGeom>
        </p:spPr>
      </p:pic>
      <p:sp>
        <p:nvSpPr>
          <p:cNvPr id="2" name="Title 1">
            <a:extLst>
              <a:ext uri="{FF2B5EF4-FFF2-40B4-BE49-F238E27FC236}">
                <a16:creationId xmlns:a16="http://schemas.microsoft.com/office/drawing/2014/main" id="{F67ADC54-F4BB-484C-A82B-A09C0D88E267}"/>
              </a:ext>
            </a:extLst>
          </p:cNvPr>
          <p:cNvSpPr>
            <a:spLocks noGrp="1"/>
          </p:cNvSpPr>
          <p:nvPr>
            <p:ph type="title"/>
          </p:nvPr>
        </p:nvSpPr>
        <p:spPr>
          <a:xfrm>
            <a:off x="3292117" y="37307"/>
            <a:ext cx="5785516" cy="770731"/>
          </a:xfrm>
        </p:spPr>
        <p:txBody>
          <a:bodyPr>
            <a:normAutofit/>
          </a:bodyPr>
          <a:lstStyle/>
          <a:p>
            <a:r>
              <a:rPr lang="en-US" dirty="0">
                <a:solidFill>
                  <a:schemeClr val="bg1"/>
                </a:solidFill>
              </a:rPr>
              <a:t>Conservation Desktop</a:t>
            </a:r>
          </a:p>
        </p:txBody>
      </p:sp>
      <p:sp>
        <p:nvSpPr>
          <p:cNvPr id="3" name="TextBox 2">
            <a:extLst>
              <a:ext uri="{FF2B5EF4-FFF2-40B4-BE49-F238E27FC236}">
                <a16:creationId xmlns:a16="http://schemas.microsoft.com/office/drawing/2014/main" id="{24E6F600-EE45-425A-AFC4-74A132CF8784}"/>
              </a:ext>
            </a:extLst>
          </p:cNvPr>
          <p:cNvSpPr txBox="1"/>
          <p:nvPr/>
        </p:nvSpPr>
        <p:spPr>
          <a:xfrm>
            <a:off x="7217546" y="731801"/>
            <a:ext cx="1860087" cy="2554545"/>
          </a:xfrm>
          <a:prstGeom prst="rect">
            <a:avLst/>
          </a:prstGeom>
          <a:solidFill>
            <a:srgbClr val="008A3E"/>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lumMod val="95000"/>
                  </a:srgbClr>
                </a:solidFill>
                <a:effectLst/>
                <a:uLnTx/>
                <a:uFillTx/>
                <a:latin typeface="Calibri" panose="020F0502020204030204"/>
                <a:ea typeface="+mn-ea"/>
                <a:cs typeface="+mn-cs"/>
              </a:rPr>
              <a:t>Create Schedule</a:t>
            </a:r>
            <a:endParaRPr kumimoji="0" lang="en-US" sz="1400" b="0" i="0" u="none" strike="noStrike" kern="1200" cap="none" spc="0" normalizeH="0" baseline="0" noProof="0" dirty="0">
              <a:ln>
                <a:noFill/>
              </a:ln>
              <a:solidFill>
                <a:srgbClr val="FFFFFF">
                  <a:lumMod val="95000"/>
                </a:srgbClr>
              </a:solidFill>
              <a:effectLst/>
              <a:uLnTx/>
              <a:uFillTx/>
              <a:latin typeface="Calibri" panose="020F0502020204030204"/>
              <a:ea typeface="+mn-ea"/>
              <a:cs typeface="+mn-cs"/>
            </a:endParaRP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lumMod val="95000"/>
                  </a:srgbClr>
                </a:solidFill>
                <a:effectLst/>
                <a:uLnTx/>
                <a:uFillTx/>
                <a:latin typeface="Calibri" panose="020F0502020204030204"/>
                <a:ea typeface="+mn-ea"/>
                <a:cs typeface="+mn-cs"/>
              </a:rPr>
              <a:t>Identify or create case</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lumMod val="95000"/>
                  </a:srgbClr>
                </a:solidFill>
                <a:effectLst/>
                <a:uLnTx/>
                <a:uFillTx/>
                <a:latin typeface="Calibri" panose="020F0502020204030204"/>
                <a:ea typeface="+mn-ea"/>
                <a:cs typeface="+mn-cs"/>
              </a:rPr>
              <a:t>Create practice schedule </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lumMod val="95000"/>
                  </a:srgbClr>
                </a:solidFill>
                <a:effectLst/>
                <a:uLnTx/>
                <a:uFillTx/>
                <a:latin typeface="Calibri" panose="020F0502020204030204"/>
                <a:ea typeface="+mn-ea"/>
                <a:cs typeface="+mn-cs"/>
              </a:rPr>
              <a:t>Add PLUs</a:t>
            </a:r>
          </a:p>
          <a:p>
            <a:pPr marL="128588" lvl="0" indent="-128588">
              <a:buFont typeface="Arial" panose="020B0604020202020204" pitchFamily="34" charset="0"/>
              <a:buChar char="•"/>
              <a:defRPr/>
            </a:pPr>
            <a:r>
              <a:rPr lang="en-US" sz="1400" dirty="0">
                <a:solidFill>
                  <a:srgbClr val="000000"/>
                </a:solidFill>
                <a:highlight>
                  <a:srgbClr val="E6E6E6"/>
                </a:highlight>
              </a:rPr>
              <a:t>keep the Tracts and PLUs matching the FSA CLU boundaries as closely as possible.</a:t>
            </a:r>
            <a:endParaRPr kumimoji="0" lang="en-US" sz="1400" b="0" i="0" u="none" strike="noStrike" kern="1200" cap="none" spc="0" normalizeH="0" baseline="0" noProof="0" dirty="0">
              <a:ln>
                <a:noFill/>
              </a:ln>
              <a:solidFill>
                <a:srgbClr val="FFFFFF">
                  <a:lumMod val="95000"/>
                </a:srgbClr>
              </a:solidFill>
              <a:effectLst/>
              <a:highlight>
                <a:srgbClr val="E6E6E6"/>
              </a:highligh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EF7712C5-7A75-489E-81B9-7A84BA01400A}"/>
              </a:ext>
            </a:extLst>
          </p:cNvPr>
          <p:cNvSpPr/>
          <p:nvPr/>
        </p:nvSpPr>
        <p:spPr>
          <a:xfrm>
            <a:off x="0" y="3365607"/>
            <a:ext cx="683879" cy="268941"/>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529315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D1B6072-EBC4-437B-97C2-2F59740BBE4F}"/>
              </a:ext>
            </a:extLst>
          </p:cNvPr>
          <p:cNvPicPr>
            <a:picLocks noChangeAspect="1"/>
          </p:cNvPicPr>
          <p:nvPr/>
        </p:nvPicPr>
        <p:blipFill>
          <a:blip r:embed="rId2"/>
          <a:stretch>
            <a:fillRect/>
          </a:stretch>
        </p:blipFill>
        <p:spPr>
          <a:xfrm>
            <a:off x="-1" y="726244"/>
            <a:ext cx="8948616" cy="5864733"/>
          </a:xfrm>
          <a:prstGeom prst="rect">
            <a:avLst/>
          </a:prstGeom>
        </p:spPr>
      </p:pic>
      <p:sp>
        <p:nvSpPr>
          <p:cNvPr id="2" name="Title 1">
            <a:extLst>
              <a:ext uri="{FF2B5EF4-FFF2-40B4-BE49-F238E27FC236}">
                <a16:creationId xmlns:a16="http://schemas.microsoft.com/office/drawing/2014/main" id="{F1D01F68-C27B-40C9-9CC3-958E5FA48E29}"/>
              </a:ext>
            </a:extLst>
          </p:cNvPr>
          <p:cNvSpPr>
            <a:spLocks noGrp="1"/>
          </p:cNvSpPr>
          <p:nvPr>
            <p:ph type="title"/>
          </p:nvPr>
        </p:nvSpPr>
        <p:spPr>
          <a:xfrm>
            <a:off x="994299" y="13533"/>
            <a:ext cx="8733535" cy="770731"/>
          </a:xfrm>
        </p:spPr>
        <p:txBody>
          <a:bodyPr/>
          <a:lstStyle/>
          <a:p>
            <a:r>
              <a:rPr lang="en-US" dirty="0">
                <a:solidFill>
                  <a:schemeClr val="bg1"/>
                </a:solidFill>
              </a:rPr>
              <a:t>Resource Concerns-Modifiers</a:t>
            </a:r>
          </a:p>
        </p:txBody>
      </p:sp>
      <p:sp>
        <p:nvSpPr>
          <p:cNvPr id="4" name="TextBox 3">
            <a:extLst>
              <a:ext uri="{FF2B5EF4-FFF2-40B4-BE49-F238E27FC236}">
                <a16:creationId xmlns:a16="http://schemas.microsoft.com/office/drawing/2014/main" id="{265E54CA-2004-4495-A704-55DE8FD4CA87}"/>
              </a:ext>
            </a:extLst>
          </p:cNvPr>
          <p:cNvSpPr txBox="1"/>
          <p:nvPr/>
        </p:nvSpPr>
        <p:spPr>
          <a:xfrm>
            <a:off x="7294123" y="624339"/>
            <a:ext cx="1654492" cy="3724096"/>
          </a:xfrm>
          <a:prstGeom prst="rect">
            <a:avLst/>
          </a:prstGeom>
          <a:solidFill>
            <a:schemeClr val="accent1"/>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alibri" panose="020F0502020204030204"/>
                <a:ea typeface="+mn-ea"/>
                <a:cs typeface="+mn-cs"/>
              </a:rPr>
              <a:t>Field Office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alibri" panose="020F0502020204030204"/>
                <a:ea typeface="+mn-ea"/>
                <a:cs typeface="+mn-cs"/>
              </a:rPr>
              <a:t>CART Workflow</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alibri" panose="020F0502020204030204"/>
                <a:ea typeface="+mn-ea"/>
                <a:cs typeface="+mn-cs"/>
              </a:rPr>
              <a:t>Create Assessment </a:t>
            </a:r>
            <a:endParaRPr kumimoji="0" lang="en-US" sz="140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solidFill>
                <a:effectLst/>
                <a:uLnTx/>
                <a:uFillTx/>
                <a:latin typeface="Calibri" panose="020F0502020204030204"/>
                <a:ea typeface="+mn-ea"/>
                <a:cs typeface="+mn-cs"/>
              </a:rPr>
              <a:t>Select Land Use &amp; modifiers</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solidFill>
                <a:effectLst/>
                <a:uLnTx/>
                <a:uFillTx/>
                <a:latin typeface="Calibri" panose="020F0502020204030204"/>
                <a:ea typeface="+mn-ea"/>
                <a:cs typeface="+mn-cs"/>
              </a:rPr>
              <a:t>Select RC</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solidFill>
                <a:effectLst/>
                <a:uLnTx/>
                <a:uFillTx/>
                <a:latin typeface="Calibri" panose="020F0502020204030204"/>
                <a:ea typeface="+mn-ea"/>
                <a:cs typeface="+mn-cs"/>
              </a:rPr>
              <a:t>Assess Existing Condition including Existing Practices</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solidFill>
                <a:effectLst/>
                <a:uLnTx/>
                <a:uFillTx/>
                <a:latin typeface="Calibri" panose="020F0502020204030204"/>
                <a:ea typeface="+mn-ea"/>
                <a:cs typeface="+mn-cs"/>
              </a:rPr>
              <a:t>Select New Practice</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solidFill>
                <a:effectLst/>
                <a:uLnTx/>
                <a:uFillTx/>
                <a:latin typeface="Calibri" panose="020F0502020204030204"/>
                <a:ea typeface="+mn-ea"/>
                <a:cs typeface="+mn-cs"/>
              </a:rPr>
              <a:t>Planner Override</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4976B398-8C96-4096-A6D5-8F67F78FCAD2}"/>
              </a:ext>
            </a:extLst>
          </p:cNvPr>
          <p:cNvSpPr/>
          <p:nvPr/>
        </p:nvSpPr>
        <p:spPr>
          <a:xfrm>
            <a:off x="7294123" y="1848182"/>
            <a:ext cx="1769978" cy="49552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BE7121BC-7BA4-4027-AACE-797331ABBB0F}"/>
              </a:ext>
            </a:extLst>
          </p:cNvPr>
          <p:cNvSpPr/>
          <p:nvPr/>
        </p:nvSpPr>
        <p:spPr>
          <a:xfrm>
            <a:off x="3860799" y="3751385"/>
            <a:ext cx="914401" cy="32648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E44E0F78-CE9B-417B-8F5D-21782C7CF4C3}"/>
              </a:ext>
            </a:extLst>
          </p:cNvPr>
          <p:cNvPicPr>
            <a:picLocks noChangeAspect="1"/>
          </p:cNvPicPr>
          <p:nvPr/>
        </p:nvPicPr>
        <p:blipFill>
          <a:blip r:embed="rId3"/>
          <a:stretch>
            <a:fillRect/>
          </a:stretch>
        </p:blipFill>
        <p:spPr>
          <a:xfrm>
            <a:off x="2654814" y="1002103"/>
            <a:ext cx="4240771" cy="2276451"/>
          </a:xfrm>
          <a:prstGeom prst="rect">
            <a:avLst/>
          </a:prstGeom>
        </p:spPr>
      </p:pic>
    </p:spTree>
    <p:extLst>
      <p:ext uri="{BB962C8B-B14F-4D97-AF65-F5344CB8AC3E}">
        <p14:creationId xmlns:p14="http://schemas.microsoft.com/office/powerpoint/2010/main" val="186180703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952C8-4598-4E60-B0D7-11F4501831F2}"/>
              </a:ext>
            </a:extLst>
          </p:cNvPr>
          <p:cNvSpPr>
            <a:spLocks noGrp="1"/>
          </p:cNvSpPr>
          <p:nvPr>
            <p:ph type="title"/>
          </p:nvPr>
        </p:nvSpPr>
        <p:spPr>
          <a:ln>
            <a:solidFill>
              <a:schemeClr val="tx1"/>
            </a:solidFill>
          </a:ln>
        </p:spPr>
        <p:txBody>
          <a:bodyPr/>
          <a:lstStyle/>
          <a:p>
            <a:endParaRPr lang="en-US" dirty="0"/>
          </a:p>
        </p:txBody>
      </p:sp>
      <p:sp>
        <p:nvSpPr>
          <p:cNvPr id="3" name="Content Placeholder 2">
            <a:extLst>
              <a:ext uri="{FF2B5EF4-FFF2-40B4-BE49-F238E27FC236}">
                <a16:creationId xmlns:a16="http://schemas.microsoft.com/office/drawing/2014/main" id="{F6CA3670-EB5A-45AC-8782-903A3BC30636}"/>
              </a:ext>
            </a:extLst>
          </p:cNvPr>
          <p:cNvSpPr>
            <a:spLocks noGrp="1"/>
          </p:cNvSpPr>
          <p:nvPr>
            <p:ph idx="1"/>
          </p:nvPr>
        </p:nvSpPr>
        <p:spPr>
          <a:xfrm>
            <a:off x="578644" y="1445741"/>
            <a:ext cx="7144329" cy="4856205"/>
          </a:xfrm>
        </p:spPr>
        <p:txBody>
          <a:bodyPr>
            <a:normAutofit fontScale="70000" lnSpcReduction="20000"/>
          </a:bodyPr>
          <a:lstStyle/>
          <a:p>
            <a:r>
              <a:rPr lang="en-US" b="1" dirty="0"/>
              <a:t>Practice Schedule- (Conservation plan)</a:t>
            </a:r>
            <a:r>
              <a:rPr lang="en-US" dirty="0"/>
              <a:t>The practice schedule includes the schedule of implementation for practices and activities needed to address identified natural resource concerns.</a:t>
            </a:r>
          </a:p>
          <a:p>
            <a:r>
              <a:rPr lang="en-US" b="1" dirty="0"/>
              <a:t>Assessment</a:t>
            </a:r>
            <a:r>
              <a:rPr lang="en-US" dirty="0"/>
              <a:t> – the appraisal of a resource concern(s) on a land unit(s) by using geospatial and user evaluations of inventoried resources, analyzed resource data, and evaluated alternatives which leads to a decision to address the resource concern(s)</a:t>
            </a:r>
          </a:p>
          <a:p>
            <a:r>
              <a:rPr lang="en-US" b="1" dirty="0"/>
              <a:t>Ranking Pool Assessment (RPA) </a:t>
            </a:r>
            <a:r>
              <a:rPr lang="en-US" dirty="0"/>
              <a:t>– an assessment that has been matched to a ranking pool by CART based on four parameters of land use and modifier, resource concerns, practices, and applicability.</a:t>
            </a:r>
          </a:p>
          <a:p>
            <a:r>
              <a:rPr lang="en-US" b="1" dirty="0"/>
              <a:t>Application</a:t>
            </a:r>
            <a:r>
              <a:rPr lang="en-US" dirty="0"/>
              <a:t> – the NRCS application form which includes NRCS-CPA-1200, NRCS-CPA-41a, or AD-1153 forms</a:t>
            </a:r>
          </a:p>
          <a:p>
            <a:r>
              <a:rPr lang="en-US" b="1" dirty="0"/>
              <a:t>Application Number </a:t>
            </a:r>
            <a:r>
              <a:rPr lang="en-US" dirty="0"/>
              <a:t>– The number generated in ProTracts or NEST. 1 application may be associated with more than 1 application number. But 2 applications cannot share the same application number.</a:t>
            </a:r>
          </a:p>
        </p:txBody>
      </p:sp>
      <p:sp>
        <p:nvSpPr>
          <p:cNvPr id="4" name="Title 1">
            <a:extLst>
              <a:ext uri="{FF2B5EF4-FFF2-40B4-BE49-F238E27FC236}">
                <a16:creationId xmlns:a16="http://schemas.microsoft.com/office/drawing/2014/main" id="{CA0F385A-A17F-49D6-8EA5-98335005A32C}"/>
              </a:ext>
            </a:extLst>
          </p:cNvPr>
          <p:cNvSpPr txBox="1">
            <a:spLocks/>
          </p:cNvSpPr>
          <p:nvPr/>
        </p:nvSpPr>
        <p:spPr>
          <a:xfrm>
            <a:off x="578644" y="808038"/>
            <a:ext cx="9144000" cy="770731"/>
          </a:xfr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000000"/>
                </a:solidFill>
                <a:effectLst/>
                <a:uLnTx/>
                <a:uFillTx/>
                <a:latin typeface="Calibri Light" panose="020F0302020204030204"/>
                <a:ea typeface="+mj-ea"/>
                <a:cs typeface="+mj-cs"/>
              </a:rPr>
              <a:t>Definitions</a:t>
            </a:r>
          </a:p>
        </p:txBody>
      </p:sp>
    </p:spTree>
    <p:extLst>
      <p:ext uri="{BB962C8B-B14F-4D97-AF65-F5344CB8AC3E}">
        <p14:creationId xmlns:p14="http://schemas.microsoft.com/office/powerpoint/2010/main" val="6221728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50F7A-1859-4164-8183-CA77DDE67C13}"/>
              </a:ext>
            </a:extLst>
          </p:cNvPr>
          <p:cNvSpPr>
            <a:spLocks noGrp="1"/>
          </p:cNvSpPr>
          <p:nvPr>
            <p:ph type="title"/>
          </p:nvPr>
        </p:nvSpPr>
        <p:spPr/>
        <p:txBody>
          <a:bodyPr>
            <a:normAutofit fontScale="90000"/>
          </a:bodyPr>
          <a:lstStyle/>
          <a:p>
            <a:r>
              <a:rPr lang="en-US" dirty="0"/>
              <a:t> </a:t>
            </a:r>
          </a:p>
        </p:txBody>
      </p:sp>
      <p:sp>
        <p:nvSpPr>
          <p:cNvPr id="13" name="TextBox 12">
            <a:extLst>
              <a:ext uri="{FF2B5EF4-FFF2-40B4-BE49-F238E27FC236}">
                <a16:creationId xmlns:a16="http://schemas.microsoft.com/office/drawing/2014/main" id="{264B21D3-08A7-47E1-9D42-9C3088C045E4}"/>
              </a:ext>
            </a:extLst>
          </p:cNvPr>
          <p:cNvSpPr txBox="1"/>
          <p:nvPr/>
        </p:nvSpPr>
        <p:spPr>
          <a:xfrm>
            <a:off x="284364" y="3171022"/>
            <a:ext cx="1145506" cy="507831"/>
          </a:xfrm>
          <a:prstGeom prst="rect">
            <a:avLst/>
          </a:prstGeom>
          <a:solidFill>
            <a:schemeClr val="accent6">
              <a:lumMod val="60000"/>
              <a:lumOff val="40000"/>
            </a:schemeClr>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Calibri" panose="020F0502020204030204"/>
                <a:ea typeface="+mn-ea"/>
                <a:cs typeface="+mn-cs"/>
              </a:rPr>
              <a:t>Schedule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rPr>
              <a:t>Created in CD</a:t>
            </a:r>
          </a:p>
        </p:txBody>
      </p:sp>
      <p:sp>
        <p:nvSpPr>
          <p:cNvPr id="14" name="TextBox 13">
            <a:extLst>
              <a:ext uri="{FF2B5EF4-FFF2-40B4-BE49-F238E27FC236}">
                <a16:creationId xmlns:a16="http://schemas.microsoft.com/office/drawing/2014/main" id="{CC860F09-A280-4781-95FE-E7D3AA606C79}"/>
              </a:ext>
            </a:extLst>
          </p:cNvPr>
          <p:cNvSpPr txBox="1"/>
          <p:nvPr/>
        </p:nvSpPr>
        <p:spPr>
          <a:xfrm>
            <a:off x="4682878" y="2462219"/>
            <a:ext cx="1391675" cy="923330"/>
          </a:xfrm>
          <a:prstGeom prst="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Calibri" panose="020F0502020204030204"/>
                <a:ea typeface="+mn-ea"/>
                <a:cs typeface="+mn-cs"/>
              </a:rPr>
              <a:t>RPAs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rPr>
              <a:t>CART created for Eligible Ranking Pools</a:t>
            </a:r>
          </a:p>
        </p:txBody>
      </p:sp>
      <p:sp>
        <p:nvSpPr>
          <p:cNvPr id="16" name="TextBox 15">
            <a:extLst>
              <a:ext uri="{FF2B5EF4-FFF2-40B4-BE49-F238E27FC236}">
                <a16:creationId xmlns:a16="http://schemas.microsoft.com/office/drawing/2014/main" id="{B3F0AB7B-99CD-49D8-A36C-3D75AA279FBA}"/>
              </a:ext>
            </a:extLst>
          </p:cNvPr>
          <p:cNvSpPr txBox="1"/>
          <p:nvPr/>
        </p:nvSpPr>
        <p:spPr>
          <a:xfrm>
            <a:off x="4804609" y="2739552"/>
            <a:ext cx="1391675" cy="923330"/>
          </a:xfrm>
          <a:prstGeom prst="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Calibri" panose="020F0502020204030204"/>
                <a:ea typeface="+mn-ea"/>
                <a:cs typeface="+mn-cs"/>
              </a:rPr>
              <a:t>RPAs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rPr>
              <a:t>CART created for Eligible Ranking Pools</a:t>
            </a:r>
          </a:p>
        </p:txBody>
      </p:sp>
      <p:sp>
        <p:nvSpPr>
          <p:cNvPr id="17" name="TextBox 16">
            <a:extLst>
              <a:ext uri="{FF2B5EF4-FFF2-40B4-BE49-F238E27FC236}">
                <a16:creationId xmlns:a16="http://schemas.microsoft.com/office/drawing/2014/main" id="{B354601B-6D5C-4205-96C0-29ADCF4DD41D}"/>
              </a:ext>
            </a:extLst>
          </p:cNvPr>
          <p:cNvSpPr txBox="1"/>
          <p:nvPr/>
        </p:nvSpPr>
        <p:spPr>
          <a:xfrm>
            <a:off x="4967884" y="3067147"/>
            <a:ext cx="1391675" cy="923330"/>
          </a:xfrm>
          <a:prstGeom prst="rect">
            <a:avLst/>
          </a:prstGeom>
          <a:solidFill>
            <a:schemeClr val="bg1">
              <a:lumMod val="85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Calibri" panose="020F0502020204030204"/>
                <a:ea typeface="+mn-ea"/>
                <a:cs typeface="+mn-cs"/>
              </a:rPr>
              <a:t>RPAs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rPr>
              <a:t>CART created for Eligible Ranking Pools</a:t>
            </a:r>
          </a:p>
        </p:txBody>
      </p:sp>
      <p:sp>
        <p:nvSpPr>
          <p:cNvPr id="18" name="TextBox 17">
            <a:extLst>
              <a:ext uri="{FF2B5EF4-FFF2-40B4-BE49-F238E27FC236}">
                <a16:creationId xmlns:a16="http://schemas.microsoft.com/office/drawing/2014/main" id="{C392060F-EFB6-4502-A246-CFB75901516E}"/>
              </a:ext>
            </a:extLst>
          </p:cNvPr>
          <p:cNvSpPr txBox="1"/>
          <p:nvPr/>
        </p:nvSpPr>
        <p:spPr>
          <a:xfrm>
            <a:off x="5133553" y="3413395"/>
            <a:ext cx="1427114" cy="1338828"/>
          </a:xfrm>
          <a:prstGeom prst="rect">
            <a:avLst/>
          </a:prstGeom>
          <a:solidFill>
            <a:schemeClr val="bg1">
              <a:lumMod val="85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Calibri" panose="020F0502020204030204"/>
                <a:ea typeface="+mn-ea"/>
                <a:cs typeface="+mn-cs"/>
              </a:rPr>
              <a:t>Ranking Pool Assessment Score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rPr>
              <a:t>CART created for Eligible Ranking Pools</a:t>
            </a:r>
          </a:p>
        </p:txBody>
      </p:sp>
      <p:sp>
        <p:nvSpPr>
          <p:cNvPr id="20" name="TextBox 19">
            <a:extLst>
              <a:ext uri="{FF2B5EF4-FFF2-40B4-BE49-F238E27FC236}">
                <a16:creationId xmlns:a16="http://schemas.microsoft.com/office/drawing/2014/main" id="{4C4E5EE5-71BB-488B-9362-4D37FAB404F7}"/>
              </a:ext>
            </a:extLst>
          </p:cNvPr>
          <p:cNvSpPr txBox="1"/>
          <p:nvPr/>
        </p:nvSpPr>
        <p:spPr>
          <a:xfrm>
            <a:off x="7046065" y="3191518"/>
            <a:ext cx="1811714" cy="507831"/>
          </a:xfrm>
          <a:prstGeom prst="rect">
            <a:avLst/>
          </a:prstGeom>
          <a:solidFill>
            <a:schemeClr val="bg2"/>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Calibri" panose="020F0502020204030204"/>
                <a:ea typeface="+mn-ea"/>
                <a:cs typeface="+mn-cs"/>
              </a:rPr>
              <a:t>Application #/Contract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rPr>
              <a:t>Created in Protracts</a:t>
            </a:r>
          </a:p>
        </p:txBody>
      </p:sp>
      <p:cxnSp>
        <p:nvCxnSpPr>
          <p:cNvPr id="21" name="Straight Arrow Connector 20">
            <a:extLst>
              <a:ext uri="{FF2B5EF4-FFF2-40B4-BE49-F238E27FC236}">
                <a16:creationId xmlns:a16="http://schemas.microsoft.com/office/drawing/2014/main" id="{4362051C-867A-4B15-AAA8-8991081A1A9B}"/>
              </a:ext>
            </a:extLst>
          </p:cNvPr>
          <p:cNvCxnSpPr>
            <a:cxnSpLocks/>
          </p:cNvCxnSpPr>
          <p:nvPr/>
        </p:nvCxnSpPr>
        <p:spPr>
          <a:xfrm>
            <a:off x="6711750" y="3433892"/>
            <a:ext cx="20629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2" name="Oval 21">
            <a:extLst>
              <a:ext uri="{FF2B5EF4-FFF2-40B4-BE49-F238E27FC236}">
                <a16:creationId xmlns:a16="http://schemas.microsoft.com/office/drawing/2014/main" id="{79114BD9-F3E4-442B-A434-55BF7017704A}"/>
              </a:ext>
            </a:extLst>
          </p:cNvPr>
          <p:cNvSpPr/>
          <p:nvPr/>
        </p:nvSpPr>
        <p:spPr>
          <a:xfrm>
            <a:off x="1826638" y="3013568"/>
            <a:ext cx="1453591" cy="816933"/>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rPr>
              <a:t>Assessment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rPr>
              <a:t>In CART</a:t>
            </a:r>
          </a:p>
        </p:txBody>
      </p:sp>
      <p:cxnSp>
        <p:nvCxnSpPr>
          <p:cNvPr id="23" name="Straight Arrow Connector 22">
            <a:extLst>
              <a:ext uri="{FF2B5EF4-FFF2-40B4-BE49-F238E27FC236}">
                <a16:creationId xmlns:a16="http://schemas.microsoft.com/office/drawing/2014/main" id="{E4D4F61A-8BAB-401C-8218-63652535755F}"/>
              </a:ext>
            </a:extLst>
          </p:cNvPr>
          <p:cNvCxnSpPr>
            <a:cxnSpLocks/>
          </p:cNvCxnSpPr>
          <p:nvPr/>
        </p:nvCxnSpPr>
        <p:spPr>
          <a:xfrm>
            <a:off x="3266164" y="3413377"/>
            <a:ext cx="20629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4" name="Straight Arrow Connector 23">
            <a:extLst>
              <a:ext uri="{FF2B5EF4-FFF2-40B4-BE49-F238E27FC236}">
                <a16:creationId xmlns:a16="http://schemas.microsoft.com/office/drawing/2014/main" id="{A036688E-D64F-4F96-AC04-60F5BBF2C59A}"/>
              </a:ext>
            </a:extLst>
          </p:cNvPr>
          <p:cNvCxnSpPr>
            <a:cxnSpLocks/>
          </p:cNvCxnSpPr>
          <p:nvPr/>
        </p:nvCxnSpPr>
        <p:spPr>
          <a:xfrm>
            <a:off x="1534974" y="3413377"/>
            <a:ext cx="20629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5" name="TextBox 24">
            <a:extLst>
              <a:ext uri="{FF2B5EF4-FFF2-40B4-BE49-F238E27FC236}">
                <a16:creationId xmlns:a16="http://schemas.microsoft.com/office/drawing/2014/main" id="{B178BE80-2F89-4FB1-92D4-663607CE4623}"/>
              </a:ext>
            </a:extLst>
          </p:cNvPr>
          <p:cNvSpPr txBox="1"/>
          <p:nvPr/>
        </p:nvSpPr>
        <p:spPr>
          <a:xfrm>
            <a:off x="628650" y="5132629"/>
            <a:ext cx="6015621" cy="30008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rPr>
              <a:t>Scenario: Planning is completed for all resource concerns before Program Selection</a:t>
            </a:r>
          </a:p>
        </p:txBody>
      </p:sp>
      <p:sp>
        <p:nvSpPr>
          <p:cNvPr id="15" name="TextBox 14">
            <a:extLst>
              <a:ext uri="{FF2B5EF4-FFF2-40B4-BE49-F238E27FC236}">
                <a16:creationId xmlns:a16="http://schemas.microsoft.com/office/drawing/2014/main" id="{41B8494E-8BF2-48A2-B702-E1F2BABB4981}"/>
              </a:ext>
            </a:extLst>
          </p:cNvPr>
          <p:cNvSpPr txBox="1"/>
          <p:nvPr/>
        </p:nvSpPr>
        <p:spPr>
          <a:xfrm>
            <a:off x="628650" y="5338496"/>
            <a:ext cx="5459531" cy="5078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0070C0"/>
                </a:solidFill>
                <a:effectLst/>
                <a:uLnTx/>
                <a:uFillTx/>
                <a:latin typeface="Calibri" panose="020F0502020204030204"/>
                <a:ea typeface="+mn-ea"/>
                <a:cs typeface="+mn-cs"/>
              </a:rPr>
              <a:t>Modification features are not fully developed at this time and may create problems requiring a service ticket or be delayed</a:t>
            </a:r>
          </a:p>
        </p:txBody>
      </p:sp>
      <p:sp>
        <p:nvSpPr>
          <p:cNvPr id="3" name="Flowchart: Punched Tape 2">
            <a:extLst>
              <a:ext uri="{FF2B5EF4-FFF2-40B4-BE49-F238E27FC236}">
                <a16:creationId xmlns:a16="http://schemas.microsoft.com/office/drawing/2014/main" id="{9076A0BD-1CC4-42A2-B7BC-B6034660D8D8}"/>
              </a:ext>
            </a:extLst>
          </p:cNvPr>
          <p:cNvSpPr/>
          <p:nvPr/>
        </p:nvSpPr>
        <p:spPr>
          <a:xfrm rot="5400000">
            <a:off x="3410555" y="2844861"/>
            <a:ext cx="1035294" cy="1065843"/>
          </a:xfrm>
          <a:prstGeom prst="flowChartPunchedTap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rPr>
              <a:t>Applica-tion</a:t>
            </a:r>
          </a:p>
        </p:txBody>
      </p:sp>
      <p:cxnSp>
        <p:nvCxnSpPr>
          <p:cNvPr id="19" name="Straight Arrow Connector 18">
            <a:extLst>
              <a:ext uri="{FF2B5EF4-FFF2-40B4-BE49-F238E27FC236}">
                <a16:creationId xmlns:a16="http://schemas.microsoft.com/office/drawing/2014/main" id="{4CD7A85A-F756-4D3C-9260-9FE9BFE849E6}"/>
              </a:ext>
            </a:extLst>
          </p:cNvPr>
          <p:cNvCxnSpPr>
            <a:cxnSpLocks/>
          </p:cNvCxnSpPr>
          <p:nvPr/>
        </p:nvCxnSpPr>
        <p:spPr>
          <a:xfrm>
            <a:off x="4495870" y="3433891"/>
            <a:ext cx="20629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5" name="Rectangle 4">
            <a:extLst>
              <a:ext uri="{FF2B5EF4-FFF2-40B4-BE49-F238E27FC236}">
                <a16:creationId xmlns:a16="http://schemas.microsoft.com/office/drawing/2014/main" id="{D717DE57-F048-4DA9-BA8D-DCE44E392FF5}"/>
              </a:ext>
            </a:extLst>
          </p:cNvPr>
          <p:cNvSpPr/>
          <p:nvPr/>
        </p:nvSpPr>
        <p:spPr>
          <a:xfrm>
            <a:off x="443425" y="663904"/>
            <a:ext cx="7282173" cy="156966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Calibri Light" panose="020F0302020204030204"/>
                <a:ea typeface="+mn-ea"/>
                <a:cs typeface="+mn-cs"/>
              </a:rPr>
              <a:t>1. One Schedule/One Program </a:t>
            </a:r>
            <a:br>
              <a:rPr kumimoji="0" lang="en-US" sz="3200" b="0" i="0" u="none" strike="noStrike" kern="1200" cap="none" spc="0" normalizeH="0" baseline="0" noProof="0" dirty="0">
                <a:ln>
                  <a:noFill/>
                </a:ln>
                <a:solidFill>
                  <a:srgbClr val="000000"/>
                </a:solidFill>
                <a:effectLst/>
                <a:uLnTx/>
                <a:uFillTx/>
                <a:latin typeface="Calibri Light" panose="020F0302020204030204"/>
                <a:ea typeface="+mn-ea"/>
                <a:cs typeface="+mn-cs"/>
              </a:rPr>
            </a:br>
            <a:r>
              <a:rPr kumimoji="0" lang="en-US" sz="3200" b="0" i="0" u="none" strike="noStrike" kern="1200" cap="none" spc="0" normalizeH="0" baseline="0" noProof="0" dirty="0">
                <a:ln>
                  <a:noFill/>
                </a:ln>
                <a:solidFill>
                  <a:srgbClr val="000000"/>
                </a:solidFill>
                <a:effectLst/>
                <a:uLnTx/>
                <a:uFillTx/>
                <a:latin typeface="Calibri Light" panose="020F0302020204030204"/>
                <a:ea typeface="+mn-ea"/>
                <a:cs typeface="+mn-cs"/>
              </a:rPr>
              <a:t>Multiple Ranking Pools selected at the same time</a:t>
            </a:r>
          </a:p>
        </p:txBody>
      </p:sp>
    </p:spTree>
    <p:extLst>
      <p:ext uri="{BB962C8B-B14F-4D97-AF65-F5344CB8AC3E}">
        <p14:creationId xmlns:p14="http://schemas.microsoft.com/office/powerpoint/2010/main" val="137199125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B5E9556-862E-4D76-996C-F232A89DBC21}"/>
              </a:ext>
            </a:extLst>
          </p:cNvPr>
          <p:cNvSpPr txBox="1"/>
          <p:nvPr/>
        </p:nvSpPr>
        <p:spPr>
          <a:xfrm>
            <a:off x="2316475" y="2123248"/>
            <a:ext cx="3100251" cy="2062103"/>
          </a:xfrm>
          <a:prstGeom prst="rect">
            <a:avLst/>
          </a:prstGeom>
          <a:noFill/>
        </p:spPr>
        <p:txBody>
          <a:bodyPr wrap="square" rtlCol="0">
            <a:spAutoFit/>
          </a:bodyPr>
          <a:lstStyle/>
          <a:p>
            <a:r>
              <a:rPr lang="en-US" sz="4800" dirty="0"/>
              <a:t>Questions?</a:t>
            </a:r>
          </a:p>
          <a:p>
            <a:endParaRPr lang="en-US" sz="2000" dirty="0">
              <a:hlinkClick r:id="rId2"/>
            </a:endParaRPr>
          </a:p>
          <a:p>
            <a:r>
              <a:rPr lang="en-US" sz="2000" dirty="0">
                <a:hlinkClick r:id="rId2"/>
              </a:rPr>
              <a:t>Kenneth.branch@usda.gov</a:t>
            </a:r>
            <a:endParaRPr lang="en-US" sz="2000" dirty="0"/>
          </a:p>
          <a:p>
            <a:r>
              <a:rPr lang="en-US" sz="2000" dirty="0">
                <a:hlinkClick r:id="rId3"/>
              </a:rPr>
              <a:t>Ana.gomes@usda.gov</a:t>
            </a:r>
            <a:endParaRPr lang="en-US" sz="2000" dirty="0"/>
          </a:p>
          <a:p>
            <a:r>
              <a:rPr lang="en-US" sz="2000" dirty="0"/>
              <a:t>Athena.cholas@usda.gov</a:t>
            </a:r>
          </a:p>
        </p:txBody>
      </p:sp>
    </p:spTree>
    <p:extLst>
      <p:ext uri="{BB962C8B-B14F-4D97-AF65-F5344CB8AC3E}">
        <p14:creationId xmlns:p14="http://schemas.microsoft.com/office/powerpoint/2010/main" val="361628711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72158-58EF-4119-83CA-B2D1E270F72A}"/>
              </a:ext>
            </a:extLst>
          </p:cNvPr>
          <p:cNvSpPr>
            <a:spLocks noGrp="1"/>
          </p:cNvSpPr>
          <p:nvPr>
            <p:ph type="title"/>
          </p:nvPr>
        </p:nvSpPr>
        <p:spPr/>
        <p:txBody>
          <a:bodyPr/>
          <a:lstStyle/>
          <a:p>
            <a:r>
              <a:rPr lang="en-US" sz="2400" dirty="0"/>
              <a:t>Continued</a:t>
            </a:r>
          </a:p>
        </p:txBody>
      </p:sp>
      <p:sp>
        <p:nvSpPr>
          <p:cNvPr id="3" name="TextBox 2">
            <a:extLst>
              <a:ext uri="{FF2B5EF4-FFF2-40B4-BE49-F238E27FC236}">
                <a16:creationId xmlns:a16="http://schemas.microsoft.com/office/drawing/2014/main" id="{EDE9C017-AD3B-4DD5-8C55-17320A32E2AA}"/>
              </a:ext>
            </a:extLst>
          </p:cNvPr>
          <p:cNvSpPr txBox="1"/>
          <p:nvPr/>
        </p:nvSpPr>
        <p:spPr>
          <a:xfrm>
            <a:off x="219456" y="1743456"/>
            <a:ext cx="7778496" cy="452431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Landowner concurrence form to install practices</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Prior to obligation, tenants must obtain and provide to NRCS written concurrence from the landowner to apply a structural or vegetative conservation practice or activity. </a:t>
            </a:r>
          </a:p>
          <a:p>
            <a:pPr marL="800100" lvl="1"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NRCS-CPA-1257</a:t>
            </a:r>
          </a:p>
          <a:p>
            <a:pPr marL="800100" lvl="1"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Coordinated Resource </a:t>
            </a:r>
            <a:r>
              <a:rPr lang="en-US" sz="2400" dirty="0" err="1">
                <a:latin typeface="Arial" panose="020B0604020202020204" pitchFamily="34" charset="0"/>
                <a:cs typeface="Arial" panose="020B0604020202020204" pitchFamily="34" charset="0"/>
              </a:rPr>
              <a:t>Mgnt</a:t>
            </a:r>
            <a:r>
              <a:rPr lang="en-US" sz="2400" dirty="0">
                <a:latin typeface="Arial" panose="020B0604020202020204" pitchFamily="34" charset="0"/>
                <a:cs typeface="Arial" panose="020B0604020202020204" pitchFamily="34" charset="0"/>
              </a:rPr>
              <a:t> Plan (CRMP)</a:t>
            </a:r>
          </a:p>
          <a:p>
            <a:pPr marL="800100" lvl="1"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State Land Approved Application for Improvement</a:t>
            </a:r>
          </a:p>
          <a:p>
            <a:r>
              <a:rPr lang="en-US" sz="2400" dirty="0">
                <a:latin typeface="Arial" panose="020B0604020202020204" pitchFamily="34" charset="0"/>
                <a:cs typeface="Arial" panose="020B0604020202020204" pitchFamily="34" charset="0"/>
              </a:rPr>
              <a:t>Dependent Practices</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NRCS may make incremental payments when each completed unit independently meets the NRCS standards and specifications.</a:t>
            </a:r>
          </a:p>
        </p:txBody>
      </p:sp>
    </p:spTree>
    <p:extLst>
      <p:ext uri="{BB962C8B-B14F-4D97-AF65-F5344CB8AC3E}">
        <p14:creationId xmlns:p14="http://schemas.microsoft.com/office/powerpoint/2010/main" val="25890254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9ECBC1-99CC-1342-A7BB-166CC8BC164B}"/>
              </a:ext>
            </a:extLst>
          </p:cNvPr>
          <p:cNvSpPr txBox="1"/>
          <p:nvPr/>
        </p:nvSpPr>
        <p:spPr>
          <a:xfrm>
            <a:off x="217797" y="847492"/>
            <a:ext cx="7543801" cy="6432530"/>
          </a:xfrm>
          <a:prstGeom prst="rect">
            <a:avLst/>
          </a:prstGeom>
          <a:noFill/>
        </p:spPr>
        <p:txBody>
          <a:bodyPr wrap="square" rtlCol="0">
            <a:spAutoFit/>
          </a:bodyPr>
          <a:lstStyle/>
          <a:p>
            <a:r>
              <a:rPr lang="en-US" sz="2400" b="1" dirty="0">
                <a:solidFill>
                  <a:srgbClr val="0741A3"/>
                </a:solidFill>
                <a:latin typeface="Arial" panose="020B0604020202020204" pitchFamily="34" charset="0"/>
                <a:cs typeface="Arial" panose="020B0604020202020204" pitchFamily="34" charset="0"/>
              </a:rPr>
              <a:t>Continued</a:t>
            </a:r>
          </a:p>
          <a:p>
            <a:endParaRPr lang="en-US" sz="1400" b="1" dirty="0">
              <a:solidFill>
                <a:srgbClr val="0741A3"/>
              </a:solidFill>
              <a:latin typeface="Arial" panose="020B0604020202020204" pitchFamily="34" charset="0"/>
              <a:cs typeface="Arial" panose="020B0604020202020204" pitchFamily="34" charset="0"/>
            </a:endParaRPr>
          </a:p>
          <a:p>
            <a:pPr lvl="0"/>
            <a:r>
              <a:rPr lang="en-US" sz="2400" b="1" dirty="0">
                <a:solidFill>
                  <a:srgbClr val="000000"/>
                </a:solidFill>
                <a:latin typeface="Arial" panose="020B0604020202020204" pitchFamily="34" charset="0"/>
                <a:cs typeface="Arial" panose="020B0604020202020204" pitchFamily="34" charset="0"/>
              </a:rPr>
              <a:t>Historically underserved and Veteran applicants</a:t>
            </a:r>
            <a:r>
              <a:rPr lang="en-US" sz="2400" dirty="0">
                <a:solidFill>
                  <a:srgbClr val="000000"/>
                </a:solidFill>
                <a:latin typeface="Arial" panose="020B0604020202020204" pitchFamily="34" charset="0"/>
                <a:cs typeface="Arial" panose="020B0604020202020204" pitchFamily="34" charset="0"/>
              </a:rPr>
              <a:t> – </a:t>
            </a:r>
          </a:p>
          <a:p>
            <a:pPr marL="742950" lvl="1" indent="-28575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Eligible for increased payment rate</a:t>
            </a:r>
          </a:p>
          <a:p>
            <a:pPr marL="742950" lvl="1" indent="-28575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Advance payment</a:t>
            </a:r>
          </a:p>
          <a:p>
            <a:endParaRPr lang="en-US" sz="800"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Veteran Preference </a:t>
            </a:r>
            <a:r>
              <a:rPr lang="en-US" sz="2400" dirty="0">
                <a:latin typeface="Arial" panose="020B0604020202020204" pitchFamily="34" charset="0"/>
                <a:cs typeface="Arial" panose="020B0604020202020204" pitchFamily="34" charset="0"/>
              </a:rPr>
              <a:t>–</a:t>
            </a: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New Veteran Definition includes veterans who have been discharged in most recent 10-year period</a:t>
            </a: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Veteran’s preference in BFR or SDFR ranking pools</a:t>
            </a: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VFR evaluated in other ranking pools:</a:t>
            </a:r>
          </a:p>
          <a:p>
            <a:pPr marL="1200150" lvl="2"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may receive higher payment rate</a:t>
            </a:r>
          </a:p>
          <a:p>
            <a:pPr marL="1200150" lvl="2"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may elect to receive AP</a:t>
            </a:r>
          </a:p>
          <a:p>
            <a:pPr marL="1200150" lvl="2"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Are not provided preference points</a:t>
            </a:r>
            <a:endParaRPr lang="en-US" sz="2000" dirty="0">
              <a:latin typeface="Arial" panose="020B0604020202020204" pitchFamily="34" charset="0"/>
              <a:cs typeface="Arial" panose="020B0604020202020204" pitchFamily="34" charset="0"/>
            </a:endParaRPr>
          </a:p>
          <a:p>
            <a:endParaRPr lang="en-US" sz="800" dirty="0">
              <a:latin typeface="Arial" panose="020B0604020202020204" pitchFamily="34" charset="0"/>
              <a:cs typeface="Arial" panose="020B0604020202020204" pitchFamily="34" charset="0"/>
            </a:endParaRPr>
          </a:p>
          <a:p>
            <a:pPr lvl="1"/>
            <a:endParaRPr lang="en-US" sz="2000" b="1" dirty="0">
              <a:latin typeface="Arial" panose="020B0604020202020204" pitchFamily="34" charset="0"/>
              <a:cs typeface="Arial" panose="020B0604020202020204" pitchFamily="34" charset="0"/>
            </a:endParaRPr>
          </a:p>
          <a:p>
            <a:pPr lvl="1"/>
            <a:endParaRPr lang="en-US" sz="800" i="1" dirty="0">
              <a:latin typeface="Arial" panose="020B0604020202020204" pitchFamily="34" charset="0"/>
              <a:cs typeface="Arial" panose="020B0604020202020204" pitchFamily="34" charset="0"/>
            </a:endParaRPr>
          </a:p>
          <a:p>
            <a:pPr lvl="1"/>
            <a:endParaRPr lang="en-US" i="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DE046620-4B9C-4297-B477-ADADC27748EA}"/>
              </a:ext>
            </a:extLst>
          </p:cNvPr>
          <p:cNvPicPr>
            <a:picLocks noChangeAspect="1"/>
          </p:cNvPicPr>
          <p:nvPr/>
        </p:nvPicPr>
        <p:blipFill>
          <a:blip r:embed="rId3">
            <a:alphaModFix amt="40000"/>
            <a:extLst>
              <a:ext uri="{837473B0-CC2E-450A-ABE3-18F120FF3D39}">
                <a1611:picAttrSrcUrl xmlns:a1611="http://schemas.microsoft.com/office/drawing/2016/11/main" r:id="rId4"/>
              </a:ext>
            </a:extLst>
          </a:blip>
          <a:stretch>
            <a:fillRect/>
          </a:stretch>
        </p:blipFill>
        <p:spPr>
          <a:xfrm rot="16200000" flipV="1">
            <a:off x="6063651" y="3187506"/>
            <a:ext cx="4683512" cy="1466037"/>
          </a:xfrm>
          <a:prstGeom prst="rect">
            <a:avLst/>
          </a:prstGeom>
        </p:spPr>
      </p:pic>
      <p:pic>
        <p:nvPicPr>
          <p:cNvPr id="6" name="Picture 5" descr="A picture containing clipart&#10;&#10;Description automatically generated">
            <a:extLst>
              <a:ext uri="{FF2B5EF4-FFF2-40B4-BE49-F238E27FC236}">
                <a16:creationId xmlns:a16="http://schemas.microsoft.com/office/drawing/2014/main" id="{91DF394A-EF27-4D6D-A4E5-BE6A17E3E933}"/>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6030749" y="1799871"/>
            <a:ext cx="1502800" cy="1004310"/>
          </a:xfrm>
          <a:prstGeom prst="rect">
            <a:avLst/>
          </a:prstGeom>
        </p:spPr>
      </p:pic>
    </p:spTree>
    <p:extLst>
      <p:ext uri="{BB962C8B-B14F-4D97-AF65-F5344CB8AC3E}">
        <p14:creationId xmlns:p14="http://schemas.microsoft.com/office/powerpoint/2010/main" val="675425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713ED-4692-430E-ADC0-8035C94DE2FD}"/>
              </a:ext>
            </a:extLst>
          </p:cNvPr>
          <p:cNvSpPr>
            <a:spLocks noGrp="1"/>
          </p:cNvSpPr>
          <p:nvPr>
            <p:ph type="title"/>
          </p:nvPr>
        </p:nvSpPr>
        <p:spPr/>
        <p:txBody>
          <a:bodyPr/>
          <a:lstStyle/>
          <a:p>
            <a:r>
              <a:rPr lang="en-US" dirty="0"/>
              <a:t>NB 300-19-20 LTP</a:t>
            </a:r>
          </a:p>
        </p:txBody>
      </p:sp>
      <p:pic>
        <p:nvPicPr>
          <p:cNvPr id="4" name="Picture 3">
            <a:extLst>
              <a:ext uri="{FF2B5EF4-FFF2-40B4-BE49-F238E27FC236}">
                <a16:creationId xmlns:a16="http://schemas.microsoft.com/office/drawing/2014/main" id="{4B9CBC08-2A55-4F1C-83A1-1F85D6E18945}"/>
              </a:ext>
            </a:extLst>
          </p:cNvPr>
          <p:cNvPicPr>
            <a:picLocks noChangeAspect="1"/>
          </p:cNvPicPr>
          <p:nvPr/>
        </p:nvPicPr>
        <p:blipFill>
          <a:blip r:embed="rId3"/>
          <a:stretch>
            <a:fillRect/>
          </a:stretch>
        </p:blipFill>
        <p:spPr>
          <a:xfrm>
            <a:off x="1180626" y="1578769"/>
            <a:ext cx="6782747" cy="4669631"/>
          </a:xfrm>
          <a:prstGeom prst="rect">
            <a:avLst/>
          </a:prstGeom>
        </p:spPr>
      </p:pic>
      <p:sp>
        <p:nvSpPr>
          <p:cNvPr id="3" name="TextBox 2">
            <a:extLst>
              <a:ext uri="{FF2B5EF4-FFF2-40B4-BE49-F238E27FC236}">
                <a16:creationId xmlns:a16="http://schemas.microsoft.com/office/drawing/2014/main" id="{EED70118-DB94-4DAE-AED4-F63E42122AEB}"/>
              </a:ext>
            </a:extLst>
          </p:cNvPr>
          <p:cNvSpPr txBox="1"/>
          <p:nvPr/>
        </p:nvSpPr>
        <p:spPr>
          <a:xfrm>
            <a:off x="3086100" y="180975"/>
            <a:ext cx="3962400" cy="369332"/>
          </a:xfrm>
          <a:prstGeom prst="rect">
            <a:avLst/>
          </a:prstGeom>
          <a:noFill/>
        </p:spPr>
        <p:txBody>
          <a:bodyPr wrap="square" rtlCol="0">
            <a:spAutoFit/>
          </a:bodyPr>
          <a:lstStyle/>
          <a:p>
            <a:r>
              <a:rPr lang="en-US" dirty="0"/>
              <a:t>VETERAN MATRIX-</a:t>
            </a:r>
          </a:p>
        </p:txBody>
      </p:sp>
    </p:spTree>
    <p:extLst>
      <p:ext uri="{BB962C8B-B14F-4D97-AF65-F5344CB8AC3E}">
        <p14:creationId xmlns:p14="http://schemas.microsoft.com/office/powerpoint/2010/main" val="85603895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87807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87807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3F4CABA3B26D142BBA6DBE14584B872" ma:contentTypeVersion="4" ma:contentTypeDescription="Create a new document." ma:contentTypeScope="" ma:versionID="902f488bd62cc132a18661b661fc508c">
  <xsd:schema xmlns:xsd="http://www.w3.org/2001/XMLSchema" xmlns:xs="http://www.w3.org/2001/XMLSchema" xmlns:p="http://schemas.microsoft.com/office/2006/metadata/properties" xmlns:ns2="31d19c72-6a6b-44fa-aabf-101a31dbb917" targetNamespace="http://schemas.microsoft.com/office/2006/metadata/properties" ma:root="true" ma:fieldsID="d60bdb1e53577ea24581a77a417d09b8" ns2:_="">
    <xsd:import namespace="31d19c72-6a6b-44fa-aabf-101a31dbb917"/>
    <xsd:element name="properties">
      <xsd:complexType>
        <xsd:sequence>
          <xsd:element name="documentManagement">
            <xsd:complexType>
              <xsd:all>
                <xsd:element ref="ns2:MediaServiceMetadata" minOccurs="0"/>
                <xsd:element ref="ns2:MediaServiceFastMetadata" minOccurs="0"/>
                <xsd:element ref="ns2:Notes" minOccurs="0"/>
                <xsd:element ref="ns2:_x0079_bk6"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1d19c72-6a6b-44fa-aabf-101a31dbb9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Notes" ma:index="10" nillable="true" ma:displayName="Status" ma:default="Not Started" ma:format="Dropdown" ma:internalName="Notes">
      <xsd:simpleType>
        <xsd:restriction base="dms:Choice">
          <xsd:enumeration value="Review Complete"/>
          <xsd:enumeration value="Review in Progress"/>
          <xsd:enumeration value="Not Started"/>
        </xsd:restriction>
      </xsd:simpleType>
    </xsd:element>
    <xsd:element name="_x0079_bk6" ma:index="11" nillable="true" ma:displayName="Notes" ma:internalName="_x0079_bk6">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x0079_bk6 xmlns="31d19c72-6a6b-44fa-aabf-101a31dbb917" xsi:nil="true"/>
    <Notes xmlns="31d19c72-6a6b-44fa-aabf-101a31dbb917">Not Started</Note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1A45DD3-1E37-40CF-B689-E0BCA59FC1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1d19c72-6a6b-44fa-aabf-101a31dbb91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B055698-CA19-4F9C-9027-C86041EC6B72}">
  <ds:schemaRefs>
    <ds:schemaRef ds:uri="http://schemas.openxmlformats.org/package/2006/metadata/core-properties"/>
    <ds:schemaRef ds:uri="http://purl.org/dc/terms/"/>
    <ds:schemaRef ds:uri="http://schemas.microsoft.com/office/2006/documentManagement/types"/>
    <ds:schemaRef ds:uri="http://purl.org/dc/elements/1.1/"/>
    <ds:schemaRef ds:uri="http://schemas.microsoft.com/office/2006/metadata/properties"/>
    <ds:schemaRef ds:uri="http://schemas.microsoft.com/office/infopath/2007/PartnerControls"/>
    <ds:schemaRef ds:uri="31d19c72-6a6b-44fa-aabf-101a31dbb917"/>
    <ds:schemaRef ds:uri="http://www.w3.org/XML/1998/namespace"/>
    <ds:schemaRef ds:uri="http://purl.org/dc/dcmitype/"/>
  </ds:schemaRefs>
</ds:datastoreItem>
</file>

<file path=customXml/itemProps3.xml><?xml version="1.0" encoding="utf-8"?>
<ds:datastoreItem xmlns:ds="http://schemas.openxmlformats.org/officeDocument/2006/customXml" ds:itemID="{2F697CF9-1570-4EBE-A8A6-ECB65B45BCF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99</TotalTime>
  <Words>6648</Words>
  <Application>Microsoft Office PowerPoint</Application>
  <PresentationFormat>On-screen Show (4:3)</PresentationFormat>
  <Paragraphs>755</Paragraphs>
  <Slides>66</Slides>
  <Notes>45</Notes>
  <HiddenSlides>0</HiddenSlides>
  <MMClips>0</MMClips>
  <ScaleCrop>false</ScaleCrop>
  <HeadingPairs>
    <vt:vector size="8" baseType="variant">
      <vt:variant>
        <vt:lpstr>Fonts Used</vt:lpstr>
      </vt:variant>
      <vt:variant>
        <vt:i4>7</vt:i4>
      </vt:variant>
      <vt:variant>
        <vt:lpstr>Theme</vt:lpstr>
      </vt:variant>
      <vt:variant>
        <vt:i4>8</vt:i4>
      </vt:variant>
      <vt:variant>
        <vt:lpstr>Embedded OLE Servers</vt:lpstr>
      </vt:variant>
      <vt:variant>
        <vt:i4>1</vt:i4>
      </vt:variant>
      <vt:variant>
        <vt:lpstr>Slide Titles</vt:lpstr>
      </vt:variant>
      <vt:variant>
        <vt:i4>66</vt:i4>
      </vt:variant>
    </vt:vector>
  </HeadingPairs>
  <TitlesOfParts>
    <vt:vector size="82" baseType="lpstr">
      <vt:lpstr>Arial</vt:lpstr>
      <vt:lpstr>Baskerville Old Face</vt:lpstr>
      <vt:lpstr>Calibri</vt:lpstr>
      <vt:lpstr>Calibri Light</vt:lpstr>
      <vt:lpstr>Open Sans Extrabold</vt:lpstr>
      <vt:lpstr>Symbol</vt:lpstr>
      <vt:lpstr>Wingdings</vt:lpstr>
      <vt:lpstr>Office Theme</vt:lpstr>
      <vt:lpstr>Custom Design</vt:lpstr>
      <vt:lpstr>1_Custom Design</vt:lpstr>
      <vt:lpstr>2_Custom Design</vt:lpstr>
      <vt:lpstr>1_Office Theme</vt:lpstr>
      <vt:lpstr>2_Office Theme</vt:lpstr>
      <vt:lpstr>3_Office Theme</vt:lpstr>
      <vt:lpstr>3_Custom Design</vt:lpstr>
      <vt:lpstr>Acrobat Document</vt:lpstr>
      <vt:lpstr>PowerPoint Presentation</vt:lpstr>
      <vt:lpstr>PowerPoint Presentation</vt:lpstr>
      <vt:lpstr>Chief Lohr’s Priorities</vt:lpstr>
      <vt:lpstr>PowerPoint Presentation</vt:lpstr>
      <vt:lpstr>Policy Changes</vt:lpstr>
      <vt:lpstr>PowerPoint Presentation</vt:lpstr>
      <vt:lpstr>Continued</vt:lpstr>
      <vt:lpstr>PowerPoint Presentation</vt:lpstr>
      <vt:lpstr>NB 300-19-20 LTP</vt:lpstr>
      <vt:lpstr>PowerPoint Presentation</vt:lpstr>
      <vt:lpstr>PowerPoint Presentation</vt:lpstr>
      <vt:lpstr>PowerPoint Presentation</vt:lpstr>
      <vt:lpstr>2018 Farm Bill Training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Advance Payment - Notification</vt:lpstr>
      <vt:lpstr>Advance Payment - Application</vt:lpstr>
      <vt:lpstr>Advance Payment – 1245 Form</vt:lpstr>
      <vt:lpstr>Advance Payment (Funds not expend)</vt:lpstr>
      <vt:lpstr>PowerPoint Presentation</vt:lpstr>
      <vt:lpstr>PowerPoint Presentation</vt:lpstr>
      <vt:lpstr>PowerPoint Presentation</vt:lpstr>
      <vt:lpstr>PowerPoint Presentation</vt:lpstr>
      <vt:lpstr>2020 HPP in NM</vt:lpstr>
      <vt:lpstr>PowerPoint Presentation</vt:lpstr>
      <vt:lpstr>PowerPoint Presentation</vt:lpstr>
      <vt:lpstr>WMEs- Water Conservation Projects </vt:lpstr>
      <vt:lpstr>WME’s Review</vt:lpstr>
      <vt:lpstr>FSA Eligibility and Maps   </vt:lpstr>
      <vt:lpstr>PowerPoint Presentation</vt:lpstr>
      <vt:lpstr>EQIP  Incentive Contracts</vt:lpstr>
      <vt:lpstr>PowerPoint Presentation</vt:lpstr>
      <vt:lpstr>Incentive Contract Period </vt:lpstr>
      <vt:lpstr>PowerPoint Presentation</vt:lpstr>
      <vt:lpstr>High Priority Practices- EQIP Incentive</vt:lpstr>
      <vt:lpstr>Source Water Protection</vt:lpstr>
      <vt:lpstr>Source Water Protection Language in the 2018 Farm Bill  Section 1244(n): Source Water Protection Through Targeting of Agricultural Practices</vt:lpstr>
      <vt:lpstr>PowerPoint Presentation</vt:lpstr>
      <vt:lpstr>SWP Practices</vt:lpstr>
      <vt:lpstr>NRCS NM- Priority Source Water Watersheds </vt:lpstr>
      <vt:lpstr>PowerPoint Presentation</vt:lpstr>
      <vt:lpstr>Initiatives</vt:lpstr>
      <vt:lpstr>PowerPoint Presentation</vt:lpstr>
      <vt:lpstr>IN SUMMARY</vt:lpstr>
      <vt:lpstr>Hemp</vt:lpstr>
      <vt:lpstr>HEMP  </vt:lpstr>
      <vt:lpstr>HEMP  </vt:lpstr>
      <vt:lpstr>HEMP  </vt:lpstr>
      <vt:lpstr>HEMP  </vt:lpstr>
      <vt:lpstr>HEMP  </vt:lpstr>
      <vt:lpstr>HEMP  </vt:lpstr>
      <vt:lpstr>For more information refer to website below  https://www.ams.usda.gov/rules-regulations/hemp</vt:lpstr>
      <vt:lpstr>Conservation Planning and Program Contracting Tools Overview/CD &amp; Toolkit/CART</vt:lpstr>
      <vt:lpstr>Official Use of CD and CART</vt:lpstr>
      <vt:lpstr>CD/Toolkit</vt:lpstr>
      <vt:lpstr>PowerPoint Presentation</vt:lpstr>
      <vt:lpstr>Conservation Desktop</vt:lpstr>
      <vt:lpstr>Resource Concerns-Modifiers</vt:lpstr>
      <vt:lpstr>PowerPoint Presentation</vt:lpstr>
      <vt:lpstr>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Branch, Kenneth - NRCS, Albuquerque, NM</dc:creator>
  <cp:lastModifiedBy>Luna, Leonard - NRCS, Albuquerque, NM</cp:lastModifiedBy>
  <cp:revision>10</cp:revision>
  <dcterms:created xsi:type="dcterms:W3CDTF">2020-04-22T13:53:01Z</dcterms:created>
  <dcterms:modified xsi:type="dcterms:W3CDTF">2022-10-29T03:27:39Z</dcterms:modified>
</cp:coreProperties>
</file>