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Lst>
  <p:notesMasterIdLst>
    <p:notesMasterId r:id="rId19"/>
  </p:notesMasterIdLst>
  <p:sldIdLst>
    <p:sldId id="256" r:id="rId5"/>
    <p:sldId id="333" r:id="rId6"/>
    <p:sldId id="361" r:id="rId7"/>
    <p:sldId id="374" r:id="rId8"/>
    <p:sldId id="343" r:id="rId9"/>
    <p:sldId id="375" r:id="rId10"/>
    <p:sldId id="376" r:id="rId11"/>
    <p:sldId id="377" r:id="rId12"/>
    <p:sldId id="338" r:id="rId13"/>
    <p:sldId id="371" r:id="rId14"/>
    <p:sldId id="370" r:id="rId15"/>
    <p:sldId id="372" r:id="rId16"/>
    <p:sldId id="378" r:id="rId17"/>
    <p:sldId id="362" r:id="rId18"/>
  </p:sldIdLst>
  <p:sldSz cx="9144000" cy="6858000" type="screen4x3"/>
  <p:notesSz cx="7023100" cy="93091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right, Amanda - FSA, Albuquerque, NM" initials="WA-FAN" lastIdx="5" clrIdx="0">
    <p:extLst>
      <p:ext uri="{19B8F6BF-5375-455C-9EA6-DF929625EA0E}">
        <p15:presenceInfo xmlns:p15="http://schemas.microsoft.com/office/powerpoint/2012/main" userId="S::amanda.wright@usda.gov::0a8aa31d-4db1-40eb-9bef-cde2b9f2580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00"/>
    <a:srgbClr val="426B0C"/>
    <a:srgbClr val="D9DAF0"/>
    <a:srgbClr val="C5C5B7"/>
    <a:srgbClr val="92462C"/>
    <a:srgbClr val="B6B8CF"/>
    <a:srgbClr val="FEE2B7"/>
    <a:srgbClr val="FFFFFF"/>
    <a:srgbClr val="E7EDE6"/>
    <a:srgbClr val="FFEF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01" autoAdjust="0"/>
    <p:restoredTop sz="58570" autoAdjust="0"/>
  </p:normalViewPr>
  <p:slideViewPr>
    <p:cSldViewPr snapToGrid="0" snapToObjects="1" showGuides="1">
      <p:cViewPr varScale="1">
        <p:scale>
          <a:sx n="32" d="100"/>
          <a:sy n="32" d="100"/>
        </p:scale>
        <p:origin x="1824" y="19"/>
      </p:cViewPr>
      <p:guideLst>
        <p:guide orient="horz" pos="2160"/>
        <p:guide pos="2880"/>
      </p:guideLst>
    </p:cSldViewPr>
  </p:slideViewPr>
  <p:notesTextViewPr>
    <p:cViewPr>
      <p:scale>
        <a:sx n="3" d="2"/>
        <a:sy n="3" d="2"/>
      </p:scale>
      <p:origin x="0" y="0"/>
    </p:cViewPr>
  </p:notesTextViewPr>
  <p:sorterViewPr>
    <p:cViewPr>
      <p:scale>
        <a:sx n="100" d="100"/>
        <a:sy n="100" d="100"/>
      </p:scale>
      <p:origin x="0" y="-1528"/>
    </p:cViewPr>
  </p:sorterViewPr>
  <p:notesViewPr>
    <p:cSldViewPr snapToGrid="0" snapToObjects="1">
      <p:cViewPr varScale="1">
        <p:scale>
          <a:sx n="85" d="100"/>
          <a:sy n="85" d="100"/>
        </p:scale>
        <p:origin x="3030"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D1B75C0-76AD-4852-B07A-4AFFD29FFBBE}"/>
              </a:ext>
            </a:extLst>
          </p:cNvPr>
          <p:cNvSpPr>
            <a:spLocks noGrp="1"/>
          </p:cNvSpPr>
          <p:nvPr>
            <p:ph type="hdr" sz="quarter"/>
          </p:nvPr>
        </p:nvSpPr>
        <p:spPr>
          <a:xfrm>
            <a:off x="0" y="0"/>
            <a:ext cx="3043343" cy="467072"/>
          </a:xfrm>
          <a:prstGeom prst="rect">
            <a:avLst/>
          </a:prstGeom>
        </p:spPr>
        <p:txBody>
          <a:bodyPr vert="horz" lIns="93324" tIns="46662" rIns="93324" bIns="46662"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1F17AE64-1BCB-4A4D-84AD-78A788B2F35A}"/>
              </a:ext>
            </a:extLst>
          </p:cNvPr>
          <p:cNvSpPr>
            <a:spLocks noGrp="1"/>
          </p:cNvSpPr>
          <p:nvPr>
            <p:ph type="dt" idx="1"/>
          </p:nvPr>
        </p:nvSpPr>
        <p:spPr>
          <a:xfrm>
            <a:off x="3978132" y="0"/>
            <a:ext cx="3043343" cy="467072"/>
          </a:xfrm>
          <a:prstGeom prst="rect">
            <a:avLst/>
          </a:prstGeom>
        </p:spPr>
        <p:txBody>
          <a:bodyPr vert="horz" lIns="93324" tIns="46662" rIns="93324" bIns="46662" rtlCol="0"/>
          <a:lstStyle>
            <a:lvl1pPr algn="r" eaLnBrk="1" fontAlgn="auto" hangingPunct="1">
              <a:spcBef>
                <a:spcPts val="0"/>
              </a:spcBef>
              <a:spcAft>
                <a:spcPts val="0"/>
              </a:spcAft>
              <a:defRPr sz="1200">
                <a:latin typeface="+mn-lt"/>
              </a:defRPr>
            </a:lvl1pPr>
          </a:lstStyle>
          <a:p>
            <a:pPr>
              <a:defRPr/>
            </a:pPr>
            <a:fld id="{E9B8D01E-5B3F-445D-9121-D3991B545C3E}" type="datetimeFigureOut">
              <a:rPr lang="en-US"/>
              <a:pPr>
                <a:defRPr/>
              </a:pPr>
              <a:t>10/28/2022</a:t>
            </a:fld>
            <a:endParaRPr lang="en-US"/>
          </a:p>
        </p:txBody>
      </p:sp>
      <p:sp>
        <p:nvSpPr>
          <p:cNvPr id="4" name="Slide Image Placeholder 3">
            <a:extLst>
              <a:ext uri="{FF2B5EF4-FFF2-40B4-BE49-F238E27FC236}">
                <a16:creationId xmlns:a16="http://schemas.microsoft.com/office/drawing/2014/main" id="{32DC11F1-2CC9-45BF-BBFF-15078E05332A}"/>
              </a:ext>
            </a:extLst>
          </p:cNvPr>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24" tIns="46662" rIns="93324" bIns="46662" rtlCol="0" anchor="ctr"/>
          <a:lstStyle/>
          <a:p>
            <a:pPr lvl="0"/>
            <a:endParaRPr lang="en-US" noProof="0"/>
          </a:p>
        </p:txBody>
      </p:sp>
      <p:sp>
        <p:nvSpPr>
          <p:cNvPr id="5" name="Notes Placeholder 4">
            <a:extLst>
              <a:ext uri="{FF2B5EF4-FFF2-40B4-BE49-F238E27FC236}">
                <a16:creationId xmlns:a16="http://schemas.microsoft.com/office/drawing/2014/main" id="{1478EAEC-57C2-4C00-8F3B-A3426A3AD00D}"/>
              </a:ext>
            </a:extLst>
          </p:cNvPr>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78693390-ED7A-4A3B-9660-4A57DE3269BC}"/>
              </a:ext>
            </a:extLst>
          </p:cNvPr>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C7E02544-CAFB-4C6E-BAD7-59C8AAFA3C37}"/>
              </a:ext>
            </a:extLst>
          </p:cNvPr>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eaLnBrk="1" fontAlgn="auto" hangingPunct="1">
              <a:spcBef>
                <a:spcPts val="0"/>
              </a:spcBef>
              <a:spcAft>
                <a:spcPts val="0"/>
              </a:spcAft>
              <a:defRPr sz="1200">
                <a:latin typeface="+mn-lt"/>
              </a:defRPr>
            </a:lvl1pPr>
          </a:lstStyle>
          <a:p>
            <a:pPr>
              <a:defRPr/>
            </a:pPr>
            <a:fld id="{921A9E1F-97DC-42D8-AAD8-763F8B54AFD7}"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86D4D56F-D3F9-4413-AC7D-0A4E3977549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3DCD2AE6-FDEE-4E9C-BB1E-4E158E377C3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Hello!</a:t>
            </a:r>
          </a:p>
        </p:txBody>
      </p:sp>
      <p:sp>
        <p:nvSpPr>
          <p:cNvPr id="10244" name="Slide Number Placeholder 3">
            <a:extLst>
              <a:ext uri="{FF2B5EF4-FFF2-40B4-BE49-F238E27FC236}">
                <a16:creationId xmlns:a16="http://schemas.microsoft.com/office/drawing/2014/main" id="{2BE2CE9A-68C5-4AD5-938F-684DECDA16B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58255" indent="-291636">
              <a:defRPr>
                <a:solidFill>
                  <a:schemeClr val="tx1"/>
                </a:solidFill>
                <a:latin typeface="Calibri" panose="020F0502020204030204" pitchFamily="34" charset="0"/>
              </a:defRPr>
            </a:lvl2pPr>
            <a:lvl3pPr marL="1166546" indent="-233309">
              <a:defRPr>
                <a:solidFill>
                  <a:schemeClr val="tx1"/>
                </a:solidFill>
                <a:latin typeface="Calibri" panose="020F0502020204030204" pitchFamily="34" charset="0"/>
              </a:defRPr>
            </a:lvl3pPr>
            <a:lvl4pPr marL="1633164" indent="-233309">
              <a:defRPr>
                <a:solidFill>
                  <a:schemeClr val="tx1"/>
                </a:solidFill>
                <a:latin typeface="Calibri" panose="020F0502020204030204" pitchFamily="34" charset="0"/>
              </a:defRPr>
            </a:lvl4pPr>
            <a:lvl5pPr marL="2099782" indent="-233309">
              <a:defRPr>
                <a:solidFill>
                  <a:schemeClr val="tx1"/>
                </a:solidFill>
                <a:latin typeface="Calibri" panose="020F0502020204030204" pitchFamily="34" charset="0"/>
              </a:defRPr>
            </a:lvl5pPr>
            <a:lvl6pPr marL="2566401" indent="-233309" eaLnBrk="0" fontAlgn="base" hangingPunct="0">
              <a:spcBef>
                <a:spcPct val="0"/>
              </a:spcBef>
              <a:spcAft>
                <a:spcPct val="0"/>
              </a:spcAft>
              <a:defRPr>
                <a:solidFill>
                  <a:schemeClr val="tx1"/>
                </a:solidFill>
                <a:latin typeface="Calibri" panose="020F0502020204030204" pitchFamily="34" charset="0"/>
              </a:defRPr>
            </a:lvl6pPr>
            <a:lvl7pPr marL="3033019" indent="-233309" eaLnBrk="0" fontAlgn="base" hangingPunct="0">
              <a:spcBef>
                <a:spcPct val="0"/>
              </a:spcBef>
              <a:spcAft>
                <a:spcPct val="0"/>
              </a:spcAft>
              <a:defRPr>
                <a:solidFill>
                  <a:schemeClr val="tx1"/>
                </a:solidFill>
                <a:latin typeface="Calibri" panose="020F0502020204030204" pitchFamily="34" charset="0"/>
              </a:defRPr>
            </a:lvl7pPr>
            <a:lvl8pPr marL="3499637" indent="-233309" eaLnBrk="0" fontAlgn="base" hangingPunct="0">
              <a:spcBef>
                <a:spcPct val="0"/>
              </a:spcBef>
              <a:spcAft>
                <a:spcPct val="0"/>
              </a:spcAft>
              <a:defRPr>
                <a:solidFill>
                  <a:schemeClr val="tx1"/>
                </a:solidFill>
                <a:latin typeface="Calibri" panose="020F0502020204030204" pitchFamily="34" charset="0"/>
              </a:defRPr>
            </a:lvl8pPr>
            <a:lvl9pPr marL="3966256" indent="-233309"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4803C645-03DA-4414-ABA7-6BD0138C373C}" type="slidenum">
              <a:rPr lang="en-US" altLang="en-US" smtClean="0"/>
              <a:pPr fontAlgn="base">
                <a:spcBef>
                  <a:spcPct val="0"/>
                </a:spcBef>
                <a:spcAft>
                  <a:spcPct val="0"/>
                </a:spcAft>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Historically, SRR’s for each county have been calculated by the National Office where the county average dryland rental rate (county AVGRT) is multiplied by a set of soil-specific productivity factors for the county.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Slide 7 = IF they ask about productivity factors…  Under historical, it meant that a particular soil could have a productivity factor over 1% making that soil ‘worth’ more than the average rate (</a:t>
            </a:r>
            <a:r>
              <a:rPr lang="en-US" sz="1200" kern="1200" dirty="0" err="1">
                <a:solidFill>
                  <a:schemeClr val="tx1"/>
                </a:solidFill>
                <a:effectLst/>
                <a:latin typeface="+mn-lt"/>
                <a:ea typeface="+mn-ea"/>
                <a:cs typeface="+mn-cs"/>
              </a:rPr>
              <a:t>ie</a:t>
            </a:r>
            <a:r>
              <a:rPr lang="en-US" sz="1200" kern="1200" dirty="0">
                <a:solidFill>
                  <a:schemeClr val="tx1"/>
                </a:solidFill>
                <a:effectLst/>
                <a:latin typeface="+mn-lt"/>
                <a:ea typeface="+mn-ea"/>
                <a:cs typeface="+mn-cs"/>
              </a:rPr>
              <a:t> $19 * 1.2% productivity = $23).   </a:t>
            </a:r>
          </a:p>
          <a:p>
            <a:r>
              <a:rPr lang="en-US" sz="1200" kern="1200" dirty="0">
                <a:solidFill>
                  <a:schemeClr val="tx1"/>
                </a:solidFill>
                <a:effectLst/>
                <a:latin typeface="+mn-lt"/>
                <a:ea typeface="+mn-ea"/>
                <a:cs typeface="+mn-cs"/>
              </a:rPr>
              <a:t>Slide 9 &amp; 10 = These </a:t>
            </a:r>
            <a:r>
              <a:rPr lang="en-US" sz="1200" i="1" kern="1200" dirty="0">
                <a:solidFill>
                  <a:schemeClr val="tx1"/>
                </a:solidFill>
                <a:effectLst/>
                <a:latin typeface="+mn-lt"/>
                <a:ea typeface="+mn-ea"/>
                <a:cs typeface="+mn-cs"/>
              </a:rPr>
              <a:t>are</a:t>
            </a:r>
            <a:r>
              <a:rPr lang="en-US" sz="1200" kern="1200" dirty="0">
                <a:solidFill>
                  <a:schemeClr val="tx1"/>
                </a:solidFill>
                <a:effectLst/>
                <a:latin typeface="+mn-lt"/>
                <a:ea typeface="+mn-ea"/>
                <a:cs typeface="+mn-cs"/>
              </a:rPr>
              <a:t> the Average County Rental Rates listed…  The actual Soil Rental Rate is going to be 85% of that rate rounded to the nearest whole dollar for the general signup and will be subject to change annually.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At present, the Deputy of Farm Programs (DAFP) reviews the most recent Cash Rents Surveys administered by NASS, generates county average dryland cash rent estimates based on the survey data, then uses those estimates as the foundation for the county average rental rates.</a:t>
            </a:r>
          </a:p>
          <a:p>
            <a:r>
              <a:rPr lang="en-US" sz="1200" kern="1200" dirty="0">
                <a:solidFill>
                  <a:schemeClr val="tx1"/>
                </a:solidFill>
                <a:effectLst/>
                <a:latin typeface="+mn-lt"/>
                <a:ea typeface="+mn-ea"/>
                <a:cs typeface="+mn-cs"/>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Under present rules, the productivity factor will not go over 1%, but can fall below for a particular soil (</a:t>
            </a:r>
            <a:r>
              <a:rPr lang="en-US" sz="1200" kern="1200" dirty="0" err="1">
                <a:solidFill>
                  <a:schemeClr val="tx1"/>
                </a:solidFill>
                <a:effectLst/>
                <a:latin typeface="+mn-lt"/>
                <a:ea typeface="+mn-ea"/>
                <a:cs typeface="+mn-cs"/>
              </a:rPr>
              <a:t>ie</a:t>
            </a:r>
            <a:r>
              <a:rPr lang="en-US" sz="1200" kern="1200" dirty="0">
                <a:solidFill>
                  <a:schemeClr val="tx1"/>
                </a:solidFill>
                <a:effectLst/>
                <a:latin typeface="+mn-lt"/>
                <a:ea typeface="+mn-ea"/>
                <a:cs typeface="+mn-cs"/>
              </a:rPr>
              <a:t> $19 * 90% = $17).  (This seemed to affect Roosevelt and Quay land quite a bit more substantially than Curry as the sandier the soils the lower the productivity rate!  Most of Curry’s really sandy soils were already enrolled in CRP.)</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pPr>
              <a:defRPr/>
            </a:pPr>
            <a:fld id="{921A9E1F-97DC-42D8-AAD8-763F8B54AFD7}" type="slidenum">
              <a:rPr lang="en-US" smtClean="0"/>
              <a:pPr>
                <a:defRPr/>
              </a:pPr>
              <a:t>10</a:t>
            </a:fld>
            <a:endParaRPr lang="en-US"/>
          </a:p>
        </p:txBody>
      </p:sp>
    </p:spTree>
    <p:extLst>
      <p:ext uri="{BB962C8B-B14F-4D97-AF65-F5344CB8AC3E}">
        <p14:creationId xmlns:p14="http://schemas.microsoft.com/office/powerpoint/2010/main" val="5689061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SRR’s are soil specific rental rates used to calculate the payment rate for CRP cropland offers and contracts.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County-average rental rates are used to calculate SRR for cropland.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Cash Rents and Leases Survey administered by the NASS generates county-average dryland cash rent estimates, which are the foundation for establishing a county-average cropland rental rate for CRP. </a:t>
            </a:r>
          </a:p>
        </p:txBody>
      </p:sp>
      <p:sp>
        <p:nvSpPr>
          <p:cNvPr id="4" name="Slide Number Placeholder 3"/>
          <p:cNvSpPr>
            <a:spLocks noGrp="1"/>
          </p:cNvSpPr>
          <p:nvPr>
            <p:ph type="sldNum" sz="quarter" idx="5"/>
          </p:nvPr>
        </p:nvSpPr>
        <p:spPr/>
        <p:txBody>
          <a:bodyPr/>
          <a:lstStyle/>
          <a:p>
            <a:pPr>
              <a:defRPr/>
            </a:pPr>
            <a:fld id="{921A9E1F-97DC-42D8-AAD8-763F8B54AFD7}" type="slidenum">
              <a:rPr lang="en-US" smtClean="0"/>
              <a:pPr>
                <a:defRPr/>
              </a:pPr>
              <a:t>11</a:t>
            </a:fld>
            <a:endParaRPr lang="en-US"/>
          </a:p>
        </p:txBody>
      </p:sp>
    </p:spTree>
    <p:extLst>
      <p:ext uri="{BB962C8B-B14F-4D97-AF65-F5344CB8AC3E}">
        <p14:creationId xmlns:p14="http://schemas.microsoft.com/office/powerpoint/2010/main" val="6334742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2020 Soil Rates in New Mexico are as follows:</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pPr>
              <a:defRPr/>
            </a:pPr>
            <a:fld id="{921A9E1F-97DC-42D8-AAD8-763F8B54AFD7}" type="slidenum">
              <a:rPr lang="en-US" smtClean="0"/>
              <a:pPr>
                <a:defRPr/>
              </a:pPr>
              <a:t>12</a:t>
            </a:fld>
            <a:endParaRPr lang="en-US"/>
          </a:p>
        </p:txBody>
      </p:sp>
    </p:spTree>
    <p:extLst>
      <p:ext uri="{BB962C8B-B14F-4D97-AF65-F5344CB8AC3E}">
        <p14:creationId xmlns:p14="http://schemas.microsoft.com/office/powerpoint/2010/main" val="8059190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2020 Soil Rates in New Mexico are as follows: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of the rates is open for the FSA County Committees to review.  The FSA State Offices have until October 19, 2020, to submit any recommendations for alternative rates</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pPr>
              <a:defRPr/>
            </a:pPr>
            <a:fld id="{921A9E1F-97DC-42D8-AAD8-763F8B54AFD7}" type="slidenum">
              <a:rPr lang="en-US" smtClean="0"/>
              <a:pPr>
                <a:defRPr/>
              </a:pPr>
              <a:t>13</a:t>
            </a:fld>
            <a:endParaRPr lang="en-US"/>
          </a:p>
        </p:txBody>
      </p:sp>
    </p:spTree>
    <p:extLst>
      <p:ext uri="{BB962C8B-B14F-4D97-AF65-F5344CB8AC3E}">
        <p14:creationId xmlns:p14="http://schemas.microsoft.com/office/powerpoint/2010/main" val="16573894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921A9E1F-97DC-42D8-AAD8-763F8B54AFD7}" type="slidenum">
              <a:rPr lang="en-US" smtClean="0"/>
              <a:pPr>
                <a:defRPr/>
              </a:pPr>
              <a:t>14</a:t>
            </a:fld>
            <a:endParaRPr lang="en-US"/>
          </a:p>
        </p:txBody>
      </p:sp>
    </p:spTree>
    <p:extLst>
      <p:ext uri="{BB962C8B-B14F-4D97-AF65-F5344CB8AC3E}">
        <p14:creationId xmlns:p14="http://schemas.microsoft.com/office/powerpoint/2010/main" val="10298309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21A9E1F-97DC-42D8-AAD8-763F8B54AFD7}" type="slidenum">
              <a:rPr lang="en-US" smtClean="0"/>
              <a:pPr>
                <a:defRPr/>
              </a:pPr>
              <a:t>2</a:t>
            </a:fld>
            <a:endParaRPr lang="en-US"/>
          </a:p>
        </p:txBody>
      </p:sp>
    </p:spTree>
    <p:extLst>
      <p:ext uri="{BB962C8B-B14F-4D97-AF65-F5344CB8AC3E}">
        <p14:creationId xmlns:p14="http://schemas.microsoft.com/office/powerpoint/2010/main" val="4170403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39020" y="4188178"/>
            <a:ext cx="5618480" cy="5120922"/>
          </a:xfrm>
        </p:spPr>
        <p:txBody>
          <a:bodyPr/>
          <a:lstStyle/>
          <a:p>
            <a:r>
              <a:rPr lang="en-US" sz="1100" dirty="0">
                <a:solidFill>
                  <a:srgbClr val="00B050"/>
                </a:solidFill>
              </a:rPr>
              <a:t>The purpose of the project </a:t>
            </a:r>
            <a:r>
              <a:rPr lang="en-US" sz="1200" b="0" i="0" u="none" strike="noStrike" kern="1200" baseline="0" dirty="0">
                <a:solidFill>
                  <a:schemeClr val="tx1"/>
                </a:solidFill>
                <a:latin typeface="+mn-lt"/>
                <a:ea typeface="+mn-ea"/>
                <a:cs typeface="+mn-cs"/>
              </a:rPr>
              <a:t>allows State Offices to address local wildlife conservation needs.  Further SAFE allows producers to install practices that benefit high priority State wildlife conservation objectives by using targeted restoration of vital habitat. This cooperative conservation effort is based on locally developed conservation proposals that address State’s highest priority wildlife objectives before the practice may be implemented. </a:t>
            </a: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CPA’s and conservation priority wildlife, water quality, and air quality zones used in general CRP signup 49 were </a:t>
            </a:r>
            <a:endParaRPr lang="en-US" sz="1100" dirty="0">
              <a:solidFill>
                <a:srgbClr val="00B050"/>
              </a:solidFill>
            </a:endParaRPr>
          </a:p>
        </p:txBody>
      </p:sp>
      <p:sp>
        <p:nvSpPr>
          <p:cNvPr id="4" name="Slide Number Placeholder 3"/>
          <p:cNvSpPr>
            <a:spLocks noGrp="1"/>
          </p:cNvSpPr>
          <p:nvPr>
            <p:ph type="sldNum" sz="quarter" idx="5"/>
          </p:nvPr>
        </p:nvSpPr>
        <p:spPr/>
        <p:txBody>
          <a:bodyPr/>
          <a:lstStyle/>
          <a:p>
            <a:pPr>
              <a:defRPr/>
            </a:pPr>
            <a:fld id="{921A9E1F-97DC-42D8-AAD8-763F8B54AFD7}" type="slidenum">
              <a:rPr lang="en-US" smtClean="0"/>
              <a:pPr>
                <a:defRPr/>
              </a:pPr>
              <a:t>3</a:t>
            </a:fld>
            <a:endParaRPr lang="en-US"/>
          </a:p>
        </p:txBody>
      </p:sp>
    </p:spTree>
    <p:extLst>
      <p:ext uri="{BB962C8B-B14F-4D97-AF65-F5344CB8AC3E}">
        <p14:creationId xmlns:p14="http://schemas.microsoft.com/office/powerpoint/2010/main" val="9647317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solidFill>
                  <a:srgbClr val="00B050"/>
                </a:solidFill>
              </a:rPr>
              <a:t>In late April there was a call for FSA to review existing SAFE projects, where New Mexico has one that includes 2,600 acres in Lea County. </a:t>
            </a:r>
            <a:endParaRPr lang="en-US" sz="1200"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921A9E1F-97DC-42D8-AAD8-763F8B54AFD7}" type="slidenum">
              <a:rPr lang="en-US" smtClean="0"/>
              <a:pPr>
                <a:defRPr/>
              </a:pPr>
              <a:t>4</a:t>
            </a:fld>
            <a:endParaRPr lang="en-US"/>
          </a:p>
        </p:txBody>
      </p:sp>
    </p:spTree>
    <p:extLst>
      <p:ext uri="{BB962C8B-B14F-4D97-AF65-F5344CB8AC3E}">
        <p14:creationId xmlns:p14="http://schemas.microsoft.com/office/powerpoint/2010/main" val="7053127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The current SAFE Project is made up of 2,600 acres all of which are occupied with three CRP contracts.  Those contracts will expire in September 2023.  To date, contracts are in compliance with the requirements as outlined in the 2007 SAFE project and terms and condition the CRP program.  In consultation with NRCS, this project continues to meet the criteria in Exhibit 1 of Notice CRP 897 as originally proposed and approved.  The FSA is continuing to reap the benefits of the CRP project as well as the goal of the SAFE project. </a:t>
            </a:r>
          </a:p>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921A9E1F-97DC-42D8-AAD8-763F8B54AFD7}" type="slidenum">
              <a:rPr lang="en-US" smtClean="0"/>
              <a:pPr>
                <a:defRPr/>
              </a:pPr>
              <a:t>5</a:t>
            </a:fld>
            <a:endParaRPr lang="en-US"/>
          </a:p>
        </p:txBody>
      </p:sp>
    </p:spTree>
    <p:extLst>
      <p:ext uri="{BB962C8B-B14F-4D97-AF65-F5344CB8AC3E}">
        <p14:creationId xmlns:p14="http://schemas.microsoft.com/office/powerpoint/2010/main" val="778473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2020 State of New Mexico Lesser Prairie-Chicken Habitat SAFE Proposal is requesting 5,200 acres. Although the focus of the SAFE proposal is for the Lesser Prairie Chicken, the expansion of the LPC habitat restoration will also benefit the species listed below.  Some may consider the following pests, predators, or family; they are all a part of the ecosystem as the species know it:</a:t>
            </a:r>
          </a:p>
          <a:p>
            <a:r>
              <a:rPr lang="en-US" sz="1200" kern="1200" dirty="0">
                <a:solidFill>
                  <a:schemeClr val="tx1"/>
                </a:solidFill>
                <a:effectLst/>
                <a:latin typeface="+mn-lt"/>
                <a:ea typeface="+mn-ea"/>
                <a:cs typeface="+mn-cs"/>
              </a:rPr>
              <a:t> </a:t>
            </a:r>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921A9E1F-97DC-42D8-AAD8-763F8B54AFD7}" type="slidenum">
              <a:rPr lang="en-US" smtClean="0"/>
              <a:pPr>
                <a:defRPr/>
              </a:pPr>
              <a:t>6</a:t>
            </a:fld>
            <a:endParaRPr lang="en-US"/>
          </a:p>
        </p:txBody>
      </p:sp>
    </p:spTree>
    <p:extLst>
      <p:ext uri="{BB962C8B-B14F-4D97-AF65-F5344CB8AC3E}">
        <p14:creationId xmlns:p14="http://schemas.microsoft.com/office/powerpoint/2010/main" val="3863345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5,200 acres includes an additional 2,600 acres in Lea County and establish 2,600 acres in Roosevelt County.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921A9E1F-97DC-42D8-AAD8-763F8B54AFD7}" type="slidenum">
              <a:rPr lang="en-US" smtClean="0"/>
              <a:pPr>
                <a:defRPr/>
              </a:pPr>
              <a:t>7</a:t>
            </a:fld>
            <a:endParaRPr lang="en-US"/>
          </a:p>
        </p:txBody>
      </p:sp>
    </p:spTree>
    <p:extLst>
      <p:ext uri="{BB962C8B-B14F-4D97-AF65-F5344CB8AC3E}">
        <p14:creationId xmlns:p14="http://schemas.microsoft.com/office/powerpoint/2010/main" val="1127411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Required actions by both the New Mexico FSA State Committee and State Technical Committee have been taken in between meetings as well as on behalf of the committees.  The STC reaffirmed the action on September 10, 2020, now the action needs to be reaffirmed with the State Technical Committee.  Both set of minutes will be sent to </a:t>
            </a:r>
            <a:r>
              <a:rPr lang="en-US" sz="1200" kern="1200">
                <a:solidFill>
                  <a:schemeClr val="tx1"/>
                </a:solidFill>
                <a:effectLst/>
                <a:latin typeface="+mn-lt"/>
                <a:ea typeface="+mn-ea"/>
                <a:cs typeface="+mn-cs"/>
              </a:rPr>
              <a:t>the National </a:t>
            </a:r>
            <a:r>
              <a:rPr lang="en-US" sz="1200" kern="1200" dirty="0">
                <a:solidFill>
                  <a:schemeClr val="tx1"/>
                </a:solidFill>
                <a:effectLst/>
                <a:latin typeface="+mn-lt"/>
                <a:ea typeface="+mn-ea"/>
                <a:cs typeface="+mn-cs"/>
              </a:rPr>
              <a:t>Office to complete the file.</a:t>
            </a:r>
          </a:p>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921A9E1F-97DC-42D8-AAD8-763F8B54AFD7}" type="slidenum">
              <a:rPr lang="en-US" smtClean="0"/>
              <a:pPr>
                <a:defRPr/>
              </a:pPr>
              <a:t>8</a:t>
            </a:fld>
            <a:endParaRPr lang="en-US"/>
          </a:p>
        </p:txBody>
      </p:sp>
    </p:spTree>
    <p:extLst>
      <p:ext uri="{BB962C8B-B14F-4D97-AF65-F5344CB8AC3E}">
        <p14:creationId xmlns:p14="http://schemas.microsoft.com/office/powerpoint/2010/main" val="27145273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SRR’s are soil-specific estimates of dryland rental rates used to set maximum annual payment rates for CRP cropland offers and contracts. </a:t>
            </a:r>
          </a:p>
          <a:p>
            <a:r>
              <a:rPr lang="en-US" sz="1200" kern="1200" dirty="0">
                <a:solidFill>
                  <a:schemeClr val="tx1"/>
                </a:solidFill>
                <a:effectLst/>
                <a:latin typeface="+mn-lt"/>
                <a:ea typeface="+mn-ea"/>
                <a:cs typeface="+mn-cs"/>
              </a:rPr>
              <a:t> </a:t>
            </a:r>
          </a:p>
          <a:p>
            <a:r>
              <a:rPr lang="en-US" sz="1200" b="0" i="0" u="none" strike="noStrike" kern="1200" baseline="0" dirty="0">
                <a:solidFill>
                  <a:schemeClr val="tx1"/>
                </a:solidFill>
                <a:latin typeface="+mn-lt"/>
                <a:ea typeface="+mn-ea"/>
                <a:cs typeface="+mn-cs"/>
              </a:rPr>
              <a:t>These payment rates are set at the minimum amount needed to attract offers to enroll in CRP, minimizing market distortions. </a:t>
            </a:r>
          </a:p>
          <a:p>
            <a:endParaRPr lang="en-US" sz="1200" b="0" i="0" u="none" strike="noStrike" kern="1200" baseline="0" dirty="0">
              <a:solidFill>
                <a:schemeClr val="tx1"/>
              </a:solidFill>
              <a:effectLst/>
              <a:latin typeface="+mn-lt"/>
              <a:ea typeface="+mn-ea"/>
              <a:cs typeface="+mn-cs"/>
            </a:endParaRPr>
          </a:p>
          <a:p>
            <a:r>
              <a:rPr lang="en-US" sz="1200" b="0" i="0" u="none" strike="noStrike" kern="1200" baseline="0" dirty="0">
                <a:solidFill>
                  <a:schemeClr val="tx1"/>
                </a:solidFill>
                <a:latin typeface="+mn-lt"/>
                <a:ea typeface="+mn-ea"/>
                <a:cs typeface="+mn-cs"/>
              </a:rPr>
              <a:t>An annual review and update to the county-average rental rate, and SRR, ensure that CRP payment rates are set at an amount to encourage enrollment of eligible land and not impact the local land rental market.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921A9E1F-97DC-42D8-AAD8-763F8B54AFD7}" type="slidenum">
              <a:rPr lang="en-US" smtClean="0"/>
              <a:pPr>
                <a:defRPr/>
              </a:pPr>
              <a:t>9</a:t>
            </a:fld>
            <a:endParaRPr lang="en-US"/>
          </a:p>
        </p:txBody>
      </p:sp>
    </p:spTree>
    <p:extLst>
      <p:ext uri="{BB962C8B-B14F-4D97-AF65-F5344CB8AC3E}">
        <p14:creationId xmlns:p14="http://schemas.microsoft.com/office/powerpoint/2010/main" val="16461479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33135C-5EAC-4818-AF0F-88853816A142}"/>
              </a:ext>
            </a:extLst>
          </p:cNvPr>
          <p:cNvPicPr>
            <a:picLocks noChangeAspect="1"/>
          </p:cNvPicPr>
          <p:nvPr userDrawn="1"/>
        </p:nvPicPr>
        <p:blipFill>
          <a:blip r:embed="rId3"/>
          <a:stretch>
            <a:fillRect/>
          </a:stretch>
        </p:blipFill>
        <p:spPr>
          <a:xfrm>
            <a:off x="181415" y="1285148"/>
            <a:ext cx="5011687" cy="4080482"/>
          </a:xfrm>
          <a:prstGeom prst="rect">
            <a:avLst/>
          </a:prstGeom>
        </p:spPr>
      </p:pic>
      <p:pic>
        <p:nvPicPr>
          <p:cNvPr id="3" name="Picture 2">
            <a:extLst>
              <a:ext uri="{FF2B5EF4-FFF2-40B4-BE49-F238E27FC236}">
                <a16:creationId xmlns:a16="http://schemas.microsoft.com/office/drawing/2014/main" id="{94D45916-0328-4992-A57E-6AC3039EDD8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323273" y="1285148"/>
            <a:ext cx="3639312" cy="2048256"/>
          </a:xfrm>
          <a:prstGeom prst="rect">
            <a:avLst/>
          </a:prstGeom>
        </p:spPr>
      </p:pic>
      <p:pic>
        <p:nvPicPr>
          <p:cNvPr id="6" name="Picture 5">
            <a:extLst>
              <a:ext uri="{FF2B5EF4-FFF2-40B4-BE49-F238E27FC236}">
                <a16:creationId xmlns:a16="http://schemas.microsoft.com/office/drawing/2014/main" id="{2FE02655-48B4-4675-9F6F-09F84198B75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320358" y="3429001"/>
            <a:ext cx="3642228" cy="1936630"/>
          </a:xfrm>
          <a:prstGeom prst="rect">
            <a:avLst/>
          </a:prstGeom>
        </p:spPr>
      </p:pic>
    </p:spTree>
    <p:extLst>
      <p:ext uri="{BB962C8B-B14F-4D97-AF65-F5344CB8AC3E}">
        <p14:creationId xmlns:p14="http://schemas.microsoft.com/office/powerpoint/2010/main" val="1583647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0">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7FD4CC8-8663-42C1-B4DD-16EE07A1C784}"/>
              </a:ext>
            </a:extLst>
          </p:cNvPr>
          <p:cNvSpPr/>
          <p:nvPr userDrawn="1"/>
        </p:nvSpPr>
        <p:spPr>
          <a:xfrm>
            <a:off x="0" y="1289098"/>
            <a:ext cx="5429140" cy="4083116"/>
          </a:xfrm>
          <a:prstGeom prst="rect">
            <a:avLst/>
          </a:prstGeom>
          <a:solidFill>
            <a:srgbClr val="003A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6F86BD8E-DD8C-40E6-BE95-500572E303D4}"/>
              </a:ext>
            </a:extLst>
          </p:cNvPr>
          <p:cNvSpPr/>
          <p:nvPr userDrawn="1"/>
        </p:nvSpPr>
        <p:spPr>
          <a:xfrm>
            <a:off x="0" y="6611779"/>
            <a:ext cx="1491114" cy="246221"/>
          </a:xfrm>
          <a:prstGeom prst="rect">
            <a:avLst/>
          </a:prstGeom>
        </p:spPr>
        <p:txBody>
          <a:bodyPr wrap="none">
            <a:spAutoFit/>
          </a:bodyPr>
          <a:lstStyle/>
          <a:p>
            <a:pPr algn="l">
              <a:defRPr/>
            </a:pPr>
            <a:r>
              <a:rPr lang="en-US" sz="1000" b="0" dirty="0">
                <a:solidFill>
                  <a:schemeClr val="bg1"/>
                </a:solidFill>
              </a:rPr>
              <a:t>Images Courtesy of NRCS</a:t>
            </a:r>
          </a:p>
        </p:txBody>
      </p:sp>
    </p:spTree>
    <p:extLst>
      <p:ext uri="{BB962C8B-B14F-4D97-AF65-F5344CB8AC3E}">
        <p14:creationId xmlns:p14="http://schemas.microsoft.com/office/powerpoint/2010/main" val="562867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userDrawn="1">
            <p:ph idx="1"/>
          </p:nvPr>
        </p:nvSpPr>
        <p:spPr>
          <a:xfrm>
            <a:off x="163902" y="1825625"/>
            <a:ext cx="7384979" cy="4351338"/>
          </a:xfrm>
        </p:spPr>
        <p:txBody>
          <a:bodyPr/>
          <a:lstStyle>
            <a:lvl1pPr marL="0" indent="0">
              <a:buNone/>
              <a:defRPr b="1">
                <a:solidFill>
                  <a:srgbClr val="065744"/>
                </a:solidFill>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userDrawn="1">
            <p:ph type="title"/>
          </p:nvPr>
        </p:nvSpPr>
        <p:spPr>
          <a:xfrm>
            <a:off x="163902" y="992188"/>
            <a:ext cx="7384979" cy="698500"/>
          </a:xfrm>
        </p:spPr>
        <p:txBody>
          <a:bodyPr/>
          <a:lstStyle>
            <a:lvl1pPr>
              <a:defRPr sz="3200" b="1"/>
            </a:lvl1pPr>
          </a:lstStyle>
          <a:p>
            <a:endParaRPr lang="en-US" dirty="0"/>
          </a:p>
        </p:txBody>
      </p:sp>
      <p:sp>
        <p:nvSpPr>
          <p:cNvPr id="14" name="Slide Number Placeholder 8">
            <a:extLst>
              <a:ext uri="{FF2B5EF4-FFF2-40B4-BE49-F238E27FC236}">
                <a16:creationId xmlns:a16="http://schemas.microsoft.com/office/drawing/2014/main" id="{5932F3A2-6EC8-4A1A-B559-CB7974A447C0}"/>
              </a:ext>
            </a:extLst>
          </p:cNvPr>
          <p:cNvSpPr txBox="1">
            <a:spLocks/>
          </p:cNvSpPr>
          <p:nvPr userDrawn="1"/>
        </p:nvSpPr>
        <p:spPr>
          <a:xfrm>
            <a:off x="4374373" y="6356350"/>
            <a:ext cx="404972" cy="365125"/>
          </a:xfrm>
          <a:prstGeom prst="rect">
            <a:avLst/>
          </a:prstGeom>
        </p:spPr>
        <p:txBody>
          <a:bodyPr wrap="none"/>
          <a:lstStyle>
            <a:defPPr>
              <a:defRPr lang="en-US"/>
            </a:defPPr>
            <a:lvl1pPr algn="l" rtl="0" eaLnBrk="1" fontAlgn="auto" hangingPunct="1">
              <a:spcBef>
                <a:spcPts val="0"/>
              </a:spcBef>
              <a:spcAft>
                <a:spcPts val="0"/>
              </a:spcAft>
              <a:defRPr sz="1200" b="1" kern="1200">
                <a:solidFill>
                  <a:srgbClr val="005744"/>
                </a:solidFill>
                <a:latin typeface="Frutiger LT 55 Roman" panose="020B0602020204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defRPr/>
            </a:pPr>
            <a:fld id="{73089D13-D2AB-45EF-97A6-B1BCF41FD651}" type="slidenum">
              <a:rPr lang="en-US" sz="2000" smtClean="0"/>
              <a:pPr algn="ctr">
                <a:defRPr/>
              </a:pPr>
              <a:t>‹#›</a:t>
            </a:fld>
            <a:endParaRPr lang="en-US" sz="2000" dirty="0"/>
          </a:p>
        </p:txBody>
      </p:sp>
      <p:sp>
        <p:nvSpPr>
          <p:cNvPr id="19" name="Footer Placeholder 7">
            <a:extLst>
              <a:ext uri="{FF2B5EF4-FFF2-40B4-BE49-F238E27FC236}">
                <a16:creationId xmlns:a16="http://schemas.microsoft.com/office/drawing/2014/main" id="{19CDFC38-8659-4A6E-B807-4EA713FD3DFC}"/>
              </a:ext>
            </a:extLst>
          </p:cNvPr>
          <p:cNvSpPr txBox="1">
            <a:spLocks/>
          </p:cNvSpPr>
          <p:nvPr userDrawn="1"/>
        </p:nvSpPr>
        <p:spPr>
          <a:xfrm>
            <a:off x="163902" y="6356350"/>
            <a:ext cx="3561906" cy="365125"/>
          </a:xfrm>
          <a:prstGeom prst="rect">
            <a:avLst/>
          </a:prstGeom>
        </p:spPr>
        <p:txBody>
          <a:bodyPr wrap="none" lIns="0"/>
          <a:lstStyle>
            <a:defPPr>
              <a:defRPr lang="en-US"/>
            </a:defPPr>
            <a:lvl1pPr algn="ctr" rtl="0" eaLnBrk="1" fontAlgn="auto" hangingPunct="1">
              <a:spcBef>
                <a:spcPts val="0"/>
              </a:spcBef>
              <a:spcAft>
                <a:spcPts val="0"/>
              </a:spcAft>
              <a:defRPr sz="1200" b="1" kern="1200">
                <a:solidFill>
                  <a:srgbClr val="005744"/>
                </a:solidFill>
                <a:latin typeface="Frutiger LT 55 Roman" panose="020B06020202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l">
              <a:defRPr/>
            </a:pPr>
            <a:endParaRPr lang="en-US" sz="1000" b="0" dirty="0"/>
          </a:p>
        </p:txBody>
      </p:sp>
      <p:pic>
        <p:nvPicPr>
          <p:cNvPr id="8" name="Picture 7">
            <a:extLst>
              <a:ext uri="{FF2B5EF4-FFF2-40B4-BE49-F238E27FC236}">
                <a16:creationId xmlns:a16="http://schemas.microsoft.com/office/drawing/2014/main" id="{9B5AB2CC-1B93-4986-8647-0EF764E28EE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668883" y="992187"/>
            <a:ext cx="1432351" cy="4664333"/>
          </a:xfrm>
          <a:prstGeom prst="rect">
            <a:avLst/>
          </a:prstGeom>
        </p:spPr>
      </p:pic>
    </p:spTree>
    <p:extLst>
      <p:ext uri="{BB962C8B-B14F-4D97-AF65-F5344CB8AC3E}">
        <p14:creationId xmlns:p14="http://schemas.microsoft.com/office/powerpoint/2010/main" val="2263175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noFill/>
        </p:spPr>
        <p:txBody>
          <a:bodyPr anchor="ctr" anchorCtr="1"/>
          <a:lstStyle>
            <a:lvl1pPr>
              <a:defRPr sz="4000">
                <a:solidFill>
                  <a:srgbClr val="003A63"/>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8" name="Slide Number Placeholder 8">
            <a:extLst>
              <a:ext uri="{FF2B5EF4-FFF2-40B4-BE49-F238E27FC236}">
                <a16:creationId xmlns:a16="http://schemas.microsoft.com/office/drawing/2014/main" id="{EE64B5E0-B1AD-4E97-A66E-0564FAF67C04}"/>
              </a:ext>
            </a:extLst>
          </p:cNvPr>
          <p:cNvSpPr>
            <a:spLocks noGrp="1"/>
          </p:cNvSpPr>
          <p:nvPr>
            <p:ph type="sldNum" sz="quarter" idx="12"/>
          </p:nvPr>
        </p:nvSpPr>
        <p:spPr>
          <a:xfrm>
            <a:off x="4373506" y="6356350"/>
            <a:ext cx="404972" cy="365125"/>
          </a:xfrm>
          <a:prstGeom prst="rect">
            <a:avLst/>
          </a:prstGeom>
        </p:spPr>
        <p:txBody>
          <a:bodyPr wrap="none"/>
          <a:lstStyle>
            <a:lvl1pPr algn="ctr" eaLnBrk="1" fontAlgn="auto" hangingPunct="1">
              <a:spcBef>
                <a:spcPts val="0"/>
              </a:spcBef>
              <a:spcAft>
                <a:spcPts val="0"/>
              </a:spcAft>
              <a:defRPr sz="2000" b="1">
                <a:solidFill>
                  <a:srgbClr val="005744"/>
                </a:solidFill>
                <a:latin typeface="Frutiger LT 55 Roman" panose="020B0602020204020204" pitchFamily="34" charset="0"/>
                <a:cs typeface="Arial" panose="020B0604020202020204" pitchFamily="34" charset="0"/>
              </a:defRPr>
            </a:lvl1pPr>
          </a:lstStyle>
          <a:p>
            <a:pPr>
              <a:defRPr/>
            </a:pPr>
            <a:fld id="{73089D13-D2AB-45EF-97A6-B1BCF41FD651}" type="slidenum">
              <a:rPr lang="en-US" smtClean="0"/>
              <a:pPr>
                <a:defRPr/>
              </a:pPr>
              <a:t>‹#›</a:t>
            </a:fld>
            <a:endParaRPr lang="en-US" dirty="0"/>
          </a:p>
        </p:txBody>
      </p:sp>
      <p:sp>
        <p:nvSpPr>
          <p:cNvPr id="9" name="Footer Placeholder 7">
            <a:extLst>
              <a:ext uri="{FF2B5EF4-FFF2-40B4-BE49-F238E27FC236}">
                <a16:creationId xmlns:a16="http://schemas.microsoft.com/office/drawing/2014/main" id="{C5D69C22-71B1-4035-9A3F-39516C30C9C9}"/>
              </a:ext>
            </a:extLst>
          </p:cNvPr>
          <p:cNvSpPr txBox="1">
            <a:spLocks/>
          </p:cNvSpPr>
          <p:nvPr userDrawn="1"/>
        </p:nvSpPr>
        <p:spPr>
          <a:xfrm>
            <a:off x="639708" y="6356350"/>
            <a:ext cx="3086100" cy="365125"/>
          </a:xfrm>
          <a:prstGeom prst="rect">
            <a:avLst/>
          </a:prstGeom>
        </p:spPr>
        <p:txBody>
          <a:bodyPr wrap="none" lIns="0"/>
          <a:lstStyle>
            <a:defPPr>
              <a:defRPr lang="en-US"/>
            </a:defPPr>
            <a:lvl1pPr algn="ctr" rtl="0" eaLnBrk="1" fontAlgn="auto" hangingPunct="1">
              <a:spcBef>
                <a:spcPts val="0"/>
              </a:spcBef>
              <a:spcAft>
                <a:spcPts val="0"/>
              </a:spcAft>
              <a:defRPr sz="1200" b="1" kern="1200">
                <a:solidFill>
                  <a:srgbClr val="005744"/>
                </a:solidFill>
                <a:latin typeface="Frutiger LT 55 Roman" panose="020B06020202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l">
              <a:defRPr/>
            </a:pPr>
            <a:r>
              <a:rPr lang="en-US" sz="1000" b="0" dirty="0"/>
              <a:t>2018 Farm Bill Updates</a:t>
            </a:r>
          </a:p>
          <a:p>
            <a:pPr algn="l">
              <a:defRPr/>
            </a:pPr>
            <a:endParaRPr lang="en-US" dirty="0"/>
          </a:p>
        </p:txBody>
      </p:sp>
    </p:spTree>
    <p:extLst>
      <p:ext uri="{BB962C8B-B14F-4D97-AF65-F5344CB8AC3E}">
        <p14:creationId xmlns:p14="http://schemas.microsoft.com/office/powerpoint/2010/main" val="2823680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180E881E-31EC-443F-AA8C-8E5321AED9C5}"/>
              </a:ext>
            </a:extLst>
          </p:cNvPr>
          <p:cNvSpPr txBox="1">
            <a:spLocks/>
          </p:cNvSpPr>
          <p:nvPr userDrawn="1"/>
        </p:nvSpPr>
        <p:spPr>
          <a:xfrm>
            <a:off x="4374373" y="6356350"/>
            <a:ext cx="404972" cy="365125"/>
          </a:xfrm>
          <a:prstGeom prst="rect">
            <a:avLst/>
          </a:prstGeom>
        </p:spPr>
        <p:txBody>
          <a:bodyPr wrap="none"/>
          <a:lstStyle>
            <a:defPPr>
              <a:defRPr lang="en-US"/>
            </a:defPPr>
            <a:lvl1pPr algn="l" rtl="0" eaLnBrk="1" fontAlgn="auto" hangingPunct="1">
              <a:spcBef>
                <a:spcPts val="0"/>
              </a:spcBef>
              <a:spcAft>
                <a:spcPts val="0"/>
              </a:spcAft>
              <a:defRPr sz="1200" b="1" kern="1200">
                <a:solidFill>
                  <a:srgbClr val="005744"/>
                </a:solidFill>
                <a:latin typeface="Frutiger LT 55 Roman" panose="020B0602020204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defRPr/>
            </a:pPr>
            <a:fld id="{73089D13-D2AB-45EF-97A6-B1BCF41FD651}" type="slidenum">
              <a:rPr lang="en-US" smtClean="0"/>
              <a:pPr algn="ctr">
                <a:defRPr/>
              </a:pPr>
              <a:t>‹#›</a:t>
            </a:fld>
            <a:endParaRPr lang="en-US" dirty="0"/>
          </a:p>
        </p:txBody>
      </p:sp>
      <p:sp>
        <p:nvSpPr>
          <p:cNvPr id="10" name="Footer Placeholder 7">
            <a:extLst>
              <a:ext uri="{FF2B5EF4-FFF2-40B4-BE49-F238E27FC236}">
                <a16:creationId xmlns:a16="http://schemas.microsoft.com/office/drawing/2014/main" id="{7B705F54-96CC-4C84-98C8-E85647F4B2F9}"/>
              </a:ext>
            </a:extLst>
          </p:cNvPr>
          <p:cNvSpPr txBox="1">
            <a:spLocks/>
          </p:cNvSpPr>
          <p:nvPr userDrawn="1"/>
        </p:nvSpPr>
        <p:spPr>
          <a:xfrm>
            <a:off x="639708" y="6356350"/>
            <a:ext cx="3086100" cy="365125"/>
          </a:xfrm>
          <a:prstGeom prst="rect">
            <a:avLst/>
          </a:prstGeom>
        </p:spPr>
        <p:txBody>
          <a:bodyPr wrap="none" lIns="0"/>
          <a:lstStyle>
            <a:defPPr>
              <a:defRPr lang="en-US"/>
            </a:defPPr>
            <a:lvl1pPr algn="ctr" rtl="0" eaLnBrk="1" fontAlgn="auto" hangingPunct="1">
              <a:spcBef>
                <a:spcPts val="0"/>
              </a:spcBef>
              <a:spcAft>
                <a:spcPts val="0"/>
              </a:spcAft>
              <a:defRPr sz="1200" b="1" kern="1200">
                <a:solidFill>
                  <a:srgbClr val="005744"/>
                </a:solidFill>
                <a:latin typeface="Frutiger LT 55 Roman" panose="020B06020202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l">
              <a:defRPr/>
            </a:pPr>
            <a:r>
              <a:rPr lang="en-US" sz="1200" b="0" dirty="0"/>
              <a:t>2018 Farm Bill Updates</a:t>
            </a:r>
          </a:p>
          <a:p>
            <a:pPr algn="l">
              <a:defRPr/>
            </a:pPr>
            <a:endParaRPr lang="en-US" dirty="0"/>
          </a:p>
        </p:txBody>
      </p:sp>
    </p:spTree>
    <p:extLst>
      <p:ext uri="{BB962C8B-B14F-4D97-AF65-F5344CB8AC3E}">
        <p14:creationId xmlns:p14="http://schemas.microsoft.com/office/powerpoint/2010/main" val="1106241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935665"/>
            <a:ext cx="7886700" cy="755024"/>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EB546F5D-EAB8-41BF-B520-730823D26C87}"/>
              </a:ext>
            </a:extLst>
          </p:cNvPr>
          <p:cNvSpPr>
            <a:spLocks noGrp="1"/>
          </p:cNvSpPr>
          <p:nvPr>
            <p:ph type="sldNum" sz="quarter" idx="12"/>
          </p:nvPr>
        </p:nvSpPr>
        <p:spPr>
          <a:xfrm>
            <a:off x="4373506" y="6356350"/>
            <a:ext cx="404972" cy="365125"/>
          </a:xfrm>
          <a:prstGeom prst="rect">
            <a:avLst/>
          </a:prstGeom>
        </p:spPr>
        <p:txBody>
          <a:bodyPr wrap="none"/>
          <a:lstStyle>
            <a:lvl1pPr algn="ctr" eaLnBrk="1" fontAlgn="auto" hangingPunct="1">
              <a:spcBef>
                <a:spcPts val="0"/>
              </a:spcBef>
              <a:spcAft>
                <a:spcPts val="0"/>
              </a:spcAft>
              <a:defRPr sz="1200" b="1">
                <a:solidFill>
                  <a:srgbClr val="005744"/>
                </a:solidFill>
                <a:latin typeface="Frutiger LT 55 Roman" panose="020B0602020204020204" pitchFamily="34" charset="0"/>
                <a:cs typeface="Arial" panose="020B0604020202020204" pitchFamily="34" charset="0"/>
              </a:defRPr>
            </a:lvl1pPr>
          </a:lstStyle>
          <a:p>
            <a:pPr>
              <a:defRPr/>
            </a:pPr>
            <a:fld id="{73089D13-D2AB-45EF-97A6-B1BCF41FD651}" type="slidenum">
              <a:rPr lang="en-US" smtClean="0"/>
              <a:pPr>
                <a:defRPr/>
              </a:pPr>
              <a:t>‹#›</a:t>
            </a:fld>
            <a:endParaRPr lang="en-US" dirty="0"/>
          </a:p>
        </p:txBody>
      </p:sp>
      <p:sp>
        <p:nvSpPr>
          <p:cNvPr id="10" name="Footer Placeholder 7">
            <a:extLst>
              <a:ext uri="{FF2B5EF4-FFF2-40B4-BE49-F238E27FC236}">
                <a16:creationId xmlns:a16="http://schemas.microsoft.com/office/drawing/2014/main" id="{A2763655-BC36-464C-80FB-3C8CCADD876B}"/>
              </a:ext>
            </a:extLst>
          </p:cNvPr>
          <p:cNvSpPr txBox="1">
            <a:spLocks/>
          </p:cNvSpPr>
          <p:nvPr userDrawn="1"/>
        </p:nvSpPr>
        <p:spPr>
          <a:xfrm>
            <a:off x="639708" y="6356350"/>
            <a:ext cx="3086100" cy="365125"/>
          </a:xfrm>
          <a:prstGeom prst="rect">
            <a:avLst/>
          </a:prstGeom>
        </p:spPr>
        <p:txBody>
          <a:bodyPr wrap="none" lIns="0"/>
          <a:lstStyle>
            <a:defPPr>
              <a:defRPr lang="en-US"/>
            </a:defPPr>
            <a:lvl1pPr algn="ctr" rtl="0" eaLnBrk="1" fontAlgn="auto" hangingPunct="1">
              <a:spcBef>
                <a:spcPts val="0"/>
              </a:spcBef>
              <a:spcAft>
                <a:spcPts val="0"/>
              </a:spcAft>
              <a:defRPr sz="1200" b="1" kern="1200">
                <a:solidFill>
                  <a:srgbClr val="005744"/>
                </a:solidFill>
                <a:latin typeface="Frutiger LT 55 Roman" panose="020B06020202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l">
              <a:defRPr/>
            </a:pPr>
            <a:r>
              <a:rPr lang="en-US" sz="1200" b="0" dirty="0"/>
              <a:t>2018 Farm Bill Updates</a:t>
            </a:r>
          </a:p>
          <a:p>
            <a:pPr algn="l">
              <a:defRPr/>
            </a:pPr>
            <a:endParaRPr lang="en-US" dirty="0"/>
          </a:p>
        </p:txBody>
      </p:sp>
    </p:spTree>
    <p:extLst>
      <p:ext uri="{BB962C8B-B14F-4D97-AF65-F5344CB8AC3E}">
        <p14:creationId xmlns:p14="http://schemas.microsoft.com/office/powerpoint/2010/main" val="2254073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987426"/>
            <a:ext cx="2949178" cy="1443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629841" y="2615608"/>
            <a:ext cx="2949178" cy="325337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Slide Number Placeholder 8">
            <a:extLst>
              <a:ext uri="{FF2B5EF4-FFF2-40B4-BE49-F238E27FC236}">
                <a16:creationId xmlns:a16="http://schemas.microsoft.com/office/drawing/2014/main" id="{96492EA5-5607-46CE-9775-6A6E8B27FAC8}"/>
              </a:ext>
            </a:extLst>
          </p:cNvPr>
          <p:cNvSpPr txBox="1">
            <a:spLocks/>
          </p:cNvSpPr>
          <p:nvPr userDrawn="1"/>
        </p:nvSpPr>
        <p:spPr>
          <a:xfrm>
            <a:off x="4370812" y="6356350"/>
            <a:ext cx="404972" cy="365125"/>
          </a:xfrm>
          <a:prstGeom prst="rect">
            <a:avLst/>
          </a:prstGeom>
        </p:spPr>
        <p:txBody>
          <a:bodyPr wrap="none"/>
          <a:lstStyle>
            <a:defPPr>
              <a:defRPr lang="en-US"/>
            </a:defPPr>
            <a:lvl1pPr algn="l" rtl="0" eaLnBrk="1" fontAlgn="auto" hangingPunct="1">
              <a:spcBef>
                <a:spcPts val="0"/>
              </a:spcBef>
              <a:spcAft>
                <a:spcPts val="0"/>
              </a:spcAft>
              <a:defRPr sz="1200" b="1" kern="1200">
                <a:solidFill>
                  <a:srgbClr val="005744"/>
                </a:solidFill>
                <a:latin typeface="Frutiger LT 55 Roman" panose="020B0602020204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defRPr/>
            </a:pPr>
            <a:fld id="{73089D13-D2AB-45EF-97A6-B1BCF41FD651}" type="slidenum">
              <a:rPr lang="en-US" smtClean="0"/>
              <a:pPr algn="ctr">
                <a:defRPr/>
              </a:pPr>
              <a:t>‹#›</a:t>
            </a:fld>
            <a:endParaRPr lang="en-US" dirty="0"/>
          </a:p>
        </p:txBody>
      </p:sp>
      <p:sp>
        <p:nvSpPr>
          <p:cNvPr id="10" name="Footer Placeholder 7">
            <a:extLst>
              <a:ext uri="{FF2B5EF4-FFF2-40B4-BE49-F238E27FC236}">
                <a16:creationId xmlns:a16="http://schemas.microsoft.com/office/drawing/2014/main" id="{1448EFDE-A001-40C2-83B1-12D36A27375C}"/>
              </a:ext>
            </a:extLst>
          </p:cNvPr>
          <p:cNvSpPr txBox="1">
            <a:spLocks/>
          </p:cNvSpPr>
          <p:nvPr userDrawn="1"/>
        </p:nvSpPr>
        <p:spPr>
          <a:xfrm>
            <a:off x="639708" y="6356350"/>
            <a:ext cx="3086100" cy="365125"/>
          </a:xfrm>
          <a:prstGeom prst="rect">
            <a:avLst/>
          </a:prstGeom>
        </p:spPr>
        <p:txBody>
          <a:bodyPr wrap="none" lIns="0"/>
          <a:lstStyle>
            <a:defPPr>
              <a:defRPr lang="en-US"/>
            </a:defPPr>
            <a:lvl1pPr algn="ctr" rtl="0" eaLnBrk="1" fontAlgn="auto" hangingPunct="1">
              <a:spcBef>
                <a:spcPts val="0"/>
              </a:spcBef>
              <a:spcAft>
                <a:spcPts val="0"/>
              </a:spcAft>
              <a:defRPr sz="1200" b="1" kern="1200">
                <a:solidFill>
                  <a:srgbClr val="005744"/>
                </a:solidFill>
                <a:latin typeface="Frutiger LT 55 Roman" panose="020B06020202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l">
              <a:defRPr/>
            </a:pPr>
            <a:r>
              <a:rPr lang="en-US" sz="1200" b="0" dirty="0"/>
              <a:t>2018 Farm Bill Updates</a:t>
            </a:r>
          </a:p>
          <a:p>
            <a:pPr algn="l">
              <a:defRPr/>
            </a:pPr>
            <a:endParaRPr lang="en-US" dirty="0"/>
          </a:p>
        </p:txBody>
      </p:sp>
    </p:spTree>
    <p:extLst>
      <p:ext uri="{BB962C8B-B14F-4D97-AF65-F5344CB8AC3E}">
        <p14:creationId xmlns:p14="http://schemas.microsoft.com/office/powerpoint/2010/main" val="938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9"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7E4202F5-DFBF-4527-87B9-FF979263C91C}"/>
              </a:ext>
            </a:extLst>
          </p:cNvPr>
          <p:cNvSpPr>
            <a:spLocks noGrp="1" noChangeArrowheads="1"/>
          </p:cNvSpPr>
          <p:nvPr>
            <p:ph type="title"/>
          </p:nvPr>
        </p:nvSpPr>
        <p:spPr bwMode="auto">
          <a:xfrm>
            <a:off x="628650" y="992188"/>
            <a:ext cx="7104063"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Text Placeholder 2">
            <a:extLst>
              <a:ext uri="{FF2B5EF4-FFF2-40B4-BE49-F238E27FC236}">
                <a16:creationId xmlns:a16="http://schemas.microsoft.com/office/drawing/2014/main" id="{1B848BC9-C868-40C8-8CB4-D0D75A40F3E7}"/>
              </a:ext>
            </a:extLst>
          </p:cNvPr>
          <p:cNvSpPr>
            <a:spLocks noGrp="1" noChangeArrowheads="1"/>
          </p:cNvSpPr>
          <p:nvPr>
            <p:ph type="body" idx="1"/>
          </p:nvPr>
        </p:nvSpPr>
        <p:spPr bwMode="auto">
          <a:xfrm>
            <a:off x="628650" y="1825625"/>
            <a:ext cx="7104063"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724" r:id="rId1"/>
    <p:sldLayoutId id="2147483730" r:id="rId2"/>
    <p:sldLayoutId id="2147483731" r:id="rId3"/>
    <p:sldLayoutId id="2147483726" r:id="rId4"/>
    <p:sldLayoutId id="2147483727" r:id="rId5"/>
    <p:sldLayoutId id="2147483728" r:id="rId6"/>
    <p:sldLayoutId id="2147483729" r:id="rId7"/>
  </p:sldLayoutIdLst>
  <p:hf hdr="0" dt="0"/>
  <p:txStyles>
    <p:titleStyle>
      <a:lvl1pPr algn="l" rtl="0" eaLnBrk="1" fontAlgn="base" hangingPunct="1">
        <a:lnSpc>
          <a:spcPct val="90000"/>
        </a:lnSpc>
        <a:spcBef>
          <a:spcPct val="0"/>
        </a:spcBef>
        <a:spcAft>
          <a:spcPct val="0"/>
        </a:spcAft>
        <a:defRPr sz="4000" kern="1200">
          <a:solidFill>
            <a:srgbClr val="668A25"/>
          </a:solidFill>
          <a:latin typeface="Arial" panose="020B0604020202020204" pitchFamily="34" charset="0"/>
          <a:ea typeface="+mj-ea"/>
          <a:cs typeface="Arial" panose="020B0604020202020204" pitchFamily="34" charset="0"/>
        </a:defRPr>
      </a:lvl1pPr>
      <a:lvl2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2pPr>
      <a:lvl3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3pPr>
      <a:lvl4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4pPr>
      <a:lvl5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5pPr>
      <a:lvl6pPr marL="4572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6pPr>
      <a:lvl7pPr marL="9144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7pPr>
      <a:lvl8pPr marL="13716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8pPr>
      <a:lvl9pPr marL="18288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mailto:joilynn.gray@usda.gov"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D0957DF6-525A-40AE-BEBE-52F2FA3688EF}"/>
              </a:ext>
            </a:extLst>
          </p:cNvPr>
          <p:cNvSpPr txBox="1">
            <a:spLocks/>
          </p:cNvSpPr>
          <p:nvPr/>
        </p:nvSpPr>
        <p:spPr>
          <a:xfrm>
            <a:off x="258184" y="5699051"/>
            <a:ext cx="7134988" cy="985283"/>
          </a:xfrm>
          <a:prstGeom prst="rect">
            <a:avLst/>
          </a:prstGeom>
        </p:spPr>
        <p:txBody>
          <a:bodyPr/>
          <a:lstStyle>
            <a:lvl1pPr algn="l" rtl="0" eaLnBrk="1" fontAlgn="base" hangingPunct="1">
              <a:lnSpc>
                <a:spcPct val="90000"/>
              </a:lnSpc>
              <a:spcBef>
                <a:spcPct val="0"/>
              </a:spcBef>
              <a:spcAft>
                <a:spcPct val="0"/>
              </a:spcAft>
              <a:defRPr sz="3200" b="1" kern="1200">
                <a:solidFill>
                  <a:schemeClr val="bg1"/>
                </a:solidFill>
                <a:latin typeface="Arial" panose="020B0604020202020204" pitchFamily="34" charset="0"/>
                <a:ea typeface="+mj-ea"/>
                <a:cs typeface="Arial" panose="020B0604020202020204" pitchFamily="34" charset="0"/>
              </a:defRPr>
            </a:lvl1pPr>
            <a:lvl2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2pPr>
            <a:lvl3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3pPr>
            <a:lvl4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4pPr>
            <a:lvl5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5pPr>
            <a:lvl6pPr marL="4572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6pPr>
            <a:lvl7pPr marL="9144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7pPr>
            <a:lvl8pPr marL="13716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8pPr>
            <a:lvl9pPr marL="18288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9pPr>
          </a:lstStyle>
          <a:p>
            <a:pPr algn="ctr"/>
            <a:r>
              <a:rPr lang="en-US" sz="3600" dirty="0"/>
              <a:t>New Mexico State Technical Committee Meeting</a:t>
            </a:r>
          </a:p>
        </p:txBody>
      </p:sp>
      <p:sp>
        <p:nvSpPr>
          <p:cNvPr id="3" name="Title 1">
            <a:extLst>
              <a:ext uri="{FF2B5EF4-FFF2-40B4-BE49-F238E27FC236}">
                <a16:creationId xmlns:a16="http://schemas.microsoft.com/office/drawing/2014/main" id="{F8E075E5-E9A6-4485-87DB-6582B0FE4202}"/>
              </a:ext>
            </a:extLst>
          </p:cNvPr>
          <p:cNvSpPr txBox="1">
            <a:spLocks/>
          </p:cNvSpPr>
          <p:nvPr/>
        </p:nvSpPr>
        <p:spPr>
          <a:xfrm>
            <a:off x="5281864" y="173666"/>
            <a:ext cx="3539056" cy="985283"/>
          </a:xfrm>
          <a:prstGeom prst="rect">
            <a:avLst/>
          </a:prstGeom>
        </p:spPr>
        <p:txBody>
          <a:bodyPr/>
          <a:lstStyle>
            <a:lvl1pPr algn="l" rtl="0" eaLnBrk="1" fontAlgn="base" hangingPunct="1">
              <a:lnSpc>
                <a:spcPct val="90000"/>
              </a:lnSpc>
              <a:spcBef>
                <a:spcPct val="0"/>
              </a:spcBef>
              <a:spcAft>
                <a:spcPct val="0"/>
              </a:spcAft>
              <a:defRPr sz="3200" b="1" kern="1200">
                <a:solidFill>
                  <a:schemeClr val="bg1"/>
                </a:solidFill>
                <a:latin typeface="Arial" panose="020B0604020202020204" pitchFamily="34" charset="0"/>
                <a:ea typeface="+mj-ea"/>
                <a:cs typeface="Arial" panose="020B0604020202020204" pitchFamily="34" charset="0"/>
              </a:defRPr>
            </a:lvl1pPr>
            <a:lvl2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2pPr>
            <a:lvl3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3pPr>
            <a:lvl4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4pPr>
            <a:lvl5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5pPr>
            <a:lvl6pPr marL="4572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6pPr>
            <a:lvl7pPr marL="9144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7pPr>
            <a:lvl8pPr marL="13716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8pPr>
            <a:lvl9pPr marL="18288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9pPr>
          </a:lstStyle>
          <a:p>
            <a:pPr algn="r"/>
            <a:r>
              <a:rPr lang="en-US" sz="2800" dirty="0"/>
              <a:t>Joilynn R. Gray</a:t>
            </a:r>
          </a:p>
          <a:p>
            <a:pPr algn="r"/>
            <a:r>
              <a:rPr lang="en-US" sz="2800" dirty="0"/>
              <a:t>October 15, 2020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26C6E8F-DB87-4904-A30A-6ABABF3FBE4F}"/>
              </a:ext>
            </a:extLst>
          </p:cNvPr>
          <p:cNvSpPr>
            <a:spLocks noGrp="1"/>
          </p:cNvSpPr>
          <p:nvPr>
            <p:ph idx="1"/>
          </p:nvPr>
        </p:nvSpPr>
        <p:spPr>
          <a:xfrm>
            <a:off x="23446" y="2001781"/>
            <a:ext cx="7694341" cy="4351338"/>
          </a:xfrm>
        </p:spPr>
        <p:txBody>
          <a:bodyPr/>
          <a:lstStyle/>
          <a:p>
            <a:pPr marL="457200" lvl="0" indent="-457200">
              <a:buFont typeface="Arial" panose="020B0604020202020204" pitchFamily="34" charset="0"/>
              <a:buChar char="•"/>
            </a:pPr>
            <a:endParaRPr lang="en-US" sz="2600" dirty="0"/>
          </a:p>
          <a:p>
            <a:pPr marL="457200" lvl="0" indent="-457200">
              <a:buFont typeface="Arial" panose="020B0604020202020204" pitchFamily="34" charset="0"/>
              <a:buChar char="•"/>
            </a:pPr>
            <a:endParaRPr lang="en-US" sz="2600" dirty="0"/>
          </a:p>
          <a:p>
            <a:endParaRPr lang="en-US" sz="2600" dirty="0"/>
          </a:p>
        </p:txBody>
      </p:sp>
      <p:sp>
        <p:nvSpPr>
          <p:cNvPr id="3" name="Title 2">
            <a:extLst>
              <a:ext uri="{FF2B5EF4-FFF2-40B4-BE49-F238E27FC236}">
                <a16:creationId xmlns:a16="http://schemas.microsoft.com/office/drawing/2014/main" id="{33E3FA75-C93D-4F8F-B2F0-ADCBD785F762}"/>
              </a:ext>
            </a:extLst>
          </p:cNvPr>
          <p:cNvSpPr>
            <a:spLocks noGrp="1"/>
          </p:cNvSpPr>
          <p:nvPr>
            <p:ph type="title"/>
          </p:nvPr>
        </p:nvSpPr>
        <p:spPr>
          <a:xfrm>
            <a:off x="332808" y="1160888"/>
            <a:ext cx="7384979" cy="698500"/>
          </a:xfrm>
        </p:spPr>
        <p:txBody>
          <a:bodyPr/>
          <a:lstStyle/>
          <a:p>
            <a:r>
              <a:rPr lang="en-US" dirty="0"/>
              <a:t>Soil Rental Rates (SRR) (continued)</a:t>
            </a:r>
          </a:p>
        </p:txBody>
      </p:sp>
      <p:sp>
        <p:nvSpPr>
          <p:cNvPr id="4" name="Content Placeholder 1">
            <a:extLst>
              <a:ext uri="{FF2B5EF4-FFF2-40B4-BE49-F238E27FC236}">
                <a16:creationId xmlns:a16="http://schemas.microsoft.com/office/drawing/2014/main" id="{2DC3FA5E-5609-43A1-8EED-A25D15E73828}"/>
              </a:ext>
            </a:extLst>
          </p:cNvPr>
          <p:cNvSpPr txBox="1">
            <a:spLocks/>
          </p:cNvSpPr>
          <p:nvPr/>
        </p:nvSpPr>
        <p:spPr bwMode="auto">
          <a:xfrm>
            <a:off x="163902" y="1963589"/>
            <a:ext cx="7660888"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lnSpc>
                <a:spcPct val="90000"/>
              </a:lnSpc>
              <a:spcBef>
                <a:spcPts val="1000"/>
              </a:spcBef>
              <a:spcAft>
                <a:spcPct val="0"/>
              </a:spcAft>
              <a:buFont typeface="Arial" panose="020B0604020202020204" pitchFamily="34" charset="0"/>
              <a:buNone/>
              <a:defRPr sz="2800" b="1" kern="1200">
                <a:solidFill>
                  <a:srgbClr val="065744"/>
                </a:solidFill>
                <a:latin typeface="Arial" panose="020B0604020202020204" pitchFamily="34" charset="0"/>
                <a:ea typeface="+mn-ea"/>
                <a:cs typeface="Arial" panose="020B0604020202020204" pitchFamily="34" charset="0"/>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How SRRs are set?</a:t>
            </a:r>
          </a:p>
          <a:p>
            <a:endParaRPr lang="en-US" dirty="0"/>
          </a:p>
          <a:p>
            <a:pPr marL="457200" indent="-457200">
              <a:buFont typeface="Arial" panose="020B0604020202020204" pitchFamily="34" charset="0"/>
              <a:buChar char="•"/>
            </a:pPr>
            <a:r>
              <a:rPr lang="en-US" dirty="0"/>
              <a:t>Historically </a:t>
            </a:r>
            <a:r>
              <a:rPr lang="en-US" b="0" dirty="0">
                <a:solidFill>
                  <a:srgbClr val="003300"/>
                </a:solidFill>
              </a:rPr>
              <a:t>– calculated by multiplying average dryland rental rate (county AVGRT) by a set of soil-specific productivity factors</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Present – </a:t>
            </a:r>
            <a:r>
              <a:rPr lang="en-US" b="0" dirty="0"/>
              <a:t>calculated by the Cash Rents Survey (NASS)</a:t>
            </a:r>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13148157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26C6E8F-DB87-4904-A30A-6ABABF3FBE4F}"/>
              </a:ext>
            </a:extLst>
          </p:cNvPr>
          <p:cNvSpPr>
            <a:spLocks noGrp="1"/>
          </p:cNvSpPr>
          <p:nvPr>
            <p:ph idx="1"/>
          </p:nvPr>
        </p:nvSpPr>
        <p:spPr>
          <a:xfrm>
            <a:off x="23446" y="1577786"/>
            <a:ext cx="7694341" cy="4351338"/>
          </a:xfrm>
        </p:spPr>
        <p:txBody>
          <a:bodyPr/>
          <a:lstStyle/>
          <a:p>
            <a:pPr marL="457200" lvl="0" indent="-457200">
              <a:buFont typeface="Arial" panose="020B0604020202020204" pitchFamily="34" charset="0"/>
              <a:buChar char="•"/>
            </a:pPr>
            <a:r>
              <a:rPr lang="en-US" sz="2600" dirty="0"/>
              <a:t>Soil specific rental rates used to calculate the payment rate for CRP cropland offers and contracts.</a:t>
            </a:r>
          </a:p>
          <a:p>
            <a:pPr marL="457200" lvl="0" indent="-457200">
              <a:buFont typeface="Arial" panose="020B0604020202020204" pitchFamily="34" charset="0"/>
              <a:buChar char="•"/>
            </a:pPr>
            <a:endParaRPr lang="en-US" sz="2600" dirty="0"/>
          </a:p>
          <a:p>
            <a:pPr marL="1143000" lvl="1" indent="-457200"/>
            <a:r>
              <a:rPr lang="en-US" sz="2200" dirty="0"/>
              <a:t>County Average Rental Rates</a:t>
            </a:r>
          </a:p>
          <a:p>
            <a:pPr marL="1143000" lvl="1" indent="-457200"/>
            <a:r>
              <a:rPr lang="en-US" sz="2200" dirty="0"/>
              <a:t>Dryland Cash rent estimates</a:t>
            </a:r>
          </a:p>
          <a:p>
            <a:pPr lvl="0"/>
            <a:endParaRPr lang="en-US" sz="1200" dirty="0"/>
          </a:p>
          <a:p>
            <a:pPr lvl="0"/>
            <a:endParaRPr lang="en-US" sz="1200" dirty="0"/>
          </a:p>
          <a:p>
            <a:pPr marL="457200" lvl="0" indent="-457200">
              <a:buFont typeface="Arial" panose="020B0604020202020204" pitchFamily="34" charset="0"/>
              <a:buChar char="•"/>
            </a:pPr>
            <a:endParaRPr lang="en-US" sz="2600" dirty="0"/>
          </a:p>
          <a:p>
            <a:endParaRPr lang="en-US" sz="2600" dirty="0"/>
          </a:p>
        </p:txBody>
      </p:sp>
      <p:sp>
        <p:nvSpPr>
          <p:cNvPr id="3" name="Title 2">
            <a:extLst>
              <a:ext uri="{FF2B5EF4-FFF2-40B4-BE49-F238E27FC236}">
                <a16:creationId xmlns:a16="http://schemas.microsoft.com/office/drawing/2014/main" id="{33E3FA75-C93D-4F8F-B2F0-ADCBD785F762}"/>
              </a:ext>
            </a:extLst>
          </p:cNvPr>
          <p:cNvSpPr>
            <a:spLocks noGrp="1"/>
          </p:cNvSpPr>
          <p:nvPr>
            <p:ph type="title"/>
          </p:nvPr>
        </p:nvSpPr>
        <p:spPr>
          <a:xfrm>
            <a:off x="23446" y="928876"/>
            <a:ext cx="7384979" cy="698500"/>
          </a:xfrm>
        </p:spPr>
        <p:txBody>
          <a:bodyPr/>
          <a:lstStyle/>
          <a:p>
            <a:r>
              <a:rPr lang="en-US" dirty="0"/>
              <a:t>Soil Rental Rates (SRR) </a:t>
            </a:r>
          </a:p>
        </p:txBody>
      </p:sp>
    </p:spTree>
    <p:extLst>
      <p:ext uri="{BB962C8B-B14F-4D97-AF65-F5344CB8AC3E}">
        <p14:creationId xmlns:p14="http://schemas.microsoft.com/office/powerpoint/2010/main" val="14017470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a:extLst>
              <a:ext uri="{FF2B5EF4-FFF2-40B4-BE49-F238E27FC236}">
                <a16:creationId xmlns:a16="http://schemas.microsoft.com/office/drawing/2014/main" id="{83493278-7195-43C8-833F-DA02A0A63242}"/>
              </a:ext>
            </a:extLst>
          </p:cNvPr>
          <p:cNvGraphicFramePr>
            <a:graphicFrameLocks noGrp="1"/>
          </p:cNvGraphicFramePr>
          <p:nvPr>
            <p:ph idx="1"/>
            <p:extLst>
              <p:ext uri="{D42A27DB-BD31-4B8C-83A1-F6EECF244321}">
                <p14:modId xmlns:p14="http://schemas.microsoft.com/office/powerpoint/2010/main" val="2382879518"/>
              </p:ext>
            </p:extLst>
          </p:nvPr>
        </p:nvGraphicFramePr>
        <p:xfrm>
          <a:off x="163512" y="1173480"/>
          <a:ext cx="7486966" cy="5181598"/>
        </p:xfrm>
        <a:graphic>
          <a:graphicData uri="http://schemas.openxmlformats.org/drawingml/2006/table">
            <a:tbl>
              <a:tblPr>
                <a:tableStyleId>{5C22544A-7EE6-4342-B048-85BDC9FD1C3A}</a:tableStyleId>
              </a:tblPr>
              <a:tblGrid>
                <a:gridCol w="586255">
                  <a:extLst>
                    <a:ext uri="{9D8B030D-6E8A-4147-A177-3AD203B41FA5}">
                      <a16:colId xmlns:a16="http://schemas.microsoft.com/office/drawing/2014/main" val="3957443808"/>
                    </a:ext>
                  </a:extLst>
                </a:gridCol>
                <a:gridCol w="610682">
                  <a:extLst>
                    <a:ext uri="{9D8B030D-6E8A-4147-A177-3AD203B41FA5}">
                      <a16:colId xmlns:a16="http://schemas.microsoft.com/office/drawing/2014/main" val="3671441756"/>
                    </a:ext>
                  </a:extLst>
                </a:gridCol>
                <a:gridCol w="671750">
                  <a:extLst>
                    <a:ext uri="{9D8B030D-6E8A-4147-A177-3AD203B41FA5}">
                      <a16:colId xmlns:a16="http://schemas.microsoft.com/office/drawing/2014/main" val="4283898887"/>
                    </a:ext>
                  </a:extLst>
                </a:gridCol>
                <a:gridCol w="1074802">
                  <a:extLst>
                    <a:ext uri="{9D8B030D-6E8A-4147-A177-3AD203B41FA5}">
                      <a16:colId xmlns:a16="http://schemas.microsoft.com/office/drawing/2014/main" val="3229299602"/>
                    </a:ext>
                  </a:extLst>
                </a:gridCol>
                <a:gridCol w="842741">
                  <a:extLst>
                    <a:ext uri="{9D8B030D-6E8A-4147-A177-3AD203B41FA5}">
                      <a16:colId xmlns:a16="http://schemas.microsoft.com/office/drawing/2014/main" val="2440775042"/>
                    </a:ext>
                  </a:extLst>
                </a:gridCol>
                <a:gridCol w="928237">
                  <a:extLst>
                    <a:ext uri="{9D8B030D-6E8A-4147-A177-3AD203B41FA5}">
                      <a16:colId xmlns:a16="http://schemas.microsoft.com/office/drawing/2014/main" val="2592860236"/>
                    </a:ext>
                  </a:extLst>
                </a:gridCol>
                <a:gridCol w="1062588">
                  <a:extLst>
                    <a:ext uri="{9D8B030D-6E8A-4147-A177-3AD203B41FA5}">
                      <a16:colId xmlns:a16="http://schemas.microsoft.com/office/drawing/2014/main" val="1403241800"/>
                    </a:ext>
                  </a:extLst>
                </a:gridCol>
                <a:gridCol w="1709911">
                  <a:extLst>
                    <a:ext uri="{9D8B030D-6E8A-4147-A177-3AD203B41FA5}">
                      <a16:colId xmlns:a16="http://schemas.microsoft.com/office/drawing/2014/main" val="3580683565"/>
                    </a:ext>
                  </a:extLst>
                </a:gridCol>
              </a:tblGrid>
              <a:tr h="430094">
                <a:tc>
                  <a:txBody>
                    <a:bodyPr/>
                    <a:lstStyle/>
                    <a:p>
                      <a:pPr algn="l" fontAlgn="b"/>
                      <a:r>
                        <a:rPr lang="en-US" sz="1100" u="none" strike="noStrike">
                          <a:effectLst/>
                        </a:rPr>
                        <a:t>fips</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st_fips</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cnty_fips</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State</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County</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t"/>
                      <a:r>
                        <a:rPr lang="en-US" sz="1100" u="none" strike="noStrike">
                          <a:effectLst/>
                        </a:rPr>
                        <a:t>2020approved</a:t>
                      </a:r>
                      <a:endParaRPr lang="en-US" sz="1100" b="0" i="0" u="none" strike="noStrike">
                        <a:solidFill>
                          <a:srgbClr val="000000"/>
                        </a:solidFill>
                        <a:effectLst/>
                        <a:latin typeface="Calibri" panose="020F0502020204030204" pitchFamily="34" charset="0"/>
                      </a:endParaRPr>
                    </a:p>
                  </a:txBody>
                  <a:tcPr marL="6249" marR="6249" marT="6249" marB="0"/>
                </a:tc>
                <a:tc>
                  <a:txBody>
                    <a:bodyPr/>
                    <a:lstStyle/>
                    <a:p>
                      <a:pPr algn="l" fontAlgn="t"/>
                      <a:r>
                        <a:rPr lang="en-US" sz="1100" u="none" strike="noStrike">
                          <a:effectLst/>
                        </a:rPr>
                        <a:t>2021provisional</a:t>
                      </a:r>
                      <a:endParaRPr lang="en-US" sz="1100" b="0" i="0" u="none" strike="noStrike">
                        <a:solidFill>
                          <a:srgbClr val="000000"/>
                        </a:solidFill>
                        <a:effectLst/>
                        <a:latin typeface="Calibri" panose="020F0502020204030204" pitchFamily="34" charset="0"/>
                      </a:endParaRPr>
                    </a:p>
                  </a:txBody>
                  <a:tcPr marL="6249" marR="6249" marT="6249" marB="0"/>
                </a:tc>
                <a:tc>
                  <a:txBody>
                    <a:bodyPr/>
                    <a:lstStyle/>
                    <a:p>
                      <a:pPr algn="l" fontAlgn="t"/>
                      <a:r>
                        <a:rPr lang="en-US" sz="1100" u="none" strike="noStrike">
                          <a:effectLst/>
                        </a:rPr>
                        <a:t>2021proposedalternative</a:t>
                      </a:r>
                      <a:endParaRPr lang="en-US" sz="1100" b="0" i="0" u="none" strike="noStrike">
                        <a:solidFill>
                          <a:srgbClr val="000000"/>
                        </a:solidFill>
                        <a:effectLst/>
                        <a:latin typeface="Calibri" panose="020F0502020204030204" pitchFamily="34" charset="0"/>
                      </a:endParaRPr>
                    </a:p>
                  </a:txBody>
                  <a:tcPr marL="6249" marR="6249" marT="6249" marB="0"/>
                </a:tc>
                <a:extLst>
                  <a:ext uri="{0D108BD9-81ED-4DB2-BD59-A6C34878D82A}">
                    <a16:rowId xmlns:a16="http://schemas.microsoft.com/office/drawing/2014/main" val="1415602870"/>
                  </a:ext>
                </a:extLst>
              </a:tr>
              <a:tr h="296969">
                <a:tc>
                  <a:txBody>
                    <a:bodyPr/>
                    <a:lstStyle/>
                    <a:p>
                      <a:pPr algn="r" fontAlgn="b"/>
                      <a:r>
                        <a:rPr lang="en-US" sz="1100" u="none" strike="noStrike">
                          <a:effectLst/>
                        </a:rPr>
                        <a:t>35001</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35</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001</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New Mexico</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Bernalillo</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r" fontAlgn="b"/>
                      <a:r>
                        <a:rPr lang="en-US" sz="1100" u="none" strike="noStrike">
                          <a:effectLst/>
                        </a:rPr>
                        <a:t>12</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r" fontAlgn="b"/>
                      <a:r>
                        <a:rPr lang="en-US" sz="1100" u="none" strike="noStrike">
                          <a:effectLst/>
                        </a:rPr>
                        <a:t>11</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6249" marR="6249" marT="6249" marB="0" anchor="b"/>
                </a:tc>
                <a:extLst>
                  <a:ext uri="{0D108BD9-81ED-4DB2-BD59-A6C34878D82A}">
                    <a16:rowId xmlns:a16="http://schemas.microsoft.com/office/drawing/2014/main" val="1306117145"/>
                  </a:ext>
                </a:extLst>
              </a:tr>
              <a:tr h="296969">
                <a:tc>
                  <a:txBody>
                    <a:bodyPr/>
                    <a:lstStyle/>
                    <a:p>
                      <a:pPr algn="r" fontAlgn="b"/>
                      <a:r>
                        <a:rPr lang="en-US" sz="1100" u="none" strike="noStrike">
                          <a:effectLst/>
                        </a:rPr>
                        <a:t>35003</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35</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003</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New Mexico</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Catron</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r" fontAlgn="b"/>
                      <a:r>
                        <a:rPr lang="en-US" sz="1100" u="none" strike="noStrike">
                          <a:effectLst/>
                        </a:rPr>
                        <a:t>12</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r" fontAlgn="b"/>
                      <a:r>
                        <a:rPr lang="en-US" sz="1100" u="none" strike="noStrike">
                          <a:effectLst/>
                        </a:rPr>
                        <a:t>11</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6249" marR="6249" marT="6249" marB="0" anchor="b"/>
                </a:tc>
                <a:extLst>
                  <a:ext uri="{0D108BD9-81ED-4DB2-BD59-A6C34878D82A}">
                    <a16:rowId xmlns:a16="http://schemas.microsoft.com/office/drawing/2014/main" val="4289097827"/>
                  </a:ext>
                </a:extLst>
              </a:tr>
              <a:tr h="296969">
                <a:tc>
                  <a:txBody>
                    <a:bodyPr/>
                    <a:lstStyle/>
                    <a:p>
                      <a:pPr algn="r" fontAlgn="b"/>
                      <a:r>
                        <a:rPr lang="en-US" sz="1100" u="none" strike="noStrike">
                          <a:effectLst/>
                        </a:rPr>
                        <a:t>35005</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35</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005</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New Mexico</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Chaves</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r" fontAlgn="b"/>
                      <a:r>
                        <a:rPr lang="en-US" sz="1100" u="none" strike="noStrike">
                          <a:effectLst/>
                        </a:rPr>
                        <a:t>12</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r" fontAlgn="b"/>
                      <a:r>
                        <a:rPr lang="en-US" sz="1100" u="none" strike="noStrike">
                          <a:effectLst/>
                        </a:rPr>
                        <a:t>11</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6249" marR="6249" marT="6249" marB="0" anchor="b"/>
                </a:tc>
                <a:extLst>
                  <a:ext uri="{0D108BD9-81ED-4DB2-BD59-A6C34878D82A}">
                    <a16:rowId xmlns:a16="http://schemas.microsoft.com/office/drawing/2014/main" val="326765400"/>
                  </a:ext>
                </a:extLst>
              </a:tr>
              <a:tr h="296969">
                <a:tc>
                  <a:txBody>
                    <a:bodyPr/>
                    <a:lstStyle/>
                    <a:p>
                      <a:pPr algn="r" fontAlgn="b"/>
                      <a:r>
                        <a:rPr lang="en-US" sz="1100" u="none" strike="noStrike">
                          <a:effectLst/>
                        </a:rPr>
                        <a:t>35006</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35</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006</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New Mexico</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Cibola</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r" fontAlgn="b"/>
                      <a:r>
                        <a:rPr lang="en-US" sz="1100" u="none" strike="noStrike">
                          <a:effectLst/>
                        </a:rPr>
                        <a:t>12</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r" fontAlgn="b"/>
                      <a:r>
                        <a:rPr lang="en-US" sz="1100" u="none" strike="noStrike">
                          <a:effectLst/>
                        </a:rPr>
                        <a:t>11</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6249" marR="6249" marT="6249" marB="0" anchor="b"/>
                </a:tc>
                <a:extLst>
                  <a:ext uri="{0D108BD9-81ED-4DB2-BD59-A6C34878D82A}">
                    <a16:rowId xmlns:a16="http://schemas.microsoft.com/office/drawing/2014/main" val="3020735540"/>
                  </a:ext>
                </a:extLst>
              </a:tr>
              <a:tr h="296969">
                <a:tc>
                  <a:txBody>
                    <a:bodyPr/>
                    <a:lstStyle/>
                    <a:p>
                      <a:pPr algn="r" fontAlgn="b"/>
                      <a:r>
                        <a:rPr lang="en-US" sz="1100" u="none" strike="noStrike">
                          <a:effectLst/>
                        </a:rPr>
                        <a:t>35007</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35</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007</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New Mexico</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Colfax</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r" fontAlgn="b"/>
                      <a:r>
                        <a:rPr lang="en-US" sz="1100" u="none" strike="noStrike">
                          <a:effectLst/>
                        </a:rPr>
                        <a:t>11</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r" fontAlgn="b"/>
                      <a:r>
                        <a:rPr lang="en-US" sz="1100" u="none" strike="noStrike">
                          <a:effectLst/>
                        </a:rPr>
                        <a:t>11</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6249" marR="6249" marT="6249" marB="0" anchor="b"/>
                </a:tc>
                <a:extLst>
                  <a:ext uri="{0D108BD9-81ED-4DB2-BD59-A6C34878D82A}">
                    <a16:rowId xmlns:a16="http://schemas.microsoft.com/office/drawing/2014/main" val="1254956034"/>
                  </a:ext>
                </a:extLst>
              </a:tr>
              <a:tr h="296969">
                <a:tc>
                  <a:txBody>
                    <a:bodyPr/>
                    <a:lstStyle/>
                    <a:p>
                      <a:pPr algn="r" fontAlgn="b"/>
                      <a:r>
                        <a:rPr lang="en-US" sz="1100" u="none" strike="noStrike">
                          <a:effectLst/>
                        </a:rPr>
                        <a:t>35009</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35</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009</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New Mexico</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Curry</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r" fontAlgn="b"/>
                      <a:r>
                        <a:rPr lang="en-US" sz="1100" u="none" strike="noStrike">
                          <a:effectLst/>
                        </a:rPr>
                        <a:t>22</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r" fontAlgn="b"/>
                      <a:r>
                        <a:rPr lang="en-US" sz="1100" u="none" strike="noStrike">
                          <a:effectLst/>
                        </a:rPr>
                        <a:t>23</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6249" marR="6249" marT="6249" marB="0" anchor="b"/>
                </a:tc>
                <a:extLst>
                  <a:ext uri="{0D108BD9-81ED-4DB2-BD59-A6C34878D82A}">
                    <a16:rowId xmlns:a16="http://schemas.microsoft.com/office/drawing/2014/main" val="417226271"/>
                  </a:ext>
                </a:extLst>
              </a:tr>
              <a:tr h="296969">
                <a:tc>
                  <a:txBody>
                    <a:bodyPr/>
                    <a:lstStyle/>
                    <a:p>
                      <a:pPr algn="r" fontAlgn="b"/>
                      <a:r>
                        <a:rPr lang="en-US" sz="1100" u="none" strike="noStrike">
                          <a:effectLst/>
                        </a:rPr>
                        <a:t>35011</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35</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011</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New Mexico</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DeBaca</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r" fontAlgn="b"/>
                      <a:r>
                        <a:rPr lang="en-US" sz="1100" u="none" strike="noStrike">
                          <a:effectLst/>
                        </a:rPr>
                        <a:t>11</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r" fontAlgn="b"/>
                      <a:r>
                        <a:rPr lang="en-US" sz="1100" u="none" strike="noStrike">
                          <a:effectLst/>
                        </a:rPr>
                        <a:t>11</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6249" marR="6249" marT="6249" marB="0" anchor="b"/>
                </a:tc>
                <a:extLst>
                  <a:ext uri="{0D108BD9-81ED-4DB2-BD59-A6C34878D82A}">
                    <a16:rowId xmlns:a16="http://schemas.microsoft.com/office/drawing/2014/main" val="1935792659"/>
                  </a:ext>
                </a:extLst>
              </a:tr>
              <a:tr h="296969">
                <a:tc>
                  <a:txBody>
                    <a:bodyPr/>
                    <a:lstStyle/>
                    <a:p>
                      <a:pPr algn="r" fontAlgn="b"/>
                      <a:r>
                        <a:rPr lang="en-US" sz="1100" u="none" strike="noStrike">
                          <a:effectLst/>
                        </a:rPr>
                        <a:t>35013</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35</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013</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New Mexico</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Dona Ana</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r" fontAlgn="b"/>
                      <a:r>
                        <a:rPr lang="en-US" sz="1100" u="none" strike="noStrike">
                          <a:effectLst/>
                        </a:rPr>
                        <a:t>12</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r" fontAlgn="b"/>
                      <a:r>
                        <a:rPr lang="en-US" sz="1100" u="none" strike="noStrike">
                          <a:effectLst/>
                        </a:rPr>
                        <a:t>11</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6249" marR="6249" marT="6249" marB="0" anchor="b"/>
                </a:tc>
                <a:extLst>
                  <a:ext uri="{0D108BD9-81ED-4DB2-BD59-A6C34878D82A}">
                    <a16:rowId xmlns:a16="http://schemas.microsoft.com/office/drawing/2014/main" val="639751064"/>
                  </a:ext>
                </a:extLst>
              </a:tr>
              <a:tr h="296969">
                <a:tc>
                  <a:txBody>
                    <a:bodyPr/>
                    <a:lstStyle/>
                    <a:p>
                      <a:pPr algn="r" fontAlgn="b"/>
                      <a:r>
                        <a:rPr lang="en-US" sz="1100" u="none" strike="noStrike">
                          <a:effectLst/>
                        </a:rPr>
                        <a:t>35015</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35</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015</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New Mexico</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Eddy</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r" fontAlgn="b"/>
                      <a:r>
                        <a:rPr lang="en-US" sz="1100" u="none" strike="noStrike">
                          <a:effectLst/>
                        </a:rPr>
                        <a:t>12</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r" fontAlgn="b"/>
                      <a:r>
                        <a:rPr lang="en-US" sz="1100" u="none" strike="noStrike">
                          <a:effectLst/>
                        </a:rPr>
                        <a:t>11</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6249" marR="6249" marT="6249" marB="0" anchor="b"/>
                </a:tc>
                <a:extLst>
                  <a:ext uri="{0D108BD9-81ED-4DB2-BD59-A6C34878D82A}">
                    <a16:rowId xmlns:a16="http://schemas.microsoft.com/office/drawing/2014/main" val="3754088769"/>
                  </a:ext>
                </a:extLst>
              </a:tr>
              <a:tr h="296969">
                <a:tc>
                  <a:txBody>
                    <a:bodyPr/>
                    <a:lstStyle/>
                    <a:p>
                      <a:pPr algn="r" fontAlgn="b"/>
                      <a:r>
                        <a:rPr lang="en-US" sz="1100" u="none" strike="noStrike">
                          <a:effectLst/>
                        </a:rPr>
                        <a:t>35017</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35</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017</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New Mexico</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Grant</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r" fontAlgn="b"/>
                      <a:r>
                        <a:rPr lang="en-US" sz="1100" u="none" strike="noStrike">
                          <a:effectLst/>
                        </a:rPr>
                        <a:t>12</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r" fontAlgn="b"/>
                      <a:r>
                        <a:rPr lang="en-US" sz="1100" u="none" strike="noStrike">
                          <a:effectLst/>
                        </a:rPr>
                        <a:t>11</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6249" marR="6249" marT="6249" marB="0" anchor="b"/>
                </a:tc>
                <a:extLst>
                  <a:ext uri="{0D108BD9-81ED-4DB2-BD59-A6C34878D82A}">
                    <a16:rowId xmlns:a16="http://schemas.microsoft.com/office/drawing/2014/main" val="1911082847"/>
                  </a:ext>
                </a:extLst>
              </a:tr>
              <a:tr h="296969">
                <a:tc>
                  <a:txBody>
                    <a:bodyPr/>
                    <a:lstStyle/>
                    <a:p>
                      <a:pPr algn="r" fontAlgn="b"/>
                      <a:r>
                        <a:rPr lang="en-US" sz="1100" u="none" strike="noStrike">
                          <a:effectLst/>
                        </a:rPr>
                        <a:t>35019</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35</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019</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New Mexico</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Guadalupe</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r" fontAlgn="b"/>
                      <a:r>
                        <a:rPr lang="en-US" sz="1100" u="none" strike="noStrike">
                          <a:effectLst/>
                        </a:rPr>
                        <a:t>11</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r" fontAlgn="b"/>
                      <a:r>
                        <a:rPr lang="en-US" sz="1100" u="none" strike="noStrike">
                          <a:effectLst/>
                        </a:rPr>
                        <a:t>11</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6249" marR="6249" marT="6249" marB="0" anchor="b"/>
                </a:tc>
                <a:extLst>
                  <a:ext uri="{0D108BD9-81ED-4DB2-BD59-A6C34878D82A}">
                    <a16:rowId xmlns:a16="http://schemas.microsoft.com/office/drawing/2014/main" val="3058136054"/>
                  </a:ext>
                </a:extLst>
              </a:tr>
              <a:tr h="296969">
                <a:tc>
                  <a:txBody>
                    <a:bodyPr/>
                    <a:lstStyle/>
                    <a:p>
                      <a:pPr algn="r" fontAlgn="b"/>
                      <a:r>
                        <a:rPr lang="en-US" sz="1100" u="none" strike="noStrike">
                          <a:effectLst/>
                        </a:rPr>
                        <a:t>35021</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35</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021</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New Mexico</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Harding</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r" fontAlgn="b"/>
                      <a:r>
                        <a:rPr lang="en-US" sz="1100" u="none" strike="noStrike">
                          <a:effectLst/>
                        </a:rPr>
                        <a:t>11</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r" fontAlgn="b"/>
                      <a:r>
                        <a:rPr lang="en-US" sz="1100" u="none" strike="noStrike">
                          <a:effectLst/>
                        </a:rPr>
                        <a:t>11</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6249" marR="6249" marT="6249" marB="0" anchor="b"/>
                </a:tc>
                <a:extLst>
                  <a:ext uri="{0D108BD9-81ED-4DB2-BD59-A6C34878D82A}">
                    <a16:rowId xmlns:a16="http://schemas.microsoft.com/office/drawing/2014/main" val="4020090302"/>
                  </a:ext>
                </a:extLst>
              </a:tr>
              <a:tr h="296969">
                <a:tc>
                  <a:txBody>
                    <a:bodyPr/>
                    <a:lstStyle/>
                    <a:p>
                      <a:pPr algn="r" fontAlgn="b"/>
                      <a:r>
                        <a:rPr lang="en-US" sz="1100" u="none" strike="noStrike">
                          <a:effectLst/>
                        </a:rPr>
                        <a:t>35023</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35</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023</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New Mexico</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Hidalgo</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r" fontAlgn="b"/>
                      <a:r>
                        <a:rPr lang="en-US" sz="1100" u="none" strike="noStrike">
                          <a:effectLst/>
                        </a:rPr>
                        <a:t>12</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r" fontAlgn="b"/>
                      <a:r>
                        <a:rPr lang="en-US" sz="1100" u="none" strike="noStrike">
                          <a:effectLst/>
                        </a:rPr>
                        <a:t>11</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6249" marR="6249" marT="6249" marB="0" anchor="b"/>
                </a:tc>
                <a:extLst>
                  <a:ext uri="{0D108BD9-81ED-4DB2-BD59-A6C34878D82A}">
                    <a16:rowId xmlns:a16="http://schemas.microsoft.com/office/drawing/2014/main" val="3035757508"/>
                  </a:ext>
                </a:extLst>
              </a:tr>
              <a:tr h="296969">
                <a:tc>
                  <a:txBody>
                    <a:bodyPr/>
                    <a:lstStyle/>
                    <a:p>
                      <a:pPr algn="r" fontAlgn="b"/>
                      <a:r>
                        <a:rPr lang="en-US" sz="1100" u="none" strike="noStrike">
                          <a:effectLst/>
                        </a:rPr>
                        <a:t>35025</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35</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025</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New Mexico</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Lea</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r" fontAlgn="b"/>
                      <a:r>
                        <a:rPr lang="en-US" sz="1100" u="none" strike="noStrike">
                          <a:effectLst/>
                        </a:rPr>
                        <a:t>12</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r" fontAlgn="b"/>
                      <a:r>
                        <a:rPr lang="en-US" sz="1100" u="none" strike="noStrike">
                          <a:effectLst/>
                        </a:rPr>
                        <a:t>11</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6249" marR="6249" marT="6249" marB="0" anchor="b"/>
                </a:tc>
                <a:extLst>
                  <a:ext uri="{0D108BD9-81ED-4DB2-BD59-A6C34878D82A}">
                    <a16:rowId xmlns:a16="http://schemas.microsoft.com/office/drawing/2014/main" val="2395984193"/>
                  </a:ext>
                </a:extLst>
              </a:tr>
              <a:tr h="296969">
                <a:tc>
                  <a:txBody>
                    <a:bodyPr/>
                    <a:lstStyle/>
                    <a:p>
                      <a:pPr algn="r" fontAlgn="b"/>
                      <a:r>
                        <a:rPr lang="en-US" sz="1100" u="none" strike="noStrike">
                          <a:effectLst/>
                        </a:rPr>
                        <a:t>35027</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35</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027</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New Mexico</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Lincoln</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r" fontAlgn="b"/>
                      <a:r>
                        <a:rPr lang="en-US" sz="1100" u="none" strike="noStrike">
                          <a:effectLst/>
                        </a:rPr>
                        <a:t>12</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r" fontAlgn="b"/>
                      <a:r>
                        <a:rPr lang="en-US" sz="1100" u="none" strike="noStrike">
                          <a:effectLst/>
                        </a:rPr>
                        <a:t>11</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6249" marR="6249" marT="6249" marB="0" anchor="b"/>
                </a:tc>
                <a:extLst>
                  <a:ext uri="{0D108BD9-81ED-4DB2-BD59-A6C34878D82A}">
                    <a16:rowId xmlns:a16="http://schemas.microsoft.com/office/drawing/2014/main" val="1083116342"/>
                  </a:ext>
                </a:extLst>
              </a:tr>
              <a:tr h="296969">
                <a:tc>
                  <a:txBody>
                    <a:bodyPr/>
                    <a:lstStyle/>
                    <a:p>
                      <a:pPr algn="r" fontAlgn="b"/>
                      <a:r>
                        <a:rPr lang="en-US" sz="1100" u="none" strike="noStrike">
                          <a:effectLst/>
                        </a:rPr>
                        <a:t>35028</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35</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028</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New Mexico</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r>
                        <a:rPr lang="en-US" sz="1100" u="none" strike="noStrike">
                          <a:effectLst/>
                        </a:rPr>
                        <a:t>Los Alamos</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r" fontAlgn="b"/>
                      <a:r>
                        <a:rPr lang="en-US" sz="1100" u="none" strike="noStrike">
                          <a:effectLst/>
                        </a:rPr>
                        <a:t>12</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r" fontAlgn="b"/>
                      <a:r>
                        <a:rPr lang="en-US" sz="1100" u="none" strike="noStrike">
                          <a:effectLst/>
                        </a:rPr>
                        <a:t>11</a:t>
                      </a:r>
                      <a:endParaRPr lang="en-US" sz="1100" b="0" i="0" u="none" strike="noStrike">
                        <a:solidFill>
                          <a:srgbClr val="000000"/>
                        </a:solidFill>
                        <a:effectLst/>
                        <a:latin typeface="Calibri" panose="020F0502020204030204" pitchFamily="34" charset="0"/>
                      </a:endParaRPr>
                    </a:p>
                  </a:txBody>
                  <a:tcPr marL="6249" marR="6249" marT="6249" marB="0" anchor="b"/>
                </a:tc>
                <a:tc>
                  <a:txBody>
                    <a:bodyPr/>
                    <a:lstStyle/>
                    <a:p>
                      <a:pPr algn="l" fontAlgn="b"/>
                      <a:endParaRPr lang="en-US" sz="1100" b="0" i="0" u="none" strike="noStrike" dirty="0">
                        <a:solidFill>
                          <a:srgbClr val="000000"/>
                        </a:solidFill>
                        <a:effectLst/>
                        <a:latin typeface="Calibri" panose="020F0502020204030204" pitchFamily="34" charset="0"/>
                      </a:endParaRPr>
                    </a:p>
                  </a:txBody>
                  <a:tcPr marL="6249" marR="6249" marT="6249" marB="0" anchor="b"/>
                </a:tc>
                <a:extLst>
                  <a:ext uri="{0D108BD9-81ED-4DB2-BD59-A6C34878D82A}">
                    <a16:rowId xmlns:a16="http://schemas.microsoft.com/office/drawing/2014/main" val="3353220603"/>
                  </a:ext>
                </a:extLst>
              </a:tr>
            </a:tbl>
          </a:graphicData>
        </a:graphic>
      </p:graphicFrame>
    </p:spTree>
    <p:extLst>
      <p:ext uri="{BB962C8B-B14F-4D97-AF65-F5344CB8AC3E}">
        <p14:creationId xmlns:p14="http://schemas.microsoft.com/office/powerpoint/2010/main" val="37884020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a:extLst>
              <a:ext uri="{FF2B5EF4-FFF2-40B4-BE49-F238E27FC236}">
                <a16:creationId xmlns:a16="http://schemas.microsoft.com/office/drawing/2014/main" id="{CC67D7CA-90EB-459F-8B20-111C1FF4994C}"/>
              </a:ext>
            </a:extLst>
          </p:cNvPr>
          <p:cNvGraphicFramePr>
            <a:graphicFrameLocks noGrp="1"/>
          </p:cNvGraphicFramePr>
          <p:nvPr>
            <p:ph idx="1"/>
            <p:extLst>
              <p:ext uri="{D42A27DB-BD31-4B8C-83A1-F6EECF244321}">
                <p14:modId xmlns:p14="http://schemas.microsoft.com/office/powerpoint/2010/main" val="4011187105"/>
              </p:ext>
            </p:extLst>
          </p:nvPr>
        </p:nvGraphicFramePr>
        <p:xfrm>
          <a:off x="163513" y="1133474"/>
          <a:ext cx="7385050" cy="5172068"/>
        </p:xfrm>
        <a:graphic>
          <a:graphicData uri="http://schemas.openxmlformats.org/drawingml/2006/table">
            <a:tbl>
              <a:tblPr>
                <a:tableStyleId>{5C22544A-7EE6-4342-B048-85BDC9FD1C3A}</a:tableStyleId>
              </a:tblPr>
              <a:tblGrid>
                <a:gridCol w="578275">
                  <a:extLst>
                    <a:ext uri="{9D8B030D-6E8A-4147-A177-3AD203B41FA5}">
                      <a16:colId xmlns:a16="http://schemas.microsoft.com/office/drawing/2014/main" val="4284578325"/>
                    </a:ext>
                  </a:extLst>
                </a:gridCol>
                <a:gridCol w="602369">
                  <a:extLst>
                    <a:ext uri="{9D8B030D-6E8A-4147-A177-3AD203B41FA5}">
                      <a16:colId xmlns:a16="http://schemas.microsoft.com/office/drawing/2014/main" val="1474245172"/>
                    </a:ext>
                  </a:extLst>
                </a:gridCol>
                <a:gridCol w="662606">
                  <a:extLst>
                    <a:ext uri="{9D8B030D-6E8A-4147-A177-3AD203B41FA5}">
                      <a16:colId xmlns:a16="http://schemas.microsoft.com/office/drawing/2014/main" val="1124593371"/>
                    </a:ext>
                  </a:extLst>
                </a:gridCol>
                <a:gridCol w="1060170">
                  <a:extLst>
                    <a:ext uri="{9D8B030D-6E8A-4147-A177-3AD203B41FA5}">
                      <a16:colId xmlns:a16="http://schemas.microsoft.com/office/drawing/2014/main" val="3057046935"/>
                    </a:ext>
                  </a:extLst>
                </a:gridCol>
                <a:gridCol w="831270">
                  <a:extLst>
                    <a:ext uri="{9D8B030D-6E8A-4147-A177-3AD203B41FA5}">
                      <a16:colId xmlns:a16="http://schemas.microsoft.com/office/drawing/2014/main" val="916957345"/>
                    </a:ext>
                  </a:extLst>
                </a:gridCol>
                <a:gridCol w="915602">
                  <a:extLst>
                    <a:ext uri="{9D8B030D-6E8A-4147-A177-3AD203B41FA5}">
                      <a16:colId xmlns:a16="http://schemas.microsoft.com/office/drawing/2014/main" val="2427958094"/>
                    </a:ext>
                  </a:extLst>
                </a:gridCol>
                <a:gridCol w="1048123">
                  <a:extLst>
                    <a:ext uri="{9D8B030D-6E8A-4147-A177-3AD203B41FA5}">
                      <a16:colId xmlns:a16="http://schemas.microsoft.com/office/drawing/2014/main" val="1604431451"/>
                    </a:ext>
                  </a:extLst>
                </a:gridCol>
                <a:gridCol w="1686635">
                  <a:extLst>
                    <a:ext uri="{9D8B030D-6E8A-4147-A177-3AD203B41FA5}">
                      <a16:colId xmlns:a16="http://schemas.microsoft.com/office/drawing/2014/main" val="1942489092"/>
                    </a:ext>
                  </a:extLst>
                </a:gridCol>
              </a:tblGrid>
              <a:tr h="406033">
                <a:tc>
                  <a:txBody>
                    <a:bodyPr/>
                    <a:lstStyle/>
                    <a:p>
                      <a:pPr algn="l" fontAlgn="b"/>
                      <a:r>
                        <a:rPr lang="en-US" sz="1000" u="none" strike="noStrike">
                          <a:effectLst/>
                        </a:rPr>
                        <a:t>fips</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st_fips</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cnty_fips</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State</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County</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t"/>
                      <a:r>
                        <a:rPr lang="en-US" sz="1000" u="none" strike="noStrike">
                          <a:effectLst/>
                        </a:rPr>
                        <a:t>2020approved</a:t>
                      </a:r>
                      <a:endParaRPr lang="en-US" sz="1000" b="0" i="0" u="none" strike="noStrike">
                        <a:solidFill>
                          <a:srgbClr val="000000"/>
                        </a:solidFill>
                        <a:effectLst/>
                        <a:latin typeface="Calibri" panose="020F0502020204030204" pitchFamily="34" charset="0"/>
                      </a:endParaRPr>
                    </a:p>
                  </a:txBody>
                  <a:tcPr marL="6024" marR="6024" marT="6024" marB="0"/>
                </a:tc>
                <a:tc>
                  <a:txBody>
                    <a:bodyPr/>
                    <a:lstStyle/>
                    <a:p>
                      <a:pPr algn="l" fontAlgn="t"/>
                      <a:r>
                        <a:rPr lang="en-US" sz="1000" u="none" strike="noStrike">
                          <a:effectLst/>
                        </a:rPr>
                        <a:t>2021provisional</a:t>
                      </a:r>
                      <a:endParaRPr lang="en-US" sz="1000" b="0" i="0" u="none" strike="noStrike">
                        <a:solidFill>
                          <a:srgbClr val="000000"/>
                        </a:solidFill>
                        <a:effectLst/>
                        <a:latin typeface="Calibri" panose="020F0502020204030204" pitchFamily="34" charset="0"/>
                      </a:endParaRPr>
                    </a:p>
                  </a:txBody>
                  <a:tcPr marL="6024" marR="6024" marT="6024" marB="0"/>
                </a:tc>
                <a:tc>
                  <a:txBody>
                    <a:bodyPr/>
                    <a:lstStyle/>
                    <a:p>
                      <a:pPr algn="l" fontAlgn="t"/>
                      <a:r>
                        <a:rPr lang="en-US" sz="1000" u="none" strike="noStrike">
                          <a:effectLst/>
                        </a:rPr>
                        <a:t>2021proposedalternative</a:t>
                      </a:r>
                      <a:endParaRPr lang="en-US" sz="1000" b="0" i="0" u="none" strike="noStrike">
                        <a:solidFill>
                          <a:srgbClr val="000000"/>
                        </a:solidFill>
                        <a:effectLst/>
                        <a:latin typeface="Calibri" panose="020F0502020204030204" pitchFamily="34" charset="0"/>
                      </a:endParaRPr>
                    </a:p>
                  </a:txBody>
                  <a:tcPr marL="6024" marR="6024" marT="6024" marB="0"/>
                </a:tc>
                <a:extLst>
                  <a:ext uri="{0D108BD9-81ED-4DB2-BD59-A6C34878D82A}">
                    <a16:rowId xmlns:a16="http://schemas.microsoft.com/office/drawing/2014/main" val="50535200"/>
                  </a:ext>
                </a:extLst>
              </a:tr>
              <a:tr h="280355">
                <a:tc>
                  <a:txBody>
                    <a:bodyPr/>
                    <a:lstStyle/>
                    <a:p>
                      <a:pPr algn="r" fontAlgn="b"/>
                      <a:r>
                        <a:rPr lang="en-US" sz="1000" u="none" strike="noStrike">
                          <a:effectLst/>
                        </a:rPr>
                        <a:t>35029</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35</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029</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New Mexico</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Luna</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12</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11</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6024" marR="6024" marT="6024" marB="0" anchor="b"/>
                </a:tc>
                <a:extLst>
                  <a:ext uri="{0D108BD9-81ED-4DB2-BD59-A6C34878D82A}">
                    <a16:rowId xmlns:a16="http://schemas.microsoft.com/office/drawing/2014/main" val="630798787"/>
                  </a:ext>
                </a:extLst>
              </a:tr>
              <a:tr h="280355">
                <a:tc>
                  <a:txBody>
                    <a:bodyPr/>
                    <a:lstStyle/>
                    <a:p>
                      <a:pPr algn="r" fontAlgn="b"/>
                      <a:r>
                        <a:rPr lang="en-US" sz="1000" u="none" strike="noStrike">
                          <a:effectLst/>
                        </a:rPr>
                        <a:t>35031</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35</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031</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New Mexico</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McKinley</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12</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11</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6024" marR="6024" marT="6024" marB="0" anchor="b"/>
                </a:tc>
                <a:extLst>
                  <a:ext uri="{0D108BD9-81ED-4DB2-BD59-A6C34878D82A}">
                    <a16:rowId xmlns:a16="http://schemas.microsoft.com/office/drawing/2014/main" val="1454904756"/>
                  </a:ext>
                </a:extLst>
              </a:tr>
              <a:tr h="280355">
                <a:tc>
                  <a:txBody>
                    <a:bodyPr/>
                    <a:lstStyle/>
                    <a:p>
                      <a:pPr algn="r" fontAlgn="b"/>
                      <a:r>
                        <a:rPr lang="en-US" sz="1000" u="none" strike="noStrike">
                          <a:effectLst/>
                        </a:rPr>
                        <a:t>35033</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35</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033</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New Mexico</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Mora</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11</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11</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6024" marR="6024" marT="6024" marB="0" anchor="b"/>
                </a:tc>
                <a:extLst>
                  <a:ext uri="{0D108BD9-81ED-4DB2-BD59-A6C34878D82A}">
                    <a16:rowId xmlns:a16="http://schemas.microsoft.com/office/drawing/2014/main" val="797159599"/>
                  </a:ext>
                </a:extLst>
              </a:tr>
              <a:tr h="280355">
                <a:tc>
                  <a:txBody>
                    <a:bodyPr/>
                    <a:lstStyle/>
                    <a:p>
                      <a:pPr algn="r" fontAlgn="b"/>
                      <a:r>
                        <a:rPr lang="en-US" sz="1000" u="none" strike="noStrike">
                          <a:effectLst/>
                        </a:rPr>
                        <a:t>35035</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35</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035</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New Mexico</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Otero</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12</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11</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6024" marR="6024" marT="6024" marB="0" anchor="b"/>
                </a:tc>
                <a:extLst>
                  <a:ext uri="{0D108BD9-81ED-4DB2-BD59-A6C34878D82A}">
                    <a16:rowId xmlns:a16="http://schemas.microsoft.com/office/drawing/2014/main" val="3455409245"/>
                  </a:ext>
                </a:extLst>
              </a:tr>
              <a:tr h="280355">
                <a:tc>
                  <a:txBody>
                    <a:bodyPr/>
                    <a:lstStyle/>
                    <a:p>
                      <a:pPr algn="r" fontAlgn="b"/>
                      <a:r>
                        <a:rPr lang="en-US" sz="1000" u="none" strike="noStrike">
                          <a:effectLst/>
                        </a:rPr>
                        <a:t>35037</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35</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037</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New Mexico</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Quay</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12</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10</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6024" marR="6024" marT="6024" marB="0" anchor="b"/>
                </a:tc>
                <a:extLst>
                  <a:ext uri="{0D108BD9-81ED-4DB2-BD59-A6C34878D82A}">
                    <a16:rowId xmlns:a16="http://schemas.microsoft.com/office/drawing/2014/main" val="1734072569"/>
                  </a:ext>
                </a:extLst>
              </a:tr>
              <a:tr h="280355">
                <a:tc>
                  <a:txBody>
                    <a:bodyPr/>
                    <a:lstStyle/>
                    <a:p>
                      <a:pPr algn="r" fontAlgn="b"/>
                      <a:r>
                        <a:rPr lang="en-US" sz="1000" u="none" strike="noStrike">
                          <a:effectLst/>
                        </a:rPr>
                        <a:t>35039</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35</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039</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New Mexico</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Rio Arriba</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12</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11</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6024" marR="6024" marT="6024" marB="0" anchor="b"/>
                </a:tc>
                <a:extLst>
                  <a:ext uri="{0D108BD9-81ED-4DB2-BD59-A6C34878D82A}">
                    <a16:rowId xmlns:a16="http://schemas.microsoft.com/office/drawing/2014/main" val="595857587"/>
                  </a:ext>
                </a:extLst>
              </a:tr>
              <a:tr h="280355">
                <a:tc>
                  <a:txBody>
                    <a:bodyPr/>
                    <a:lstStyle/>
                    <a:p>
                      <a:pPr algn="r" fontAlgn="b"/>
                      <a:r>
                        <a:rPr lang="en-US" sz="1000" u="none" strike="noStrike">
                          <a:effectLst/>
                        </a:rPr>
                        <a:t>35041</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35</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041</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New Mexico</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Roosevelt</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18</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17</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6024" marR="6024" marT="6024" marB="0" anchor="b"/>
                </a:tc>
                <a:extLst>
                  <a:ext uri="{0D108BD9-81ED-4DB2-BD59-A6C34878D82A}">
                    <a16:rowId xmlns:a16="http://schemas.microsoft.com/office/drawing/2014/main" val="3020366565"/>
                  </a:ext>
                </a:extLst>
              </a:tr>
              <a:tr h="280355">
                <a:tc>
                  <a:txBody>
                    <a:bodyPr/>
                    <a:lstStyle/>
                    <a:p>
                      <a:pPr algn="r" fontAlgn="b"/>
                      <a:r>
                        <a:rPr lang="en-US" sz="1000" u="none" strike="noStrike">
                          <a:effectLst/>
                        </a:rPr>
                        <a:t>35043</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35</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043</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New Mexico</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Sandoval</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12</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11</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6024" marR="6024" marT="6024" marB="0" anchor="b"/>
                </a:tc>
                <a:extLst>
                  <a:ext uri="{0D108BD9-81ED-4DB2-BD59-A6C34878D82A}">
                    <a16:rowId xmlns:a16="http://schemas.microsoft.com/office/drawing/2014/main" val="2630484374"/>
                  </a:ext>
                </a:extLst>
              </a:tr>
              <a:tr h="280355">
                <a:tc>
                  <a:txBody>
                    <a:bodyPr/>
                    <a:lstStyle/>
                    <a:p>
                      <a:pPr algn="r" fontAlgn="b"/>
                      <a:r>
                        <a:rPr lang="en-US" sz="1000" u="none" strike="noStrike">
                          <a:effectLst/>
                        </a:rPr>
                        <a:t>35045</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35</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045</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New Mexico</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San Juan</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12</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11</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6024" marR="6024" marT="6024" marB="0" anchor="b"/>
                </a:tc>
                <a:extLst>
                  <a:ext uri="{0D108BD9-81ED-4DB2-BD59-A6C34878D82A}">
                    <a16:rowId xmlns:a16="http://schemas.microsoft.com/office/drawing/2014/main" val="2882149984"/>
                  </a:ext>
                </a:extLst>
              </a:tr>
              <a:tr h="280355">
                <a:tc>
                  <a:txBody>
                    <a:bodyPr/>
                    <a:lstStyle/>
                    <a:p>
                      <a:pPr algn="r" fontAlgn="b"/>
                      <a:r>
                        <a:rPr lang="en-US" sz="1000" u="none" strike="noStrike">
                          <a:effectLst/>
                        </a:rPr>
                        <a:t>35047</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35</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047</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New Mexico</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San Miguel</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11</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11</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6024" marR="6024" marT="6024" marB="0" anchor="b"/>
                </a:tc>
                <a:extLst>
                  <a:ext uri="{0D108BD9-81ED-4DB2-BD59-A6C34878D82A}">
                    <a16:rowId xmlns:a16="http://schemas.microsoft.com/office/drawing/2014/main" val="3020471266"/>
                  </a:ext>
                </a:extLst>
              </a:tr>
              <a:tr h="280355">
                <a:tc>
                  <a:txBody>
                    <a:bodyPr/>
                    <a:lstStyle/>
                    <a:p>
                      <a:pPr algn="r" fontAlgn="b"/>
                      <a:r>
                        <a:rPr lang="en-US" sz="1000" u="none" strike="noStrike">
                          <a:effectLst/>
                        </a:rPr>
                        <a:t>35049</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35</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049</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New Mexico</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Santa Fe</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12</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11</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6024" marR="6024" marT="6024" marB="0" anchor="b"/>
                </a:tc>
                <a:extLst>
                  <a:ext uri="{0D108BD9-81ED-4DB2-BD59-A6C34878D82A}">
                    <a16:rowId xmlns:a16="http://schemas.microsoft.com/office/drawing/2014/main" val="2141958418"/>
                  </a:ext>
                </a:extLst>
              </a:tr>
              <a:tr h="280355">
                <a:tc>
                  <a:txBody>
                    <a:bodyPr/>
                    <a:lstStyle/>
                    <a:p>
                      <a:pPr algn="r" fontAlgn="b"/>
                      <a:r>
                        <a:rPr lang="en-US" sz="1000" u="none" strike="noStrike">
                          <a:effectLst/>
                        </a:rPr>
                        <a:t>35051</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35</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051</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New Mexico</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Sierra</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12</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11</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6024" marR="6024" marT="6024" marB="0" anchor="b"/>
                </a:tc>
                <a:extLst>
                  <a:ext uri="{0D108BD9-81ED-4DB2-BD59-A6C34878D82A}">
                    <a16:rowId xmlns:a16="http://schemas.microsoft.com/office/drawing/2014/main" val="3447512519"/>
                  </a:ext>
                </a:extLst>
              </a:tr>
              <a:tr h="280355">
                <a:tc>
                  <a:txBody>
                    <a:bodyPr/>
                    <a:lstStyle/>
                    <a:p>
                      <a:pPr algn="r" fontAlgn="b"/>
                      <a:r>
                        <a:rPr lang="en-US" sz="1000" u="none" strike="noStrike">
                          <a:effectLst/>
                        </a:rPr>
                        <a:t>35053</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35</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053</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New Mexico</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Socorro</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12</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11</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6024" marR="6024" marT="6024" marB="0" anchor="b"/>
                </a:tc>
                <a:extLst>
                  <a:ext uri="{0D108BD9-81ED-4DB2-BD59-A6C34878D82A}">
                    <a16:rowId xmlns:a16="http://schemas.microsoft.com/office/drawing/2014/main" val="2128392364"/>
                  </a:ext>
                </a:extLst>
              </a:tr>
              <a:tr h="280355">
                <a:tc>
                  <a:txBody>
                    <a:bodyPr/>
                    <a:lstStyle/>
                    <a:p>
                      <a:pPr algn="r" fontAlgn="b"/>
                      <a:r>
                        <a:rPr lang="en-US" sz="1000" u="none" strike="noStrike">
                          <a:effectLst/>
                        </a:rPr>
                        <a:t>35055</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35</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055</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New Mexico</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Taos</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12</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11</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6024" marR="6024" marT="6024" marB="0" anchor="b"/>
                </a:tc>
                <a:extLst>
                  <a:ext uri="{0D108BD9-81ED-4DB2-BD59-A6C34878D82A}">
                    <a16:rowId xmlns:a16="http://schemas.microsoft.com/office/drawing/2014/main" val="4134069472"/>
                  </a:ext>
                </a:extLst>
              </a:tr>
              <a:tr h="280355">
                <a:tc>
                  <a:txBody>
                    <a:bodyPr/>
                    <a:lstStyle/>
                    <a:p>
                      <a:pPr algn="r" fontAlgn="b"/>
                      <a:r>
                        <a:rPr lang="en-US" sz="1000" u="none" strike="noStrike">
                          <a:effectLst/>
                        </a:rPr>
                        <a:t>35057</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35</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057</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New Mexico</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Torrance</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11</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11</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6024" marR="6024" marT="6024" marB="0" anchor="b"/>
                </a:tc>
                <a:extLst>
                  <a:ext uri="{0D108BD9-81ED-4DB2-BD59-A6C34878D82A}">
                    <a16:rowId xmlns:a16="http://schemas.microsoft.com/office/drawing/2014/main" val="2403081613"/>
                  </a:ext>
                </a:extLst>
              </a:tr>
              <a:tr h="280355">
                <a:tc>
                  <a:txBody>
                    <a:bodyPr/>
                    <a:lstStyle/>
                    <a:p>
                      <a:pPr algn="r" fontAlgn="b"/>
                      <a:r>
                        <a:rPr lang="en-US" sz="1000" u="none" strike="noStrike">
                          <a:effectLst/>
                        </a:rPr>
                        <a:t>35059</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35</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059</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New Mexico</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Union</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11</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11</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6024" marR="6024" marT="6024" marB="0" anchor="b"/>
                </a:tc>
                <a:extLst>
                  <a:ext uri="{0D108BD9-81ED-4DB2-BD59-A6C34878D82A}">
                    <a16:rowId xmlns:a16="http://schemas.microsoft.com/office/drawing/2014/main" val="153031802"/>
                  </a:ext>
                </a:extLst>
              </a:tr>
              <a:tr h="280355">
                <a:tc>
                  <a:txBody>
                    <a:bodyPr/>
                    <a:lstStyle/>
                    <a:p>
                      <a:pPr algn="r" fontAlgn="b"/>
                      <a:r>
                        <a:rPr lang="en-US" sz="1000" u="none" strike="noStrike">
                          <a:effectLst/>
                        </a:rPr>
                        <a:t>35061</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35</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061</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New Mexico</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r>
                        <a:rPr lang="en-US" sz="1000" u="none" strike="noStrike">
                          <a:effectLst/>
                        </a:rPr>
                        <a:t>Valencia</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12</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r" fontAlgn="b"/>
                      <a:r>
                        <a:rPr lang="en-US" sz="1000" u="none" strike="noStrike">
                          <a:effectLst/>
                        </a:rPr>
                        <a:t>11</a:t>
                      </a:r>
                      <a:endParaRPr lang="en-US" sz="1000" b="0" i="0" u="none" strike="noStrike">
                        <a:solidFill>
                          <a:srgbClr val="000000"/>
                        </a:solidFill>
                        <a:effectLst/>
                        <a:latin typeface="Calibri" panose="020F0502020204030204" pitchFamily="34" charset="0"/>
                      </a:endParaRPr>
                    </a:p>
                  </a:txBody>
                  <a:tcPr marL="6024" marR="6024" marT="6024"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6024" marR="6024" marT="6024" marB="0" anchor="b"/>
                </a:tc>
                <a:extLst>
                  <a:ext uri="{0D108BD9-81ED-4DB2-BD59-A6C34878D82A}">
                    <a16:rowId xmlns:a16="http://schemas.microsoft.com/office/drawing/2014/main" val="4262817852"/>
                  </a:ext>
                </a:extLst>
              </a:tr>
            </a:tbl>
          </a:graphicData>
        </a:graphic>
      </p:graphicFrame>
    </p:spTree>
    <p:extLst>
      <p:ext uri="{BB962C8B-B14F-4D97-AF65-F5344CB8AC3E}">
        <p14:creationId xmlns:p14="http://schemas.microsoft.com/office/powerpoint/2010/main" val="21506594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EFC80A-4D4A-49C8-AA89-74DB624C6D62}"/>
              </a:ext>
            </a:extLst>
          </p:cNvPr>
          <p:cNvSpPr>
            <a:spLocks noGrp="1"/>
          </p:cNvSpPr>
          <p:nvPr>
            <p:ph type="title"/>
          </p:nvPr>
        </p:nvSpPr>
        <p:spPr>
          <a:xfrm>
            <a:off x="2353649" y="1287380"/>
            <a:ext cx="3005484" cy="1106905"/>
          </a:xfrm>
        </p:spPr>
        <p:txBody>
          <a:bodyPr/>
          <a:lstStyle/>
          <a:p>
            <a:pPr algn="ctr"/>
            <a:r>
              <a:rPr lang="en-US" dirty="0"/>
              <a:t>Thank you!</a:t>
            </a:r>
            <a:br>
              <a:rPr lang="en-US" dirty="0"/>
            </a:br>
            <a:endParaRPr lang="en-US" dirty="0"/>
          </a:p>
        </p:txBody>
      </p:sp>
      <p:sp>
        <p:nvSpPr>
          <p:cNvPr id="2" name="Content Placeholder 1">
            <a:extLst>
              <a:ext uri="{FF2B5EF4-FFF2-40B4-BE49-F238E27FC236}">
                <a16:creationId xmlns:a16="http://schemas.microsoft.com/office/drawing/2014/main" id="{2B13D1CD-7119-4A41-960F-F9EBB80E6539}"/>
              </a:ext>
            </a:extLst>
          </p:cNvPr>
          <p:cNvSpPr>
            <a:spLocks noGrp="1"/>
          </p:cNvSpPr>
          <p:nvPr>
            <p:ph idx="1"/>
          </p:nvPr>
        </p:nvSpPr>
        <p:spPr>
          <a:xfrm>
            <a:off x="163901" y="2454922"/>
            <a:ext cx="7384979" cy="2036512"/>
          </a:xfrm>
        </p:spPr>
        <p:txBody>
          <a:bodyPr/>
          <a:lstStyle/>
          <a:p>
            <a:pPr algn="ctr"/>
            <a:r>
              <a:rPr lang="en-US" dirty="0"/>
              <a:t>Joilynn R. Gray</a:t>
            </a:r>
          </a:p>
          <a:p>
            <a:pPr algn="ctr"/>
            <a:r>
              <a:rPr lang="en-US" dirty="0">
                <a:hlinkClick r:id="rId3"/>
              </a:rPr>
              <a:t>joilynn.gray@usda.gov</a:t>
            </a:r>
          </a:p>
          <a:p>
            <a:pPr algn="ctr"/>
            <a:r>
              <a:rPr lang="en-US" dirty="0"/>
              <a:t>(505) 761-4911</a:t>
            </a:r>
          </a:p>
          <a:p>
            <a:pPr algn="ctr"/>
            <a:r>
              <a:rPr lang="en-US" dirty="0"/>
              <a:t>Farm Service Agency</a:t>
            </a:r>
          </a:p>
          <a:p>
            <a:pPr algn="ctr"/>
            <a:r>
              <a:rPr lang="en-US" dirty="0"/>
              <a:t>New Mexico</a:t>
            </a:r>
          </a:p>
          <a:p>
            <a:pPr algn="ctr"/>
            <a:endParaRPr lang="en-US" dirty="0"/>
          </a:p>
          <a:p>
            <a:pPr algn="ctr"/>
            <a:r>
              <a:rPr lang="en-US" dirty="0"/>
              <a:t>USDA is an equal opportunity provider, employer, and lender.</a:t>
            </a:r>
          </a:p>
          <a:p>
            <a:pPr algn="ctr"/>
            <a:endParaRPr lang="en-US" dirty="0"/>
          </a:p>
        </p:txBody>
      </p:sp>
    </p:spTree>
    <p:extLst>
      <p:ext uri="{BB962C8B-B14F-4D97-AF65-F5344CB8AC3E}">
        <p14:creationId xmlns:p14="http://schemas.microsoft.com/office/powerpoint/2010/main" val="2689553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67BB69-4259-4F03-A979-49AA89DD9AA3}"/>
              </a:ext>
            </a:extLst>
          </p:cNvPr>
          <p:cNvSpPr>
            <a:spLocks noGrp="1"/>
          </p:cNvSpPr>
          <p:nvPr>
            <p:ph idx="1"/>
          </p:nvPr>
        </p:nvSpPr>
        <p:spPr>
          <a:xfrm>
            <a:off x="0" y="2127376"/>
            <a:ext cx="7548881" cy="4351338"/>
          </a:xfrm>
        </p:spPr>
        <p:txBody>
          <a:bodyPr/>
          <a:lstStyle/>
          <a:p>
            <a:pPr marL="457200" lvl="0" indent="-457200">
              <a:buFont typeface="Arial" panose="020B0604020202020204" pitchFamily="34" charset="0"/>
              <a:buChar char="•"/>
            </a:pPr>
            <a:r>
              <a:rPr lang="en-US" dirty="0"/>
              <a:t>Conservation Reserve Program (CRP)</a:t>
            </a:r>
          </a:p>
          <a:p>
            <a:pPr lvl="1" indent="0">
              <a:buNone/>
            </a:pPr>
            <a:endParaRPr lang="en-US" dirty="0"/>
          </a:p>
          <a:p>
            <a:pPr marL="1143000" lvl="1" indent="-457200"/>
            <a:r>
              <a:rPr lang="en-US" dirty="0"/>
              <a:t>State Acres for Wildlife Enhancement (SAFE)</a:t>
            </a:r>
          </a:p>
          <a:p>
            <a:pPr lvl="1" indent="0">
              <a:buNone/>
            </a:pPr>
            <a:endParaRPr lang="en-US" dirty="0"/>
          </a:p>
          <a:p>
            <a:pPr marL="1600200" lvl="2" indent="-457200"/>
            <a:r>
              <a:rPr lang="en-US" dirty="0"/>
              <a:t>Existing Project</a:t>
            </a:r>
          </a:p>
          <a:p>
            <a:pPr marL="1600200" lvl="2" indent="-457200"/>
            <a:r>
              <a:rPr lang="en-US" dirty="0"/>
              <a:t>Proposed Project</a:t>
            </a:r>
          </a:p>
          <a:p>
            <a:pPr marL="1600200" lvl="2" indent="-457200"/>
            <a:endParaRPr lang="en-US" dirty="0"/>
          </a:p>
          <a:p>
            <a:pPr marL="1143000" lvl="1" indent="-457200"/>
            <a:r>
              <a:rPr lang="en-US" dirty="0"/>
              <a:t>Soil Rental Rates</a:t>
            </a:r>
          </a:p>
          <a:p>
            <a:pPr marL="1143000" lvl="1" indent="-457200"/>
            <a:endParaRPr lang="en-US" dirty="0"/>
          </a:p>
          <a:p>
            <a:pPr lvl="1" indent="0">
              <a:buNone/>
            </a:pPr>
            <a:endParaRPr lang="en-US" dirty="0"/>
          </a:p>
        </p:txBody>
      </p:sp>
      <p:sp>
        <p:nvSpPr>
          <p:cNvPr id="3" name="Title 2">
            <a:extLst>
              <a:ext uri="{FF2B5EF4-FFF2-40B4-BE49-F238E27FC236}">
                <a16:creationId xmlns:a16="http://schemas.microsoft.com/office/drawing/2014/main" id="{24CFEAEE-CF47-4023-A45E-1E400C5275A1}"/>
              </a:ext>
            </a:extLst>
          </p:cNvPr>
          <p:cNvSpPr>
            <a:spLocks noGrp="1"/>
          </p:cNvSpPr>
          <p:nvPr>
            <p:ph type="title"/>
          </p:nvPr>
        </p:nvSpPr>
        <p:spPr>
          <a:xfrm>
            <a:off x="163902" y="969886"/>
            <a:ext cx="7384979" cy="698500"/>
          </a:xfrm>
        </p:spPr>
        <p:txBody>
          <a:bodyPr/>
          <a:lstStyle/>
          <a:p>
            <a:r>
              <a:rPr lang="en-US" dirty="0"/>
              <a:t>Topics</a:t>
            </a:r>
          </a:p>
        </p:txBody>
      </p:sp>
    </p:spTree>
    <p:extLst>
      <p:ext uri="{BB962C8B-B14F-4D97-AF65-F5344CB8AC3E}">
        <p14:creationId xmlns:p14="http://schemas.microsoft.com/office/powerpoint/2010/main" val="448995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67BB69-4259-4F03-A979-49AA89DD9AA3}"/>
              </a:ext>
            </a:extLst>
          </p:cNvPr>
          <p:cNvSpPr>
            <a:spLocks noGrp="1"/>
          </p:cNvSpPr>
          <p:nvPr>
            <p:ph idx="1"/>
          </p:nvPr>
        </p:nvSpPr>
        <p:spPr>
          <a:xfrm>
            <a:off x="0" y="1917603"/>
            <a:ext cx="7738281" cy="4351338"/>
          </a:xfrm>
        </p:spPr>
        <p:txBody>
          <a:bodyPr/>
          <a:lstStyle/>
          <a:p>
            <a:pPr marL="457200" lvl="0" indent="-457200">
              <a:buFont typeface="Arial" panose="020B0604020202020204" pitchFamily="34" charset="0"/>
              <a:buChar char="•"/>
            </a:pPr>
            <a:r>
              <a:rPr lang="en-US" dirty="0"/>
              <a:t>Purpose </a:t>
            </a:r>
          </a:p>
          <a:p>
            <a:pPr lvl="0"/>
            <a:endParaRPr lang="en-US" sz="1100" dirty="0"/>
          </a:p>
          <a:p>
            <a:pPr marL="1143000" lvl="1" indent="-457200"/>
            <a:r>
              <a:rPr lang="en-US" b="0" dirty="0">
                <a:solidFill>
                  <a:schemeClr val="tx1"/>
                </a:solidFill>
              </a:rPr>
              <a:t>address local wildlife conservation needs.  </a:t>
            </a:r>
          </a:p>
          <a:p>
            <a:pPr marL="1143000" lvl="1" indent="-457200"/>
            <a:r>
              <a:rPr lang="en-US" b="0" dirty="0">
                <a:solidFill>
                  <a:schemeClr val="tx1"/>
                </a:solidFill>
              </a:rPr>
              <a:t>allows producers to install practices that benefit high priority State wildlife conservation objectives by using targeted restoration of vital habitat. </a:t>
            </a:r>
          </a:p>
          <a:p>
            <a:pPr lvl="1" indent="0">
              <a:buNone/>
            </a:pPr>
            <a:endParaRPr lang="en-US" b="0" dirty="0">
              <a:solidFill>
                <a:schemeClr val="tx1"/>
              </a:solidFill>
            </a:endParaRPr>
          </a:p>
          <a:p>
            <a:pPr lvl="1" indent="0">
              <a:buNone/>
            </a:pPr>
            <a:r>
              <a:rPr lang="en-US" b="0" dirty="0">
                <a:solidFill>
                  <a:schemeClr val="tx1"/>
                </a:solidFill>
              </a:rPr>
              <a:t>This cooperative conservation effort is based on locally developed conservation proposals that address State’s highest priority wildlife objectives before the practice may be implemented. </a:t>
            </a:r>
          </a:p>
          <a:p>
            <a:endParaRPr lang="en-US" sz="2400" b="0" dirty="0">
              <a:solidFill>
                <a:schemeClr val="tx1"/>
              </a:solidFill>
            </a:endParaRPr>
          </a:p>
          <a:p>
            <a:pPr marL="1143000" lvl="1" indent="-457200"/>
            <a:endParaRPr lang="en-US" dirty="0"/>
          </a:p>
          <a:p>
            <a:pPr marL="1143000" lvl="1" indent="-457200"/>
            <a:endParaRPr lang="en-US" dirty="0"/>
          </a:p>
        </p:txBody>
      </p:sp>
      <p:sp>
        <p:nvSpPr>
          <p:cNvPr id="3" name="Title 2">
            <a:extLst>
              <a:ext uri="{FF2B5EF4-FFF2-40B4-BE49-F238E27FC236}">
                <a16:creationId xmlns:a16="http://schemas.microsoft.com/office/drawing/2014/main" id="{24CFEAEE-CF47-4023-A45E-1E400C5275A1}"/>
              </a:ext>
            </a:extLst>
          </p:cNvPr>
          <p:cNvSpPr>
            <a:spLocks noGrp="1"/>
          </p:cNvSpPr>
          <p:nvPr>
            <p:ph type="title"/>
          </p:nvPr>
        </p:nvSpPr>
        <p:spPr>
          <a:xfrm>
            <a:off x="176650" y="1152766"/>
            <a:ext cx="7384979" cy="698500"/>
          </a:xfrm>
        </p:spPr>
        <p:txBody>
          <a:bodyPr/>
          <a:lstStyle/>
          <a:p>
            <a:pPr marL="1143000" lvl="1" indent="-457200"/>
            <a:r>
              <a:rPr lang="en-US" sz="2800" dirty="0"/>
              <a:t>State Acres for Wildlife Enhancement (SAFE)</a:t>
            </a:r>
          </a:p>
        </p:txBody>
      </p:sp>
    </p:spTree>
    <p:extLst>
      <p:ext uri="{BB962C8B-B14F-4D97-AF65-F5344CB8AC3E}">
        <p14:creationId xmlns:p14="http://schemas.microsoft.com/office/powerpoint/2010/main" val="534604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34F7A2E-C35B-478F-8209-37AFAE8F6C21}"/>
              </a:ext>
            </a:extLst>
          </p:cNvPr>
          <p:cNvSpPr>
            <a:spLocks noGrp="1"/>
          </p:cNvSpPr>
          <p:nvPr>
            <p:ph idx="1"/>
          </p:nvPr>
        </p:nvSpPr>
        <p:spPr>
          <a:xfrm>
            <a:off x="175053" y="1690687"/>
            <a:ext cx="7519288" cy="4592881"/>
          </a:xfrm>
        </p:spPr>
        <p:txBody>
          <a:bodyPr/>
          <a:lstStyle/>
          <a:p>
            <a:pPr marL="457200" lvl="0" indent="-457200">
              <a:buFont typeface="Arial" panose="020B0604020202020204" pitchFamily="34" charset="0"/>
              <a:buChar char="•"/>
            </a:pPr>
            <a:r>
              <a:rPr lang="en-US" dirty="0">
                <a:solidFill>
                  <a:srgbClr val="00B050"/>
                </a:solidFill>
              </a:rPr>
              <a:t>State of New Mexico Lesser Prairie-Chicken</a:t>
            </a:r>
          </a:p>
          <a:p>
            <a:pPr lvl="0"/>
            <a:endParaRPr lang="en-US" dirty="0">
              <a:solidFill>
                <a:srgbClr val="00B050"/>
              </a:solidFill>
            </a:endParaRPr>
          </a:p>
          <a:p>
            <a:pPr marL="1028700" lvl="1" indent="-342900"/>
            <a:r>
              <a:rPr lang="en-US" sz="2100" dirty="0">
                <a:solidFill>
                  <a:srgbClr val="00B050"/>
                </a:solidFill>
              </a:rPr>
              <a:t>Purpose</a:t>
            </a:r>
          </a:p>
          <a:p>
            <a:pPr marL="1485900" lvl="2" indent="-342900"/>
            <a:r>
              <a:rPr lang="en-US" sz="1700" dirty="0">
                <a:solidFill>
                  <a:srgbClr val="00B050"/>
                </a:solidFill>
              </a:rPr>
              <a:t>To restore shortgrass and shinnery-oak/</a:t>
            </a:r>
            <a:r>
              <a:rPr lang="en-US" sz="1700" dirty="0" err="1">
                <a:solidFill>
                  <a:srgbClr val="00B050"/>
                </a:solidFill>
              </a:rPr>
              <a:t>sandsage</a:t>
            </a:r>
            <a:r>
              <a:rPr lang="en-US" sz="1700" dirty="0">
                <a:solidFill>
                  <a:srgbClr val="00B050"/>
                </a:solidFill>
              </a:rPr>
              <a:t> prairie in order to maintain and enhance lesser prairie chicken populations.</a:t>
            </a:r>
          </a:p>
          <a:p>
            <a:pPr lvl="0"/>
            <a:endParaRPr lang="en-US" sz="2500" dirty="0"/>
          </a:p>
        </p:txBody>
      </p:sp>
      <p:sp>
        <p:nvSpPr>
          <p:cNvPr id="3" name="Title 2">
            <a:extLst>
              <a:ext uri="{FF2B5EF4-FFF2-40B4-BE49-F238E27FC236}">
                <a16:creationId xmlns:a16="http://schemas.microsoft.com/office/drawing/2014/main" id="{8FEC551A-F119-4792-B21B-B8EB2F34D1AA}"/>
              </a:ext>
            </a:extLst>
          </p:cNvPr>
          <p:cNvSpPr>
            <a:spLocks noGrp="1"/>
          </p:cNvSpPr>
          <p:nvPr>
            <p:ph type="title"/>
          </p:nvPr>
        </p:nvSpPr>
        <p:spPr/>
        <p:txBody>
          <a:bodyPr/>
          <a:lstStyle/>
          <a:p>
            <a:r>
              <a:rPr lang="en-US" dirty="0"/>
              <a:t>Existing Projects</a:t>
            </a:r>
          </a:p>
        </p:txBody>
      </p:sp>
    </p:spTree>
    <p:extLst>
      <p:ext uri="{BB962C8B-B14F-4D97-AF65-F5344CB8AC3E}">
        <p14:creationId xmlns:p14="http://schemas.microsoft.com/office/powerpoint/2010/main" val="403281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34F7A2E-C35B-478F-8209-37AFAE8F6C21}"/>
              </a:ext>
            </a:extLst>
          </p:cNvPr>
          <p:cNvSpPr>
            <a:spLocks noGrp="1"/>
          </p:cNvSpPr>
          <p:nvPr>
            <p:ph idx="1"/>
          </p:nvPr>
        </p:nvSpPr>
        <p:spPr>
          <a:xfrm>
            <a:off x="175053" y="1690687"/>
            <a:ext cx="7519288" cy="4592881"/>
          </a:xfrm>
        </p:spPr>
        <p:txBody>
          <a:bodyPr/>
          <a:lstStyle/>
          <a:p>
            <a:pPr marL="457200" lvl="0" indent="-457200">
              <a:buFont typeface="Arial" panose="020B0604020202020204" pitchFamily="34" charset="0"/>
              <a:buChar char="•"/>
            </a:pPr>
            <a:r>
              <a:rPr lang="en-US" dirty="0">
                <a:solidFill>
                  <a:srgbClr val="00B050"/>
                </a:solidFill>
              </a:rPr>
              <a:t>State of New Mexico Lesser Prairie-Chicken</a:t>
            </a:r>
          </a:p>
          <a:p>
            <a:pPr lvl="0"/>
            <a:endParaRPr lang="en-US" dirty="0">
              <a:solidFill>
                <a:srgbClr val="00B050"/>
              </a:solidFill>
            </a:endParaRPr>
          </a:p>
          <a:p>
            <a:pPr marL="1028700" lvl="1" indent="-342900"/>
            <a:r>
              <a:rPr lang="en-US" sz="2100" dirty="0">
                <a:solidFill>
                  <a:srgbClr val="00B050"/>
                </a:solidFill>
              </a:rPr>
              <a:t>2007</a:t>
            </a:r>
          </a:p>
          <a:p>
            <a:pPr marL="1028700" lvl="1" indent="-342900"/>
            <a:r>
              <a:rPr lang="en-US" sz="2100" dirty="0">
                <a:solidFill>
                  <a:srgbClr val="00B050"/>
                </a:solidFill>
              </a:rPr>
              <a:t>Lea</a:t>
            </a:r>
          </a:p>
          <a:p>
            <a:pPr marL="1028700" lvl="1" indent="-342900"/>
            <a:r>
              <a:rPr lang="en-US" sz="2100" dirty="0">
                <a:solidFill>
                  <a:srgbClr val="00B050"/>
                </a:solidFill>
              </a:rPr>
              <a:t>2,600 acres</a:t>
            </a:r>
          </a:p>
          <a:p>
            <a:pPr lvl="0"/>
            <a:endParaRPr lang="en-US" sz="2500" dirty="0"/>
          </a:p>
        </p:txBody>
      </p:sp>
      <p:sp>
        <p:nvSpPr>
          <p:cNvPr id="3" name="Title 2">
            <a:extLst>
              <a:ext uri="{FF2B5EF4-FFF2-40B4-BE49-F238E27FC236}">
                <a16:creationId xmlns:a16="http://schemas.microsoft.com/office/drawing/2014/main" id="{8FEC551A-F119-4792-B21B-B8EB2F34D1AA}"/>
              </a:ext>
            </a:extLst>
          </p:cNvPr>
          <p:cNvSpPr>
            <a:spLocks noGrp="1"/>
          </p:cNvSpPr>
          <p:nvPr>
            <p:ph type="title"/>
          </p:nvPr>
        </p:nvSpPr>
        <p:spPr/>
        <p:txBody>
          <a:bodyPr/>
          <a:lstStyle/>
          <a:p>
            <a:r>
              <a:rPr lang="en-US" dirty="0"/>
              <a:t>Existing Projects</a:t>
            </a:r>
          </a:p>
        </p:txBody>
      </p:sp>
    </p:spTree>
    <p:extLst>
      <p:ext uri="{BB962C8B-B14F-4D97-AF65-F5344CB8AC3E}">
        <p14:creationId xmlns:p14="http://schemas.microsoft.com/office/powerpoint/2010/main" val="3201616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34F7A2E-C35B-478F-8209-37AFAE8F6C21}"/>
              </a:ext>
            </a:extLst>
          </p:cNvPr>
          <p:cNvSpPr>
            <a:spLocks noGrp="1"/>
          </p:cNvSpPr>
          <p:nvPr>
            <p:ph idx="1"/>
          </p:nvPr>
        </p:nvSpPr>
        <p:spPr>
          <a:xfrm>
            <a:off x="175053" y="1690687"/>
            <a:ext cx="7519288" cy="4592881"/>
          </a:xfrm>
        </p:spPr>
        <p:txBody>
          <a:bodyPr/>
          <a:lstStyle/>
          <a:p>
            <a:pPr marL="457200" lvl="0" indent="-457200">
              <a:buFont typeface="Arial" panose="020B0604020202020204" pitchFamily="34" charset="0"/>
              <a:buChar char="•"/>
            </a:pPr>
            <a:r>
              <a:rPr lang="en-US" dirty="0">
                <a:solidFill>
                  <a:srgbClr val="00B050"/>
                </a:solidFill>
              </a:rPr>
              <a:t>State of New Mexico Lesser Prairie-Chicken</a:t>
            </a:r>
          </a:p>
          <a:p>
            <a:pPr lvl="1" indent="0">
              <a:buNone/>
            </a:pPr>
            <a:endParaRPr lang="en-US" sz="2100" dirty="0">
              <a:solidFill>
                <a:srgbClr val="00B050"/>
              </a:solidFill>
            </a:endParaRPr>
          </a:p>
          <a:p>
            <a:pPr marL="1028700" lvl="1" indent="-342900"/>
            <a:r>
              <a:rPr lang="en-US" sz="2100" dirty="0"/>
              <a:t>To restore shortgrass and shinnery-oak/</a:t>
            </a:r>
            <a:r>
              <a:rPr lang="en-US" sz="2100" dirty="0" err="1"/>
              <a:t>sandsage</a:t>
            </a:r>
            <a:r>
              <a:rPr lang="en-US" sz="2100" dirty="0"/>
              <a:t> prairie in order to maintain and enhance lesser prairie chicken populations and expanded to </a:t>
            </a:r>
          </a:p>
          <a:p>
            <a:pPr lvl="0"/>
            <a:endParaRPr lang="en-US" sz="2500" dirty="0"/>
          </a:p>
          <a:p>
            <a:pPr lvl="0"/>
            <a:endParaRPr lang="en-US" sz="2500" dirty="0"/>
          </a:p>
        </p:txBody>
      </p:sp>
      <p:sp>
        <p:nvSpPr>
          <p:cNvPr id="3" name="Title 2">
            <a:extLst>
              <a:ext uri="{FF2B5EF4-FFF2-40B4-BE49-F238E27FC236}">
                <a16:creationId xmlns:a16="http://schemas.microsoft.com/office/drawing/2014/main" id="{8FEC551A-F119-4792-B21B-B8EB2F34D1AA}"/>
              </a:ext>
            </a:extLst>
          </p:cNvPr>
          <p:cNvSpPr>
            <a:spLocks noGrp="1"/>
          </p:cNvSpPr>
          <p:nvPr>
            <p:ph type="title"/>
          </p:nvPr>
        </p:nvSpPr>
        <p:spPr/>
        <p:txBody>
          <a:bodyPr/>
          <a:lstStyle/>
          <a:p>
            <a:r>
              <a:rPr lang="en-US" dirty="0"/>
              <a:t>Proposed Projects</a:t>
            </a:r>
          </a:p>
        </p:txBody>
      </p:sp>
      <p:graphicFrame>
        <p:nvGraphicFramePr>
          <p:cNvPr id="4" name="Table 3">
            <a:extLst>
              <a:ext uri="{FF2B5EF4-FFF2-40B4-BE49-F238E27FC236}">
                <a16:creationId xmlns:a16="http://schemas.microsoft.com/office/drawing/2014/main" id="{2BCE3A93-9A2D-4EF1-9628-AA18943FB16B}"/>
              </a:ext>
            </a:extLst>
          </p:cNvPr>
          <p:cNvGraphicFramePr>
            <a:graphicFrameLocks noGrp="1"/>
          </p:cNvGraphicFramePr>
          <p:nvPr>
            <p:extLst>
              <p:ext uri="{D42A27DB-BD31-4B8C-83A1-F6EECF244321}">
                <p14:modId xmlns:p14="http://schemas.microsoft.com/office/powerpoint/2010/main" val="1986547664"/>
              </p:ext>
            </p:extLst>
          </p:nvPr>
        </p:nvGraphicFramePr>
        <p:xfrm>
          <a:off x="1844040" y="4008120"/>
          <a:ext cx="4306729" cy="1850864"/>
        </p:xfrm>
        <a:graphic>
          <a:graphicData uri="http://schemas.openxmlformats.org/drawingml/2006/table">
            <a:tbl>
              <a:tblPr firstRow="1" firstCol="1" bandRow="1">
                <a:tableStyleId>{5C22544A-7EE6-4342-B048-85BDC9FD1C3A}</a:tableStyleId>
              </a:tblPr>
              <a:tblGrid>
                <a:gridCol w="2127337">
                  <a:extLst>
                    <a:ext uri="{9D8B030D-6E8A-4147-A177-3AD203B41FA5}">
                      <a16:colId xmlns:a16="http://schemas.microsoft.com/office/drawing/2014/main" val="3602893024"/>
                    </a:ext>
                  </a:extLst>
                </a:gridCol>
                <a:gridCol w="2179392">
                  <a:extLst>
                    <a:ext uri="{9D8B030D-6E8A-4147-A177-3AD203B41FA5}">
                      <a16:colId xmlns:a16="http://schemas.microsoft.com/office/drawing/2014/main" val="330484455"/>
                    </a:ext>
                  </a:extLst>
                </a:gridCol>
              </a:tblGrid>
              <a:tr h="231358">
                <a:tc>
                  <a:txBody>
                    <a:bodyPr/>
                    <a:lstStyle/>
                    <a:p>
                      <a:pPr marL="0" marR="0">
                        <a:spcBef>
                          <a:spcPts val="0"/>
                        </a:spcBef>
                        <a:spcAft>
                          <a:spcPts val="0"/>
                        </a:spcAft>
                      </a:pPr>
                      <a:r>
                        <a:rPr lang="en-US" sz="1200">
                          <a:effectLst/>
                        </a:rPr>
                        <a:t>Common Name</a:t>
                      </a:r>
                      <a:endParaRPr lang="en-US" sz="1100">
                        <a:solidFill>
                          <a:srgbClr val="000000"/>
                        </a:solidFill>
                        <a:effectLst/>
                        <a:latin typeface="Arial" panose="020B0604020202020204" pitchFamily="34" charset="0"/>
                        <a:ea typeface="MS Mincho" panose="02020609040205080304" pitchFamily="49" charset="-128"/>
                      </a:endParaRPr>
                    </a:p>
                  </a:txBody>
                  <a:tcPr marL="68580" marR="68580" marT="0" marB="0" anchor="ctr"/>
                </a:tc>
                <a:tc>
                  <a:txBody>
                    <a:bodyPr/>
                    <a:lstStyle/>
                    <a:p>
                      <a:pPr marL="0" marR="0">
                        <a:spcBef>
                          <a:spcPts val="0"/>
                        </a:spcBef>
                        <a:spcAft>
                          <a:spcPts val="0"/>
                        </a:spcAft>
                      </a:pPr>
                      <a:r>
                        <a:rPr lang="en-US" sz="1200">
                          <a:effectLst/>
                        </a:rPr>
                        <a:t>Scientific Name</a:t>
                      </a:r>
                      <a:endParaRPr lang="en-US" sz="1100">
                        <a:solidFill>
                          <a:srgbClr val="000000"/>
                        </a:solidFill>
                        <a:effectLst/>
                        <a:latin typeface="Arial" panose="020B0604020202020204" pitchFamily="34" charset="0"/>
                        <a:ea typeface="MS Mincho" panose="02020609040205080304" pitchFamily="49" charset="-128"/>
                      </a:endParaRPr>
                    </a:p>
                  </a:txBody>
                  <a:tcPr marL="68580" marR="68580" marT="0" marB="0" anchor="ctr"/>
                </a:tc>
                <a:extLst>
                  <a:ext uri="{0D108BD9-81ED-4DB2-BD59-A6C34878D82A}">
                    <a16:rowId xmlns:a16="http://schemas.microsoft.com/office/drawing/2014/main" val="2475039972"/>
                  </a:ext>
                </a:extLst>
              </a:tr>
              <a:tr h="231358">
                <a:tc>
                  <a:txBody>
                    <a:bodyPr/>
                    <a:lstStyle/>
                    <a:p>
                      <a:pPr marL="0" marR="0">
                        <a:spcBef>
                          <a:spcPts val="0"/>
                        </a:spcBef>
                        <a:spcAft>
                          <a:spcPts val="0"/>
                        </a:spcAft>
                      </a:pPr>
                      <a:r>
                        <a:rPr lang="en-US" sz="1200">
                          <a:effectLst/>
                        </a:rPr>
                        <a:t>Burrowing Owl</a:t>
                      </a:r>
                      <a:endParaRPr lang="en-US" sz="1100">
                        <a:solidFill>
                          <a:srgbClr val="000000"/>
                        </a:solidFill>
                        <a:effectLst/>
                        <a:latin typeface="Arial" panose="020B0604020202020204" pitchFamily="34" charset="0"/>
                        <a:ea typeface="MS Mincho" panose="02020609040205080304" pitchFamily="49" charset="-128"/>
                      </a:endParaRPr>
                    </a:p>
                  </a:txBody>
                  <a:tcPr marL="68580" marR="68580" marT="0" marB="0" anchor="ctr"/>
                </a:tc>
                <a:tc>
                  <a:txBody>
                    <a:bodyPr/>
                    <a:lstStyle/>
                    <a:p>
                      <a:pPr marL="0" marR="0">
                        <a:spcBef>
                          <a:spcPts val="0"/>
                        </a:spcBef>
                        <a:spcAft>
                          <a:spcPts val="0"/>
                        </a:spcAft>
                      </a:pPr>
                      <a:r>
                        <a:rPr lang="en-US" sz="1200">
                          <a:effectLst/>
                        </a:rPr>
                        <a:t>Athene Cunicularia</a:t>
                      </a:r>
                      <a:endParaRPr lang="en-US" sz="1100">
                        <a:solidFill>
                          <a:srgbClr val="000000"/>
                        </a:solidFill>
                        <a:effectLst/>
                        <a:latin typeface="Arial" panose="020B0604020202020204" pitchFamily="34" charset="0"/>
                        <a:ea typeface="MS Mincho" panose="02020609040205080304" pitchFamily="49" charset="-128"/>
                      </a:endParaRPr>
                    </a:p>
                  </a:txBody>
                  <a:tcPr marL="68580" marR="68580" marT="0" marB="0" anchor="ctr"/>
                </a:tc>
                <a:extLst>
                  <a:ext uri="{0D108BD9-81ED-4DB2-BD59-A6C34878D82A}">
                    <a16:rowId xmlns:a16="http://schemas.microsoft.com/office/drawing/2014/main" val="1405659647"/>
                  </a:ext>
                </a:extLst>
              </a:tr>
              <a:tr h="231358">
                <a:tc>
                  <a:txBody>
                    <a:bodyPr/>
                    <a:lstStyle/>
                    <a:p>
                      <a:pPr marL="0" marR="0">
                        <a:spcBef>
                          <a:spcPts val="0"/>
                        </a:spcBef>
                        <a:spcAft>
                          <a:spcPts val="0"/>
                        </a:spcAft>
                      </a:pPr>
                      <a:r>
                        <a:rPr lang="en-US" sz="1200">
                          <a:effectLst/>
                        </a:rPr>
                        <a:t>Loggerhead Shrike</a:t>
                      </a:r>
                      <a:endParaRPr lang="en-US" sz="1100">
                        <a:solidFill>
                          <a:srgbClr val="000000"/>
                        </a:solidFill>
                        <a:effectLst/>
                        <a:latin typeface="Arial" panose="020B0604020202020204" pitchFamily="34" charset="0"/>
                        <a:ea typeface="MS Mincho" panose="02020609040205080304" pitchFamily="49" charset="-128"/>
                      </a:endParaRPr>
                    </a:p>
                  </a:txBody>
                  <a:tcPr marL="68580" marR="68580" marT="0" marB="0" anchor="ctr"/>
                </a:tc>
                <a:tc>
                  <a:txBody>
                    <a:bodyPr/>
                    <a:lstStyle/>
                    <a:p>
                      <a:pPr marL="0" marR="0">
                        <a:spcBef>
                          <a:spcPts val="0"/>
                        </a:spcBef>
                        <a:spcAft>
                          <a:spcPts val="0"/>
                        </a:spcAft>
                      </a:pPr>
                      <a:r>
                        <a:rPr lang="en-US" sz="1200">
                          <a:effectLst/>
                        </a:rPr>
                        <a:t>Lanius Ludovicianus</a:t>
                      </a:r>
                      <a:endParaRPr lang="en-US" sz="1100">
                        <a:solidFill>
                          <a:srgbClr val="000000"/>
                        </a:solidFill>
                        <a:effectLst/>
                        <a:latin typeface="Arial" panose="020B0604020202020204" pitchFamily="34" charset="0"/>
                        <a:ea typeface="MS Mincho" panose="02020609040205080304" pitchFamily="49" charset="-128"/>
                      </a:endParaRPr>
                    </a:p>
                  </a:txBody>
                  <a:tcPr marL="68580" marR="68580" marT="0" marB="0" anchor="ctr"/>
                </a:tc>
                <a:extLst>
                  <a:ext uri="{0D108BD9-81ED-4DB2-BD59-A6C34878D82A}">
                    <a16:rowId xmlns:a16="http://schemas.microsoft.com/office/drawing/2014/main" val="1555044975"/>
                  </a:ext>
                </a:extLst>
              </a:tr>
              <a:tr h="231358">
                <a:tc>
                  <a:txBody>
                    <a:bodyPr/>
                    <a:lstStyle/>
                    <a:p>
                      <a:pPr marL="0" marR="0">
                        <a:spcBef>
                          <a:spcPts val="0"/>
                        </a:spcBef>
                        <a:spcAft>
                          <a:spcPts val="0"/>
                        </a:spcAft>
                      </a:pPr>
                      <a:r>
                        <a:rPr lang="en-US" sz="1200">
                          <a:effectLst/>
                        </a:rPr>
                        <a:t>Long-billed Curlew</a:t>
                      </a:r>
                      <a:endParaRPr lang="en-US" sz="1100">
                        <a:solidFill>
                          <a:srgbClr val="000000"/>
                        </a:solidFill>
                        <a:effectLst/>
                        <a:latin typeface="Arial" panose="020B0604020202020204" pitchFamily="34" charset="0"/>
                        <a:ea typeface="MS Mincho" panose="02020609040205080304" pitchFamily="49" charset="-128"/>
                      </a:endParaRPr>
                    </a:p>
                  </a:txBody>
                  <a:tcPr marL="68580" marR="68580" marT="0" marB="0" anchor="ctr"/>
                </a:tc>
                <a:tc>
                  <a:txBody>
                    <a:bodyPr/>
                    <a:lstStyle/>
                    <a:p>
                      <a:pPr marL="0" marR="0">
                        <a:spcBef>
                          <a:spcPts val="0"/>
                        </a:spcBef>
                        <a:spcAft>
                          <a:spcPts val="0"/>
                        </a:spcAft>
                      </a:pPr>
                      <a:r>
                        <a:rPr lang="en-US" sz="1200">
                          <a:effectLst/>
                        </a:rPr>
                        <a:t>Numenius Americanus</a:t>
                      </a:r>
                      <a:endParaRPr lang="en-US" sz="1100">
                        <a:solidFill>
                          <a:srgbClr val="000000"/>
                        </a:solidFill>
                        <a:effectLst/>
                        <a:latin typeface="Arial" panose="020B0604020202020204" pitchFamily="34" charset="0"/>
                        <a:ea typeface="MS Mincho" panose="02020609040205080304" pitchFamily="49" charset="-128"/>
                      </a:endParaRPr>
                    </a:p>
                  </a:txBody>
                  <a:tcPr marL="68580" marR="68580" marT="0" marB="0" anchor="ctr"/>
                </a:tc>
                <a:extLst>
                  <a:ext uri="{0D108BD9-81ED-4DB2-BD59-A6C34878D82A}">
                    <a16:rowId xmlns:a16="http://schemas.microsoft.com/office/drawing/2014/main" val="3778814218"/>
                  </a:ext>
                </a:extLst>
              </a:tr>
              <a:tr h="231358">
                <a:tc>
                  <a:txBody>
                    <a:bodyPr/>
                    <a:lstStyle/>
                    <a:p>
                      <a:pPr marL="0" marR="0">
                        <a:spcBef>
                          <a:spcPts val="0"/>
                        </a:spcBef>
                        <a:spcAft>
                          <a:spcPts val="0"/>
                        </a:spcAft>
                      </a:pPr>
                      <a:r>
                        <a:rPr lang="en-US" sz="1200">
                          <a:effectLst/>
                        </a:rPr>
                        <a:t>Quail (northern bobwhite)</a:t>
                      </a:r>
                      <a:endParaRPr lang="en-US" sz="1100">
                        <a:solidFill>
                          <a:srgbClr val="000000"/>
                        </a:solidFill>
                        <a:effectLst/>
                        <a:latin typeface="Arial" panose="020B0604020202020204" pitchFamily="34" charset="0"/>
                        <a:ea typeface="MS Mincho" panose="02020609040205080304" pitchFamily="49" charset="-128"/>
                      </a:endParaRPr>
                    </a:p>
                  </a:txBody>
                  <a:tcPr marL="68580" marR="68580" marT="0" marB="0" anchor="ctr"/>
                </a:tc>
                <a:tc>
                  <a:txBody>
                    <a:bodyPr/>
                    <a:lstStyle/>
                    <a:p>
                      <a:pPr marL="0" marR="0">
                        <a:spcBef>
                          <a:spcPts val="0"/>
                        </a:spcBef>
                        <a:spcAft>
                          <a:spcPts val="0"/>
                        </a:spcAft>
                      </a:pPr>
                      <a:r>
                        <a:rPr lang="en-US" sz="1200">
                          <a:effectLst/>
                        </a:rPr>
                        <a:t>Colinus Virginianus</a:t>
                      </a:r>
                      <a:endParaRPr lang="en-US" sz="1100">
                        <a:solidFill>
                          <a:srgbClr val="000000"/>
                        </a:solidFill>
                        <a:effectLst/>
                        <a:latin typeface="Arial" panose="020B0604020202020204" pitchFamily="34" charset="0"/>
                        <a:ea typeface="MS Mincho" panose="02020609040205080304" pitchFamily="49" charset="-128"/>
                      </a:endParaRPr>
                    </a:p>
                  </a:txBody>
                  <a:tcPr marL="68580" marR="68580" marT="0" marB="0" anchor="ctr"/>
                </a:tc>
                <a:extLst>
                  <a:ext uri="{0D108BD9-81ED-4DB2-BD59-A6C34878D82A}">
                    <a16:rowId xmlns:a16="http://schemas.microsoft.com/office/drawing/2014/main" val="1052820558"/>
                  </a:ext>
                </a:extLst>
              </a:tr>
              <a:tr h="231358">
                <a:tc>
                  <a:txBody>
                    <a:bodyPr/>
                    <a:lstStyle/>
                    <a:p>
                      <a:pPr marL="0" marR="0">
                        <a:spcBef>
                          <a:spcPts val="0"/>
                        </a:spcBef>
                        <a:spcAft>
                          <a:spcPts val="0"/>
                        </a:spcAft>
                      </a:pPr>
                      <a:r>
                        <a:rPr lang="en-US" sz="1200">
                          <a:effectLst/>
                        </a:rPr>
                        <a:t>Black-Tailed Prairie Dog</a:t>
                      </a:r>
                      <a:endParaRPr lang="en-US" sz="1100">
                        <a:solidFill>
                          <a:srgbClr val="000000"/>
                        </a:solidFill>
                        <a:effectLst/>
                        <a:latin typeface="Arial" panose="020B0604020202020204" pitchFamily="34" charset="0"/>
                        <a:ea typeface="MS Mincho" panose="02020609040205080304" pitchFamily="49" charset="-128"/>
                      </a:endParaRPr>
                    </a:p>
                  </a:txBody>
                  <a:tcPr marL="68580" marR="68580" marT="0" marB="0" anchor="ctr"/>
                </a:tc>
                <a:tc>
                  <a:txBody>
                    <a:bodyPr/>
                    <a:lstStyle/>
                    <a:p>
                      <a:pPr marL="0" marR="0">
                        <a:spcBef>
                          <a:spcPts val="0"/>
                        </a:spcBef>
                        <a:spcAft>
                          <a:spcPts val="0"/>
                        </a:spcAft>
                      </a:pPr>
                      <a:r>
                        <a:rPr lang="en-US" sz="1200">
                          <a:effectLst/>
                        </a:rPr>
                        <a:t>Cynomys Ludovicianus</a:t>
                      </a:r>
                      <a:endParaRPr lang="en-US" sz="1100">
                        <a:solidFill>
                          <a:srgbClr val="000000"/>
                        </a:solidFill>
                        <a:effectLst/>
                        <a:latin typeface="Arial" panose="020B0604020202020204" pitchFamily="34" charset="0"/>
                        <a:ea typeface="MS Mincho" panose="02020609040205080304" pitchFamily="49" charset="-128"/>
                      </a:endParaRPr>
                    </a:p>
                  </a:txBody>
                  <a:tcPr marL="68580" marR="68580" marT="0" marB="0" anchor="ctr"/>
                </a:tc>
                <a:extLst>
                  <a:ext uri="{0D108BD9-81ED-4DB2-BD59-A6C34878D82A}">
                    <a16:rowId xmlns:a16="http://schemas.microsoft.com/office/drawing/2014/main" val="2931746375"/>
                  </a:ext>
                </a:extLst>
              </a:tr>
              <a:tr h="231358">
                <a:tc>
                  <a:txBody>
                    <a:bodyPr/>
                    <a:lstStyle/>
                    <a:p>
                      <a:pPr marL="0" marR="0">
                        <a:spcBef>
                          <a:spcPts val="0"/>
                        </a:spcBef>
                        <a:spcAft>
                          <a:spcPts val="0"/>
                        </a:spcAft>
                      </a:pPr>
                      <a:r>
                        <a:rPr lang="en-US" sz="1200">
                          <a:effectLst/>
                        </a:rPr>
                        <a:t>Dunes Sagebrush Lizard</a:t>
                      </a:r>
                      <a:endParaRPr lang="en-US" sz="1100">
                        <a:solidFill>
                          <a:srgbClr val="000000"/>
                        </a:solidFill>
                        <a:effectLst/>
                        <a:latin typeface="Arial" panose="020B0604020202020204" pitchFamily="34" charset="0"/>
                        <a:ea typeface="MS Mincho" panose="02020609040205080304" pitchFamily="49" charset="-128"/>
                      </a:endParaRPr>
                    </a:p>
                  </a:txBody>
                  <a:tcPr marL="68580" marR="68580" marT="0" marB="0" anchor="ctr"/>
                </a:tc>
                <a:tc>
                  <a:txBody>
                    <a:bodyPr/>
                    <a:lstStyle/>
                    <a:p>
                      <a:pPr marL="0" marR="0">
                        <a:spcBef>
                          <a:spcPts val="0"/>
                        </a:spcBef>
                        <a:spcAft>
                          <a:spcPts val="0"/>
                        </a:spcAft>
                      </a:pPr>
                      <a:r>
                        <a:rPr lang="en-US" sz="1200">
                          <a:effectLst/>
                        </a:rPr>
                        <a:t>Sceloporus Arenicolus</a:t>
                      </a:r>
                      <a:endParaRPr lang="en-US" sz="1100">
                        <a:solidFill>
                          <a:srgbClr val="000000"/>
                        </a:solidFill>
                        <a:effectLst/>
                        <a:latin typeface="Arial" panose="020B0604020202020204" pitchFamily="34" charset="0"/>
                        <a:ea typeface="MS Mincho" panose="02020609040205080304" pitchFamily="49" charset="-128"/>
                      </a:endParaRPr>
                    </a:p>
                  </a:txBody>
                  <a:tcPr marL="68580" marR="68580" marT="0" marB="0" anchor="ctr"/>
                </a:tc>
                <a:extLst>
                  <a:ext uri="{0D108BD9-81ED-4DB2-BD59-A6C34878D82A}">
                    <a16:rowId xmlns:a16="http://schemas.microsoft.com/office/drawing/2014/main" val="3125074236"/>
                  </a:ext>
                </a:extLst>
              </a:tr>
              <a:tr h="231358">
                <a:tc>
                  <a:txBody>
                    <a:bodyPr/>
                    <a:lstStyle/>
                    <a:p>
                      <a:pPr marL="0" marR="0">
                        <a:spcBef>
                          <a:spcPts val="0"/>
                        </a:spcBef>
                        <a:spcAft>
                          <a:spcPts val="0"/>
                        </a:spcAft>
                      </a:pPr>
                      <a:r>
                        <a:rPr lang="en-US" sz="1200">
                          <a:effectLst/>
                        </a:rPr>
                        <a:t>Swift Fox</a:t>
                      </a:r>
                      <a:endParaRPr lang="en-US" sz="1100">
                        <a:solidFill>
                          <a:srgbClr val="000000"/>
                        </a:solidFill>
                        <a:effectLst/>
                        <a:latin typeface="Arial" panose="020B0604020202020204" pitchFamily="34" charset="0"/>
                        <a:ea typeface="MS Mincho" panose="02020609040205080304" pitchFamily="49" charset="-128"/>
                      </a:endParaRPr>
                    </a:p>
                  </a:txBody>
                  <a:tcPr marL="68580" marR="68580" marT="0" marB="0" anchor="ctr"/>
                </a:tc>
                <a:tc>
                  <a:txBody>
                    <a:bodyPr/>
                    <a:lstStyle/>
                    <a:p>
                      <a:pPr marL="0" marR="0">
                        <a:spcBef>
                          <a:spcPts val="0"/>
                        </a:spcBef>
                        <a:spcAft>
                          <a:spcPts val="0"/>
                        </a:spcAft>
                      </a:pPr>
                      <a:r>
                        <a:rPr lang="en-US" sz="1200" dirty="0">
                          <a:effectLst/>
                        </a:rPr>
                        <a:t>Vulpes Velox</a:t>
                      </a:r>
                      <a:endParaRPr lang="en-US" sz="1100" dirty="0">
                        <a:solidFill>
                          <a:srgbClr val="000000"/>
                        </a:solidFill>
                        <a:effectLst/>
                        <a:latin typeface="Arial" panose="020B0604020202020204" pitchFamily="34" charset="0"/>
                        <a:ea typeface="MS Mincho" panose="02020609040205080304" pitchFamily="49" charset="-128"/>
                      </a:endParaRPr>
                    </a:p>
                  </a:txBody>
                  <a:tcPr marL="68580" marR="68580" marT="0" marB="0" anchor="ctr"/>
                </a:tc>
                <a:extLst>
                  <a:ext uri="{0D108BD9-81ED-4DB2-BD59-A6C34878D82A}">
                    <a16:rowId xmlns:a16="http://schemas.microsoft.com/office/drawing/2014/main" val="3009875048"/>
                  </a:ext>
                </a:extLst>
              </a:tr>
            </a:tbl>
          </a:graphicData>
        </a:graphic>
      </p:graphicFrame>
    </p:spTree>
    <p:extLst>
      <p:ext uri="{BB962C8B-B14F-4D97-AF65-F5344CB8AC3E}">
        <p14:creationId xmlns:p14="http://schemas.microsoft.com/office/powerpoint/2010/main" val="2497554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34F7A2E-C35B-478F-8209-37AFAE8F6C21}"/>
              </a:ext>
            </a:extLst>
          </p:cNvPr>
          <p:cNvSpPr>
            <a:spLocks noGrp="1"/>
          </p:cNvSpPr>
          <p:nvPr>
            <p:ph idx="1"/>
          </p:nvPr>
        </p:nvSpPr>
        <p:spPr>
          <a:xfrm>
            <a:off x="175053" y="1690687"/>
            <a:ext cx="7519288" cy="4592881"/>
          </a:xfrm>
        </p:spPr>
        <p:txBody>
          <a:bodyPr/>
          <a:lstStyle/>
          <a:p>
            <a:pPr marL="457200" lvl="0" indent="-457200">
              <a:buFont typeface="Arial" panose="020B0604020202020204" pitchFamily="34" charset="0"/>
              <a:buChar char="•"/>
            </a:pPr>
            <a:r>
              <a:rPr lang="en-US" dirty="0">
                <a:solidFill>
                  <a:srgbClr val="00B050"/>
                </a:solidFill>
              </a:rPr>
              <a:t>State of New Mexico Lesser Prairie-Chicken</a:t>
            </a:r>
          </a:p>
          <a:p>
            <a:pPr lvl="1" indent="0">
              <a:buNone/>
            </a:pPr>
            <a:endParaRPr lang="en-US" sz="2100" dirty="0">
              <a:solidFill>
                <a:srgbClr val="00B050"/>
              </a:solidFill>
            </a:endParaRPr>
          </a:p>
          <a:p>
            <a:pPr marL="1028700" lvl="1" indent="-342900"/>
            <a:r>
              <a:rPr lang="en-US" sz="2100" dirty="0"/>
              <a:t>5,200 acres</a:t>
            </a:r>
          </a:p>
          <a:p>
            <a:pPr marL="1028700" lvl="1" indent="-342900"/>
            <a:r>
              <a:rPr lang="en-US" sz="2100" dirty="0"/>
              <a:t>Lea County (2,600) and Roosevelt County (2,600)</a:t>
            </a:r>
          </a:p>
        </p:txBody>
      </p:sp>
      <p:sp>
        <p:nvSpPr>
          <p:cNvPr id="3" name="Title 2">
            <a:extLst>
              <a:ext uri="{FF2B5EF4-FFF2-40B4-BE49-F238E27FC236}">
                <a16:creationId xmlns:a16="http://schemas.microsoft.com/office/drawing/2014/main" id="{8FEC551A-F119-4792-B21B-B8EB2F34D1AA}"/>
              </a:ext>
            </a:extLst>
          </p:cNvPr>
          <p:cNvSpPr>
            <a:spLocks noGrp="1"/>
          </p:cNvSpPr>
          <p:nvPr>
            <p:ph type="title"/>
          </p:nvPr>
        </p:nvSpPr>
        <p:spPr/>
        <p:txBody>
          <a:bodyPr/>
          <a:lstStyle/>
          <a:p>
            <a:r>
              <a:rPr lang="en-US" dirty="0"/>
              <a:t>Proposed Projects</a:t>
            </a:r>
          </a:p>
        </p:txBody>
      </p:sp>
    </p:spTree>
    <p:extLst>
      <p:ext uri="{BB962C8B-B14F-4D97-AF65-F5344CB8AC3E}">
        <p14:creationId xmlns:p14="http://schemas.microsoft.com/office/powerpoint/2010/main" val="3952108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34F7A2E-C35B-478F-8209-37AFAE8F6C21}"/>
              </a:ext>
            </a:extLst>
          </p:cNvPr>
          <p:cNvSpPr>
            <a:spLocks noGrp="1"/>
          </p:cNvSpPr>
          <p:nvPr>
            <p:ph idx="1"/>
          </p:nvPr>
        </p:nvSpPr>
        <p:spPr>
          <a:xfrm>
            <a:off x="175053" y="1690687"/>
            <a:ext cx="7519288" cy="4592881"/>
          </a:xfrm>
        </p:spPr>
        <p:txBody>
          <a:bodyPr/>
          <a:lstStyle/>
          <a:p>
            <a:pPr marL="457200" lvl="0" indent="-457200">
              <a:buFont typeface="Arial" panose="020B0604020202020204" pitchFamily="34" charset="0"/>
              <a:buChar char="•"/>
            </a:pPr>
            <a:r>
              <a:rPr lang="en-US" dirty="0">
                <a:solidFill>
                  <a:srgbClr val="00B050"/>
                </a:solidFill>
              </a:rPr>
              <a:t>State of New Mexico Lesser Prairie-Chicken</a:t>
            </a:r>
          </a:p>
          <a:p>
            <a:pPr lvl="1" indent="0">
              <a:buNone/>
            </a:pPr>
            <a:endParaRPr lang="en-US" sz="2100" dirty="0">
              <a:solidFill>
                <a:srgbClr val="00B050"/>
              </a:solidFill>
            </a:endParaRPr>
          </a:p>
          <a:p>
            <a:pPr marL="1028700" lvl="1" indent="-342900"/>
            <a:r>
              <a:rPr lang="en-US" sz="2100" dirty="0"/>
              <a:t>Action by the New Mexico State Committee and State Technical Committee</a:t>
            </a:r>
          </a:p>
          <a:p>
            <a:pPr lvl="1" indent="0">
              <a:buNone/>
            </a:pPr>
            <a:endParaRPr lang="en-US" sz="2100" dirty="0"/>
          </a:p>
          <a:p>
            <a:pPr marL="1485900" lvl="2" indent="-342900"/>
            <a:r>
              <a:rPr lang="en-US" sz="1800" dirty="0"/>
              <a:t>The proposal was reviewed by NRCS where they found the proposal in good order and recommend the modification as requested.  After the initial submission in July, further consultation, with the NRCS biologist, took place where it was determined to that several other obligate or generalist species will benefit from the LPC habitat</a:t>
            </a:r>
            <a:endParaRPr lang="en-US" sz="1700" dirty="0"/>
          </a:p>
        </p:txBody>
      </p:sp>
      <p:sp>
        <p:nvSpPr>
          <p:cNvPr id="3" name="Title 2">
            <a:extLst>
              <a:ext uri="{FF2B5EF4-FFF2-40B4-BE49-F238E27FC236}">
                <a16:creationId xmlns:a16="http://schemas.microsoft.com/office/drawing/2014/main" id="{8FEC551A-F119-4792-B21B-B8EB2F34D1AA}"/>
              </a:ext>
            </a:extLst>
          </p:cNvPr>
          <p:cNvSpPr>
            <a:spLocks noGrp="1"/>
          </p:cNvSpPr>
          <p:nvPr>
            <p:ph type="title"/>
          </p:nvPr>
        </p:nvSpPr>
        <p:spPr/>
        <p:txBody>
          <a:bodyPr/>
          <a:lstStyle/>
          <a:p>
            <a:r>
              <a:rPr lang="en-US" dirty="0"/>
              <a:t>Proposed Projects</a:t>
            </a:r>
          </a:p>
        </p:txBody>
      </p:sp>
    </p:spTree>
    <p:extLst>
      <p:ext uri="{BB962C8B-B14F-4D97-AF65-F5344CB8AC3E}">
        <p14:creationId xmlns:p14="http://schemas.microsoft.com/office/powerpoint/2010/main" val="1715752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26C6E8F-DB87-4904-A30A-6ABABF3FBE4F}"/>
              </a:ext>
            </a:extLst>
          </p:cNvPr>
          <p:cNvSpPr>
            <a:spLocks noGrp="1"/>
          </p:cNvSpPr>
          <p:nvPr>
            <p:ph idx="1"/>
          </p:nvPr>
        </p:nvSpPr>
        <p:spPr>
          <a:xfrm>
            <a:off x="23446" y="2001781"/>
            <a:ext cx="7694341" cy="4351338"/>
          </a:xfrm>
        </p:spPr>
        <p:txBody>
          <a:bodyPr/>
          <a:lstStyle/>
          <a:p>
            <a:pPr marL="457200" lvl="0" indent="-457200">
              <a:buFont typeface="Arial" panose="020B0604020202020204" pitchFamily="34" charset="0"/>
              <a:buChar char="•"/>
            </a:pPr>
            <a:endParaRPr lang="en-US" sz="2600" dirty="0"/>
          </a:p>
          <a:p>
            <a:pPr marL="457200" lvl="0" indent="-457200">
              <a:buFont typeface="Arial" panose="020B0604020202020204" pitchFamily="34" charset="0"/>
              <a:buChar char="•"/>
            </a:pPr>
            <a:endParaRPr lang="en-US" sz="2600" dirty="0"/>
          </a:p>
          <a:p>
            <a:endParaRPr lang="en-US" sz="2600" dirty="0"/>
          </a:p>
        </p:txBody>
      </p:sp>
      <p:sp>
        <p:nvSpPr>
          <p:cNvPr id="3" name="Title 2">
            <a:extLst>
              <a:ext uri="{FF2B5EF4-FFF2-40B4-BE49-F238E27FC236}">
                <a16:creationId xmlns:a16="http://schemas.microsoft.com/office/drawing/2014/main" id="{33E3FA75-C93D-4F8F-B2F0-ADCBD785F762}"/>
              </a:ext>
            </a:extLst>
          </p:cNvPr>
          <p:cNvSpPr>
            <a:spLocks noGrp="1"/>
          </p:cNvSpPr>
          <p:nvPr>
            <p:ph type="title"/>
          </p:nvPr>
        </p:nvSpPr>
        <p:spPr>
          <a:xfrm>
            <a:off x="332808" y="1160888"/>
            <a:ext cx="7384979" cy="698500"/>
          </a:xfrm>
        </p:spPr>
        <p:txBody>
          <a:bodyPr/>
          <a:lstStyle/>
          <a:p>
            <a:r>
              <a:rPr lang="en-US" dirty="0"/>
              <a:t>Soil Rental Rates (SRR)</a:t>
            </a:r>
          </a:p>
        </p:txBody>
      </p:sp>
      <p:sp>
        <p:nvSpPr>
          <p:cNvPr id="4" name="Content Placeholder 1">
            <a:extLst>
              <a:ext uri="{FF2B5EF4-FFF2-40B4-BE49-F238E27FC236}">
                <a16:creationId xmlns:a16="http://schemas.microsoft.com/office/drawing/2014/main" id="{2DC3FA5E-5609-43A1-8EED-A25D15E73828}"/>
              </a:ext>
            </a:extLst>
          </p:cNvPr>
          <p:cNvSpPr txBox="1">
            <a:spLocks/>
          </p:cNvSpPr>
          <p:nvPr/>
        </p:nvSpPr>
        <p:spPr bwMode="auto">
          <a:xfrm>
            <a:off x="163902" y="1963589"/>
            <a:ext cx="7660888"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lnSpc>
                <a:spcPct val="90000"/>
              </a:lnSpc>
              <a:spcBef>
                <a:spcPts val="1000"/>
              </a:spcBef>
              <a:spcAft>
                <a:spcPct val="0"/>
              </a:spcAft>
              <a:buFont typeface="Arial" panose="020B0604020202020204" pitchFamily="34" charset="0"/>
              <a:buNone/>
              <a:defRPr sz="2800" b="1" kern="1200">
                <a:solidFill>
                  <a:srgbClr val="065744"/>
                </a:solidFill>
                <a:latin typeface="Arial" panose="020B0604020202020204" pitchFamily="34" charset="0"/>
                <a:ea typeface="+mn-ea"/>
                <a:cs typeface="Arial" panose="020B0604020202020204" pitchFamily="34" charset="0"/>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a:p>
            <a:r>
              <a:rPr lang="en-US" dirty="0"/>
              <a:t>Soil-specific estimates of dryland rental rates are: </a:t>
            </a:r>
          </a:p>
          <a:p>
            <a:endParaRPr lang="en-US" dirty="0"/>
          </a:p>
          <a:p>
            <a:pPr marL="457200" indent="-457200">
              <a:buFont typeface="Arial" panose="020B0604020202020204" pitchFamily="34" charset="0"/>
              <a:buChar char="•"/>
            </a:pPr>
            <a:r>
              <a:rPr lang="en-US" dirty="0"/>
              <a:t>Used to set maximum annual payment rates</a:t>
            </a:r>
          </a:p>
          <a:p>
            <a:endParaRPr lang="en-US" dirty="0"/>
          </a:p>
          <a:p>
            <a:pPr marL="457200" indent="-457200">
              <a:buFont typeface="Arial" panose="020B0604020202020204" pitchFamily="34" charset="0"/>
              <a:buChar char="•"/>
            </a:pPr>
            <a:r>
              <a:rPr lang="en-US" dirty="0"/>
              <a:t>Reviewed regularly (annually)</a:t>
            </a:r>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126098658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sa-ppt-template  -  Read-Only  -  Compatibility Mode" id="{8AC15269-4B09-4A84-8A42-584FC170C044}" vid="{BEB5E42D-E3AB-4AFB-AB92-053F55266DD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15D47F1D9237845B96CEC8128AEF216" ma:contentTypeVersion="5" ma:contentTypeDescription="Create a new document." ma:contentTypeScope="" ma:versionID="ddab6f9bc0c6604b92be558b2a836b1d">
  <xsd:schema xmlns:xsd="http://www.w3.org/2001/XMLSchema" xmlns:xs="http://www.w3.org/2001/XMLSchema" xmlns:p="http://schemas.microsoft.com/office/2006/metadata/properties" xmlns:ns2="64ddd35b-6849-43c6-9539-a5efcc3a3671" xmlns:ns3="08eb167f-9a12-4635-a5f3-ecf44ccaf439" targetNamespace="http://schemas.microsoft.com/office/2006/metadata/properties" ma:root="true" ma:fieldsID="790272cf30d42e440a79c47adfa767f5" ns2:_="" ns3:_="">
    <xsd:import namespace="64ddd35b-6849-43c6-9539-a5efcc3a3671"/>
    <xsd:import namespace="08eb167f-9a12-4635-a5f3-ecf44ccaf43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ddd35b-6849-43c6-9539-a5efcc3a36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8eb167f-9a12-4635-a5f3-ecf44ccaf43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98A4339-44E3-4CBF-95B5-4648CBA711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ddd35b-6849-43c6-9539-a5efcc3a3671"/>
    <ds:schemaRef ds:uri="08eb167f-9a12-4635-a5f3-ecf44ccaf43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70EF881-A42B-4E7C-A7BE-A5C64B2F0401}">
  <ds:schemaRefs>
    <ds:schemaRef ds:uri="http://schemas.microsoft.com/sharepoint/v3/contenttype/forms"/>
  </ds:schemaRefs>
</ds:datastoreItem>
</file>

<file path=customXml/itemProps3.xml><?xml version="1.0" encoding="utf-8"?>
<ds:datastoreItem xmlns:ds="http://schemas.openxmlformats.org/officeDocument/2006/customXml" ds:itemID="{162A115E-49BC-470D-B137-F4D5FF62671A}">
  <ds:schemaRefs>
    <ds:schemaRef ds:uri="http://purl.org/dc/elements/1.1/"/>
    <ds:schemaRef ds:uri="http://schemas.openxmlformats.org/package/2006/metadata/core-properties"/>
    <ds:schemaRef ds:uri="64ddd35b-6849-43c6-9539-a5efcc3a3671"/>
    <ds:schemaRef ds:uri="http://purl.org/dc/dcmitype/"/>
    <ds:schemaRef ds:uri="http://schemas.microsoft.com/office/infopath/2007/PartnerControls"/>
    <ds:schemaRef ds:uri="http://purl.org/dc/terms/"/>
    <ds:schemaRef ds:uri="http://schemas.microsoft.com/office/2006/documentManagement/types"/>
    <ds:schemaRef ds:uri="08eb167f-9a12-4635-a5f3-ecf44ccaf439"/>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13137</TotalTime>
  <Words>1578</Words>
  <Application>Microsoft Office PowerPoint</Application>
  <PresentationFormat>On-screen Show (4:3)</PresentationFormat>
  <Paragraphs>395</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Frutiger LT 55 Roman</vt:lpstr>
      <vt:lpstr>Office Theme</vt:lpstr>
      <vt:lpstr>PowerPoint Presentation</vt:lpstr>
      <vt:lpstr>Topics</vt:lpstr>
      <vt:lpstr>State Acres for Wildlife Enhancement (SAFE)</vt:lpstr>
      <vt:lpstr>Existing Projects</vt:lpstr>
      <vt:lpstr>Existing Projects</vt:lpstr>
      <vt:lpstr>Proposed Projects</vt:lpstr>
      <vt:lpstr>Proposed Projects</vt:lpstr>
      <vt:lpstr>Proposed Projects</vt:lpstr>
      <vt:lpstr>Soil Rental Rates (SRR)</vt:lpstr>
      <vt:lpstr>Soil Rental Rates (SRR) (continued)</vt:lpstr>
      <vt:lpstr>Soil Rental Rates (SRR) </vt:lpstr>
      <vt:lpstr>PowerPoint Presentation</vt:lpstr>
      <vt:lpstr>PowerPoint Presentation</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Jeffries, Elisa - FPAC-BC, Kansas City, MO</dc:creator>
  <cp:lastModifiedBy>Luna, Leonard - NRCS, Albuquerque, NM</cp:lastModifiedBy>
  <cp:revision>351</cp:revision>
  <cp:lastPrinted>2019-12-10T14:28:39Z</cp:lastPrinted>
  <dcterms:created xsi:type="dcterms:W3CDTF">2019-08-12T14:47:54Z</dcterms:created>
  <dcterms:modified xsi:type="dcterms:W3CDTF">2022-10-29T01:40:33Z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0x010100615D47F1D9237845B96CEC8128AEF216</vt:lpwstr>
  </property>
</Properties>
</file>