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3" r:id="rId6"/>
    <p:sldMasterId id="2147483685" r:id="rId7"/>
    <p:sldMasterId id="2147483697" r:id="rId8"/>
  </p:sldMasterIdLst>
  <p:notesMasterIdLst>
    <p:notesMasterId r:id="rId26"/>
  </p:notesMasterIdLst>
  <p:sldIdLst>
    <p:sldId id="600" r:id="rId9"/>
    <p:sldId id="259" r:id="rId10"/>
    <p:sldId id="268" r:id="rId11"/>
    <p:sldId id="269" r:id="rId12"/>
    <p:sldId id="277" r:id="rId13"/>
    <p:sldId id="266" r:id="rId14"/>
    <p:sldId id="603" r:id="rId15"/>
    <p:sldId id="271" r:id="rId16"/>
    <p:sldId id="272" r:id="rId17"/>
    <p:sldId id="270" r:id="rId18"/>
    <p:sldId id="262" r:id="rId19"/>
    <p:sldId id="256" r:id="rId20"/>
    <p:sldId id="312" r:id="rId21"/>
    <p:sldId id="604" r:id="rId22"/>
    <p:sldId id="407" r:id="rId23"/>
    <p:sldId id="404" r:id="rId24"/>
    <p:sldId id="258" r:id="rId25"/>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13726"/>
    <a:srgbClr val="131F16"/>
    <a:srgbClr val="3B5F44"/>
    <a:srgbClr val="20342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268" autoAdjust="0"/>
  </p:normalViewPr>
  <p:slideViewPr>
    <p:cSldViewPr>
      <p:cViewPr varScale="1">
        <p:scale>
          <a:sx n="86" d="100"/>
          <a:sy n="86" d="100"/>
        </p:scale>
        <p:origin x="1354" y="58"/>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43026" cy="466884"/>
          </a:xfrm>
          <a:prstGeom prst="rect">
            <a:avLst/>
          </a:prstGeom>
        </p:spPr>
        <p:txBody>
          <a:bodyPr vert="horz" lIns="91467" tIns="45734" rIns="91467" bIns="45734" rtlCol="0"/>
          <a:lstStyle>
            <a:lvl1pPr algn="l">
              <a:defRPr sz="1200"/>
            </a:lvl1pPr>
          </a:lstStyle>
          <a:p>
            <a:endParaRPr lang="en-US"/>
          </a:p>
        </p:txBody>
      </p:sp>
      <p:sp>
        <p:nvSpPr>
          <p:cNvPr id="3" name="Date Placeholder 2"/>
          <p:cNvSpPr>
            <a:spLocks noGrp="1"/>
          </p:cNvSpPr>
          <p:nvPr>
            <p:ph type="dt" idx="1"/>
          </p:nvPr>
        </p:nvSpPr>
        <p:spPr>
          <a:xfrm>
            <a:off x="3978486" y="1"/>
            <a:ext cx="3043026" cy="466884"/>
          </a:xfrm>
          <a:prstGeom prst="rect">
            <a:avLst/>
          </a:prstGeom>
        </p:spPr>
        <p:txBody>
          <a:bodyPr vert="horz" lIns="91467" tIns="45734" rIns="91467" bIns="45734" rtlCol="0"/>
          <a:lstStyle>
            <a:lvl1pPr algn="r">
              <a:defRPr sz="1200"/>
            </a:lvl1pPr>
          </a:lstStyle>
          <a:p>
            <a:fld id="{AA7147A9-B1B7-4E25-A42C-2452D88DE5C6}" type="datetimeFigureOut">
              <a:rPr lang="en-US" smtClean="0"/>
              <a:t>8/26/2022</a:t>
            </a:fld>
            <a:endParaRPr lang="en-US"/>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1467" tIns="45734" rIns="91467" bIns="45734" rtlCol="0" anchor="ctr"/>
          <a:lstStyle/>
          <a:p>
            <a:endParaRPr lang="en-US"/>
          </a:p>
        </p:txBody>
      </p:sp>
      <p:sp>
        <p:nvSpPr>
          <p:cNvPr id="5" name="Notes Placeholder 4"/>
          <p:cNvSpPr>
            <a:spLocks noGrp="1"/>
          </p:cNvSpPr>
          <p:nvPr>
            <p:ph type="body" sz="quarter" idx="3"/>
          </p:nvPr>
        </p:nvSpPr>
        <p:spPr>
          <a:xfrm>
            <a:off x="701993" y="4479866"/>
            <a:ext cx="5619115" cy="3665200"/>
          </a:xfrm>
          <a:prstGeom prst="rect">
            <a:avLst/>
          </a:prstGeom>
        </p:spPr>
        <p:txBody>
          <a:bodyPr vert="horz" lIns="91467" tIns="45734" rIns="91467" bIns="4573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216"/>
            <a:ext cx="3043026" cy="466884"/>
          </a:xfrm>
          <a:prstGeom prst="rect">
            <a:avLst/>
          </a:prstGeom>
        </p:spPr>
        <p:txBody>
          <a:bodyPr vert="horz" lIns="91467" tIns="45734" rIns="91467" bIns="45734" rtlCol="0" anchor="b"/>
          <a:lstStyle>
            <a:lvl1pPr algn="l">
              <a:defRPr sz="1200"/>
            </a:lvl1pPr>
          </a:lstStyle>
          <a:p>
            <a:endParaRPr lang="en-US"/>
          </a:p>
        </p:txBody>
      </p:sp>
      <p:sp>
        <p:nvSpPr>
          <p:cNvPr id="7" name="Slide Number Placeholder 6"/>
          <p:cNvSpPr>
            <a:spLocks noGrp="1"/>
          </p:cNvSpPr>
          <p:nvPr>
            <p:ph type="sldNum" sz="quarter" idx="5"/>
          </p:nvPr>
        </p:nvSpPr>
        <p:spPr>
          <a:xfrm>
            <a:off x="3978486" y="8842216"/>
            <a:ext cx="3043026" cy="466884"/>
          </a:xfrm>
          <a:prstGeom prst="rect">
            <a:avLst/>
          </a:prstGeom>
        </p:spPr>
        <p:txBody>
          <a:bodyPr vert="horz" lIns="91467" tIns="45734" rIns="91467" bIns="45734" rtlCol="0" anchor="b"/>
          <a:lstStyle>
            <a:lvl1pPr algn="r">
              <a:defRPr sz="1200"/>
            </a:lvl1pPr>
          </a:lstStyle>
          <a:p>
            <a:fld id="{A63029A4-A200-40ED-80BD-8D150EB472B9}" type="slidenum">
              <a:rPr lang="en-US" smtClean="0"/>
              <a:t>‹#›</a:t>
            </a:fld>
            <a:endParaRPr lang="en-US"/>
          </a:p>
        </p:txBody>
      </p:sp>
    </p:spTree>
    <p:extLst>
      <p:ext uri="{BB962C8B-B14F-4D97-AF65-F5344CB8AC3E}">
        <p14:creationId xmlns:p14="http://schemas.microsoft.com/office/powerpoint/2010/main" val="33468156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5863" y="698500"/>
            <a:ext cx="4657725" cy="3494088"/>
          </a:xfrm>
        </p:spPr>
      </p:sp>
      <p:sp>
        <p:nvSpPr>
          <p:cNvPr id="3" name="Notes Placeholder 2"/>
          <p:cNvSpPr>
            <a:spLocks noGrp="1"/>
          </p:cNvSpPr>
          <p:nvPr>
            <p:ph type="body" idx="1"/>
          </p:nvPr>
        </p:nvSpPr>
        <p:spPr/>
        <p:txBody>
          <a:bodyPr/>
          <a:lstStyle/>
          <a:p>
            <a:r>
              <a:rPr lang="en-US" dirty="0"/>
              <a:t>1- Everyone has slides</a:t>
            </a:r>
          </a:p>
          <a:p>
            <a:endParaRPr lang="en-US" dirty="0"/>
          </a:p>
          <a:p>
            <a:r>
              <a:rPr lang="en-US" dirty="0"/>
              <a:t>2- Everyone an application packet which contains the current forms.  </a:t>
            </a:r>
          </a:p>
          <a:p>
            <a:endParaRPr lang="en-US" dirty="0"/>
          </a:p>
        </p:txBody>
      </p:sp>
      <p:sp>
        <p:nvSpPr>
          <p:cNvPr id="4" name="Slide Number Placeholder 3"/>
          <p:cNvSpPr>
            <a:spLocks noGrp="1"/>
          </p:cNvSpPr>
          <p:nvPr>
            <p:ph type="sldNum" sz="quarter" idx="10"/>
          </p:nvPr>
        </p:nvSpPr>
        <p:spPr/>
        <p:txBody>
          <a:bodyPr/>
          <a:lstStyle/>
          <a:p>
            <a:fld id="{9B9D0020-450F-4689-B531-60F2B79BA217}" type="slidenum">
              <a:rPr lang="en-US" smtClean="0">
                <a:solidFill>
                  <a:prstClr val="black"/>
                </a:solidFill>
              </a:rPr>
              <a:pPr/>
              <a:t>1</a:t>
            </a:fld>
            <a:endParaRPr lang="en-US" dirty="0">
              <a:solidFill>
                <a:prstClr val="black"/>
              </a:solidFill>
            </a:endParaRPr>
          </a:p>
        </p:txBody>
      </p:sp>
      <p:sp>
        <p:nvSpPr>
          <p:cNvPr id="7" name="TextBox 6"/>
          <p:cNvSpPr txBox="1"/>
          <p:nvPr/>
        </p:nvSpPr>
        <p:spPr>
          <a:xfrm>
            <a:off x="3990232" y="236689"/>
            <a:ext cx="2872967" cy="1144267"/>
          </a:xfrm>
          <a:prstGeom prst="rect">
            <a:avLst/>
          </a:prstGeom>
          <a:noFill/>
        </p:spPr>
        <p:txBody>
          <a:bodyPr wrap="square" lIns="95118" tIns="47559" rIns="95118" bIns="47559" rtlCol="0">
            <a:spAutoFit/>
          </a:bodyPr>
          <a:lstStyle/>
          <a:p>
            <a:endParaRPr lang="en-US" sz="1600" dirty="0">
              <a:solidFill>
                <a:prstClr val="black"/>
              </a:solidFill>
              <a:latin typeface="Calibri"/>
            </a:endParaRPr>
          </a:p>
          <a:p>
            <a:r>
              <a:rPr lang="en-US" sz="1600" dirty="0">
                <a:solidFill>
                  <a:prstClr val="black"/>
                </a:solidFill>
                <a:latin typeface="Calibri"/>
              </a:rPr>
              <a:t>Presentation time: 50 min</a:t>
            </a:r>
          </a:p>
          <a:p>
            <a:endParaRPr lang="en-US" dirty="0">
              <a:solidFill>
                <a:prstClr val="black"/>
              </a:solidFill>
              <a:latin typeface="Calibri"/>
            </a:endParaRPr>
          </a:p>
          <a:p>
            <a:endParaRPr lang="en-US" dirty="0">
              <a:solidFill>
                <a:prstClr val="black"/>
              </a:solidFill>
              <a:latin typeface="Calibri"/>
            </a:endParaRPr>
          </a:p>
        </p:txBody>
      </p:sp>
      <p:sp>
        <p:nvSpPr>
          <p:cNvPr id="5" name="Header Placeholder 4"/>
          <p:cNvSpPr>
            <a:spLocks noGrp="1"/>
          </p:cNvSpPr>
          <p:nvPr>
            <p:ph type="hdr" sz="quarter" idx="11"/>
          </p:nvPr>
        </p:nvSpPr>
        <p:spPr/>
        <p:txBody>
          <a:bodyPr/>
          <a:lstStyle/>
          <a:p>
            <a:r>
              <a:rPr lang="en-US" altLang="en-US" dirty="0"/>
              <a:t>ACEP-Training - Realty Basics - Easement Principles</a:t>
            </a:r>
          </a:p>
        </p:txBody>
      </p:sp>
    </p:spTree>
    <p:extLst>
      <p:ext uri="{BB962C8B-B14F-4D97-AF65-F5344CB8AC3E}">
        <p14:creationId xmlns:p14="http://schemas.microsoft.com/office/powerpoint/2010/main" val="14231607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Annually Consult with the State Technical Committee  to establish easement compensation rates.  </a:t>
            </a:r>
          </a:p>
          <a:p>
            <a:endParaRPr lang="en-US" dirty="0"/>
          </a:p>
          <a:p>
            <a:r>
              <a:rPr lang="en-US" dirty="0"/>
              <a:t>NRCS annually contracts the Market Analysis to evaluate the fair market values for the 5 geographic zones in the Louisiana. The AWMA forms the basis of the GARC (</a:t>
            </a:r>
            <a:r>
              <a:rPr lang="en-US" dirty="0" err="1"/>
              <a:t>Geograpchi</a:t>
            </a:r>
            <a:r>
              <a:rPr lang="en-US" dirty="0"/>
              <a:t> Rate Cap) for easement values</a:t>
            </a:r>
          </a:p>
          <a:p>
            <a:endParaRPr lang="en-US" dirty="0"/>
          </a:p>
          <a:p>
            <a:r>
              <a:rPr lang="en-US" dirty="0"/>
              <a:t>Currently we are in the process of contracting the 2020 AWMA. </a:t>
            </a:r>
          </a:p>
        </p:txBody>
      </p:sp>
      <p:sp>
        <p:nvSpPr>
          <p:cNvPr id="4" name="Slide Number Placeholder 3"/>
          <p:cNvSpPr>
            <a:spLocks noGrp="1"/>
          </p:cNvSpPr>
          <p:nvPr>
            <p:ph type="sldNum" sz="quarter" idx="5"/>
          </p:nvPr>
        </p:nvSpPr>
        <p:spPr/>
        <p:txBody>
          <a:bodyPr/>
          <a:lstStyle/>
          <a:p>
            <a:fld id="{A63029A4-A200-40ED-80BD-8D150EB472B9}" type="slidenum">
              <a:rPr lang="en-US" smtClean="0"/>
              <a:t>10</a:t>
            </a:fld>
            <a:endParaRPr lang="en-US"/>
          </a:p>
        </p:txBody>
      </p:sp>
    </p:spTree>
    <p:extLst>
      <p:ext uri="{BB962C8B-B14F-4D97-AF65-F5344CB8AC3E}">
        <p14:creationId xmlns:p14="http://schemas.microsoft.com/office/powerpoint/2010/main" val="19261643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your handouts there is copy of the FY 19 easement rates for each area in LA.</a:t>
            </a:r>
          </a:p>
        </p:txBody>
      </p:sp>
      <p:sp>
        <p:nvSpPr>
          <p:cNvPr id="4" name="Slide Number Placeholder 3"/>
          <p:cNvSpPr>
            <a:spLocks noGrp="1"/>
          </p:cNvSpPr>
          <p:nvPr>
            <p:ph type="sldNum" sz="quarter" idx="5"/>
          </p:nvPr>
        </p:nvSpPr>
        <p:spPr/>
        <p:txBody>
          <a:bodyPr/>
          <a:lstStyle/>
          <a:p>
            <a:fld id="{A63029A4-A200-40ED-80BD-8D150EB472B9}" type="slidenum">
              <a:rPr lang="en-US" smtClean="0"/>
              <a:t>11</a:t>
            </a:fld>
            <a:endParaRPr lang="en-US"/>
          </a:p>
        </p:txBody>
      </p:sp>
    </p:spTree>
    <p:extLst>
      <p:ext uri="{BB962C8B-B14F-4D97-AF65-F5344CB8AC3E}">
        <p14:creationId xmlns:p14="http://schemas.microsoft.com/office/powerpoint/2010/main" val="28511066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63240C-C43B-4EBA-906E-44998B8F91A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54766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63240C-C43B-4EBA-906E-44998B8F91A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58617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63240C-C43B-4EBA-906E-44998B8F91A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1942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63240C-C43B-4EBA-906E-44998B8F91A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3423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63240C-C43B-4EBA-906E-44998B8F91A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13560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3029A4-A200-40ED-80BD-8D150EB472B9}" type="slidenum">
              <a:rPr lang="en-US" smtClean="0"/>
              <a:t>17</a:t>
            </a:fld>
            <a:endParaRPr lang="en-US"/>
          </a:p>
        </p:txBody>
      </p:sp>
    </p:spTree>
    <p:extLst>
      <p:ext uri="{BB962C8B-B14F-4D97-AF65-F5344CB8AC3E}">
        <p14:creationId xmlns:p14="http://schemas.microsoft.com/office/powerpoint/2010/main" val="3682558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Wanted to highlight the FY 2018 Accomplishments for ACEP-WRE</a:t>
            </a:r>
          </a:p>
          <a:p>
            <a:endParaRPr lang="en-US" dirty="0"/>
          </a:p>
          <a:p>
            <a:r>
              <a:rPr lang="en-US" dirty="0"/>
              <a:t>Restoration  # easements and acres </a:t>
            </a:r>
          </a:p>
          <a:p>
            <a:endParaRPr lang="en-US" dirty="0"/>
          </a:p>
          <a:p>
            <a:endParaRPr lang="en-US" dirty="0"/>
          </a:p>
        </p:txBody>
      </p:sp>
      <p:sp>
        <p:nvSpPr>
          <p:cNvPr id="4" name="Slide Number Placeholder 3"/>
          <p:cNvSpPr>
            <a:spLocks noGrp="1"/>
          </p:cNvSpPr>
          <p:nvPr>
            <p:ph type="sldNum" sz="quarter" idx="5"/>
          </p:nvPr>
        </p:nvSpPr>
        <p:spPr/>
        <p:txBody>
          <a:bodyPr/>
          <a:lstStyle/>
          <a:p>
            <a:fld id="{A63029A4-A200-40ED-80BD-8D150EB472B9}" type="slidenum">
              <a:rPr lang="en-US" smtClean="0"/>
              <a:t>2</a:t>
            </a:fld>
            <a:endParaRPr lang="en-US"/>
          </a:p>
        </p:txBody>
      </p:sp>
    </p:spTree>
    <p:extLst>
      <p:ext uri="{BB962C8B-B14F-4D97-AF65-F5344CB8AC3E}">
        <p14:creationId xmlns:p14="http://schemas.microsoft.com/office/powerpoint/2010/main" val="247077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Enrollment status …run through just like partners meeting</a:t>
            </a:r>
          </a:p>
        </p:txBody>
      </p:sp>
      <p:sp>
        <p:nvSpPr>
          <p:cNvPr id="4" name="Slide Number Placeholder 3"/>
          <p:cNvSpPr>
            <a:spLocks noGrp="1"/>
          </p:cNvSpPr>
          <p:nvPr>
            <p:ph type="sldNum" sz="quarter" idx="5"/>
          </p:nvPr>
        </p:nvSpPr>
        <p:spPr/>
        <p:txBody>
          <a:bodyPr/>
          <a:lstStyle/>
          <a:p>
            <a:fld id="{A63029A4-A200-40ED-80BD-8D150EB472B9}" type="slidenum">
              <a:rPr lang="en-US" smtClean="0"/>
              <a:t>3</a:t>
            </a:fld>
            <a:endParaRPr lang="en-US"/>
          </a:p>
        </p:txBody>
      </p:sp>
    </p:spTree>
    <p:extLst>
      <p:ext uri="{BB962C8B-B14F-4D97-AF65-F5344CB8AC3E}">
        <p14:creationId xmlns:p14="http://schemas.microsoft.com/office/powerpoint/2010/main" val="17500977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your handouts have a full page copy of this map but the colored dots correspond to the farm Bill year.  This map provides an landscape view of the </a:t>
            </a:r>
            <a:r>
              <a:rPr lang="en-US" dirty="0" err="1"/>
              <a:t>the</a:t>
            </a:r>
            <a:r>
              <a:rPr lang="en-US" dirty="0"/>
              <a:t> acquired easements across the state. </a:t>
            </a:r>
          </a:p>
        </p:txBody>
      </p:sp>
      <p:sp>
        <p:nvSpPr>
          <p:cNvPr id="4" name="Slide Number Placeholder 3"/>
          <p:cNvSpPr>
            <a:spLocks noGrp="1"/>
          </p:cNvSpPr>
          <p:nvPr>
            <p:ph type="sldNum" sz="quarter" idx="10"/>
          </p:nvPr>
        </p:nvSpPr>
        <p:spPr/>
        <p:txBody>
          <a:bodyPr/>
          <a:lstStyle/>
          <a:p>
            <a:fld id="{A63029A4-A200-40ED-80BD-8D150EB472B9}" type="slidenum">
              <a:rPr lang="en-US" smtClean="0"/>
              <a:t>4</a:t>
            </a:fld>
            <a:endParaRPr lang="en-US"/>
          </a:p>
        </p:txBody>
      </p:sp>
    </p:spTree>
    <p:extLst>
      <p:ext uri="{BB962C8B-B14F-4D97-AF65-F5344CB8AC3E}">
        <p14:creationId xmlns:p14="http://schemas.microsoft.com/office/powerpoint/2010/main" val="22659234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map combine's all prior year farm bills from 92-2018 again in dark blue and teal (LA/MISS/ARK) alone made up 27% of the US enrolled WRP/WRE easements  with a total acreage of 767,955 acres.</a:t>
            </a:r>
          </a:p>
        </p:txBody>
      </p:sp>
      <p:sp>
        <p:nvSpPr>
          <p:cNvPr id="4" name="Slide Number Placeholder 3"/>
          <p:cNvSpPr>
            <a:spLocks noGrp="1"/>
          </p:cNvSpPr>
          <p:nvPr>
            <p:ph type="sldNum" sz="quarter" idx="5"/>
          </p:nvPr>
        </p:nvSpPr>
        <p:spPr/>
        <p:txBody>
          <a:bodyPr/>
          <a:lstStyle/>
          <a:p>
            <a:fld id="{A63029A4-A200-40ED-80BD-8D150EB472B9}" type="slidenum">
              <a:rPr lang="en-US" smtClean="0"/>
              <a:t>5</a:t>
            </a:fld>
            <a:endParaRPr lang="en-US"/>
          </a:p>
        </p:txBody>
      </p:sp>
    </p:spTree>
    <p:extLst>
      <p:ext uri="{BB962C8B-B14F-4D97-AF65-F5344CB8AC3E}">
        <p14:creationId xmlns:p14="http://schemas.microsoft.com/office/powerpoint/2010/main" val="20753781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 received its FY 19 funding allocation and we are moving forward with tentative selections and enrollments</a:t>
            </a:r>
          </a:p>
          <a:p>
            <a:endParaRPr lang="en-US" dirty="0"/>
          </a:p>
          <a:p>
            <a:r>
              <a:rPr lang="en-US" dirty="0"/>
              <a:t>1- received 4.6 M in funds which can only be used on prior or existing easements  </a:t>
            </a:r>
          </a:p>
          <a:p>
            <a:endParaRPr lang="en-US" dirty="0"/>
          </a:p>
          <a:p>
            <a:r>
              <a:rPr lang="en-US" dirty="0"/>
              <a:t>2-received 12.5 M to use on new enrollments for 2019</a:t>
            </a:r>
          </a:p>
          <a:p>
            <a:endParaRPr lang="en-US" dirty="0"/>
          </a:p>
          <a:p>
            <a:r>
              <a:rPr lang="en-US" dirty="0"/>
              <a:t>3- requested an additional 9.4 M for FY 19</a:t>
            </a:r>
          </a:p>
          <a:p>
            <a:endParaRPr lang="en-US" dirty="0"/>
          </a:p>
          <a:p>
            <a:r>
              <a:rPr lang="en-US" dirty="0"/>
              <a:t>4- Brings us to a total of 17.2M received for both 14 and 18 Farm bill</a:t>
            </a:r>
          </a:p>
          <a:p>
            <a:endParaRPr lang="en-US" dirty="0"/>
          </a:p>
          <a:p>
            <a:r>
              <a:rPr lang="en-US" dirty="0"/>
              <a:t>5-received 5M in WRP funds and this is for continued restoration and enhancements on prior year WRP easements. </a:t>
            </a:r>
          </a:p>
          <a:p>
            <a:endParaRPr lang="en-US" dirty="0"/>
          </a:p>
          <a:p>
            <a:endParaRPr lang="en-US" dirty="0"/>
          </a:p>
        </p:txBody>
      </p:sp>
      <p:sp>
        <p:nvSpPr>
          <p:cNvPr id="4" name="Slide Number Placeholder 3"/>
          <p:cNvSpPr>
            <a:spLocks noGrp="1"/>
          </p:cNvSpPr>
          <p:nvPr>
            <p:ph type="sldNum" sz="quarter" idx="5"/>
          </p:nvPr>
        </p:nvSpPr>
        <p:spPr/>
        <p:txBody>
          <a:bodyPr/>
          <a:lstStyle/>
          <a:p>
            <a:fld id="{A63029A4-A200-40ED-80BD-8D150EB472B9}" type="slidenum">
              <a:rPr lang="en-US" smtClean="0"/>
              <a:t>6</a:t>
            </a:fld>
            <a:endParaRPr lang="en-US"/>
          </a:p>
        </p:txBody>
      </p:sp>
    </p:spTree>
    <p:extLst>
      <p:ext uri="{BB962C8B-B14F-4D97-AF65-F5344CB8AC3E}">
        <p14:creationId xmlns:p14="http://schemas.microsoft.com/office/powerpoint/2010/main" val="29002570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 received its FY 19 funding allocation and we are moving forward with tentative selections and enrollments</a:t>
            </a:r>
          </a:p>
          <a:p>
            <a:endParaRPr lang="en-US" dirty="0"/>
          </a:p>
          <a:p>
            <a:r>
              <a:rPr lang="en-US" dirty="0"/>
              <a:t>1- received 4.6 M in funds which can only be used on prior or existing easements  </a:t>
            </a:r>
          </a:p>
          <a:p>
            <a:endParaRPr lang="en-US" dirty="0"/>
          </a:p>
          <a:p>
            <a:r>
              <a:rPr lang="en-US" dirty="0"/>
              <a:t>2-received 12.5 M to use on new enrollments for 2019</a:t>
            </a:r>
          </a:p>
          <a:p>
            <a:endParaRPr lang="en-US" dirty="0"/>
          </a:p>
          <a:p>
            <a:r>
              <a:rPr lang="en-US" dirty="0"/>
              <a:t>3- requested an additional 9.4 M for FY 19</a:t>
            </a:r>
          </a:p>
          <a:p>
            <a:endParaRPr lang="en-US" dirty="0"/>
          </a:p>
          <a:p>
            <a:r>
              <a:rPr lang="en-US" dirty="0"/>
              <a:t>4- Brings us to a total of 17.2M received for both 14 and 18 Farm bill</a:t>
            </a:r>
          </a:p>
          <a:p>
            <a:endParaRPr lang="en-US" dirty="0"/>
          </a:p>
          <a:p>
            <a:r>
              <a:rPr lang="en-US" dirty="0"/>
              <a:t>5-received 5M in WRP funds and this is for continued restoration and enhancements on prior year WRP easements. </a:t>
            </a:r>
          </a:p>
          <a:p>
            <a:endParaRPr lang="en-US" dirty="0"/>
          </a:p>
          <a:p>
            <a:endParaRPr lang="en-US" dirty="0"/>
          </a:p>
        </p:txBody>
      </p:sp>
      <p:sp>
        <p:nvSpPr>
          <p:cNvPr id="4" name="Slide Number Placeholder 3"/>
          <p:cNvSpPr>
            <a:spLocks noGrp="1"/>
          </p:cNvSpPr>
          <p:nvPr>
            <p:ph type="sldNum" sz="quarter" idx="5"/>
          </p:nvPr>
        </p:nvSpPr>
        <p:spPr/>
        <p:txBody>
          <a:bodyPr/>
          <a:lstStyle/>
          <a:p>
            <a:fld id="{A63029A4-A200-40ED-80BD-8D150EB472B9}" type="slidenum">
              <a:rPr lang="en-US" smtClean="0"/>
              <a:t>7</a:t>
            </a:fld>
            <a:endParaRPr lang="en-US"/>
          </a:p>
        </p:txBody>
      </p:sp>
    </p:spTree>
    <p:extLst>
      <p:ext uri="{BB962C8B-B14F-4D97-AF65-F5344CB8AC3E}">
        <p14:creationId xmlns:p14="http://schemas.microsoft.com/office/powerpoint/2010/main" val="33023952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Application received are ranked in order to prioritized applications based on the most merit for enrollment in the program. </a:t>
            </a:r>
          </a:p>
          <a:p>
            <a:endParaRPr lang="en-US" dirty="0"/>
          </a:p>
          <a:p>
            <a:r>
              <a:rPr lang="en-US" dirty="0"/>
              <a:t>Reminder in 2014  a substantial revision was completed for ranking criteria.</a:t>
            </a:r>
          </a:p>
          <a:p>
            <a:endParaRPr lang="en-US" dirty="0"/>
          </a:p>
          <a:p>
            <a:r>
              <a:rPr lang="en-US" dirty="0"/>
              <a:t>In 2019 a minor revision was completed to add criteria into the ranking for </a:t>
            </a:r>
            <a:r>
              <a:rPr lang="en-US" dirty="0" err="1"/>
              <a:t>permeat</a:t>
            </a:r>
            <a:r>
              <a:rPr lang="en-US" dirty="0"/>
              <a:t> easements and Habitat cover . </a:t>
            </a:r>
          </a:p>
        </p:txBody>
      </p:sp>
      <p:sp>
        <p:nvSpPr>
          <p:cNvPr id="4" name="Slide Number Placeholder 3"/>
          <p:cNvSpPr>
            <a:spLocks noGrp="1"/>
          </p:cNvSpPr>
          <p:nvPr>
            <p:ph type="sldNum" sz="quarter" idx="5"/>
          </p:nvPr>
        </p:nvSpPr>
        <p:spPr/>
        <p:txBody>
          <a:bodyPr/>
          <a:lstStyle/>
          <a:p>
            <a:fld id="{A63029A4-A200-40ED-80BD-8D150EB472B9}" type="slidenum">
              <a:rPr lang="en-US" smtClean="0"/>
              <a:t>8</a:t>
            </a:fld>
            <a:endParaRPr lang="en-US"/>
          </a:p>
        </p:txBody>
      </p:sp>
    </p:spTree>
    <p:extLst>
      <p:ext uri="{BB962C8B-B14F-4D97-AF65-F5344CB8AC3E}">
        <p14:creationId xmlns:p14="http://schemas.microsoft.com/office/powerpoint/2010/main" val="31000131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1-A copy of the ranking from is in the hand out for review</a:t>
            </a:r>
          </a:p>
          <a:p>
            <a:endParaRPr lang="en-US" dirty="0"/>
          </a:p>
          <a:p>
            <a:r>
              <a:rPr lang="en-US" dirty="0"/>
              <a:t>2-The chart here shows the </a:t>
            </a:r>
            <a:r>
              <a:rPr lang="en-US" dirty="0" err="1"/>
              <a:t>weihts</a:t>
            </a:r>
            <a:r>
              <a:rPr lang="en-US" dirty="0"/>
              <a:t> by category  with the most </a:t>
            </a:r>
            <a:r>
              <a:rPr lang="en-US" dirty="0" err="1"/>
              <a:t>wtight</a:t>
            </a:r>
            <a:r>
              <a:rPr lang="en-US" dirty="0"/>
              <a:t> is the largest factors. </a:t>
            </a:r>
          </a:p>
          <a:p>
            <a:endParaRPr lang="en-US" dirty="0"/>
          </a:p>
          <a:p>
            <a:endParaRPr lang="en-US" dirty="0"/>
          </a:p>
        </p:txBody>
      </p:sp>
      <p:sp>
        <p:nvSpPr>
          <p:cNvPr id="4" name="Slide Number Placeholder 3"/>
          <p:cNvSpPr>
            <a:spLocks noGrp="1"/>
          </p:cNvSpPr>
          <p:nvPr>
            <p:ph type="sldNum" sz="quarter" idx="5"/>
          </p:nvPr>
        </p:nvSpPr>
        <p:spPr/>
        <p:txBody>
          <a:bodyPr/>
          <a:lstStyle/>
          <a:p>
            <a:fld id="{A63029A4-A200-40ED-80BD-8D150EB472B9}" type="slidenum">
              <a:rPr lang="en-US" smtClean="0"/>
              <a:t>9</a:t>
            </a:fld>
            <a:endParaRPr lang="en-US"/>
          </a:p>
        </p:txBody>
      </p:sp>
    </p:spTree>
    <p:extLst>
      <p:ext uri="{BB962C8B-B14F-4D97-AF65-F5344CB8AC3E}">
        <p14:creationId xmlns:p14="http://schemas.microsoft.com/office/powerpoint/2010/main" val="3348965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4" name="Picture 13" descr="Created Swale.jpg"/>
          <p:cNvPicPr>
            <a:picLocks noChangeAspect="1"/>
          </p:cNvPicPr>
          <p:nvPr userDrawn="1"/>
        </p:nvPicPr>
        <p:blipFill>
          <a:blip r:embed="rId2" cstate="print"/>
          <a:srcRect l="13334" t="17778" r="69166"/>
          <a:stretch>
            <a:fillRect/>
          </a:stretch>
        </p:blipFill>
        <p:spPr>
          <a:xfrm>
            <a:off x="0" y="0"/>
            <a:ext cx="1600200" cy="5638800"/>
          </a:xfrm>
          <a:prstGeom prst="rect">
            <a:avLst/>
          </a:prstGeom>
        </p:spPr>
      </p:pic>
      <p:sp>
        <p:nvSpPr>
          <p:cNvPr id="11" name="Rectangle 10"/>
          <p:cNvSpPr/>
          <p:nvPr userDrawn="1"/>
        </p:nvSpPr>
        <p:spPr>
          <a:xfrm>
            <a:off x="0" y="4419600"/>
            <a:ext cx="1752600" cy="2438400"/>
          </a:xfrm>
          <a:prstGeom prst="rect">
            <a:avLst/>
          </a:prstGeom>
          <a:solidFill>
            <a:srgbClr val="131F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userDrawn="1"/>
        </p:nvSpPr>
        <p:spPr>
          <a:xfrm>
            <a:off x="0" y="4267200"/>
            <a:ext cx="2209800" cy="228600"/>
          </a:xfrm>
          <a:prstGeom prst="rect">
            <a:avLst/>
          </a:prstGeom>
          <a:solidFill>
            <a:schemeClr val="accent3">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p:cNvSpPr txBox="1"/>
          <p:nvPr userDrawn="1"/>
        </p:nvSpPr>
        <p:spPr>
          <a:xfrm>
            <a:off x="0" y="4521875"/>
            <a:ext cx="1447800" cy="2031325"/>
          </a:xfrm>
          <a:prstGeom prst="rect">
            <a:avLst/>
          </a:prstGeom>
          <a:noFill/>
        </p:spPr>
        <p:txBody>
          <a:bodyPr wrap="square" rtlCol="0">
            <a:spAutoFit/>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i="1" dirty="0">
                <a:solidFill>
                  <a:srgbClr val="213726"/>
                </a:solidFill>
                <a:latin typeface="Times New Roman" pitchFamily="18" charset="0"/>
                <a:cs typeface="Times New Roman" pitchFamily="18" charset="0"/>
              </a:rPr>
              <a:t>Soil  Water  Air  Plants</a:t>
            </a:r>
            <a:r>
              <a:rPr lang="en-US" sz="1400" b="1" i="1" baseline="0" dirty="0">
                <a:solidFill>
                  <a:srgbClr val="213726"/>
                </a:solidFill>
                <a:latin typeface="Times New Roman" pitchFamily="18" charset="0"/>
                <a:cs typeface="Times New Roman" pitchFamily="18" charset="0"/>
              </a:rPr>
              <a:t>  Animals  People  </a:t>
            </a:r>
            <a:r>
              <a:rPr lang="en-US" sz="1400" b="1" i="1" dirty="0">
                <a:solidFill>
                  <a:srgbClr val="213726"/>
                </a:solidFill>
                <a:latin typeface="Times New Roman" pitchFamily="18" charset="0"/>
                <a:cs typeface="Times New Roman" pitchFamily="18" charset="0"/>
              </a:rPr>
              <a:t>Soil  Water  Air  Plants</a:t>
            </a:r>
            <a:r>
              <a:rPr lang="en-US" sz="1400" b="1" i="1" baseline="0" dirty="0">
                <a:solidFill>
                  <a:srgbClr val="213726"/>
                </a:solidFill>
                <a:latin typeface="Times New Roman" pitchFamily="18" charset="0"/>
                <a:cs typeface="Times New Roman" pitchFamily="18" charset="0"/>
              </a:rPr>
              <a:t>  Animals  People  </a:t>
            </a:r>
            <a:r>
              <a:rPr lang="en-US" sz="1400" b="1" i="1" dirty="0">
                <a:solidFill>
                  <a:srgbClr val="213726"/>
                </a:solidFill>
                <a:latin typeface="Times New Roman" pitchFamily="18" charset="0"/>
                <a:cs typeface="Times New Roman" pitchFamily="18" charset="0"/>
              </a:rPr>
              <a:t>Soil  Water  Air  Plants</a:t>
            </a:r>
            <a:r>
              <a:rPr lang="en-US" sz="1400" b="1" i="1" baseline="0" dirty="0">
                <a:solidFill>
                  <a:srgbClr val="213726"/>
                </a:solidFill>
                <a:latin typeface="Times New Roman" pitchFamily="18" charset="0"/>
                <a:cs typeface="Times New Roman" pitchFamily="18" charset="0"/>
              </a:rPr>
              <a:t>  Animals  People</a:t>
            </a:r>
            <a:endParaRPr lang="en-US" sz="1400" b="1" i="1" dirty="0">
              <a:solidFill>
                <a:srgbClr val="213726"/>
              </a:solidFill>
              <a:latin typeface="Times New Roman" pitchFamily="18" charset="0"/>
              <a:cs typeface="Times New Roman" pitchFamily="18" charset="0"/>
            </a:endParaRPr>
          </a:p>
        </p:txBody>
      </p:sp>
      <p:pic>
        <p:nvPicPr>
          <p:cNvPr id="19" name="Picture 18" descr="signature_color.jpg"/>
          <p:cNvPicPr>
            <a:picLocks noChangeAspect="1"/>
          </p:cNvPicPr>
          <p:nvPr userDrawn="1"/>
        </p:nvPicPr>
        <p:blipFill>
          <a:blip r:embed="rId3" cstate="print"/>
          <a:stretch>
            <a:fillRect/>
          </a:stretch>
        </p:blipFill>
        <p:spPr>
          <a:xfrm>
            <a:off x="1524000" y="5791200"/>
            <a:ext cx="2286000" cy="711200"/>
          </a:xfrm>
          <a:prstGeom prst="rect">
            <a:avLst/>
          </a:prstGeom>
        </p:spPr>
      </p:pic>
      <p:sp>
        <p:nvSpPr>
          <p:cNvPr id="18" name="Rectangle 17"/>
          <p:cNvSpPr/>
          <p:nvPr userDrawn="1"/>
        </p:nvSpPr>
        <p:spPr>
          <a:xfrm>
            <a:off x="1447800" y="0"/>
            <a:ext cx="7696200" cy="685800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p:cNvSpPr txBox="1"/>
          <p:nvPr userDrawn="1"/>
        </p:nvSpPr>
        <p:spPr>
          <a:xfrm>
            <a:off x="76200" y="5410200"/>
            <a:ext cx="1295400" cy="1200329"/>
          </a:xfrm>
          <a:prstGeom prst="rect">
            <a:avLst/>
          </a:prstGeom>
          <a:noFill/>
        </p:spPr>
        <p:txBody>
          <a:bodyPr wrap="square" rtlCol="0">
            <a:spAutoFit/>
          </a:bodyPr>
          <a:lstStyle/>
          <a:p>
            <a:pPr algn="ctr"/>
            <a:r>
              <a:rPr lang="en-US" b="1" dirty="0">
                <a:solidFill>
                  <a:schemeClr val="bg1"/>
                </a:solidFill>
                <a:latin typeface="Georgia" pitchFamily="18" charset="0"/>
              </a:rPr>
              <a:t>Helping</a:t>
            </a:r>
            <a:r>
              <a:rPr lang="en-US" b="1" baseline="0" dirty="0">
                <a:solidFill>
                  <a:schemeClr val="bg1"/>
                </a:solidFill>
                <a:latin typeface="Georgia" pitchFamily="18" charset="0"/>
              </a:rPr>
              <a:t> People</a:t>
            </a:r>
          </a:p>
          <a:p>
            <a:pPr algn="ctr"/>
            <a:r>
              <a:rPr lang="en-US" b="1" baseline="0" dirty="0">
                <a:solidFill>
                  <a:schemeClr val="bg1"/>
                </a:solidFill>
                <a:latin typeface="Georgia" pitchFamily="18" charset="0"/>
              </a:rPr>
              <a:t>Help the</a:t>
            </a:r>
          </a:p>
          <a:p>
            <a:pPr algn="ctr"/>
            <a:r>
              <a:rPr lang="en-US" b="1" baseline="0" dirty="0">
                <a:solidFill>
                  <a:schemeClr val="bg1"/>
                </a:solidFill>
                <a:latin typeface="Georgia" pitchFamily="18" charset="0"/>
              </a:rPr>
              <a:t>Land</a:t>
            </a:r>
            <a:endParaRPr lang="en-US" b="1" dirty="0">
              <a:solidFill>
                <a:schemeClr val="bg1"/>
              </a:solidFill>
              <a:latin typeface="Georgia" pitchFamily="18" charset="0"/>
            </a:endParaRPr>
          </a:p>
        </p:txBody>
      </p:sp>
      <p:sp>
        <p:nvSpPr>
          <p:cNvPr id="2" name="Title 1"/>
          <p:cNvSpPr>
            <a:spLocks noGrp="1"/>
          </p:cNvSpPr>
          <p:nvPr>
            <p:ph type="ctrTitle"/>
          </p:nvPr>
        </p:nvSpPr>
        <p:spPr>
          <a:xfrm>
            <a:off x="2057400" y="2130425"/>
            <a:ext cx="6629400" cy="1470025"/>
          </a:xfrm>
        </p:spPr>
        <p:txBody>
          <a:bodyPr/>
          <a:lstStyle>
            <a:lvl1pPr>
              <a:defRPr b="1">
                <a:latin typeface="Arial" pitchFamily="34" charset="0"/>
                <a:cs typeface="Arial" pitchFamily="34" charset="0"/>
              </a:defRPr>
            </a:lvl1pPr>
          </a:lstStyle>
          <a:p>
            <a:r>
              <a:rPr lang="en-US" dirty="0"/>
              <a:t>Click to edit Master title style</a:t>
            </a:r>
          </a:p>
        </p:txBody>
      </p:sp>
      <p:sp>
        <p:nvSpPr>
          <p:cNvPr id="3" name="Subtitle 2"/>
          <p:cNvSpPr>
            <a:spLocks noGrp="1"/>
          </p:cNvSpPr>
          <p:nvPr>
            <p:ph type="subTitle" idx="1"/>
          </p:nvPr>
        </p:nvSpPr>
        <p:spPr>
          <a:xfrm>
            <a:off x="2819400" y="3886200"/>
            <a:ext cx="5867400" cy="1752600"/>
          </a:xfrm>
        </p:spPr>
        <p:txBody>
          <a:bodyPr/>
          <a:lstStyle>
            <a:lvl1pPr marL="0" indent="0" algn="ctr">
              <a:buNone/>
              <a:defRPr>
                <a:solidFill>
                  <a:schemeClr val="tx1">
                    <a:tint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4A0F52-3320-495D-A01D-16D7594691EB}" type="datetimeFigureOut">
              <a:rPr lang="en-US" smtClean="0"/>
              <a:pPr/>
              <a:t>8/26/2022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4C36101-5AF0-49F3-A9B9-70597E6DA81E}"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4A0F52-3320-495D-A01D-16D7594691EB}" type="datetimeFigureOut">
              <a:rPr lang="en-US" smtClean="0"/>
              <a:pPr/>
              <a:t>8/26/2022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4C36101-5AF0-49F3-A9B9-70597E6DA81E}"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CCFFCC"/>
                </a:solidFill>
                <a:latin typeface="Myriad Pro"/>
                <a:cs typeface="Myriad Pro"/>
              </a:defRPr>
            </a:lvl1pPr>
            <a:lvl2pPr marL="431277" indent="0" algn="ctr">
              <a:buNone/>
              <a:defRPr>
                <a:solidFill>
                  <a:schemeClr val="tx1">
                    <a:tint val="75000"/>
                  </a:schemeClr>
                </a:solidFill>
              </a:defRPr>
            </a:lvl2pPr>
            <a:lvl3pPr marL="862554" indent="0" algn="ctr">
              <a:buNone/>
              <a:defRPr>
                <a:solidFill>
                  <a:schemeClr val="tx1">
                    <a:tint val="75000"/>
                  </a:schemeClr>
                </a:solidFill>
              </a:defRPr>
            </a:lvl3pPr>
            <a:lvl4pPr marL="1293830" indent="0" algn="ctr">
              <a:buNone/>
              <a:defRPr>
                <a:solidFill>
                  <a:schemeClr val="tx1">
                    <a:tint val="75000"/>
                  </a:schemeClr>
                </a:solidFill>
              </a:defRPr>
            </a:lvl4pPr>
            <a:lvl5pPr marL="1725107" indent="0" algn="ctr">
              <a:buNone/>
              <a:defRPr>
                <a:solidFill>
                  <a:schemeClr val="tx1">
                    <a:tint val="75000"/>
                  </a:schemeClr>
                </a:solidFill>
              </a:defRPr>
            </a:lvl5pPr>
            <a:lvl6pPr marL="2156384" indent="0" algn="ctr">
              <a:buNone/>
              <a:defRPr>
                <a:solidFill>
                  <a:schemeClr val="tx1">
                    <a:tint val="75000"/>
                  </a:schemeClr>
                </a:solidFill>
              </a:defRPr>
            </a:lvl6pPr>
            <a:lvl7pPr marL="2587661" indent="0" algn="ctr">
              <a:buNone/>
              <a:defRPr>
                <a:solidFill>
                  <a:schemeClr val="tx1">
                    <a:tint val="75000"/>
                  </a:schemeClr>
                </a:solidFill>
              </a:defRPr>
            </a:lvl7pPr>
            <a:lvl8pPr marL="3018937" indent="0" algn="ctr">
              <a:buNone/>
              <a:defRPr>
                <a:solidFill>
                  <a:schemeClr val="tx1">
                    <a:tint val="75000"/>
                  </a:schemeClr>
                </a:solidFill>
              </a:defRPr>
            </a:lvl8pPr>
            <a:lvl9pPr marL="3450214"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fld id="{F864892A-279F-4A53-8775-3B6472366A25}" type="datetime8">
              <a:rPr lang="en-US" smtClean="0"/>
              <a:t>8/26/2022 12:51 PM</a:t>
            </a:fld>
            <a:endParaRPr lang="en-US" dirty="0"/>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dirty="0"/>
          </a:p>
        </p:txBody>
      </p:sp>
      <p:sp>
        <p:nvSpPr>
          <p:cNvPr id="6" name="Slide Number Placeholder 5"/>
          <p:cNvSpPr>
            <a:spLocks noGrp="1"/>
          </p:cNvSpPr>
          <p:nvPr>
            <p:ph type="sldNum" sz="quarter" idx="12"/>
          </p:nvPr>
        </p:nvSpPr>
        <p:spPr/>
        <p:txBody>
          <a:bodyPr/>
          <a:lstStyle/>
          <a:p>
            <a:fld id="{2754ED01-E2A0-4C1E-8E21-014B99041579}" type="slidenum">
              <a:rPr lang="en-US" smtClean="0"/>
              <a:pPr/>
              <a:t>‹#›</a:t>
            </a:fld>
            <a:endParaRPr lang="en-US"/>
          </a:p>
        </p:txBody>
      </p:sp>
    </p:spTree>
    <p:extLst>
      <p:ext uri="{BB962C8B-B14F-4D97-AF65-F5344CB8AC3E}">
        <p14:creationId xmlns:p14="http://schemas.microsoft.com/office/powerpoint/2010/main" val="2535323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chemeClr val="bg1"/>
                </a:solidFill>
                <a:latin typeface="Myriad Pro"/>
                <a:cs typeface="Myriad Pro"/>
              </a:defRPr>
            </a:lvl1pPr>
            <a:lvl2pPr>
              <a:defRPr>
                <a:solidFill>
                  <a:schemeClr val="bg1"/>
                </a:solidFill>
                <a:latin typeface="Myriad Pro"/>
                <a:cs typeface="Myriad Pro"/>
              </a:defRPr>
            </a:lvl2pPr>
            <a:lvl3pPr>
              <a:defRPr>
                <a:solidFill>
                  <a:schemeClr val="bg1"/>
                </a:solidFill>
                <a:latin typeface="Myriad Pro"/>
                <a:cs typeface="Myriad Pro"/>
              </a:defRPr>
            </a:lvl3pPr>
            <a:lvl4pPr>
              <a:defRPr>
                <a:solidFill>
                  <a:schemeClr val="bg1"/>
                </a:solidFill>
                <a:latin typeface="Myriad Pro"/>
                <a:cs typeface="Myriad Pro"/>
              </a:defRPr>
            </a:lvl4pPr>
            <a:lvl5pPr>
              <a:defRPr>
                <a:solidFill>
                  <a:schemeClr val="bg1"/>
                </a:solidFill>
                <a:latin typeface="Myriad Pro"/>
                <a:cs typeface="Myriad Pro"/>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C4105D-4CCB-442E-9455-4F833BEC930C}" type="datetime8">
              <a:rPr lang="en-US" smtClean="0"/>
              <a:t>8/26/2022 12:51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B40D58C-2C5C-441F-ACAD-DE077D46E1F1}" type="slidenum">
              <a:rPr lang="en-US" smtClean="0"/>
              <a:pPr/>
              <a:t>‹#›</a:t>
            </a:fld>
            <a:endParaRPr lang="en-US" dirty="0"/>
          </a:p>
        </p:txBody>
      </p:sp>
    </p:spTree>
    <p:extLst>
      <p:ext uri="{BB962C8B-B14F-4D97-AF65-F5344CB8AC3E}">
        <p14:creationId xmlns:p14="http://schemas.microsoft.com/office/powerpoint/2010/main" val="1474357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3773" b="1" cap="all"/>
            </a:lvl1pPr>
          </a:lstStyle>
          <a:p>
            <a:r>
              <a:rPr lang="en-US"/>
              <a:t>Click to edit Master title style</a:t>
            </a:r>
            <a:endParaRPr lang="en-US" dirty="0"/>
          </a:p>
        </p:txBody>
      </p:sp>
      <p:sp>
        <p:nvSpPr>
          <p:cNvPr id="3" name="Text Placeholder 2"/>
          <p:cNvSpPr>
            <a:spLocks noGrp="1"/>
          </p:cNvSpPr>
          <p:nvPr>
            <p:ph type="body" idx="1"/>
          </p:nvPr>
        </p:nvSpPr>
        <p:spPr>
          <a:xfrm>
            <a:off x="722313" y="2906713"/>
            <a:ext cx="7772400" cy="1500188"/>
          </a:xfrm>
        </p:spPr>
        <p:txBody>
          <a:bodyPr anchor="b"/>
          <a:lstStyle>
            <a:lvl1pPr marL="0" indent="0">
              <a:buNone/>
              <a:defRPr sz="1887">
                <a:solidFill>
                  <a:schemeClr val="tx1">
                    <a:tint val="75000"/>
                  </a:schemeClr>
                </a:solidFill>
              </a:defRPr>
            </a:lvl1pPr>
            <a:lvl2pPr marL="431277" indent="0">
              <a:buNone/>
              <a:defRPr sz="1698">
                <a:solidFill>
                  <a:schemeClr val="tx1">
                    <a:tint val="75000"/>
                  </a:schemeClr>
                </a:solidFill>
              </a:defRPr>
            </a:lvl2pPr>
            <a:lvl3pPr marL="862554" indent="0">
              <a:buNone/>
              <a:defRPr sz="1509">
                <a:solidFill>
                  <a:schemeClr val="tx1">
                    <a:tint val="75000"/>
                  </a:schemeClr>
                </a:solidFill>
              </a:defRPr>
            </a:lvl3pPr>
            <a:lvl4pPr marL="1293830" indent="0">
              <a:buNone/>
              <a:defRPr sz="1321">
                <a:solidFill>
                  <a:schemeClr val="tx1">
                    <a:tint val="75000"/>
                  </a:schemeClr>
                </a:solidFill>
              </a:defRPr>
            </a:lvl4pPr>
            <a:lvl5pPr marL="1725107" indent="0">
              <a:buNone/>
              <a:defRPr sz="1321">
                <a:solidFill>
                  <a:schemeClr val="tx1">
                    <a:tint val="75000"/>
                  </a:schemeClr>
                </a:solidFill>
              </a:defRPr>
            </a:lvl5pPr>
            <a:lvl6pPr marL="2156384" indent="0">
              <a:buNone/>
              <a:defRPr sz="1321">
                <a:solidFill>
                  <a:schemeClr val="tx1">
                    <a:tint val="75000"/>
                  </a:schemeClr>
                </a:solidFill>
              </a:defRPr>
            </a:lvl6pPr>
            <a:lvl7pPr marL="2587661" indent="0">
              <a:buNone/>
              <a:defRPr sz="1321">
                <a:solidFill>
                  <a:schemeClr val="tx1">
                    <a:tint val="75000"/>
                  </a:schemeClr>
                </a:solidFill>
              </a:defRPr>
            </a:lvl7pPr>
            <a:lvl8pPr marL="3018937" indent="0">
              <a:buNone/>
              <a:defRPr sz="1321">
                <a:solidFill>
                  <a:schemeClr val="tx1">
                    <a:tint val="75000"/>
                  </a:schemeClr>
                </a:solidFill>
              </a:defRPr>
            </a:lvl8pPr>
            <a:lvl9pPr marL="3450214" indent="0">
              <a:buNone/>
              <a:defRPr sz="132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12A049-56FD-4FDB-8EE4-B3F2E6A85708}" type="datetime8">
              <a:rPr lang="en-US" smtClean="0"/>
              <a:t>8/26/2022 12:51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E80CD6D-AD9F-45C2-8B81-69FF0B773F3E}" type="slidenum">
              <a:rPr lang="en-US" smtClean="0"/>
              <a:pPr/>
              <a:t>‹#›</a:t>
            </a:fld>
            <a:endParaRPr lang="en-US" dirty="0"/>
          </a:p>
        </p:txBody>
      </p:sp>
    </p:spTree>
    <p:extLst>
      <p:ext uri="{BB962C8B-B14F-4D97-AF65-F5344CB8AC3E}">
        <p14:creationId xmlns:p14="http://schemas.microsoft.com/office/powerpoint/2010/main" val="37860814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600201"/>
            <a:ext cx="4038600" cy="4525963"/>
          </a:xfrm>
        </p:spPr>
        <p:txBody>
          <a:bodyPr/>
          <a:lstStyle>
            <a:lvl1pPr>
              <a:defRPr sz="2641"/>
            </a:lvl1pPr>
            <a:lvl2pPr>
              <a:defRPr sz="2264"/>
            </a:lvl2pPr>
            <a:lvl3pPr>
              <a:defRPr sz="1887"/>
            </a:lvl3pPr>
            <a:lvl4pPr>
              <a:defRPr sz="1698"/>
            </a:lvl4pPr>
            <a:lvl5pPr>
              <a:defRPr sz="1698"/>
            </a:lvl5pPr>
            <a:lvl6pPr>
              <a:defRPr sz="1698"/>
            </a:lvl6pPr>
            <a:lvl7pPr>
              <a:defRPr sz="1698"/>
            </a:lvl7pPr>
            <a:lvl8pPr>
              <a:defRPr sz="1698"/>
            </a:lvl8pPr>
            <a:lvl9pPr>
              <a:defRPr sz="16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641"/>
            </a:lvl1pPr>
            <a:lvl2pPr>
              <a:defRPr sz="2264"/>
            </a:lvl2pPr>
            <a:lvl3pPr>
              <a:defRPr sz="1887"/>
            </a:lvl3pPr>
            <a:lvl4pPr>
              <a:defRPr sz="1698"/>
            </a:lvl4pPr>
            <a:lvl5pPr>
              <a:defRPr sz="1698"/>
            </a:lvl5pPr>
            <a:lvl6pPr>
              <a:defRPr sz="1698"/>
            </a:lvl6pPr>
            <a:lvl7pPr>
              <a:defRPr sz="1698"/>
            </a:lvl7pPr>
            <a:lvl8pPr>
              <a:defRPr sz="1698"/>
            </a:lvl8pPr>
            <a:lvl9pPr>
              <a:defRPr sz="16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F5C3FBD-1543-4A9F-8A49-9762C54D35F9}" type="datetime8">
              <a:rPr lang="en-US" smtClean="0"/>
              <a:t>8/26/2022 12:51 PM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E1096AF-E065-4F99-8F24-B9BEC9472948}" type="slidenum">
              <a:rPr lang="en-US" smtClean="0"/>
              <a:pPr/>
              <a:t>‹#›</a:t>
            </a:fld>
            <a:endParaRPr lang="en-US" dirty="0"/>
          </a:p>
        </p:txBody>
      </p:sp>
    </p:spTree>
    <p:extLst>
      <p:ext uri="{BB962C8B-B14F-4D97-AF65-F5344CB8AC3E}">
        <p14:creationId xmlns:p14="http://schemas.microsoft.com/office/powerpoint/2010/main" val="25732250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264" b="1"/>
            </a:lvl1pPr>
            <a:lvl2pPr marL="431277" indent="0">
              <a:buNone/>
              <a:defRPr sz="1887" b="1"/>
            </a:lvl2pPr>
            <a:lvl3pPr marL="862554" indent="0">
              <a:buNone/>
              <a:defRPr sz="1698" b="1"/>
            </a:lvl3pPr>
            <a:lvl4pPr marL="1293830" indent="0">
              <a:buNone/>
              <a:defRPr sz="1509" b="1"/>
            </a:lvl4pPr>
            <a:lvl5pPr marL="1725107" indent="0">
              <a:buNone/>
              <a:defRPr sz="1509" b="1"/>
            </a:lvl5pPr>
            <a:lvl6pPr marL="2156384" indent="0">
              <a:buNone/>
              <a:defRPr sz="1509" b="1"/>
            </a:lvl6pPr>
            <a:lvl7pPr marL="2587661" indent="0">
              <a:buNone/>
              <a:defRPr sz="1509" b="1"/>
            </a:lvl7pPr>
            <a:lvl8pPr marL="3018937" indent="0">
              <a:buNone/>
              <a:defRPr sz="1509" b="1"/>
            </a:lvl8pPr>
            <a:lvl9pPr marL="3450214" indent="0">
              <a:buNone/>
              <a:defRPr sz="1509"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264"/>
            </a:lvl1pPr>
            <a:lvl2pPr>
              <a:defRPr sz="1887"/>
            </a:lvl2pPr>
            <a:lvl3pPr>
              <a:defRPr sz="1698"/>
            </a:lvl3pPr>
            <a:lvl4pPr>
              <a:defRPr sz="1509"/>
            </a:lvl4pPr>
            <a:lvl5pPr>
              <a:defRPr sz="1509"/>
            </a:lvl5pPr>
            <a:lvl6pPr>
              <a:defRPr sz="1509"/>
            </a:lvl6pPr>
            <a:lvl7pPr>
              <a:defRPr sz="1509"/>
            </a:lvl7pPr>
            <a:lvl8pPr>
              <a:defRPr sz="1509"/>
            </a:lvl8pPr>
            <a:lvl9pPr>
              <a:defRPr sz="150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264" b="1"/>
            </a:lvl1pPr>
            <a:lvl2pPr marL="431277" indent="0">
              <a:buNone/>
              <a:defRPr sz="1887" b="1"/>
            </a:lvl2pPr>
            <a:lvl3pPr marL="862554" indent="0">
              <a:buNone/>
              <a:defRPr sz="1698" b="1"/>
            </a:lvl3pPr>
            <a:lvl4pPr marL="1293830" indent="0">
              <a:buNone/>
              <a:defRPr sz="1509" b="1"/>
            </a:lvl4pPr>
            <a:lvl5pPr marL="1725107" indent="0">
              <a:buNone/>
              <a:defRPr sz="1509" b="1"/>
            </a:lvl5pPr>
            <a:lvl6pPr marL="2156384" indent="0">
              <a:buNone/>
              <a:defRPr sz="1509" b="1"/>
            </a:lvl6pPr>
            <a:lvl7pPr marL="2587661" indent="0">
              <a:buNone/>
              <a:defRPr sz="1509" b="1"/>
            </a:lvl7pPr>
            <a:lvl8pPr marL="3018937" indent="0">
              <a:buNone/>
              <a:defRPr sz="1509" b="1"/>
            </a:lvl8pPr>
            <a:lvl9pPr marL="3450214" indent="0">
              <a:buNone/>
              <a:defRPr sz="1509"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264"/>
            </a:lvl1pPr>
            <a:lvl2pPr>
              <a:defRPr sz="1887"/>
            </a:lvl2pPr>
            <a:lvl3pPr>
              <a:defRPr sz="1698"/>
            </a:lvl3pPr>
            <a:lvl4pPr>
              <a:defRPr sz="1509"/>
            </a:lvl4pPr>
            <a:lvl5pPr>
              <a:defRPr sz="1509"/>
            </a:lvl5pPr>
            <a:lvl6pPr>
              <a:defRPr sz="1509"/>
            </a:lvl6pPr>
            <a:lvl7pPr>
              <a:defRPr sz="1509"/>
            </a:lvl7pPr>
            <a:lvl8pPr>
              <a:defRPr sz="1509"/>
            </a:lvl8pPr>
            <a:lvl9pPr>
              <a:defRPr sz="150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09CBAB3-5038-4C51-ABAB-487957CD1BA3}" type="datetime8">
              <a:rPr lang="en-US" smtClean="0"/>
              <a:t>8/26/2022 12:51 PM</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EDF226A-61A5-4C6E-9C5F-BCACAA575699}" type="slidenum">
              <a:rPr lang="en-US" smtClean="0"/>
              <a:pPr/>
              <a:t>‹#›</a:t>
            </a:fld>
            <a:endParaRPr lang="en-US" dirty="0"/>
          </a:p>
        </p:txBody>
      </p:sp>
    </p:spTree>
    <p:extLst>
      <p:ext uri="{BB962C8B-B14F-4D97-AF65-F5344CB8AC3E}">
        <p14:creationId xmlns:p14="http://schemas.microsoft.com/office/powerpoint/2010/main" val="39997316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7F810BA-359E-4FD9-B0A2-935753A8158D}" type="datetime8">
              <a:rPr lang="en-US" smtClean="0"/>
              <a:t>8/26/2022 12:51 PM</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30A94FE-DECF-4678-AA47-ED3F95A1529D}" type="slidenum">
              <a:rPr lang="en-US" smtClean="0"/>
              <a:pPr/>
              <a:t>‹#›</a:t>
            </a:fld>
            <a:endParaRPr lang="en-US" dirty="0"/>
          </a:p>
        </p:txBody>
      </p:sp>
    </p:spTree>
    <p:extLst>
      <p:ext uri="{BB962C8B-B14F-4D97-AF65-F5344CB8AC3E}">
        <p14:creationId xmlns:p14="http://schemas.microsoft.com/office/powerpoint/2010/main" val="18299159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555FD0-2A2F-4E26-94FA-F53456DABA5A}" type="datetime8">
              <a:rPr lang="en-US" smtClean="0"/>
              <a:t>8/26/2022 12:51 PM</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530313E-9987-4C84-8379-DF957F1BD559}" type="slidenum">
              <a:rPr lang="en-US" smtClean="0"/>
              <a:pPr/>
              <a:t>‹#›</a:t>
            </a:fld>
            <a:endParaRPr lang="en-US" dirty="0"/>
          </a:p>
        </p:txBody>
      </p:sp>
    </p:spTree>
    <p:extLst>
      <p:ext uri="{BB962C8B-B14F-4D97-AF65-F5344CB8AC3E}">
        <p14:creationId xmlns:p14="http://schemas.microsoft.com/office/powerpoint/2010/main" val="28108142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887" b="1"/>
            </a:lvl1pPr>
          </a:lstStyle>
          <a:p>
            <a:r>
              <a:rPr lang="en-US"/>
              <a:t>Click to edit Master title style</a:t>
            </a:r>
          </a:p>
        </p:txBody>
      </p:sp>
      <p:sp>
        <p:nvSpPr>
          <p:cNvPr id="3" name="Content Placeholder 2"/>
          <p:cNvSpPr>
            <a:spLocks noGrp="1"/>
          </p:cNvSpPr>
          <p:nvPr>
            <p:ph idx="1"/>
          </p:nvPr>
        </p:nvSpPr>
        <p:spPr>
          <a:xfrm>
            <a:off x="3575050" y="273051"/>
            <a:ext cx="5111750" cy="5853113"/>
          </a:xfrm>
        </p:spPr>
        <p:txBody>
          <a:bodyPr/>
          <a:lstStyle>
            <a:lvl1pPr>
              <a:defRPr sz="3019"/>
            </a:lvl1pPr>
            <a:lvl2pPr>
              <a:defRPr sz="2641"/>
            </a:lvl2pPr>
            <a:lvl3pPr>
              <a:defRPr sz="2264"/>
            </a:lvl3pPr>
            <a:lvl4pPr>
              <a:defRPr sz="1887"/>
            </a:lvl4pPr>
            <a:lvl5pPr>
              <a:defRPr sz="1887"/>
            </a:lvl5pPr>
            <a:lvl6pPr>
              <a:defRPr sz="1887"/>
            </a:lvl6pPr>
            <a:lvl7pPr>
              <a:defRPr sz="1887"/>
            </a:lvl7pPr>
            <a:lvl8pPr>
              <a:defRPr sz="1887"/>
            </a:lvl8pPr>
            <a:lvl9pPr>
              <a:defRPr sz="188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321"/>
            </a:lvl1pPr>
            <a:lvl2pPr marL="431277" indent="0">
              <a:buNone/>
              <a:defRPr sz="1132"/>
            </a:lvl2pPr>
            <a:lvl3pPr marL="862554" indent="0">
              <a:buNone/>
              <a:defRPr sz="943"/>
            </a:lvl3pPr>
            <a:lvl4pPr marL="1293830" indent="0">
              <a:buNone/>
              <a:defRPr sz="849"/>
            </a:lvl4pPr>
            <a:lvl5pPr marL="1725107" indent="0">
              <a:buNone/>
              <a:defRPr sz="849"/>
            </a:lvl5pPr>
            <a:lvl6pPr marL="2156384" indent="0">
              <a:buNone/>
              <a:defRPr sz="849"/>
            </a:lvl6pPr>
            <a:lvl7pPr marL="2587661" indent="0">
              <a:buNone/>
              <a:defRPr sz="849"/>
            </a:lvl7pPr>
            <a:lvl8pPr marL="3018937" indent="0">
              <a:buNone/>
              <a:defRPr sz="849"/>
            </a:lvl8pPr>
            <a:lvl9pPr marL="3450214" indent="0">
              <a:buNone/>
              <a:defRPr sz="849"/>
            </a:lvl9pPr>
          </a:lstStyle>
          <a:p>
            <a:pPr lvl="0"/>
            <a:r>
              <a:rPr lang="en-US"/>
              <a:t>Click to edit Master text styles</a:t>
            </a:r>
          </a:p>
        </p:txBody>
      </p:sp>
      <p:sp>
        <p:nvSpPr>
          <p:cNvPr id="5" name="Date Placeholder 4"/>
          <p:cNvSpPr>
            <a:spLocks noGrp="1"/>
          </p:cNvSpPr>
          <p:nvPr>
            <p:ph type="dt" sz="half" idx="10"/>
          </p:nvPr>
        </p:nvSpPr>
        <p:spPr/>
        <p:txBody>
          <a:bodyPr/>
          <a:lstStyle/>
          <a:p>
            <a:fld id="{39239EFD-04B2-4ACE-96F1-4F77CB96C35A}" type="datetime8">
              <a:rPr lang="en-US" smtClean="0"/>
              <a:t>8/26/2022 12:51 PM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754ED01-E2A0-4C1E-8E21-014B99041579}" type="slidenum">
              <a:rPr lang="en-US" smtClean="0"/>
              <a:pPr/>
              <a:t>‹#›</a:t>
            </a:fld>
            <a:endParaRPr lang="en-US" dirty="0"/>
          </a:p>
        </p:txBody>
      </p:sp>
    </p:spTree>
    <p:extLst>
      <p:ext uri="{BB962C8B-B14F-4D97-AF65-F5344CB8AC3E}">
        <p14:creationId xmlns:p14="http://schemas.microsoft.com/office/powerpoint/2010/main" val="1771510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3" name="Picture 12" descr="Created Swale.jpg"/>
          <p:cNvPicPr>
            <a:picLocks noChangeAspect="1"/>
          </p:cNvPicPr>
          <p:nvPr userDrawn="1"/>
        </p:nvPicPr>
        <p:blipFill>
          <a:blip r:embed="rId2" cstate="print"/>
          <a:srcRect l="13334" t="17778" r="69166"/>
          <a:stretch>
            <a:fillRect/>
          </a:stretch>
        </p:blipFill>
        <p:spPr>
          <a:xfrm>
            <a:off x="0" y="0"/>
            <a:ext cx="1600200" cy="5638800"/>
          </a:xfrm>
          <a:prstGeom prst="rect">
            <a:avLst/>
          </a:prstGeom>
        </p:spPr>
      </p:pic>
      <p:sp>
        <p:nvSpPr>
          <p:cNvPr id="20" name="Rectangle 19"/>
          <p:cNvSpPr/>
          <p:nvPr userDrawn="1"/>
        </p:nvSpPr>
        <p:spPr>
          <a:xfrm>
            <a:off x="0" y="4419600"/>
            <a:ext cx="1752600" cy="2438400"/>
          </a:xfrm>
          <a:prstGeom prst="rect">
            <a:avLst/>
          </a:prstGeom>
          <a:solidFill>
            <a:srgbClr val="131F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p:cNvSpPr txBox="1"/>
          <p:nvPr userDrawn="1"/>
        </p:nvSpPr>
        <p:spPr>
          <a:xfrm>
            <a:off x="0" y="4521875"/>
            <a:ext cx="1447800" cy="2031325"/>
          </a:xfrm>
          <a:prstGeom prst="rect">
            <a:avLst/>
          </a:prstGeom>
          <a:noFill/>
        </p:spPr>
        <p:txBody>
          <a:bodyPr wrap="square" rtlCol="0">
            <a:spAutoFit/>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i="1" dirty="0">
                <a:solidFill>
                  <a:srgbClr val="213726"/>
                </a:solidFill>
                <a:latin typeface="Times New Roman" pitchFamily="18" charset="0"/>
                <a:cs typeface="Times New Roman" pitchFamily="18" charset="0"/>
              </a:rPr>
              <a:t>Soil  Water  Air  Plants</a:t>
            </a:r>
            <a:r>
              <a:rPr lang="en-US" sz="1400" b="1" i="1" baseline="0" dirty="0">
                <a:solidFill>
                  <a:srgbClr val="213726"/>
                </a:solidFill>
                <a:latin typeface="Times New Roman" pitchFamily="18" charset="0"/>
                <a:cs typeface="Times New Roman" pitchFamily="18" charset="0"/>
              </a:rPr>
              <a:t>  Animals  People  </a:t>
            </a:r>
            <a:r>
              <a:rPr lang="en-US" sz="1400" b="1" i="1" dirty="0">
                <a:solidFill>
                  <a:srgbClr val="213726"/>
                </a:solidFill>
                <a:latin typeface="Times New Roman" pitchFamily="18" charset="0"/>
                <a:cs typeface="Times New Roman" pitchFamily="18" charset="0"/>
              </a:rPr>
              <a:t>Soil  Water  Air  Plants</a:t>
            </a:r>
            <a:r>
              <a:rPr lang="en-US" sz="1400" b="1" i="1" baseline="0" dirty="0">
                <a:solidFill>
                  <a:srgbClr val="213726"/>
                </a:solidFill>
                <a:latin typeface="Times New Roman" pitchFamily="18" charset="0"/>
                <a:cs typeface="Times New Roman" pitchFamily="18" charset="0"/>
              </a:rPr>
              <a:t>  Animals  People  </a:t>
            </a:r>
            <a:r>
              <a:rPr lang="en-US" sz="1400" b="1" i="1" dirty="0">
                <a:solidFill>
                  <a:srgbClr val="213726"/>
                </a:solidFill>
                <a:latin typeface="Times New Roman" pitchFamily="18" charset="0"/>
                <a:cs typeface="Times New Roman" pitchFamily="18" charset="0"/>
              </a:rPr>
              <a:t>Soil  Water  Air  Plants</a:t>
            </a:r>
            <a:r>
              <a:rPr lang="en-US" sz="1400" b="1" i="1" baseline="0" dirty="0">
                <a:solidFill>
                  <a:srgbClr val="213726"/>
                </a:solidFill>
                <a:latin typeface="Times New Roman" pitchFamily="18" charset="0"/>
                <a:cs typeface="Times New Roman" pitchFamily="18" charset="0"/>
              </a:rPr>
              <a:t>  Animals  People</a:t>
            </a:r>
            <a:endParaRPr lang="en-US" sz="1400" b="1" i="1" dirty="0">
              <a:solidFill>
                <a:srgbClr val="213726"/>
              </a:solidFill>
              <a:latin typeface="Times New Roman" pitchFamily="18" charset="0"/>
              <a:cs typeface="Times New Roman" pitchFamily="18" charset="0"/>
            </a:endParaRPr>
          </a:p>
        </p:txBody>
      </p:sp>
      <p:sp>
        <p:nvSpPr>
          <p:cNvPr id="22" name="TextBox 21"/>
          <p:cNvSpPr txBox="1"/>
          <p:nvPr userDrawn="1"/>
        </p:nvSpPr>
        <p:spPr>
          <a:xfrm>
            <a:off x="76200" y="5410200"/>
            <a:ext cx="1295400" cy="1200329"/>
          </a:xfrm>
          <a:prstGeom prst="rect">
            <a:avLst/>
          </a:prstGeom>
          <a:noFill/>
        </p:spPr>
        <p:txBody>
          <a:bodyPr wrap="square" rtlCol="0">
            <a:spAutoFit/>
          </a:bodyPr>
          <a:lstStyle/>
          <a:p>
            <a:pPr algn="ctr"/>
            <a:r>
              <a:rPr lang="en-US" b="1" dirty="0">
                <a:solidFill>
                  <a:schemeClr val="bg1"/>
                </a:solidFill>
                <a:latin typeface="Georgia" pitchFamily="18" charset="0"/>
              </a:rPr>
              <a:t>Helping</a:t>
            </a:r>
            <a:r>
              <a:rPr lang="en-US" b="1" baseline="0" dirty="0">
                <a:solidFill>
                  <a:schemeClr val="bg1"/>
                </a:solidFill>
                <a:latin typeface="Georgia" pitchFamily="18" charset="0"/>
              </a:rPr>
              <a:t> People</a:t>
            </a:r>
          </a:p>
          <a:p>
            <a:pPr algn="ctr"/>
            <a:r>
              <a:rPr lang="en-US" b="1" baseline="0" dirty="0">
                <a:solidFill>
                  <a:schemeClr val="bg1"/>
                </a:solidFill>
                <a:latin typeface="Georgia" pitchFamily="18" charset="0"/>
              </a:rPr>
              <a:t>Help the</a:t>
            </a:r>
          </a:p>
          <a:p>
            <a:pPr algn="ctr"/>
            <a:r>
              <a:rPr lang="en-US" b="1" baseline="0" dirty="0">
                <a:solidFill>
                  <a:schemeClr val="bg1"/>
                </a:solidFill>
                <a:latin typeface="Georgia" pitchFamily="18" charset="0"/>
              </a:rPr>
              <a:t>Land</a:t>
            </a:r>
            <a:endParaRPr lang="en-US" b="1" dirty="0">
              <a:solidFill>
                <a:schemeClr val="bg1"/>
              </a:solidFill>
              <a:latin typeface="Georgia" pitchFamily="18" charset="0"/>
            </a:endParaRPr>
          </a:p>
        </p:txBody>
      </p:sp>
      <p:pic>
        <p:nvPicPr>
          <p:cNvPr id="12" name="Picture 11" descr="NRCScolor.jpg"/>
          <p:cNvPicPr>
            <a:picLocks noChangeAspect="1"/>
          </p:cNvPicPr>
          <p:nvPr userDrawn="1"/>
        </p:nvPicPr>
        <p:blipFill>
          <a:blip r:embed="rId3" cstate="print"/>
          <a:stretch>
            <a:fillRect/>
          </a:stretch>
        </p:blipFill>
        <p:spPr>
          <a:xfrm>
            <a:off x="8001000" y="6324600"/>
            <a:ext cx="893869" cy="272299"/>
          </a:xfrm>
          <a:prstGeom prst="rect">
            <a:avLst/>
          </a:prstGeom>
        </p:spPr>
      </p:pic>
      <p:sp>
        <p:nvSpPr>
          <p:cNvPr id="14" name="Rectangle 13"/>
          <p:cNvSpPr/>
          <p:nvPr userDrawn="1"/>
        </p:nvSpPr>
        <p:spPr>
          <a:xfrm>
            <a:off x="0" y="4267200"/>
            <a:ext cx="2209800" cy="228600"/>
          </a:xfrm>
          <a:prstGeom prst="rect">
            <a:avLst/>
          </a:prstGeom>
          <a:solidFill>
            <a:schemeClr val="accent3">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1447800" y="0"/>
            <a:ext cx="7696200" cy="685800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905000" y="274638"/>
            <a:ext cx="6781800" cy="1143000"/>
          </a:xfrm>
        </p:spPr>
        <p:txBody>
          <a:bodyPr>
            <a:normAutofit/>
          </a:bodyPr>
          <a:lstStyle>
            <a:lvl1pPr>
              <a:defRPr sz="4000" b="1">
                <a:latin typeface="Arial" pitchFamily="34" charset="0"/>
                <a:cs typeface="Arial" pitchFamily="34" charset="0"/>
              </a:defRPr>
            </a:lvl1pPr>
          </a:lstStyle>
          <a:p>
            <a:r>
              <a:rPr lang="en-US" dirty="0"/>
              <a:t>Click to edit Master title style</a:t>
            </a:r>
          </a:p>
        </p:txBody>
      </p:sp>
      <p:sp>
        <p:nvSpPr>
          <p:cNvPr id="3" name="Content Placeholder 2"/>
          <p:cNvSpPr>
            <a:spLocks noGrp="1"/>
          </p:cNvSpPr>
          <p:nvPr>
            <p:ph idx="1"/>
          </p:nvPr>
        </p:nvSpPr>
        <p:spPr>
          <a:xfrm>
            <a:off x="1981200" y="1600200"/>
            <a:ext cx="6705600" cy="4525963"/>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9" y="4800600"/>
            <a:ext cx="5486400" cy="566738"/>
          </a:xfrm>
        </p:spPr>
        <p:txBody>
          <a:bodyPr anchor="b"/>
          <a:lstStyle>
            <a:lvl1pPr algn="l">
              <a:defRPr sz="1887" b="1"/>
            </a:lvl1pPr>
          </a:lstStyle>
          <a:p>
            <a:r>
              <a:rPr lang="en-US"/>
              <a:t>Click to edit Master title style</a:t>
            </a:r>
          </a:p>
        </p:txBody>
      </p:sp>
      <p:sp>
        <p:nvSpPr>
          <p:cNvPr id="3" name="Picture Placeholder 2"/>
          <p:cNvSpPr>
            <a:spLocks noGrp="1"/>
          </p:cNvSpPr>
          <p:nvPr>
            <p:ph type="pic" idx="1"/>
          </p:nvPr>
        </p:nvSpPr>
        <p:spPr>
          <a:xfrm>
            <a:off x="1792289" y="612775"/>
            <a:ext cx="5486400" cy="4114800"/>
          </a:xfrm>
        </p:spPr>
        <p:txBody>
          <a:bodyPr/>
          <a:lstStyle>
            <a:lvl1pPr marL="0" indent="0">
              <a:buNone/>
              <a:defRPr sz="3019"/>
            </a:lvl1pPr>
            <a:lvl2pPr marL="431277" indent="0">
              <a:buNone/>
              <a:defRPr sz="2641"/>
            </a:lvl2pPr>
            <a:lvl3pPr marL="862554" indent="0">
              <a:buNone/>
              <a:defRPr sz="2264"/>
            </a:lvl3pPr>
            <a:lvl4pPr marL="1293830" indent="0">
              <a:buNone/>
              <a:defRPr sz="1887"/>
            </a:lvl4pPr>
            <a:lvl5pPr marL="1725107" indent="0">
              <a:buNone/>
              <a:defRPr sz="1887"/>
            </a:lvl5pPr>
            <a:lvl6pPr marL="2156384" indent="0">
              <a:buNone/>
              <a:defRPr sz="1887"/>
            </a:lvl6pPr>
            <a:lvl7pPr marL="2587661" indent="0">
              <a:buNone/>
              <a:defRPr sz="1887"/>
            </a:lvl7pPr>
            <a:lvl8pPr marL="3018937" indent="0">
              <a:buNone/>
              <a:defRPr sz="1887"/>
            </a:lvl8pPr>
            <a:lvl9pPr marL="3450214" indent="0">
              <a:buNone/>
              <a:defRPr sz="1887"/>
            </a:lvl9pPr>
          </a:lstStyle>
          <a:p>
            <a:r>
              <a:rPr lang="en-US"/>
              <a:t>Drag picture to placeholder or click icon to add</a:t>
            </a:r>
          </a:p>
        </p:txBody>
      </p:sp>
      <p:sp>
        <p:nvSpPr>
          <p:cNvPr id="4" name="Text Placeholder 3"/>
          <p:cNvSpPr>
            <a:spLocks noGrp="1"/>
          </p:cNvSpPr>
          <p:nvPr>
            <p:ph type="body" sz="half" idx="2"/>
          </p:nvPr>
        </p:nvSpPr>
        <p:spPr>
          <a:xfrm>
            <a:off x="1792289" y="5367338"/>
            <a:ext cx="5486400" cy="804863"/>
          </a:xfrm>
        </p:spPr>
        <p:txBody>
          <a:bodyPr/>
          <a:lstStyle>
            <a:lvl1pPr marL="0" indent="0">
              <a:buNone/>
              <a:defRPr sz="1321"/>
            </a:lvl1pPr>
            <a:lvl2pPr marL="431277" indent="0">
              <a:buNone/>
              <a:defRPr sz="1132"/>
            </a:lvl2pPr>
            <a:lvl3pPr marL="862554" indent="0">
              <a:buNone/>
              <a:defRPr sz="943"/>
            </a:lvl3pPr>
            <a:lvl4pPr marL="1293830" indent="0">
              <a:buNone/>
              <a:defRPr sz="849"/>
            </a:lvl4pPr>
            <a:lvl5pPr marL="1725107" indent="0">
              <a:buNone/>
              <a:defRPr sz="849"/>
            </a:lvl5pPr>
            <a:lvl6pPr marL="2156384" indent="0">
              <a:buNone/>
              <a:defRPr sz="849"/>
            </a:lvl6pPr>
            <a:lvl7pPr marL="2587661" indent="0">
              <a:buNone/>
              <a:defRPr sz="849"/>
            </a:lvl7pPr>
            <a:lvl8pPr marL="3018937" indent="0">
              <a:buNone/>
              <a:defRPr sz="849"/>
            </a:lvl8pPr>
            <a:lvl9pPr marL="3450214" indent="0">
              <a:buNone/>
              <a:defRPr sz="849"/>
            </a:lvl9pPr>
          </a:lstStyle>
          <a:p>
            <a:pPr lvl="0"/>
            <a:r>
              <a:rPr lang="en-US"/>
              <a:t>Click to edit Master text styles</a:t>
            </a:r>
          </a:p>
        </p:txBody>
      </p:sp>
      <p:sp>
        <p:nvSpPr>
          <p:cNvPr id="5" name="Date Placeholder 4"/>
          <p:cNvSpPr>
            <a:spLocks noGrp="1"/>
          </p:cNvSpPr>
          <p:nvPr>
            <p:ph type="dt" sz="half" idx="10"/>
          </p:nvPr>
        </p:nvSpPr>
        <p:spPr/>
        <p:txBody>
          <a:bodyPr/>
          <a:lstStyle/>
          <a:p>
            <a:fld id="{2FA9176D-B778-4500-BCF3-AC84D072CE46}" type="datetime8">
              <a:rPr lang="en-US" smtClean="0"/>
              <a:t>8/26/2022 12:51 PM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4864808-9119-48CA-B73A-F8959DF4306A}" type="slidenum">
              <a:rPr lang="en-US" smtClean="0"/>
              <a:pPr/>
              <a:t>‹#›</a:t>
            </a:fld>
            <a:endParaRPr lang="en-US" dirty="0"/>
          </a:p>
        </p:txBody>
      </p:sp>
    </p:spTree>
    <p:extLst>
      <p:ext uri="{BB962C8B-B14F-4D97-AF65-F5344CB8AC3E}">
        <p14:creationId xmlns:p14="http://schemas.microsoft.com/office/powerpoint/2010/main" val="15171740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9305CC-6D2B-471C-B650-64E0EB0DF555}" type="datetime8">
              <a:rPr lang="en-US" smtClean="0"/>
              <a:t>8/26/2022 12:51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8E7A3D-6B0C-4B3A-92AE-9DBFDBBFEBB2}" type="slidenum">
              <a:rPr lang="en-US" smtClean="0"/>
              <a:pPr/>
              <a:t>‹#›</a:t>
            </a:fld>
            <a:endParaRPr lang="en-US" dirty="0"/>
          </a:p>
        </p:txBody>
      </p:sp>
    </p:spTree>
    <p:extLst>
      <p:ext uri="{BB962C8B-B14F-4D97-AF65-F5344CB8AC3E}">
        <p14:creationId xmlns:p14="http://schemas.microsoft.com/office/powerpoint/2010/main" val="741704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520FB9E-9CEC-40FD-9411-AC8A81295500}" type="datetime8">
              <a:rPr lang="en-US" smtClean="0"/>
              <a:t>8/26/2022 12:51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A487C78-BFF8-4551-BC0B-41F5BD769303}" type="slidenum">
              <a:rPr lang="en-US" smtClean="0"/>
              <a:pPr/>
              <a:t>‹#›</a:t>
            </a:fld>
            <a:endParaRPr lang="en-US" dirty="0"/>
          </a:p>
        </p:txBody>
      </p:sp>
    </p:spTree>
    <p:extLst>
      <p:ext uri="{BB962C8B-B14F-4D97-AF65-F5344CB8AC3E}">
        <p14:creationId xmlns:p14="http://schemas.microsoft.com/office/powerpoint/2010/main" val="15849329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3" name="TextBox 2"/>
          <p:cNvSpPr txBox="1"/>
          <p:nvPr/>
        </p:nvSpPr>
        <p:spPr>
          <a:xfrm>
            <a:off x="228600" y="457200"/>
            <a:ext cx="6477000" cy="300210"/>
          </a:xfrm>
          <a:prstGeom prst="rect">
            <a:avLst/>
          </a:prstGeom>
          <a:noFill/>
        </p:spPr>
        <p:txBody>
          <a:bodyPr>
            <a:spAutoFit/>
          </a:bodyPr>
          <a:lstStyle/>
          <a:p>
            <a:pPr eaLnBrk="1" fontAlgn="auto" hangingPunct="1">
              <a:spcBef>
                <a:spcPts val="0"/>
              </a:spcBef>
              <a:spcAft>
                <a:spcPts val="0"/>
              </a:spcAft>
              <a:defRPr/>
            </a:pPr>
            <a:endParaRPr lang="en-US" sz="1351" dirty="0">
              <a:solidFill>
                <a:prstClr val="black"/>
              </a:solidFill>
              <a:latin typeface="Calibri"/>
              <a:cs typeface="Arial" charset="0"/>
            </a:endParaRPr>
          </a:p>
        </p:txBody>
      </p:sp>
      <p:sp>
        <p:nvSpPr>
          <p:cNvPr id="5" name="Rectangle 4"/>
          <p:cNvSpPr/>
          <p:nvPr userDrawn="1"/>
        </p:nvSpPr>
        <p:spPr>
          <a:xfrm>
            <a:off x="0" y="0"/>
            <a:ext cx="9144000" cy="6830786"/>
          </a:xfrm>
          <a:prstGeom prst="rect">
            <a:avLst/>
          </a:prstGeom>
          <a:gradFill flip="none" rotWithShape="1">
            <a:gsLst>
              <a:gs pos="26000">
                <a:srgbClr val="245598"/>
              </a:gs>
              <a:gs pos="73000">
                <a:srgbClr val="003366"/>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351" dirty="0">
              <a:solidFill>
                <a:srgbClr val="969696"/>
              </a:solidFill>
              <a:latin typeface="Arial" pitchFamily="34" charset="0"/>
              <a:cs typeface="Arial" pitchFamily="34" charset="0"/>
            </a:endParaRPr>
          </a:p>
        </p:txBody>
      </p:sp>
      <p:sp>
        <p:nvSpPr>
          <p:cNvPr id="12" name="Subtitle 2"/>
          <p:cNvSpPr>
            <a:spLocks noGrp="1"/>
          </p:cNvSpPr>
          <p:nvPr>
            <p:ph type="subTitle" idx="1" hasCustomPrompt="1"/>
          </p:nvPr>
        </p:nvSpPr>
        <p:spPr>
          <a:xfrm>
            <a:off x="152400" y="3733800"/>
            <a:ext cx="8534400" cy="2590800"/>
          </a:xfrm>
        </p:spPr>
        <p:txBody>
          <a:bodyPr>
            <a:normAutofit lnSpcReduction="10000"/>
          </a:bodyPr>
          <a:lstStyle>
            <a:lvl1pPr>
              <a:defRPr b="1">
                <a:solidFill>
                  <a:schemeClr val="bg1"/>
                </a:solidFill>
                <a:latin typeface="Arial" pitchFamily="34" charset="0"/>
                <a:cs typeface="Arial" pitchFamily="34" charset="0"/>
              </a:defRPr>
            </a:lvl1pPr>
          </a:lstStyle>
          <a:p>
            <a:r>
              <a:rPr lang="en-US" dirty="0"/>
              <a:t>Course Name</a:t>
            </a:r>
          </a:p>
        </p:txBody>
      </p:sp>
    </p:spTree>
    <p:extLst>
      <p:ext uri="{BB962C8B-B14F-4D97-AF65-F5344CB8AC3E}">
        <p14:creationId xmlns:p14="http://schemas.microsoft.com/office/powerpoint/2010/main" val="16771812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9"/>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891" indent="0" algn="ctr">
              <a:buNone/>
              <a:defRPr>
                <a:solidFill>
                  <a:schemeClr val="tx1">
                    <a:tint val="75000"/>
                  </a:schemeClr>
                </a:solidFill>
              </a:defRPr>
            </a:lvl2pPr>
            <a:lvl3pPr marL="685783" indent="0" algn="ctr">
              <a:buNone/>
              <a:defRPr>
                <a:solidFill>
                  <a:schemeClr val="tx1">
                    <a:tint val="75000"/>
                  </a:schemeClr>
                </a:solidFill>
              </a:defRPr>
            </a:lvl3pPr>
            <a:lvl4pPr marL="1028674"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9" indent="0" algn="ctr">
              <a:buNone/>
              <a:defRPr>
                <a:solidFill>
                  <a:schemeClr val="tx1">
                    <a:tint val="75000"/>
                  </a:schemeClr>
                </a:solidFill>
              </a:defRPr>
            </a:lvl7pPr>
            <a:lvl8pPr marL="2400240" indent="0" algn="ctr">
              <a:buNone/>
              <a:defRPr>
                <a:solidFill>
                  <a:schemeClr val="tx1">
                    <a:tint val="75000"/>
                  </a:schemeClr>
                </a:solidFill>
              </a:defRPr>
            </a:lvl8pPr>
            <a:lvl9pPr marL="274313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9C25EBA-4AD1-4213-8E91-4AA70C7C86DC}" type="datetimeFigureOut">
              <a:rPr lang="en-US" smtClean="0"/>
              <a:t>8/26/2022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4C6AAF6-3F29-4C05-9F48-138ED606E018}" type="slidenum">
              <a:rPr lang="en-US" smtClean="0"/>
              <a:t>‹#›</a:t>
            </a:fld>
            <a:endParaRPr lang="en-US" dirty="0"/>
          </a:p>
        </p:txBody>
      </p:sp>
    </p:spTree>
    <p:extLst>
      <p:ext uri="{BB962C8B-B14F-4D97-AF65-F5344CB8AC3E}">
        <p14:creationId xmlns:p14="http://schemas.microsoft.com/office/powerpoint/2010/main" val="6499627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C25EBA-4AD1-4213-8E91-4AA70C7C86DC}" type="datetimeFigureOut">
              <a:rPr lang="en-US" smtClean="0"/>
              <a:t>8/26/2022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4C6AAF6-3F29-4C05-9F48-138ED606E018}" type="slidenum">
              <a:rPr lang="en-US" smtClean="0"/>
              <a:t>‹#›</a:t>
            </a:fld>
            <a:endParaRPr lang="en-US" dirty="0"/>
          </a:p>
        </p:txBody>
      </p:sp>
    </p:spTree>
    <p:extLst>
      <p:ext uri="{BB962C8B-B14F-4D97-AF65-F5344CB8AC3E}">
        <p14:creationId xmlns:p14="http://schemas.microsoft.com/office/powerpoint/2010/main" val="16576933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4"/>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891" indent="0">
              <a:buNone/>
              <a:defRPr sz="1351">
                <a:solidFill>
                  <a:schemeClr val="tx1">
                    <a:tint val="75000"/>
                  </a:schemeClr>
                </a:solidFill>
              </a:defRPr>
            </a:lvl2pPr>
            <a:lvl3pPr marL="685783" indent="0">
              <a:buNone/>
              <a:defRPr sz="1200">
                <a:solidFill>
                  <a:schemeClr val="tx1">
                    <a:tint val="75000"/>
                  </a:schemeClr>
                </a:solidFill>
              </a:defRPr>
            </a:lvl3pPr>
            <a:lvl4pPr marL="1028674" indent="0">
              <a:buNone/>
              <a:defRPr sz="1051">
                <a:solidFill>
                  <a:schemeClr val="tx1">
                    <a:tint val="75000"/>
                  </a:schemeClr>
                </a:solidFill>
              </a:defRPr>
            </a:lvl4pPr>
            <a:lvl5pPr marL="1371566" indent="0">
              <a:buNone/>
              <a:defRPr sz="1051">
                <a:solidFill>
                  <a:schemeClr val="tx1">
                    <a:tint val="75000"/>
                  </a:schemeClr>
                </a:solidFill>
              </a:defRPr>
            </a:lvl5pPr>
            <a:lvl6pPr marL="1714457" indent="0">
              <a:buNone/>
              <a:defRPr sz="1051">
                <a:solidFill>
                  <a:schemeClr val="tx1">
                    <a:tint val="75000"/>
                  </a:schemeClr>
                </a:solidFill>
              </a:defRPr>
            </a:lvl6pPr>
            <a:lvl7pPr marL="2057349" indent="0">
              <a:buNone/>
              <a:defRPr sz="1051">
                <a:solidFill>
                  <a:schemeClr val="tx1">
                    <a:tint val="75000"/>
                  </a:schemeClr>
                </a:solidFill>
              </a:defRPr>
            </a:lvl7pPr>
            <a:lvl8pPr marL="2400240" indent="0">
              <a:buNone/>
              <a:defRPr sz="1051">
                <a:solidFill>
                  <a:schemeClr val="tx1">
                    <a:tint val="75000"/>
                  </a:schemeClr>
                </a:solidFill>
              </a:defRPr>
            </a:lvl8pPr>
            <a:lvl9pPr marL="2743131" indent="0">
              <a:buNone/>
              <a:defRPr sz="105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9C25EBA-4AD1-4213-8E91-4AA70C7C86DC}" type="datetimeFigureOut">
              <a:rPr lang="en-US" smtClean="0"/>
              <a:t>8/26/2022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4C6AAF6-3F29-4C05-9F48-138ED606E018}" type="slidenum">
              <a:rPr lang="en-US" smtClean="0"/>
              <a:t>‹#›</a:t>
            </a:fld>
            <a:endParaRPr lang="en-US" dirty="0"/>
          </a:p>
        </p:txBody>
      </p:sp>
    </p:spTree>
    <p:extLst>
      <p:ext uri="{BB962C8B-B14F-4D97-AF65-F5344CB8AC3E}">
        <p14:creationId xmlns:p14="http://schemas.microsoft.com/office/powerpoint/2010/main" val="30152727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100"/>
            </a:lvl1pPr>
            <a:lvl2pPr>
              <a:defRPr sz="1800"/>
            </a:lvl2pPr>
            <a:lvl3pPr>
              <a:defRPr sz="1500"/>
            </a:lvl3pPr>
            <a:lvl4pPr>
              <a:defRPr sz="1351"/>
            </a:lvl4pPr>
            <a:lvl5pPr>
              <a:defRPr sz="1351"/>
            </a:lvl5pPr>
            <a:lvl6pPr>
              <a:defRPr sz="1351"/>
            </a:lvl6pPr>
            <a:lvl7pPr>
              <a:defRPr sz="1351"/>
            </a:lvl7pPr>
            <a:lvl8pPr>
              <a:defRPr sz="1351"/>
            </a:lvl8pPr>
            <a:lvl9pPr>
              <a:defRPr sz="135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lvl1pPr>
              <a:defRPr sz="2100"/>
            </a:lvl1pPr>
            <a:lvl2pPr>
              <a:defRPr sz="1800"/>
            </a:lvl2pPr>
            <a:lvl3pPr>
              <a:defRPr sz="1500"/>
            </a:lvl3pPr>
            <a:lvl4pPr>
              <a:defRPr sz="1351"/>
            </a:lvl4pPr>
            <a:lvl5pPr>
              <a:defRPr sz="1351"/>
            </a:lvl5pPr>
            <a:lvl6pPr>
              <a:defRPr sz="1351"/>
            </a:lvl6pPr>
            <a:lvl7pPr>
              <a:defRPr sz="1351"/>
            </a:lvl7pPr>
            <a:lvl8pPr>
              <a:defRPr sz="1351"/>
            </a:lvl8pPr>
            <a:lvl9pPr>
              <a:defRPr sz="135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9C25EBA-4AD1-4213-8E91-4AA70C7C86DC}" type="datetimeFigureOut">
              <a:rPr lang="en-US" smtClean="0"/>
              <a:t>8/26/2022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4C6AAF6-3F29-4C05-9F48-138ED606E018}" type="slidenum">
              <a:rPr lang="en-US" smtClean="0"/>
              <a:t>‹#›</a:t>
            </a:fld>
            <a:endParaRPr lang="en-US" dirty="0"/>
          </a:p>
        </p:txBody>
      </p:sp>
    </p:spTree>
    <p:extLst>
      <p:ext uri="{BB962C8B-B14F-4D97-AF65-F5344CB8AC3E}">
        <p14:creationId xmlns:p14="http://schemas.microsoft.com/office/powerpoint/2010/main" val="38789745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1"/>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2" y="1535113"/>
            <a:ext cx="4041775" cy="639762"/>
          </a:xfrm>
        </p:spPr>
        <p:txBody>
          <a:bodyPr anchor="b"/>
          <a:lstStyle>
            <a:lvl1pPr marL="0" indent="0">
              <a:buNone/>
              <a:defRPr sz="1800" b="1"/>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32" y="2174875"/>
            <a:ext cx="4041775" cy="3951288"/>
          </a:xfrm>
        </p:spPr>
        <p:txBody>
          <a:bodyPr/>
          <a:lstStyle>
            <a:lvl1pPr>
              <a:defRPr sz="1800"/>
            </a:lvl1pPr>
            <a:lvl2pPr>
              <a:defRPr sz="1500"/>
            </a:lvl2pPr>
            <a:lvl3pPr>
              <a:defRPr sz="1351"/>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9C25EBA-4AD1-4213-8E91-4AA70C7C86DC}" type="datetimeFigureOut">
              <a:rPr lang="en-US" smtClean="0"/>
              <a:t>8/26/2022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4C6AAF6-3F29-4C05-9F48-138ED606E018}" type="slidenum">
              <a:rPr lang="en-US" smtClean="0"/>
              <a:t>‹#›</a:t>
            </a:fld>
            <a:endParaRPr lang="en-US" dirty="0"/>
          </a:p>
        </p:txBody>
      </p:sp>
    </p:spTree>
    <p:extLst>
      <p:ext uri="{BB962C8B-B14F-4D97-AF65-F5344CB8AC3E}">
        <p14:creationId xmlns:p14="http://schemas.microsoft.com/office/powerpoint/2010/main" val="2296353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9C25EBA-4AD1-4213-8E91-4AA70C7C86DC}" type="datetimeFigureOut">
              <a:rPr lang="en-US" smtClean="0"/>
              <a:t>8/26/2022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4C6AAF6-3F29-4C05-9F48-138ED606E018}" type="slidenum">
              <a:rPr lang="en-US" smtClean="0"/>
              <a:t>‹#›</a:t>
            </a:fld>
            <a:endParaRPr lang="en-US" dirty="0"/>
          </a:p>
        </p:txBody>
      </p:sp>
    </p:spTree>
    <p:extLst>
      <p:ext uri="{BB962C8B-B14F-4D97-AF65-F5344CB8AC3E}">
        <p14:creationId xmlns:p14="http://schemas.microsoft.com/office/powerpoint/2010/main" val="199422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4A0F52-3320-495D-A01D-16D7594691EB}" type="datetimeFigureOut">
              <a:rPr lang="en-US" smtClean="0"/>
              <a:pPr/>
              <a:t>8/26/2022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4C36101-5AF0-49F3-A9B9-70597E6DA81E}" type="slidenum">
              <a:rPr lang="en-US" smtClean="0"/>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C25EBA-4AD1-4213-8E91-4AA70C7C86DC}" type="datetimeFigureOut">
              <a:rPr lang="en-US" smtClean="0"/>
              <a:t>8/26/2022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4C6AAF6-3F29-4C05-9F48-138ED606E018}" type="slidenum">
              <a:rPr lang="en-US" smtClean="0"/>
              <a:t>‹#›</a:t>
            </a:fld>
            <a:endParaRPr lang="en-US" dirty="0"/>
          </a:p>
        </p:txBody>
      </p:sp>
    </p:spTree>
    <p:extLst>
      <p:ext uri="{BB962C8B-B14F-4D97-AF65-F5344CB8AC3E}">
        <p14:creationId xmlns:p14="http://schemas.microsoft.com/office/powerpoint/2010/main" val="4147096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64"/>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051"/>
            </a:lvl1pPr>
            <a:lvl2pPr marL="342891" indent="0">
              <a:buNone/>
              <a:defRPr sz="900"/>
            </a:lvl2pPr>
            <a:lvl3pPr marL="685783" indent="0">
              <a:buNone/>
              <a:defRPr sz="751"/>
            </a:lvl3pPr>
            <a:lvl4pPr marL="1028674" indent="0">
              <a:buNone/>
              <a:defRPr sz="675"/>
            </a:lvl4pPr>
            <a:lvl5pPr marL="1371566" indent="0">
              <a:buNone/>
              <a:defRPr sz="675"/>
            </a:lvl5pPr>
            <a:lvl6pPr marL="1714457" indent="0">
              <a:buNone/>
              <a:defRPr sz="675"/>
            </a:lvl6pPr>
            <a:lvl7pPr marL="2057349" indent="0">
              <a:buNone/>
              <a:defRPr sz="675"/>
            </a:lvl7pPr>
            <a:lvl8pPr marL="2400240" indent="0">
              <a:buNone/>
              <a:defRPr sz="675"/>
            </a:lvl8pPr>
            <a:lvl9pPr marL="2743131"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9C25EBA-4AD1-4213-8E91-4AA70C7C86DC}" type="datetimeFigureOut">
              <a:rPr lang="en-US" smtClean="0"/>
              <a:t>8/26/2022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4C6AAF6-3F29-4C05-9F48-138ED606E018}" type="slidenum">
              <a:rPr lang="en-US" smtClean="0"/>
              <a:t>‹#›</a:t>
            </a:fld>
            <a:endParaRPr lang="en-US" dirty="0"/>
          </a:p>
        </p:txBody>
      </p:sp>
    </p:spTree>
    <p:extLst>
      <p:ext uri="{BB962C8B-B14F-4D97-AF65-F5344CB8AC3E}">
        <p14:creationId xmlns:p14="http://schemas.microsoft.com/office/powerpoint/2010/main" val="36474933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891" indent="0">
              <a:buNone/>
              <a:defRPr sz="2100"/>
            </a:lvl2pPr>
            <a:lvl3pPr marL="685783" indent="0">
              <a:buNone/>
              <a:defRPr sz="1800"/>
            </a:lvl3pPr>
            <a:lvl4pPr marL="1028674" indent="0">
              <a:buNone/>
              <a:defRPr sz="1500"/>
            </a:lvl4pPr>
            <a:lvl5pPr marL="1371566" indent="0">
              <a:buNone/>
              <a:defRPr sz="1500"/>
            </a:lvl5pPr>
            <a:lvl6pPr marL="1714457" indent="0">
              <a:buNone/>
              <a:defRPr sz="1500"/>
            </a:lvl6pPr>
            <a:lvl7pPr marL="2057349" indent="0">
              <a:buNone/>
              <a:defRPr sz="1500"/>
            </a:lvl7pPr>
            <a:lvl8pPr marL="2400240" indent="0">
              <a:buNone/>
              <a:defRPr sz="1500"/>
            </a:lvl8pPr>
            <a:lvl9pPr marL="2743131" indent="0">
              <a:buNone/>
              <a:defRPr sz="15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1"/>
            </a:lvl1pPr>
            <a:lvl2pPr marL="342891" indent="0">
              <a:buNone/>
              <a:defRPr sz="900"/>
            </a:lvl2pPr>
            <a:lvl3pPr marL="685783" indent="0">
              <a:buNone/>
              <a:defRPr sz="751"/>
            </a:lvl3pPr>
            <a:lvl4pPr marL="1028674" indent="0">
              <a:buNone/>
              <a:defRPr sz="675"/>
            </a:lvl4pPr>
            <a:lvl5pPr marL="1371566" indent="0">
              <a:buNone/>
              <a:defRPr sz="675"/>
            </a:lvl5pPr>
            <a:lvl6pPr marL="1714457" indent="0">
              <a:buNone/>
              <a:defRPr sz="675"/>
            </a:lvl6pPr>
            <a:lvl7pPr marL="2057349" indent="0">
              <a:buNone/>
              <a:defRPr sz="675"/>
            </a:lvl7pPr>
            <a:lvl8pPr marL="2400240" indent="0">
              <a:buNone/>
              <a:defRPr sz="675"/>
            </a:lvl8pPr>
            <a:lvl9pPr marL="2743131"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9C25EBA-4AD1-4213-8E91-4AA70C7C86DC}" type="datetimeFigureOut">
              <a:rPr lang="en-US" smtClean="0"/>
              <a:t>8/26/2022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4C6AAF6-3F29-4C05-9F48-138ED606E018}" type="slidenum">
              <a:rPr lang="en-US" smtClean="0"/>
              <a:t>‹#›</a:t>
            </a:fld>
            <a:endParaRPr lang="en-US" dirty="0"/>
          </a:p>
        </p:txBody>
      </p:sp>
    </p:spTree>
    <p:extLst>
      <p:ext uri="{BB962C8B-B14F-4D97-AF65-F5344CB8AC3E}">
        <p14:creationId xmlns:p14="http://schemas.microsoft.com/office/powerpoint/2010/main" val="26323494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C25EBA-4AD1-4213-8E91-4AA70C7C86DC}" type="datetimeFigureOut">
              <a:rPr lang="en-US" smtClean="0"/>
              <a:t>8/26/2022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4C6AAF6-3F29-4C05-9F48-138ED606E018}" type="slidenum">
              <a:rPr lang="en-US" smtClean="0"/>
              <a:t>‹#›</a:t>
            </a:fld>
            <a:endParaRPr lang="en-US" dirty="0"/>
          </a:p>
        </p:txBody>
      </p:sp>
    </p:spTree>
    <p:extLst>
      <p:ext uri="{BB962C8B-B14F-4D97-AF65-F5344CB8AC3E}">
        <p14:creationId xmlns:p14="http://schemas.microsoft.com/office/powerpoint/2010/main" val="2092704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52"/>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52"/>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C25EBA-4AD1-4213-8E91-4AA70C7C86DC}" type="datetimeFigureOut">
              <a:rPr lang="en-US" smtClean="0"/>
              <a:t>8/26/2022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4C6AAF6-3F29-4C05-9F48-138ED606E018}" type="slidenum">
              <a:rPr lang="en-US" smtClean="0"/>
              <a:t>‹#›</a:t>
            </a:fld>
            <a:endParaRPr lang="en-US" dirty="0"/>
          </a:p>
        </p:txBody>
      </p:sp>
    </p:spTree>
    <p:extLst>
      <p:ext uri="{BB962C8B-B14F-4D97-AF65-F5344CB8AC3E}">
        <p14:creationId xmlns:p14="http://schemas.microsoft.com/office/powerpoint/2010/main" val="19999073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9C25EBA-4AD1-4213-8E91-4AA70C7C86DC}" type="datetimeFigureOut">
              <a:rPr lang="en-US" smtClean="0"/>
              <a:t>8/26/2022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4C6AAF6-3F29-4C05-9F48-138ED606E018}" type="slidenum">
              <a:rPr lang="en-US" smtClean="0"/>
              <a:t>‹#›</a:t>
            </a:fld>
            <a:endParaRPr lang="en-US" dirty="0"/>
          </a:p>
        </p:txBody>
      </p:sp>
    </p:spTree>
    <p:extLst>
      <p:ext uri="{BB962C8B-B14F-4D97-AF65-F5344CB8AC3E}">
        <p14:creationId xmlns:p14="http://schemas.microsoft.com/office/powerpoint/2010/main" val="17740800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C25EBA-4AD1-4213-8E91-4AA70C7C86DC}" type="datetimeFigureOut">
              <a:rPr lang="en-US" smtClean="0"/>
              <a:t>8/26/2022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4C6AAF6-3F29-4C05-9F48-138ED606E018}" type="slidenum">
              <a:rPr lang="en-US" smtClean="0"/>
              <a:t>‹#›</a:t>
            </a:fld>
            <a:endParaRPr lang="en-US" dirty="0"/>
          </a:p>
        </p:txBody>
      </p:sp>
    </p:spTree>
    <p:extLst>
      <p:ext uri="{BB962C8B-B14F-4D97-AF65-F5344CB8AC3E}">
        <p14:creationId xmlns:p14="http://schemas.microsoft.com/office/powerpoint/2010/main" val="329400255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9C25EBA-4AD1-4213-8E91-4AA70C7C86DC}" type="datetimeFigureOut">
              <a:rPr lang="en-US" smtClean="0"/>
              <a:t>8/26/2022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4C6AAF6-3F29-4C05-9F48-138ED606E018}" type="slidenum">
              <a:rPr lang="en-US" smtClean="0"/>
              <a:t>‹#›</a:t>
            </a:fld>
            <a:endParaRPr lang="en-US" dirty="0"/>
          </a:p>
        </p:txBody>
      </p:sp>
    </p:spTree>
    <p:extLst>
      <p:ext uri="{BB962C8B-B14F-4D97-AF65-F5344CB8AC3E}">
        <p14:creationId xmlns:p14="http://schemas.microsoft.com/office/powerpoint/2010/main" val="368659461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9C25EBA-4AD1-4213-8E91-4AA70C7C86DC}" type="datetimeFigureOut">
              <a:rPr lang="en-US" smtClean="0"/>
              <a:t>8/26/2022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4C6AAF6-3F29-4C05-9F48-138ED606E018}" type="slidenum">
              <a:rPr lang="en-US" smtClean="0"/>
              <a:t>‹#›</a:t>
            </a:fld>
            <a:endParaRPr lang="en-US" dirty="0"/>
          </a:p>
        </p:txBody>
      </p:sp>
    </p:spTree>
    <p:extLst>
      <p:ext uri="{BB962C8B-B14F-4D97-AF65-F5344CB8AC3E}">
        <p14:creationId xmlns:p14="http://schemas.microsoft.com/office/powerpoint/2010/main" val="7618381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535113"/>
            <a:ext cx="4041775"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9C25EBA-4AD1-4213-8E91-4AA70C7C86DC}" type="datetimeFigureOut">
              <a:rPr lang="en-US" smtClean="0"/>
              <a:t>8/26/2022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4C6AAF6-3F29-4C05-9F48-138ED606E018}" type="slidenum">
              <a:rPr lang="en-US" smtClean="0"/>
              <a:t>‹#›</a:t>
            </a:fld>
            <a:endParaRPr lang="en-US" dirty="0"/>
          </a:p>
        </p:txBody>
      </p:sp>
    </p:spTree>
    <p:extLst>
      <p:ext uri="{BB962C8B-B14F-4D97-AF65-F5344CB8AC3E}">
        <p14:creationId xmlns:p14="http://schemas.microsoft.com/office/powerpoint/2010/main" val="2468936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04A0F52-3320-495D-A01D-16D7594691EB}" type="datetimeFigureOut">
              <a:rPr lang="en-US" smtClean="0"/>
              <a:pPr/>
              <a:t>8/26/2022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4C36101-5AF0-49F3-A9B9-70597E6DA81E}" type="slidenum">
              <a:rPr lang="en-US" smtClean="0"/>
              <a:pP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9C25EBA-4AD1-4213-8E91-4AA70C7C86DC}" type="datetimeFigureOut">
              <a:rPr lang="en-US" smtClean="0"/>
              <a:t>8/26/2022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4C6AAF6-3F29-4C05-9F48-138ED606E018}" type="slidenum">
              <a:rPr lang="en-US" smtClean="0"/>
              <a:t>‹#›</a:t>
            </a:fld>
            <a:endParaRPr lang="en-US" dirty="0"/>
          </a:p>
        </p:txBody>
      </p:sp>
    </p:spTree>
    <p:extLst>
      <p:ext uri="{BB962C8B-B14F-4D97-AF65-F5344CB8AC3E}">
        <p14:creationId xmlns:p14="http://schemas.microsoft.com/office/powerpoint/2010/main" val="18444431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C25EBA-4AD1-4213-8E91-4AA70C7C86DC}" type="datetimeFigureOut">
              <a:rPr lang="en-US" smtClean="0"/>
              <a:t>8/26/2022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4C6AAF6-3F29-4C05-9F48-138ED606E018}" type="slidenum">
              <a:rPr lang="en-US" smtClean="0"/>
              <a:t>‹#›</a:t>
            </a:fld>
            <a:endParaRPr lang="en-US" dirty="0"/>
          </a:p>
        </p:txBody>
      </p:sp>
    </p:spTree>
    <p:extLst>
      <p:ext uri="{BB962C8B-B14F-4D97-AF65-F5344CB8AC3E}">
        <p14:creationId xmlns:p14="http://schemas.microsoft.com/office/powerpoint/2010/main" val="15414146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9C25EBA-4AD1-4213-8E91-4AA70C7C86DC}" type="datetimeFigureOut">
              <a:rPr lang="en-US" smtClean="0"/>
              <a:t>8/26/2022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4C6AAF6-3F29-4C05-9F48-138ED606E018}" type="slidenum">
              <a:rPr lang="en-US" smtClean="0"/>
              <a:t>‹#›</a:t>
            </a:fld>
            <a:endParaRPr lang="en-US" dirty="0"/>
          </a:p>
        </p:txBody>
      </p:sp>
    </p:spTree>
    <p:extLst>
      <p:ext uri="{BB962C8B-B14F-4D97-AF65-F5344CB8AC3E}">
        <p14:creationId xmlns:p14="http://schemas.microsoft.com/office/powerpoint/2010/main" val="165715216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9C25EBA-4AD1-4213-8E91-4AA70C7C86DC}" type="datetimeFigureOut">
              <a:rPr lang="en-US" smtClean="0"/>
              <a:t>8/26/2022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4C6AAF6-3F29-4C05-9F48-138ED606E018}" type="slidenum">
              <a:rPr lang="en-US" smtClean="0"/>
              <a:t>‹#›</a:t>
            </a:fld>
            <a:endParaRPr lang="en-US" dirty="0"/>
          </a:p>
        </p:txBody>
      </p:sp>
    </p:spTree>
    <p:extLst>
      <p:ext uri="{BB962C8B-B14F-4D97-AF65-F5344CB8AC3E}">
        <p14:creationId xmlns:p14="http://schemas.microsoft.com/office/powerpoint/2010/main" val="156464250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C25EBA-4AD1-4213-8E91-4AA70C7C86DC}" type="datetimeFigureOut">
              <a:rPr lang="en-US" smtClean="0"/>
              <a:t>8/26/2022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4C6AAF6-3F29-4C05-9F48-138ED606E018}" type="slidenum">
              <a:rPr lang="en-US" smtClean="0"/>
              <a:t>‹#›</a:t>
            </a:fld>
            <a:endParaRPr lang="en-US" dirty="0"/>
          </a:p>
        </p:txBody>
      </p:sp>
    </p:spTree>
    <p:extLst>
      <p:ext uri="{BB962C8B-B14F-4D97-AF65-F5344CB8AC3E}">
        <p14:creationId xmlns:p14="http://schemas.microsoft.com/office/powerpoint/2010/main" val="229206911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5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5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C25EBA-4AD1-4213-8E91-4AA70C7C86DC}" type="datetimeFigureOut">
              <a:rPr lang="en-US" smtClean="0"/>
              <a:t>8/26/2022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4C6AAF6-3F29-4C05-9F48-138ED606E018}" type="slidenum">
              <a:rPr lang="en-US" smtClean="0"/>
              <a:t>‹#›</a:t>
            </a:fld>
            <a:endParaRPr lang="en-US" dirty="0"/>
          </a:p>
        </p:txBody>
      </p:sp>
    </p:spTree>
    <p:extLst>
      <p:ext uri="{BB962C8B-B14F-4D97-AF65-F5344CB8AC3E}">
        <p14:creationId xmlns:p14="http://schemas.microsoft.com/office/powerpoint/2010/main" val="92943750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2E4A20C-E0C9-497A-B458-9FA5480E88AD}" type="datetimeFigureOut">
              <a:rPr lang="en-US" smtClean="0"/>
              <a:t>8/26/2022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2D2CAF-5BED-43D6-BEC8-A9CDB97EE29E}" type="slidenum">
              <a:rPr lang="en-US" smtClean="0"/>
              <a:t>‹#›</a:t>
            </a:fld>
            <a:endParaRPr lang="en-US"/>
          </a:p>
        </p:txBody>
      </p:sp>
    </p:spTree>
    <p:extLst>
      <p:ext uri="{BB962C8B-B14F-4D97-AF65-F5344CB8AC3E}">
        <p14:creationId xmlns:p14="http://schemas.microsoft.com/office/powerpoint/2010/main" val="129074156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E4A20C-E0C9-497A-B458-9FA5480E88AD}" type="datetimeFigureOut">
              <a:rPr lang="en-US" smtClean="0"/>
              <a:t>8/26/2022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2D2CAF-5BED-43D6-BEC8-A9CDB97EE29E}" type="slidenum">
              <a:rPr lang="en-US" smtClean="0"/>
              <a:t>‹#›</a:t>
            </a:fld>
            <a:endParaRPr lang="en-US"/>
          </a:p>
        </p:txBody>
      </p:sp>
    </p:spTree>
    <p:extLst>
      <p:ext uri="{BB962C8B-B14F-4D97-AF65-F5344CB8AC3E}">
        <p14:creationId xmlns:p14="http://schemas.microsoft.com/office/powerpoint/2010/main" val="402428709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7"/>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72"/>
            <a:ext cx="7886700" cy="1500187"/>
          </a:xfrm>
        </p:spPr>
        <p:txBody>
          <a:bodyPr/>
          <a:lstStyle>
            <a:lvl1pPr marL="0" indent="0">
              <a:buNone/>
              <a:defRPr sz="24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2E4A20C-E0C9-497A-B458-9FA5480E88AD}" type="datetimeFigureOut">
              <a:rPr lang="en-US" smtClean="0"/>
              <a:t>8/26/2022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2D2CAF-5BED-43D6-BEC8-A9CDB97EE29E}" type="slidenum">
              <a:rPr lang="en-US" smtClean="0"/>
              <a:t>‹#›</a:t>
            </a:fld>
            <a:endParaRPr lang="en-US"/>
          </a:p>
        </p:txBody>
      </p:sp>
    </p:spTree>
    <p:extLst>
      <p:ext uri="{BB962C8B-B14F-4D97-AF65-F5344CB8AC3E}">
        <p14:creationId xmlns:p14="http://schemas.microsoft.com/office/powerpoint/2010/main" val="183741576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2E4A20C-E0C9-497A-B458-9FA5480E88AD}" type="datetimeFigureOut">
              <a:rPr lang="en-US" smtClean="0"/>
              <a:t>8/26/2022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2D2CAF-5BED-43D6-BEC8-A9CDB97EE29E}" type="slidenum">
              <a:rPr lang="en-US" smtClean="0"/>
              <a:t>‹#›</a:t>
            </a:fld>
            <a:endParaRPr lang="en-US"/>
          </a:p>
        </p:txBody>
      </p:sp>
    </p:spTree>
    <p:extLst>
      <p:ext uri="{BB962C8B-B14F-4D97-AF65-F5344CB8AC3E}">
        <p14:creationId xmlns:p14="http://schemas.microsoft.com/office/powerpoint/2010/main" val="3575114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04A0F52-3320-495D-A01D-16D7594691EB}" type="datetimeFigureOut">
              <a:rPr lang="en-US" smtClean="0"/>
              <a:pPr/>
              <a:t>8/26/2022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4C36101-5AF0-49F3-A9B9-70597E6DA81E}" type="slidenum">
              <a:rPr lang="en-US" smtClean="0"/>
              <a:pPr/>
              <a:t>‹#›</a:t>
            </a:fld>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9"/>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2E4A20C-E0C9-497A-B458-9FA5480E88AD}" type="datetimeFigureOut">
              <a:rPr lang="en-US" smtClean="0"/>
              <a:t>8/26/2022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2D2CAF-5BED-43D6-BEC8-A9CDB97EE29E}" type="slidenum">
              <a:rPr lang="en-US" smtClean="0"/>
              <a:t>‹#›</a:t>
            </a:fld>
            <a:endParaRPr lang="en-US"/>
          </a:p>
        </p:txBody>
      </p:sp>
    </p:spTree>
    <p:extLst>
      <p:ext uri="{BB962C8B-B14F-4D97-AF65-F5344CB8AC3E}">
        <p14:creationId xmlns:p14="http://schemas.microsoft.com/office/powerpoint/2010/main" val="202075742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2E4A20C-E0C9-497A-B458-9FA5480E88AD}" type="datetimeFigureOut">
              <a:rPr lang="en-US" smtClean="0"/>
              <a:t>8/26/2022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2D2CAF-5BED-43D6-BEC8-A9CDB97EE29E}" type="slidenum">
              <a:rPr lang="en-US" smtClean="0"/>
              <a:t>‹#›</a:t>
            </a:fld>
            <a:endParaRPr lang="en-US"/>
          </a:p>
        </p:txBody>
      </p:sp>
    </p:spTree>
    <p:extLst>
      <p:ext uri="{BB962C8B-B14F-4D97-AF65-F5344CB8AC3E}">
        <p14:creationId xmlns:p14="http://schemas.microsoft.com/office/powerpoint/2010/main" val="332088724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E4A20C-E0C9-497A-B458-9FA5480E88AD}" type="datetimeFigureOut">
              <a:rPr lang="en-US" smtClean="0"/>
              <a:t>8/26/2022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E2D2CAF-5BED-43D6-BEC8-A9CDB97EE29E}" type="slidenum">
              <a:rPr lang="en-US" smtClean="0"/>
              <a:t>‹#›</a:t>
            </a:fld>
            <a:endParaRPr lang="en-US"/>
          </a:p>
        </p:txBody>
      </p:sp>
    </p:spTree>
    <p:extLst>
      <p:ext uri="{BB962C8B-B14F-4D97-AF65-F5344CB8AC3E}">
        <p14:creationId xmlns:p14="http://schemas.microsoft.com/office/powerpoint/2010/main" val="34225601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34"/>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2E4A20C-E0C9-497A-B458-9FA5480E88AD}" type="datetimeFigureOut">
              <a:rPr lang="en-US" smtClean="0"/>
              <a:t>8/26/2022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2D2CAF-5BED-43D6-BEC8-A9CDB97EE29E}" type="slidenum">
              <a:rPr lang="en-US" smtClean="0"/>
              <a:t>‹#›</a:t>
            </a:fld>
            <a:endParaRPr lang="en-US"/>
          </a:p>
        </p:txBody>
      </p:sp>
    </p:spTree>
    <p:extLst>
      <p:ext uri="{BB962C8B-B14F-4D97-AF65-F5344CB8AC3E}">
        <p14:creationId xmlns:p14="http://schemas.microsoft.com/office/powerpoint/2010/main" val="210002433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34"/>
            <a:ext cx="462915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2E4A20C-E0C9-497A-B458-9FA5480E88AD}" type="datetimeFigureOut">
              <a:rPr lang="en-US" smtClean="0"/>
              <a:t>8/26/2022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2D2CAF-5BED-43D6-BEC8-A9CDB97EE29E}" type="slidenum">
              <a:rPr lang="en-US" smtClean="0"/>
              <a:t>‹#›</a:t>
            </a:fld>
            <a:endParaRPr lang="en-US"/>
          </a:p>
        </p:txBody>
      </p:sp>
    </p:spTree>
    <p:extLst>
      <p:ext uri="{BB962C8B-B14F-4D97-AF65-F5344CB8AC3E}">
        <p14:creationId xmlns:p14="http://schemas.microsoft.com/office/powerpoint/2010/main" val="187028521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E4A20C-E0C9-497A-B458-9FA5480E88AD}" type="datetimeFigureOut">
              <a:rPr lang="en-US" smtClean="0"/>
              <a:t>8/26/2022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2D2CAF-5BED-43D6-BEC8-A9CDB97EE29E}" type="slidenum">
              <a:rPr lang="en-US" smtClean="0"/>
              <a:t>‹#›</a:t>
            </a:fld>
            <a:endParaRPr lang="en-US"/>
          </a:p>
        </p:txBody>
      </p:sp>
    </p:spTree>
    <p:extLst>
      <p:ext uri="{BB962C8B-B14F-4D97-AF65-F5344CB8AC3E}">
        <p14:creationId xmlns:p14="http://schemas.microsoft.com/office/powerpoint/2010/main" val="415723124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2"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E4A20C-E0C9-497A-B458-9FA5480E88AD}" type="datetimeFigureOut">
              <a:rPr lang="en-US" smtClean="0"/>
              <a:t>8/26/2022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2D2CAF-5BED-43D6-BEC8-A9CDB97EE29E}" type="slidenum">
              <a:rPr lang="en-US" smtClean="0"/>
              <a:t>‹#›</a:t>
            </a:fld>
            <a:endParaRPr lang="en-US"/>
          </a:p>
        </p:txBody>
      </p:sp>
    </p:spTree>
    <p:extLst>
      <p:ext uri="{BB962C8B-B14F-4D97-AF65-F5344CB8AC3E}">
        <p14:creationId xmlns:p14="http://schemas.microsoft.com/office/powerpoint/2010/main" val="100870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04A0F52-3320-495D-A01D-16D7594691EB}" type="datetimeFigureOut">
              <a:rPr lang="en-US" smtClean="0"/>
              <a:pPr/>
              <a:t>8/26/2022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4C36101-5AF0-49F3-A9B9-70597E6DA81E}"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4A0F52-3320-495D-A01D-16D7594691EB}" type="datetimeFigureOut">
              <a:rPr lang="en-US" smtClean="0"/>
              <a:pPr/>
              <a:t>8/26/2022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4C36101-5AF0-49F3-A9B9-70597E6DA81E}"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4A0F52-3320-495D-A01D-16D7594691EB}" type="datetimeFigureOut">
              <a:rPr lang="en-US" smtClean="0"/>
              <a:pPr/>
              <a:t>8/26/2022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4C36101-5AF0-49F3-A9B9-70597E6DA81E}"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4A0F52-3320-495D-A01D-16D7594691EB}" type="datetimeFigureOut">
              <a:rPr lang="en-US" smtClean="0"/>
              <a:pPr/>
              <a:t>8/26/2022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4C36101-5AF0-49F3-A9B9-70597E6DA81E}"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4A0F52-3320-495D-A01D-16D7594691EB}" type="datetimeFigureOut">
              <a:rPr lang="en-US" smtClean="0"/>
              <a:pPr/>
              <a:t>8/26/2022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C36101-5AF0-49F3-A9B9-70597E6DA81E}"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FB Slide ContentPage2.png"/>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 y="0"/>
            <a:ext cx="9256002"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132">
                <a:solidFill>
                  <a:schemeClr val="tx1">
                    <a:tint val="75000"/>
                  </a:schemeClr>
                </a:solidFill>
              </a:defRPr>
            </a:lvl1pPr>
          </a:lstStyle>
          <a:p>
            <a:fld id="{26E4DAE6-6322-4DE1-8D47-01F097AE43D7}" type="datetime8">
              <a:rPr lang="en-US" smtClean="0"/>
              <a:t>8/26/2022 12:51 PM</a:t>
            </a:fld>
            <a:endParaRPr lang="en-US" dirty="0"/>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132">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132">
                <a:solidFill>
                  <a:schemeClr val="tx1">
                    <a:tint val="75000"/>
                  </a:schemeClr>
                </a:solidFill>
              </a:defRPr>
            </a:lvl1pPr>
          </a:lstStyle>
          <a:p>
            <a:fld id="{252CA087-758F-4DF6-A6E6-1D4996F8A30A}" type="slidenum">
              <a:rPr lang="en-US" smtClean="0"/>
              <a:pPr/>
              <a:t>‹#›</a:t>
            </a:fld>
            <a:endParaRPr lang="en-US" dirty="0"/>
          </a:p>
        </p:txBody>
      </p:sp>
    </p:spTree>
    <p:extLst>
      <p:ext uri="{BB962C8B-B14F-4D97-AF65-F5344CB8AC3E}">
        <p14:creationId xmlns:p14="http://schemas.microsoft.com/office/powerpoint/2010/main" val="37341254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ctr" defTabSz="862554" rtl="0" eaLnBrk="1" latinLnBrk="0" hangingPunct="1">
        <a:spcBef>
          <a:spcPct val="0"/>
        </a:spcBef>
        <a:buNone/>
        <a:defRPr sz="3396" kern="1200">
          <a:solidFill>
            <a:schemeClr val="bg1"/>
          </a:solidFill>
          <a:latin typeface="Arial Black" panose="020B0A04020102020204" pitchFamily="34" charset="0"/>
          <a:ea typeface="+mj-ea"/>
          <a:cs typeface="+mj-cs"/>
        </a:defRPr>
      </a:lvl1pPr>
    </p:titleStyle>
    <p:bodyStyle>
      <a:lvl1pPr marL="323458" indent="-323458" algn="l" defTabSz="862554" rtl="0" eaLnBrk="1" latinLnBrk="0" hangingPunct="1">
        <a:spcBef>
          <a:spcPct val="20000"/>
        </a:spcBef>
        <a:buFont typeface="Arial" panose="020B0604020202020204" pitchFamily="34" charset="0"/>
        <a:buChar char="•"/>
        <a:defRPr sz="3019" kern="1200">
          <a:solidFill>
            <a:schemeClr val="tx1"/>
          </a:solidFill>
          <a:latin typeface="+mn-lt"/>
          <a:ea typeface="+mn-ea"/>
          <a:cs typeface="+mn-cs"/>
        </a:defRPr>
      </a:lvl1pPr>
      <a:lvl2pPr marL="700825" indent="-269548" algn="l" defTabSz="862554" rtl="0" eaLnBrk="1" latinLnBrk="0" hangingPunct="1">
        <a:spcBef>
          <a:spcPct val="20000"/>
        </a:spcBef>
        <a:buFont typeface="Arial" panose="020B0604020202020204" pitchFamily="34" charset="0"/>
        <a:buChar char="–"/>
        <a:defRPr sz="2641" kern="1200">
          <a:solidFill>
            <a:schemeClr val="tx1"/>
          </a:solidFill>
          <a:latin typeface="+mn-lt"/>
          <a:ea typeface="+mn-ea"/>
          <a:cs typeface="+mn-cs"/>
        </a:defRPr>
      </a:lvl2pPr>
      <a:lvl3pPr marL="1078192" indent="-215638" algn="l" defTabSz="862554" rtl="0" eaLnBrk="1" latinLnBrk="0" hangingPunct="1">
        <a:spcBef>
          <a:spcPct val="20000"/>
        </a:spcBef>
        <a:buFont typeface="Arial" panose="020B0604020202020204" pitchFamily="34" charset="0"/>
        <a:buChar char="•"/>
        <a:defRPr sz="2264" kern="1200">
          <a:solidFill>
            <a:schemeClr val="tx1"/>
          </a:solidFill>
          <a:latin typeface="+mn-lt"/>
          <a:ea typeface="+mn-ea"/>
          <a:cs typeface="+mn-cs"/>
        </a:defRPr>
      </a:lvl3pPr>
      <a:lvl4pPr marL="1509469" indent="-215638" algn="l" defTabSz="862554" rtl="0" eaLnBrk="1" latinLnBrk="0" hangingPunct="1">
        <a:spcBef>
          <a:spcPct val="20000"/>
        </a:spcBef>
        <a:buFont typeface="Arial" panose="020B0604020202020204" pitchFamily="34" charset="0"/>
        <a:buChar char="–"/>
        <a:defRPr sz="1887" kern="1200">
          <a:solidFill>
            <a:schemeClr val="tx1"/>
          </a:solidFill>
          <a:latin typeface="+mn-lt"/>
          <a:ea typeface="+mn-ea"/>
          <a:cs typeface="+mn-cs"/>
        </a:defRPr>
      </a:lvl4pPr>
      <a:lvl5pPr marL="1940745" indent="-215638" algn="l" defTabSz="862554" rtl="0" eaLnBrk="1" latinLnBrk="0" hangingPunct="1">
        <a:spcBef>
          <a:spcPct val="20000"/>
        </a:spcBef>
        <a:buFont typeface="Arial" panose="020B0604020202020204" pitchFamily="34" charset="0"/>
        <a:buChar char="»"/>
        <a:defRPr sz="1887" kern="1200">
          <a:solidFill>
            <a:schemeClr val="tx1"/>
          </a:solidFill>
          <a:latin typeface="+mn-lt"/>
          <a:ea typeface="+mn-ea"/>
          <a:cs typeface="+mn-cs"/>
        </a:defRPr>
      </a:lvl5pPr>
      <a:lvl6pPr marL="2372022" indent="-215638" algn="l" defTabSz="862554" rtl="0" eaLnBrk="1" latinLnBrk="0" hangingPunct="1">
        <a:spcBef>
          <a:spcPct val="20000"/>
        </a:spcBef>
        <a:buFont typeface="Arial" panose="020B0604020202020204" pitchFamily="34" charset="0"/>
        <a:buChar char="•"/>
        <a:defRPr sz="1887" kern="1200">
          <a:solidFill>
            <a:schemeClr val="tx1"/>
          </a:solidFill>
          <a:latin typeface="+mn-lt"/>
          <a:ea typeface="+mn-ea"/>
          <a:cs typeface="+mn-cs"/>
        </a:defRPr>
      </a:lvl6pPr>
      <a:lvl7pPr marL="2803299" indent="-215638" algn="l" defTabSz="862554" rtl="0" eaLnBrk="1" latinLnBrk="0" hangingPunct="1">
        <a:spcBef>
          <a:spcPct val="20000"/>
        </a:spcBef>
        <a:buFont typeface="Arial" panose="020B0604020202020204" pitchFamily="34" charset="0"/>
        <a:buChar char="•"/>
        <a:defRPr sz="1887" kern="1200">
          <a:solidFill>
            <a:schemeClr val="tx1"/>
          </a:solidFill>
          <a:latin typeface="+mn-lt"/>
          <a:ea typeface="+mn-ea"/>
          <a:cs typeface="+mn-cs"/>
        </a:defRPr>
      </a:lvl7pPr>
      <a:lvl8pPr marL="3234576" indent="-215638" algn="l" defTabSz="862554" rtl="0" eaLnBrk="1" latinLnBrk="0" hangingPunct="1">
        <a:spcBef>
          <a:spcPct val="20000"/>
        </a:spcBef>
        <a:buFont typeface="Arial" panose="020B0604020202020204" pitchFamily="34" charset="0"/>
        <a:buChar char="•"/>
        <a:defRPr sz="1887" kern="1200">
          <a:solidFill>
            <a:schemeClr val="tx1"/>
          </a:solidFill>
          <a:latin typeface="+mn-lt"/>
          <a:ea typeface="+mn-ea"/>
          <a:cs typeface="+mn-cs"/>
        </a:defRPr>
      </a:lvl8pPr>
      <a:lvl9pPr marL="3665852" indent="-215638" algn="l" defTabSz="862554" rtl="0" eaLnBrk="1" latinLnBrk="0" hangingPunct="1">
        <a:spcBef>
          <a:spcPct val="20000"/>
        </a:spcBef>
        <a:buFont typeface="Arial" panose="020B0604020202020204" pitchFamily="34" charset="0"/>
        <a:buChar char="•"/>
        <a:defRPr sz="1887" kern="1200">
          <a:solidFill>
            <a:schemeClr val="tx1"/>
          </a:solidFill>
          <a:latin typeface="+mn-lt"/>
          <a:ea typeface="+mn-ea"/>
          <a:cs typeface="+mn-cs"/>
        </a:defRPr>
      </a:lvl9pPr>
    </p:bodyStyle>
    <p:otherStyle>
      <a:defPPr>
        <a:defRPr lang="en-US"/>
      </a:defPPr>
      <a:lvl1pPr marL="0" algn="l" defTabSz="862554" rtl="0" eaLnBrk="1" latinLnBrk="0" hangingPunct="1">
        <a:defRPr sz="1698" kern="1200">
          <a:solidFill>
            <a:schemeClr val="tx1"/>
          </a:solidFill>
          <a:latin typeface="+mn-lt"/>
          <a:ea typeface="+mn-ea"/>
          <a:cs typeface="+mn-cs"/>
        </a:defRPr>
      </a:lvl1pPr>
      <a:lvl2pPr marL="431277" algn="l" defTabSz="862554" rtl="0" eaLnBrk="1" latinLnBrk="0" hangingPunct="1">
        <a:defRPr sz="1698" kern="1200">
          <a:solidFill>
            <a:schemeClr val="tx1"/>
          </a:solidFill>
          <a:latin typeface="+mn-lt"/>
          <a:ea typeface="+mn-ea"/>
          <a:cs typeface="+mn-cs"/>
        </a:defRPr>
      </a:lvl2pPr>
      <a:lvl3pPr marL="862554" algn="l" defTabSz="862554" rtl="0" eaLnBrk="1" latinLnBrk="0" hangingPunct="1">
        <a:defRPr sz="1698" kern="1200">
          <a:solidFill>
            <a:schemeClr val="tx1"/>
          </a:solidFill>
          <a:latin typeface="+mn-lt"/>
          <a:ea typeface="+mn-ea"/>
          <a:cs typeface="+mn-cs"/>
        </a:defRPr>
      </a:lvl3pPr>
      <a:lvl4pPr marL="1293830" algn="l" defTabSz="862554" rtl="0" eaLnBrk="1" latinLnBrk="0" hangingPunct="1">
        <a:defRPr sz="1698" kern="1200">
          <a:solidFill>
            <a:schemeClr val="tx1"/>
          </a:solidFill>
          <a:latin typeface="+mn-lt"/>
          <a:ea typeface="+mn-ea"/>
          <a:cs typeface="+mn-cs"/>
        </a:defRPr>
      </a:lvl4pPr>
      <a:lvl5pPr marL="1725107" algn="l" defTabSz="862554" rtl="0" eaLnBrk="1" latinLnBrk="0" hangingPunct="1">
        <a:defRPr sz="1698" kern="1200">
          <a:solidFill>
            <a:schemeClr val="tx1"/>
          </a:solidFill>
          <a:latin typeface="+mn-lt"/>
          <a:ea typeface="+mn-ea"/>
          <a:cs typeface="+mn-cs"/>
        </a:defRPr>
      </a:lvl5pPr>
      <a:lvl6pPr marL="2156384" algn="l" defTabSz="862554" rtl="0" eaLnBrk="1" latinLnBrk="0" hangingPunct="1">
        <a:defRPr sz="1698" kern="1200">
          <a:solidFill>
            <a:schemeClr val="tx1"/>
          </a:solidFill>
          <a:latin typeface="+mn-lt"/>
          <a:ea typeface="+mn-ea"/>
          <a:cs typeface="+mn-cs"/>
        </a:defRPr>
      </a:lvl6pPr>
      <a:lvl7pPr marL="2587661" algn="l" defTabSz="862554" rtl="0" eaLnBrk="1" latinLnBrk="0" hangingPunct="1">
        <a:defRPr sz="1698" kern="1200">
          <a:solidFill>
            <a:schemeClr val="tx1"/>
          </a:solidFill>
          <a:latin typeface="+mn-lt"/>
          <a:ea typeface="+mn-ea"/>
          <a:cs typeface="+mn-cs"/>
        </a:defRPr>
      </a:lvl7pPr>
      <a:lvl8pPr marL="3018937" algn="l" defTabSz="862554" rtl="0" eaLnBrk="1" latinLnBrk="0" hangingPunct="1">
        <a:defRPr sz="1698" kern="1200">
          <a:solidFill>
            <a:schemeClr val="tx1"/>
          </a:solidFill>
          <a:latin typeface="+mn-lt"/>
          <a:ea typeface="+mn-ea"/>
          <a:cs typeface="+mn-cs"/>
        </a:defRPr>
      </a:lvl8pPr>
      <a:lvl9pPr marL="3450214" algn="l" defTabSz="862554" rtl="0" eaLnBrk="1" latinLnBrk="0" hangingPunct="1">
        <a:defRPr sz="1698"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64"/>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9C25EBA-4AD1-4213-8E91-4AA70C7C86DC}" type="datetimeFigureOut">
              <a:rPr lang="en-US" smtClean="0"/>
              <a:t>8/26/2022</a:t>
            </a:fld>
            <a:endParaRPr lang="en-US" dirty="0"/>
          </a:p>
        </p:txBody>
      </p:sp>
      <p:sp>
        <p:nvSpPr>
          <p:cNvPr id="5" name="Footer Placeholder 4"/>
          <p:cNvSpPr>
            <a:spLocks noGrp="1"/>
          </p:cNvSpPr>
          <p:nvPr>
            <p:ph type="ftr" sz="quarter" idx="3"/>
          </p:nvPr>
        </p:nvSpPr>
        <p:spPr>
          <a:xfrm>
            <a:off x="3124200" y="6356364"/>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64"/>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4C6AAF6-3F29-4C05-9F48-138ED606E018}" type="slidenum">
              <a:rPr lang="en-US" smtClean="0"/>
              <a:t>‹#›</a:t>
            </a:fld>
            <a:endParaRPr lang="en-US" dirty="0"/>
          </a:p>
        </p:txBody>
      </p:sp>
    </p:spTree>
    <p:extLst>
      <p:ext uri="{BB962C8B-B14F-4D97-AF65-F5344CB8AC3E}">
        <p14:creationId xmlns:p14="http://schemas.microsoft.com/office/powerpoint/2010/main" val="311196979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685783" rtl="0" eaLnBrk="1" latinLnBrk="0" hangingPunct="1">
        <a:spcBef>
          <a:spcPct val="0"/>
        </a:spcBef>
        <a:buNone/>
        <a:defRPr sz="3300" kern="1200">
          <a:solidFill>
            <a:schemeClr val="tx1"/>
          </a:solidFill>
          <a:latin typeface="+mj-lt"/>
          <a:ea typeface="+mj-ea"/>
          <a:cs typeface="+mj-cs"/>
        </a:defRPr>
      </a:lvl1pPr>
    </p:titleStyle>
    <p:bodyStyle>
      <a:lvl1pPr marL="257168" indent="-257168" algn="l" defTabSz="68578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199" indent="-214308" algn="l" defTabSz="685783"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29" indent="-171446" algn="l" defTabSz="685783"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21" indent="-171446" algn="l" defTabSz="685783"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12" indent="-171446" algn="l" defTabSz="685783"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04" indent="-171446" algn="l" defTabSz="685783"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578" indent="-171446" algn="l" defTabSz="685783"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6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C25EBA-4AD1-4213-8E91-4AA70C7C86DC}" type="datetimeFigureOut">
              <a:rPr lang="en-US" smtClean="0"/>
              <a:t>8/26/2022</a:t>
            </a:fld>
            <a:endParaRPr lang="en-US" dirty="0"/>
          </a:p>
        </p:txBody>
      </p:sp>
      <p:sp>
        <p:nvSpPr>
          <p:cNvPr id="5" name="Footer Placeholder 4"/>
          <p:cNvSpPr>
            <a:spLocks noGrp="1"/>
          </p:cNvSpPr>
          <p:nvPr>
            <p:ph type="ftr" sz="quarter" idx="3"/>
          </p:nvPr>
        </p:nvSpPr>
        <p:spPr>
          <a:xfrm>
            <a:off x="3124200" y="635636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6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C6AAF6-3F29-4C05-9F48-138ED606E018}" type="slidenum">
              <a:rPr lang="en-US" smtClean="0"/>
              <a:t>‹#›</a:t>
            </a:fld>
            <a:endParaRPr lang="en-US" dirty="0"/>
          </a:p>
        </p:txBody>
      </p:sp>
    </p:spTree>
    <p:extLst>
      <p:ext uri="{BB962C8B-B14F-4D97-AF65-F5344CB8AC3E}">
        <p14:creationId xmlns:p14="http://schemas.microsoft.com/office/powerpoint/2010/main" val="3222311165"/>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ctr" defTabSz="914377" rtl="0" eaLnBrk="1" latinLnBrk="0" hangingPunct="1">
        <a:spcBef>
          <a:spcPct val="0"/>
        </a:spcBef>
        <a:buNone/>
        <a:defRPr sz="4400" kern="1200">
          <a:solidFill>
            <a:schemeClr val="tx1"/>
          </a:solidFill>
          <a:latin typeface="+mj-lt"/>
          <a:ea typeface="+mj-ea"/>
          <a:cs typeface="+mj-cs"/>
        </a:defRPr>
      </a:lvl1pPr>
    </p:titleStyle>
    <p:bodyStyle>
      <a:lvl1pPr marL="342891" indent="-342891" algn="l" defTabSz="914377"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32" indent="-285744" algn="l" defTabSz="914377"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71" indent="-228594" algn="l" defTabSz="914377"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60"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349"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9"/>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E4A20C-E0C9-497A-B458-9FA5480E88AD}" type="datetimeFigureOut">
              <a:rPr lang="en-US" smtClean="0"/>
              <a:t>8/26/2022</a:t>
            </a:fld>
            <a:endParaRPr lang="en-US"/>
          </a:p>
        </p:txBody>
      </p:sp>
      <p:sp>
        <p:nvSpPr>
          <p:cNvPr id="5" name="Footer Placeholder 4"/>
          <p:cNvSpPr>
            <a:spLocks noGrp="1"/>
          </p:cNvSpPr>
          <p:nvPr>
            <p:ph type="ftr" sz="quarter" idx="3"/>
          </p:nvPr>
        </p:nvSpPr>
        <p:spPr>
          <a:xfrm>
            <a:off x="3028950" y="6356359"/>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9"/>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2D2CAF-5BED-43D6-BEC8-A9CDB97EE29E}" type="slidenum">
              <a:rPr lang="en-US" smtClean="0"/>
              <a:t>‹#›</a:t>
            </a:fld>
            <a:endParaRPr lang="en-US"/>
          </a:p>
        </p:txBody>
      </p:sp>
    </p:spTree>
    <p:extLst>
      <p:ext uri="{BB962C8B-B14F-4D97-AF65-F5344CB8AC3E}">
        <p14:creationId xmlns:p14="http://schemas.microsoft.com/office/powerpoint/2010/main" val="480858321"/>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3.xml"/><Relationship Id="rId5" Type="http://schemas.openxmlformats.org/officeDocument/2006/relationships/image" Target="../media/image7.gif"/><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46.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3.xml"/><Relationship Id="rId1" Type="http://schemas.openxmlformats.org/officeDocument/2006/relationships/slideLayout" Target="../slideLayouts/slideLayout25.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36.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p:cNvSpPr>
            <a:spLocks noGrp="1"/>
          </p:cNvSpPr>
          <p:nvPr>
            <p:ph type="subTitle" idx="1"/>
          </p:nvPr>
        </p:nvSpPr>
        <p:spPr>
          <a:xfrm>
            <a:off x="164466" y="1676400"/>
            <a:ext cx="6148069" cy="4479194"/>
          </a:xfrm>
        </p:spPr>
        <p:txBody>
          <a:bodyPr>
            <a:noAutofit/>
          </a:bodyPr>
          <a:lstStyle/>
          <a:p>
            <a:pPr marL="0" indent="0" algn="ctr">
              <a:buNone/>
            </a:pPr>
            <a:r>
              <a:rPr lang="en-US" sz="4800" dirty="0">
                <a:solidFill>
                  <a:srgbClr val="FFFFFF"/>
                </a:solidFill>
                <a:effectLst>
                  <a:outerShdw blurRad="38100" dist="38100" dir="2700000" algn="tl">
                    <a:srgbClr val="000000">
                      <a:alpha val="43137"/>
                    </a:srgbClr>
                  </a:outerShdw>
                </a:effectLst>
                <a:latin typeface="+mn-lt"/>
              </a:rPr>
              <a:t>Louisiana         Easement Programs Update</a:t>
            </a:r>
          </a:p>
          <a:p>
            <a:pPr marL="0" indent="0" algn="ctr">
              <a:buNone/>
            </a:pPr>
            <a:endParaRPr lang="en-US" sz="6000" dirty="0">
              <a:solidFill>
                <a:srgbClr val="FFFFFF"/>
              </a:solidFill>
              <a:effectLst>
                <a:outerShdw blurRad="38100" dist="38100" dir="2700000" algn="tl">
                  <a:srgbClr val="000000">
                    <a:alpha val="43137"/>
                  </a:srgbClr>
                </a:outerShdw>
              </a:effectLst>
              <a:latin typeface="+mn-lt"/>
            </a:endParaRPr>
          </a:p>
        </p:txBody>
      </p:sp>
      <p:pic>
        <p:nvPicPr>
          <p:cNvPr id="4" name="Content Placeholder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574336" y="1276655"/>
            <a:ext cx="2209800" cy="430469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5" name="Picture 4" descr=" SigLockup Master PwPt.Neg-transbg.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003" y="199088"/>
            <a:ext cx="5714997" cy="860024"/>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76528" y="5938489"/>
            <a:ext cx="638872" cy="638872"/>
          </a:xfrm>
          <a:prstGeom prst="rect">
            <a:avLst/>
          </a:prstGeom>
        </p:spPr>
      </p:pic>
      <p:sp>
        <p:nvSpPr>
          <p:cNvPr id="7" name="TextBox 6">
            <a:extLst>
              <a:ext uri="{FF2B5EF4-FFF2-40B4-BE49-F238E27FC236}">
                <a16:creationId xmlns:a16="http://schemas.microsoft.com/office/drawing/2014/main" id="{E0B83986-92D2-4C51-8BC4-806DFB820083}"/>
              </a:ext>
            </a:extLst>
          </p:cNvPr>
          <p:cNvSpPr txBox="1"/>
          <p:nvPr/>
        </p:nvSpPr>
        <p:spPr>
          <a:xfrm>
            <a:off x="533400" y="2895600"/>
            <a:ext cx="5100832" cy="3400611"/>
          </a:xfrm>
          <a:prstGeom prst="rect">
            <a:avLst/>
          </a:prstGeom>
          <a:noFill/>
        </p:spPr>
        <p:txBody>
          <a:bodyPr wrap="square" rtlCol="0">
            <a:spAutoFit/>
          </a:bodyPr>
          <a:lstStyle/>
          <a:p>
            <a:pPr algn="ctr" defTabSz="862554" eaLnBrk="0" fontAlgn="base" hangingPunct="0">
              <a:spcBef>
                <a:spcPct val="0"/>
              </a:spcBef>
              <a:spcAft>
                <a:spcPct val="0"/>
              </a:spcAft>
            </a:pPr>
            <a:endParaRPr lang="en-US" sz="2200" b="1" dirty="0">
              <a:solidFill>
                <a:schemeClr val="bg1"/>
              </a:solidFill>
              <a:latin typeface="Arial" charset="0"/>
            </a:endParaRPr>
          </a:p>
          <a:p>
            <a:pPr algn="ctr" defTabSz="862554" eaLnBrk="0" fontAlgn="base" hangingPunct="0">
              <a:spcBef>
                <a:spcPct val="0"/>
              </a:spcBef>
              <a:spcAft>
                <a:spcPct val="0"/>
              </a:spcAft>
            </a:pPr>
            <a:endParaRPr lang="en-US" sz="2200" b="1" dirty="0">
              <a:solidFill>
                <a:schemeClr val="bg1"/>
              </a:solidFill>
              <a:latin typeface="Arial" charset="0"/>
            </a:endParaRPr>
          </a:p>
          <a:p>
            <a:pPr algn="ctr" defTabSz="862554" eaLnBrk="0" fontAlgn="base" hangingPunct="0">
              <a:spcBef>
                <a:spcPct val="0"/>
              </a:spcBef>
              <a:spcAft>
                <a:spcPct val="0"/>
              </a:spcAft>
            </a:pPr>
            <a:endParaRPr lang="en-US" sz="2200" b="1" dirty="0">
              <a:solidFill>
                <a:schemeClr val="bg1"/>
              </a:solidFill>
              <a:latin typeface="Arial" charset="0"/>
            </a:endParaRPr>
          </a:p>
          <a:p>
            <a:pPr algn="ctr" defTabSz="862554" eaLnBrk="0" fontAlgn="base" hangingPunct="0">
              <a:spcBef>
                <a:spcPct val="0"/>
              </a:spcBef>
              <a:spcAft>
                <a:spcPct val="0"/>
              </a:spcAft>
            </a:pPr>
            <a:endParaRPr lang="en-US" sz="2200" b="1" dirty="0">
              <a:solidFill>
                <a:schemeClr val="bg1"/>
              </a:solidFill>
              <a:latin typeface="Arial" charset="0"/>
            </a:endParaRPr>
          </a:p>
          <a:p>
            <a:pPr algn="ctr" defTabSz="862554" eaLnBrk="0" fontAlgn="base" hangingPunct="0">
              <a:spcBef>
                <a:spcPct val="0"/>
              </a:spcBef>
              <a:spcAft>
                <a:spcPct val="0"/>
              </a:spcAft>
            </a:pPr>
            <a:r>
              <a:rPr lang="en-US" sz="2200" b="1" dirty="0">
                <a:solidFill>
                  <a:schemeClr val="bg1"/>
                </a:solidFill>
                <a:latin typeface="Arial" charset="0"/>
              </a:rPr>
              <a:t>State Technical Committee Meeting</a:t>
            </a:r>
          </a:p>
          <a:p>
            <a:pPr algn="ctr" defTabSz="862554" eaLnBrk="0" fontAlgn="base" hangingPunct="0">
              <a:spcBef>
                <a:spcPct val="0"/>
              </a:spcBef>
              <a:spcAft>
                <a:spcPct val="0"/>
              </a:spcAft>
            </a:pPr>
            <a:endParaRPr lang="en-US" sz="2200" b="1" dirty="0">
              <a:solidFill>
                <a:schemeClr val="bg1"/>
              </a:solidFill>
              <a:latin typeface="Arial" charset="0"/>
            </a:endParaRPr>
          </a:p>
          <a:p>
            <a:pPr algn="ctr" defTabSz="862554" eaLnBrk="0" fontAlgn="base" hangingPunct="0">
              <a:spcBef>
                <a:spcPct val="0"/>
              </a:spcBef>
              <a:spcAft>
                <a:spcPct val="0"/>
              </a:spcAft>
            </a:pPr>
            <a:r>
              <a:rPr lang="en-US" sz="2200" b="1" dirty="0">
                <a:solidFill>
                  <a:schemeClr val="bg1"/>
                </a:solidFill>
                <a:latin typeface="Arial" charset="0"/>
              </a:rPr>
              <a:t>May 17, 2022</a:t>
            </a:r>
          </a:p>
          <a:p>
            <a:pPr algn="ctr" defTabSz="862554" eaLnBrk="0" fontAlgn="base" hangingPunct="0">
              <a:spcBef>
                <a:spcPct val="0"/>
              </a:spcBef>
              <a:spcAft>
                <a:spcPct val="0"/>
              </a:spcAft>
            </a:pPr>
            <a:endParaRPr lang="en-US" sz="2200" b="1" dirty="0">
              <a:solidFill>
                <a:schemeClr val="bg1"/>
              </a:solidFill>
              <a:latin typeface="Arial" charset="0"/>
            </a:endParaRPr>
          </a:p>
          <a:p>
            <a:pPr algn="ctr" defTabSz="862554" eaLnBrk="0" fontAlgn="base" hangingPunct="0">
              <a:spcBef>
                <a:spcPct val="0"/>
              </a:spcBef>
              <a:spcAft>
                <a:spcPct val="0"/>
              </a:spcAft>
            </a:pPr>
            <a:r>
              <a:rPr lang="en-US" sz="2200" b="1" dirty="0">
                <a:solidFill>
                  <a:schemeClr val="bg1"/>
                </a:solidFill>
                <a:latin typeface="Arial" charset="0"/>
              </a:rPr>
              <a:t>Tim Landreneau</a:t>
            </a:r>
          </a:p>
          <a:p>
            <a:pPr algn="r" defTabSz="862554" eaLnBrk="0" fontAlgn="base" hangingPunct="0">
              <a:spcBef>
                <a:spcPct val="0"/>
              </a:spcBef>
              <a:spcAft>
                <a:spcPct val="0"/>
              </a:spcAft>
            </a:pPr>
            <a:endParaRPr lang="en-US" sz="1698" dirty="0">
              <a:solidFill>
                <a:schemeClr val="bg1"/>
              </a:solidFill>
              <a:latin typeface="Arial" charset="0"/>
            </a:endParaRPr>
          </a:p>
        </p:txBody>
      </p:sp>
    </p:spTree>
    <p:extLst>
      <p:ext uri="{BB962C8B-B14F-4D97-AF65-F5344CB8AC3E}">
        <p14:creationId xmlns:p14="http://schemas.microsoft.com/office/powerpoint/2010/main" val="26457633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89889" y="47490"/>
            <a:ext cx="7086600" cy="1470025"/>
          </a:xfrm>
        </p:spPr>
        <p:txBody>
          <a:bodyPr>
            <a:normAutofit fontScale="90000"/>
          </a:bodyPr>
          <a:lstStyle/>
          <a:p>
            <a:r>
              <a:rPr lang="en-US" dirty="0"/>
              <a:t>Louisiana</a:t>
            </a:r>
            <a:br>
              <a:rPr lang="en-US" dirty="0"/>
            </a:br>
            <a:r>
              <a:rPr lang="en-US" dirty="0"/>
              <a:t>Easement Programs Update</a:t>
            </a:r>
          </a:p>
        </p:txBody>
      </p:sp>
      <p:sp>
        <p:nvSpPr>
          <p:cNvPr id="3" name="Subtitle 2"/>
          <p:cNvSpPr>
            <a:spLocks noGrp="1"/>
          </p:cNvSpPr>
          <p:nvPr>
            <p:ph type="subTitle" idx="1"/>
          </p:nvPr>
        </p:nvSpPr>
        <p:spPr>
          <a:xfrm>
            <a:off x="1832042" y="1517515"/>
            <a:ext cx="7010400" cy="4800600"/>
          </a:xfrm>
        </p:spPr>
        <p:txBody>
          <a:bodyPr>
            <a:normAutofit fontScale="85000" lnSpcReduction="10000"/>
          </a:bodyPr>
          <a:lstStyle/>
          <a:p>
            <a:r>
              <a:rPr lang="en-US" sz="2600" b="1" dirty="0">
                <a:solidFill>
                  <a:srgbClr val="0070C0"/>
                </a:solidFill>
              </a:rPr>
              <a:t>ACEP – Wetland Reserve Easement (WRE)</a:t>
            </a:r>
          </a:p>
          <a:p>
            <a:pPr algn="l"/>
            <a:endParaRPr lang="en-US" sz="2600" b="1" dirty="0">
              <a:solidFill>
                <a:srgbClr val="0070C0"/>
              </a:solidFill>
            </a:endParaRPr>
          </a:p>
          <a:p>
            <a:pPr algn="l"/>
            <a:endParaRPr lang="en-US" sz="500" dirty="0">
              <a:solidFill>
                <a:schemeClr val="tx1"/>
              </a:solidFill>
            </a:endParaRPr>
          </a:p>
          <a:p>
            <a:r>
              <a:rPr lang="en-US" sz="2400" b="1" dirty="0">
                <a:solidFill>
                  <a:schemeClr val="tx1"/>
                </a:solidFill>
              </a:rPr>
              <a:t>FY 2022 Geographic Area Rate Cap (GARC):</a:t>
            </a:r>
          </a:p>
          <a:p>
            <a:pPr algn="l"/>
            <a:endParaRPr lang="en-US" sz="2400" b="1" dirty="0">
              <a:solidFill>
                <a:schemeClr val="tx1"/>
              </a:solidFill>
            </a:endParaRPr>
          </a:p>
          <a:p>
            <a:pPr marL="342900" indent="-342900" algn="l">
              <a:buFont typeface="Wingdings" panose="05000000000000000000" pitchFamily="2" charset="2"/>
              <a:buChar char="v"/>
            </a:pPr>
            <a:r>
              <a:rPr lang="en-US" sz="2400" b="1" dirty="0">
                <a:solidFill>
                  <a:schemeClr val="tx1"/>
                </a:solidFill>
              </a:rPr>
              <a:t>Each year, NRCS, in consultation with the State Technical Committee, must establish a process to determine easement compensation rates for enrollment into ACEP-WRE.</a:t>
            </a:r>
          </a:p>
          <a:p>
            <a:pPr algn="l"/>
            <a:endParaRPr lang="en-US" sz="2400" b="1" dirty="0">
              <a:solidFill>
                <a:schemeClr val="tx1"/>
              </a:solidFill>
            </a:endParaRPr>
          </a:p>
          <a:p>
            <a:pPr marL="342900" indent="-342900" algn="l">
              <a:buFont typeface="Wingdings" panose="05000000000000000000" pitchFamily="2" charset="2"/>
              <a:buChar char="v"/>
            </a:pPr>
            <a:r>
              <a:rPr lang="en-US" sz="2400" b="1" dirty="0">
                <a:solidFill>
                  <a:schemeClr val="tx1"/>
                </a:solidFill>
              </a:rPr>
              <a:t>For FY2022, NRCS conducted an Area Wide Market Analysis (AWMA) to determine fair market value for five geographic zones.  For each designated zone, a GARC was calculated to reflect the value determined to be fair compensation for the rights being acquired through a ACEP-WRE easement.</a:t>
            </a:r>
          </a:p>
          <a:p>
            <a:pPr algn="l"/>
            <a:endParaRPr lang="en-US" sz="2400" b="1" dirty="0">
              <a:solidFill>
                <a:schemeClr val="tx1"/>
              </a:solidFill>
            </a:endParaRPr>
          </a:p>
        </p:txBody>
      </p:sp>
    </p:spTree>
    <p:extLst>
      <p:ext uri="{BB962C8B-B14F-4D97-AF65-F5344CB8AC3E}">
        <p14:creationId xmlns:p14="http://schemas.microsoft.com/office/powerpoint/2010/main" val="14010680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905000"/>
            <a:ext cx="6629400" cy="1470025"/>
          </a:xfrm>
        </p:spPr>
        <p:txBody>
          <a:bodyPr>
            <a:normAutofit fontScale="90000"/>
          </a:bodyPr>
          <a:lstStyle/>
          <a:p>
            <a:br>
              <a:rPr lang="en-US" dirty="0"/>
            </a:br>
            <a:br>
              <a:rPr lang="en-US" dirty="0"/>
            </a:br>
            <a:endParaRPr lang="en-US" dirty="0"/>
          </a:p>
        </p:txBody>
      </p:sp>
      <p:pic>
        <p:nvPicPr>
          <p:cNvPr id="5" name="Picture 4">
            <a:extLst>
              <a:ext uri="{FF2B5EF4-FFF2-40B4-BE49-F238E27FC236}">
                <a16:creationId xmlns:a16="http://schemas.microsoft.com/office/drawing/2014/main" id="{911FF6FB-104B-4D5E-800F-DDB4A2514464}"/>
              </a:ext>
            </a:extLst>
          </p:cNvPr>
          <p:cNvPicPr>
            <a:picLocks noChangeAspect="1"/>
          </p:cNvPicPr>
          <p:nvPr/>
        </p:nvPicPr>
        <p:blipFill>
          <a:blip r:embed="rId3"/>
          <a:stretch>
            <a:fillRect/>
          </a:stretch>
        </p:blipFill>
        <p:spPr>
          <a:xfrm>
            <a:off x="1987955" y="0"/>
            <a:ext cx="5555845" cy="6858000"/>
          </a:xfrm>
          <a:prstGeom prst="rect">
            <a:avLst/>
          </a:prstGeom>
        </p:spPr>
      </p:pic>
    </p:spTree>
    <p:extLst>
      <p:ext uri="{BB962C8B-B14F-4D97-AF65-F5344CB8AC3E}">
        <p14:creationId xmlns:p14="http://schemas.microsoft.com/office/powerpoint/2010/main" val="32830667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bird standing on a branch&#10;&#10;Description automatically generated with medium confidence">
            <a:extLst>
              <a:ext uri="{FF2B5EF4-FFF2-40B4-BE49-F238E27FC236}">
                <a16:creationId xmlns:a16="http://schemas.microsoft.com/office/drawing/2014/main" id="{B1FE4FCE-E3D1-41A3-A8DE-CB36033C411C}"/>
              </a:ext>
            </a:extLst>
          </p:cNvPr>
          <p:cNvPicPr>
            <a:picLocks noChangeAspect="1"/>
          </p:cNvPicPr>
          <p:nvPr/>
        </p:nvPicPr>
        <p:blipFill rotWithShape="1">
          <a:blip r:embed="rId3"/>
          <a:srcRect r="10104"/>
          <a:stretch/>
        </p:blipFill>
        <p:spPr>
          <a:xfrm>
            <a:off x="1095461" y="1371600"/>
            <a:ext cx="6953105" cy="5143493"/>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p:spPr>
      </p:pic>
      <p:pic>
        <p:nvPicPr>
          <p:cNvPr id="2" name="Picture 1">
            <a:extLst>
              <a:ext uri="{FF2B5EF4-FFF2-40B4-BE49-F238E27FC236}">
                <a16:creationId xmlns:a16="http://schemas.microsoft.com/office/drawing/2014/main" id="{CCAC6B70-705B-4DDC-A353-558028158E27}"/>
              </a:ext>
            </a:extLst>
          </p:cNvPr>
          <p:cNvPicPr>
            <a:picLocks noChangeAspect="1"/>
          </p:cNvPicPr>
          <p:nvPr/>
        </p:nvPicPr>
        <p:blipFill>
          <a:blip r:embed="rId4"/>
          <a:stretch>
            <a:fillRect/>
          </a:stretch>
        </p:blipFill>
        <p:spPr>
          <a:xfrm>
            <a:off x="1447800" y="385843"/>
            <a:ext cx="2280102" cy="902286"/>
          </a:xfrm>
          <a:prstGeom prst="rect">
            <a:avLst/>
          </a:prstGeom>
        </p:spPr>
      </p:pic>
      <p:pic>
        <p:nvPicPr>
          <p:cNvPr id="3" name="Picture 2">
            <a:extLst>
              <a:ext uri="{FF2B5EF4-FFF2-40B4-BE49-F238E27FC236}">
                <a16:creationId xmlns:a16="http://schemas.microsoft.com/office/drawing/2014/main" id="{63378692-32A0-4999-8D6F-67C90E09CE22}"/>
              </a:ext>
            </a:extLst>
          </p:cNvPr>
          <p:cNvPicPr>
            <a:picLocks noChangeAspect="1"/>
          </p:cNvPicPr>
          <p:nvPr/>
        </p:nvPicPr>
        <p:blipFill>
          <a:blip r:embed="rId5"/>
          <a:stretch>
            <a:fillRect/>
          </a:stretch>
        </p:blipFill>
        <p:spPr>
          <a:xfrm>
            <a:off x="4876800" y="409722"/>
            <a:ext cx="2389839" cy="749873"/>
          </a:xfrm>
          <a:prstGeom prst="rect">
            <a:avLst/>
          </a:prstGeom>
        </p:spPr>
      </p:pic>
    </p:spTree>
    <p:extLst>
      <p:ext uri="{BB962C8B-B14F-4D97-AF65-F5344CB8AC3E}">
        <p14:creationId xmlns:p14="http://schemas.microsoft.com/office/powerpoint/2010/main" val="38658533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0" name="Picture 59">
            <a:extLst>
              <a:ext uri="{FF2B5EF4-FFF2-40B4-BE49-F238E27FC236}">
                <a16:creationId xmlns:a16="http://schemas.microsoft.com/office/drawing/2014/main" id="{5EBEEB24-E5AF-4DC4-B271-66160BA974C7}"/>
              </a:ext>
            </a:extLst>
          </p:cNvPr>
          <p:cNvPicPr/>
          <p:nvPr/>
        </p:nvPicPr>
        <p:blipFill>
          <a:blip r:embed="rId3" cstate="print">
            <a:extLst>
              <a:ext uri="{28A0092B-C50C-407E-A947-70E740481C1C}">
                <a14:useLocalDpi xmlns:a14="http://schemas.microsoft.com/office/drawing/2010/main" val="0"/>
              </a:ext>
            </a:extLst>
          </a:blip>
          <a:stretch>
            <a:fillRect/>
          </a:stretch>
        </p:blipFill>
        <p:spPr bwMode="auto">
          <a:xfrm>
            <a:off x="1341396" y="111936"/>
            <a:ext cx="4661640" cy="5571067"/>
          </a:xfrm>
          <a:prstGeom prst="rect">
            <a:avLst/>
          </a:prstGeom>
          <a:noFill/>
        </p:spPr>
      </p:pic>
      <p:pic>
        <p:nvPicPr>
          <p:cNvPr id="32" name="Picture 31">
            <a:extLst>
              <a:ext uri="{FF2B5EF4-FFF2-40B4-BE49-F238E27FC236}">
                <a16:creationId xmlns:a16="http://schemas.microsoft.com/office/drawing/2014/main" id="{FA65C1F7-C017-405D-851F-93A28560FFC5}"/>
              </a:ext>
            </a:extLst>
          </p:cNvPr>
          <p:cNvPicPr>
            <a:picLocks noChangeAspect="1"/>
          </p:cNvPicPr>
          <p:nvPr/>
        </p:nvPicPr>
        <p:blipFill>
          <a:blip r:embed="rId4"/>
          <a:stretch>
            <a:fillRect/>
          </a:stretch>
        </p:blipFill>
        <p:spPr>
          <a:xfrm>
            <a:off x="1332251" y="5728719"/>
            <a:ext cx="4661640" cy="960443"/>
          </a:xfrm>
          <a:prstGeom prst="rect">
            <a:avLst/>
          </a:prstGeom>
        </p:spPr>
      </p:pic>
    </p:spTree>
    <p:extLst>
      <p:ext uri="{BB962C8B-B14F-4D97-AF65-F5344CB8AC3E}">
        <p14:creationId xmlns:p14="http://schemas.microsoft.com/office/powerpoint/2010/main" val="11867696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3" name="Picture 2">
            <a:extLst>
              <a:ext uri="{FF2B5EF4-FFF2-40B4-BE49-F238E27FC236}">
                <a16:creationId xmlns:a16="http://schemas.microsoft.com/office/drawing/2014/main" id="{F683B806-0735-4473-A609-64766F3CF83B}"/>
              </a:ext>
            </a:extLst>
          </p:cNvPr>
          <p:cNvPicPr>
            <a:picLocks noChangeAspect="1"/>
          </p:cNvPicPr>
          <p:nvPr/>
        </p:nvPicPr>
        <p:blipFill>
          <a:blip r:embed="rId3"/>
          <a:stretch>
            <a:fillRect/>
          </a:stretch>
        </p:blipFill>
        <p:spPr>
          <a:xfrm>
            <a:off x="428625" y="657225"/>
            <a:ext cx="8286750" cy="5543550"/>
          </a:xfrm>
          <a:prstGeom prst="rect">
            <a:avLst/>
          </a:prstGeom>
        </p:spPr>
      </p:pic>
    </p:spTree>
    <p:extLst>
      <p:ext uri="{BB962C8B-B14F-4D97-AF65-F5344CB8AC3E}">
        <p14:creationId xmlns:p14="http://schemas.microsoft.com/office/powerpoint/2010/main" val="35019739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3" name="Picture 2">
            <a:extLst>
              <a:ext uri="{FF2B5EF4-FFF2-40B4-BE49-F238E27FC236}">
                <a16:creationId xmlns:a16="http://schemas.microsoft.com/office/drawing/2014/main" id="{DC5018AA-07F5-4D98-B25C-A8013501554D}"/>
              </a:ext>
            </a:extLst>
          </p:cNvPr>
          <p:cNvPicPr>
            <a:picLocks noChangeAspect="1"/>
          </p:cNvPicPr>
          <p:nvPr/>
        </p:nvPicPr>
        <p:blipFill>
          <a:blip r:embed="rId3"/>
          <a:stretch>
            <a:fillRect/>
          </a:stretch>
        </p:blipFill>
        <p:spPr>
          <a:xfrm>
            <a:off x="447675" y="661987"/>
            <a:ext cx="8248650" cy="5534025"/>
          </a:xfrm>
          <a:prstGeom prst="rect">
            <a:avLst/>
          </a:prstGeom>
        </p:spPr>
      </p:pic>
    </p:spTree>
    <p:extLst>
      <p:ext uri="{BB962C8B-B14F-4D97-AF65-F5344CB8AC3E}">
        <p14:creationId xmlns:p14="http://schemas.microsoft.com/office/powerpoint/2010/main" val="22303603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9E90EB45-EEE9-4563-8179-65EF62AE0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BC119A16-EB05-45C5-B86C-F09CAF99B25B}"/>
              </a:ext>
            </a:extLst>
          </p:cNvPr>
          <p:cNvPicPr>
            <a:picLocks noChangeAspect="1"/>
          </p:cNvPicPr>
          <p:nvPr/>
        </p:nvPicPr>
        <p:blipFill>
          <a:blip r:embed="rId3"/>
          <a:stretch>
            <a:fillRect/>
          </a:stretch>
        </p:blipFill>
        <p:spPr>
          <a:xfrm>
            <a:off x="4632324" y="1988606"/>
            <a:ext cx="4029075" cy="2880788"/>
          </a:xfrm>
          <a:prstGeom prst="rect">
            <a:avLst/>
          </a:prstGeom>
        </p:spPr>
      </p:pic>
      <p:sp>
        <p:nvSpPr>
          <p:cNvPr id="23" name="Rectangle 22">
            <a:extLst>
              <a:ext uri="{FF2B5EF4-FFF2-40B4-BE49-F238E27FC236}">
                <a16:creationId xmlns:a16="http://schemas.microsoft.com/office/drawing/2014/main" id="{23D0EF74-AD1E-4FD9-914D-8EC9058EBB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7" name="Picture 6" descr="Diagram&#10;&#10;Description automatically generated">
            <a:extLst>
              <a:ext uri="{FF2B5EF4-FFF2-40B4-BE49-F238E27FC236}">
                <a16:creationId xmlns:a16="http://schemas.microsoft.com/office/drawing/2014/main" id="{C89ACC9A-123E-4309-B3BF-BAD46B9D8819}"/>
              </a:ext>
            </a:extLst>
          </p:cNvPr>
          <p:cNvPicPr>
            <a:picLocks noChangeAspect="1"/>
          </p:cNvPicPr>
          <p:nvPr/>
        </p:nvPicPr>
        <p:blipFill>
          <a:blip r:embed="rId4"/>
          <a:stretch>
            <a:fillRect/>
          </a:stretch>
        </p:blipFill>
        <p:spPr>
          <a:xfrm>
            <a:off x="482599" y="1857661"/>
            <a:ext cx="4029074" cy="3142677"/>
          </a:xfrm>
          <a:prstGeom prst="rect">
            <a:avLst/>
          </a:prstGeom>
        </p:spPr>
      </p:pic>
    </p:spTree>
    <p:extLst>
      <p:ext uri="{BB962C8B-B14F-4D97-AF65-F5344CB8AC3E}">
        <p14:creationId xmlns:p14="http://schemas.microsoft.com/office/powerpoint/2010/main" val="23317567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txBox="1">
            <a:spLocks noChangeArrowheads="1"/>
          </p:cNvSpPr>
          <p:nvPr/>
        </p:nvSpPr>
        <p:spPr bwMode="auto">
          <a:xfrm>
            <a:off x="1752600" y="3733800"/>
            <a:ext cx="7010400" cy="1938992"/>
          </a:xfrm>
          <a:prstGeom prst="rect">
            <a:avLst/>
          </a:prstGeom>
          <a:noFill/>
          <a:ln w="9525">
            <a:noFill/>
            <a:miter lim="800000"/>
            <a:headEnd/>
            <a:tailEnd/>
          </a:ln>
          <a:effectLst/>
        </p:spPr>
        <p:txBody>
          <a:bodyPr vert="horz" wrap="square" lIns="91440" tIns="45720" rIns="91440" bIns="45720" numCol="1" rtlCol="0"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chemeClr val="tx1"/>
                </a:solidFill>
                <a:effectLst/>
                <a:uLnTx/>
                <a:uFillTx/>
                <a:latin typeface="Arial" charset="0"/>
                <a:ea typeface="+mn-ea"/>
                <a:cs typeface="Arial" charset="0"/>
              </a:rPr>
              <a:t>The U.S. Department of Agriculture (USDA) prohibits discrimination in all its programs and activities on the basis of race, color, national origin, age, disability, and where applicable, sex, marital status, familial status, parental status, religion, sexual orientation, genetic information, political beliefs, reprisal, or because all or a part of an individual's income is derived from any public assistance program (not all prohibited bases apply to all programs).  Persons with disabilities who require alternative means for communication of program information (Braille, large print, audiotape, etc.) should contact USDA's TARGET Center at (202) 720-2600 (voice and TDD). To file a complaint of discrimination write to USDA, Director, Office of Civil Rights, 1400 Independence Avenue, S.W., Washington, D.C. 20250-9410 or call (800) 795-3272 (voice) or (202) 720-6382 (TDD).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chemeClr val="tx1"/>
                </a:solidFill>
                <a:effectLst/>
                <a:uLnTx/>
                <a:uFillTx/>
                <a:latin typeface="Arial" charset="0"/>
                <a:ea typeface="+mn-ea"/>
                <a:cs typeface="Arial" charset="0"/>
              </a:rPr>
              <a:t>USDA is an equal opportunity provider and employer.</a:t>
            </a:r>
          </a:p>
        </p:txBody>
      </p:sp>
      <p:pic>
        <p:nvPicPr>
          <p:cNvPr id="5" name="Picture 4" descr="signature_color.jpg"/>
          <p:cNvPicPr>
            <a:picLocks noChangeAspect="1"/>
          </p:cNvPicPr>
          <p:nvPr/>
        </p:nvPicPr>
        <p:blipFill>
          <a:blip r:embed="rId3" cstate="print"/>
          <a:stretch>
            <a:fillRect/>
          </a:stretch>
        </p:blipFill>
        <p:spPr>
          <a:xfrm>
            <a:off x="2286000" y="1066800"/>
            <a:ext cx="6079671" cy="189145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14500" y="22698"/>
            <a:ext cx="7086600" cy="1470025"/>
          </a:xfrm>
        </p:spPr>
        <p:txBody>
          <a:bodyPr>
            <a:normAutofit fontScale="90000"/>
          </a:bodyPr>
          <a:lstStyle/>
          <a:p>
            <a:r>
              <a:rPr lang="en-US" dirty="0"/>
              <a:t>Louisiana</a:t>
            </a:r>
            <a:br>
              <a:rPr lang="en-US" dirty="0"/>
            </a:br>
            <a:r>
              <a:rPr lang="en-US" dirty="0"/>
              <a:t>Easement Programs Update</a:t>
            </a:r>
          </a:p>
        </p:txBody>
      </p:sp>
      <p:sp>
        <p:nvSpPr>
          <p:cNvPr id="3" name="Subtitle 2"/>
          <p:cNvSpPr>
            <a:spLocks noGrp="1"/>
          </p:cNvSpPr>
          <p:nvPr>
            <p:ph type="subTitle" idx="1"/>
          </p:nvPr>
        </p:nvSpPr>
        <p:spPr>
          <a:xfrm>
            <a:off x="1828800" y="1447800"/>
            <a:ext cx="6972300" cy="5136677"/>
          </a:xfrm>
        </p:spPr>
        <p:txBody>
          <a:bodyPr>
            <a:normAutofit fontScale="77500" lnSpcReduction="20000"/>
          </a:bodyPr>
          <a:lstStyle/>
          <a:p>
            <a:r>
              <a:rPr lang="en-US" sz="2000" b="1" dirty="0">
                <a:solidFill>
                  <a:srgbClr val="0070C0"/>
                </a:solidFill>
              </a:rPr>
              <a:t>Agricultural Conservation Easement Program (ACEP)</a:t>
            </a:r>
          </a:p>
          <a:p>
            <a:r>
              <a:rPr lang="en-US" sz="2000" b="1" dirty="0">
                <a:solidFill>
                  <a:srgbClr val="0070C0"/>
                </a:solidFill>
              </a:rPr>
              <a:t>Wetland Reserve Easement (WRE)</a:t>
            </a:r>
          </a:p>
          <a:p>
            <a:pPr algn="l"/>
            <a:endParaRPr lang="en-US" sz="500" dirty="0">
              <a:solidFill>
                <a:schemeClr val="tx1"/>
              </a:solidFill>
            </a:endParaRPr>
          </a:p>
          <a:p>
            <a:pPr algn="l"/>
            <a:r>
              <a:rPr lang="en-US" sz="2400" b="1" dirty="0">
                <a:solidFill>
                  <a:schemeClr val="tx1"/>
                </a:solidFill>
              </a:rPr>
              <a:t>FY 2021 Accomplishments:</a:t>
            </a:r>
          </a:p>
          <a:p>
            <a:pPr algn="l"/>
            <a:endParaRPr lang="en-US" sz="1300" b="1" dirty="0">
              <a:solidFill>
                <a:schemeClr val="tx1"/>
              </a:solidFill>
            </a:endParaRPr>
          </a:p>
          <a:p>
            <a:pPr marL="342900" indent="-342900" algn="l">
              <a:buFont typeface="Wingdings" panose="05000000000000000000" pitchFamily="2" charset="2"/>
              <a:buChar char="v"/>
            </a:pPr>
            <a:r>
              <a:rPr lang="en-US" sz="2100" b="1" dirty="0">
                <a:solidFill>
                  <a:schemeClr val="tx1"/>
                </a:solidFill>
              </a:rPr>
              <a:t>Restoration Completed on 38 easements – 13,390 acres</a:t>
            </a:r>
          </a:p>
          <a:p>
            <a:pPr marL="342900" indent="-342900" algn="l">
              <a:buFont typeface="Wingdings" panose="05000000000000000000" pitchFamily="2" charset="2"/>
              <a:buChar char="v"/>
            </a:pPr>
            <a:r>
              <a:rPr lang="en-US" sz="2100" b="1" dirty="0">
                <a:solidFill>
                  <a:schemeClr val="tx1"/>
                </a:solidFill>
              </a:rPr>
              <a:t>R&amp;E Completed on 12 easements – 3,951 acres</a:t>
            </a:r>
          </a:p>
          <a:p>
            <a:pPr marL="342900" indent="-342900" algn="l">
              <a:buFont typeface="Wingdings" panose="05000000000000000000" pitchFamily="2" charset="2"/>
              <a:buChar char="v"/>
            </a:pPr>
            <a:r>
              <a:rPr lang="en-US" sz="2100" b="1" dirty="0">
                <a:solidFill>
                  <a:schemeClr val="tx1"/>
                </a:solidFill>
              </a:rPr>
              <a:t>Restoration Started on 23 easements – 8,570 acres</a:t>
            </a:r>
          </a:p>
          <a:p>
            <a:pPr marL="342900" indent="-342900" algn="l">
              <a:buFont typeface="Wingdings" panose="05000000000000000000" pitchFamily="2" charset="2"/>
              <a:buChar char="v"/>
            </a:pPr>
            <a:r>
              <a:rPr lang="en-US" sz="2100" b="1" dirty="0">
                <a:solidFill>
                  <a:schemeClr val="tx1"/>
                </a:solidFill>
              </a:rPr>
              <a:t>Total restoration activities on 25,911 acres, </a:t>
            </a:r>
          </a:p>
          <a:p>
            <a:pPr algn="l"/>
            <a:endParaRPr lang="en-US" sz="1400" b="1" dirty="0">
              <a:solidFill>
                <a:schemeClr val="tx1"/>
              </a:solidFill>
            </a:endParaRPr>
          </a:p>
          <a:p>
            <a:pPr marL="342900" indent="-342900" algn="l">
              <a:buFont typeface="Wingdings" panose="05000000000000000000" pitchFamily="2" charset="2"/>
              <a:buChar char="v"/>
            </a:pPr>
            <a:r>
              <a:rPr lang="en-US" sz="2100" b="1" dirty="0">
                <a:solidFill>
                  <a:schemeClr val="tx1"/>
                </a:solidFill>
              </a:rPr>
              <a:t>22 easement Closed – 2,820</a:t>
            </a:r>
          </a:p>
          <a:p>
            <a:pPr marL="342900" indent="-342900" algn="l">
              <a:buFont typeface="Wingdings" panose="05000000000000000000" pitchFamily="2" charset="2"/>
              <a:buChar char="v"/>
            </a:pPr>
            <a:endParaRPr lang="en-US" sz="1300" b="1" dirty="0">
              <a:solidFill>
                <a:schemeClr val="tx1"/>
              </a:solidFill>
            </a:endParaRPr>
          </a:p>
          <a:p>
            <a:pPr marL="342900" indent="-342900" algn="l">
              <a:buFont typeface="Wingdings" panose="05000000000000000000" pitchFamily="2" charset="2"/>
              <a:buChar char="v"/>
            </a:pPr>
            <a:r>
              <a:rPr lang="en-US" sz="2100" b="1" dirty="0">
                <a:solidFill>
                  <a:schemeClr val="tx1"/>
                </a:solidFill>
              </a:rPr>
              <a:t>220 eligible applications (373 received)</a:t>
            </a:r>
          </a:p>
          <a:p>
            <a:pPr algn="l"/>
            <a:endParaRPr lang="en-US" sz="1300" b="1" dirty="0">
              <a:solidFill>
                <a:schemeClr val="tx1"/>
              </a:solidFill>
            </a:endParaRPr>
          </a:p>
          <a:p>
            <a:pPr marL="342900" indent="-342900" algn="l">
              <a:buFont typeface="Wingdings" panose="05000000000000000000" pitchFamily="2" charset="2"/>
              <a:buChar char="v"/>
            </a:pPr>
            <a:r>
              <a:rPr lang="en-US" sz="2100" b="1" dirty="0">
                <a:solidFill>
                  <a:schemeClr val="tx1"/>
                </a:solidFill>
              </a:rPr>
              <a:t>27 new easement enrollments – 8,281 acres</a:t>
            </a:r>
          </a:p>
          <a:p>
            <a:pPr marL="800100" lvl="1" indent="-342900" algn="l">
              <a:buFont typeface="Wingdings" panose="05000000000000000000" pitchFamily="2" charset="2"/>
              <a:buChar char="v"/>
            </a:pPr>
            <a:r>
              <a:rPr lang="en-US" sz="2100" b="1" dirty="0">
                <a:solidFill>
                  <a:schemeClr val="tx1"/>
                </a:solidFill>
              </a:rPr>
              <a:t>Includes 7 WREP enrollments – 4,205 acres</a:t>
            </a:r>
          </a:p>
          <a:p>
            <a:pPr marL="342900" indent="-342900" algn="l">
              <a:buFont typeface="Wingdings" panose="05000000000000000000" pitchFamily="2" charset="2"/>
              <a:buChar char="v"/>
            </a:pPr>
            <a:r>
              <a:rPr lang="en-US" sz="2100" b="1" dirty="0">
                <a:solidFill>
                  <a:schemeClr val="tx1"/>
                </a:solidFill>
              </a:rPr>
              <a:t>1 30-year easement conversion to Permanent – 98 acres</a:t>
            </a:r>
          </a:p>
          <a:p>
            <a:pPr algn="l"/>
            <a:endParaRPr lang="en-US" sz="1300" b="1" dirty="0">
              <a:solidFill>
                <a:schemeClr val="tx1"/>
              </a:solidFill>
            </a:endParaRPr>
          </a:p>
          <a:p>
            <a:pPr marL="342900" indent="-342900" algn="l">
              <a:buFont typeface="Wingdings" panose="05000000000000000000" pitchFamily="2" charset="2"/>
              <a:buChar char="v"/>
            </a:pPr>
            <a:r>
              <a:rPr lang="en-US" sz="2100" b="1" dirty="0">
                <a:solidFill>
                  <a:schemeClr val="tx1"/>
                </a:solidFill>
              </a:rPr>
              <a:t>$26,104,242 obligated</a:t>
            </a:r>
            <a:endParaRPr lang="en-US" sz="2100" b="1" dirty="0">
              <a:solidFill>
                <a:schemeClr val="tx1"/>
              </a:solidFill>
              <a:highlight>
                <a:srgbClr val="FFFF00"/>
              </a:highlight>
            </a:endParaRPr>
          </a:p>
          <a:p>
            <a:pPr marL="800100" lvl="1" indent="-342900" algn="l">
              <a:buFont typeface="Wingdings" panose="05000000000000000000" pitchFamily="2" charset="2"/>
              <a:buChar char="v"/>
            </a:pPr>
            <a:r>
              <a:rPr lang="en-US" sz="2100" b="1" dirty="0">
                <a:solidFill>
                  <a:schemeClr val="tx1"/>
                </a:solidFill>
              </a:rPr>
              <a:t>Acquisition</a:t>
            </a:r>
          </a:p>
          <a:p>
            <a:pPr marL="800100" lvl="1" indent="-342900" algn="l">
              <a:buFont typeface="Wingdings" panose="05000000000000000000" pitchFamily="2" charset="2"/>
              <a:buChar char="v"/>
            </a:pPr>
            <a:r>
              <a:rPr lang="en-US" sz="2100" b="1" dirty="0">
                <a:solidFill>
                  <a:schemeClr val="tx1"/>
                </a:solidFill>
              </a:rPr>
              <a:t>Boundary Survey, </a:t>
            </a:r>
            <a:r>
              <a:rPr lang="en-US" sz="2100" b="1" dirty="0" err="1">
                <a:solidFill>
                  <a:schemeClr val="tx1"/>
                </a:solidFill>
              </a:rPr>
              <a:t>EDR</a:t>
            </a:r>
            <a:r>
              <a:rPr lang="en-US" sz="2100" b="1" dirty="0">
                <a:solidFill>
                  <a:schemeClr val="tx1"/>
                </a:solidFill>
              </a:rPr>
              <a:t>, Title and Closing Services</a:t>
            </a:r>
          </a:p>
          <a:p>
            <a:pPr marL="800100" lvl="1" indent="-342900" algn="l">
              <a:buFont typeface="Wingdings" panose="05000000000000000000" pitchFamily="2" charset="2"/>
              <a:buChar char="v"/>
            </a:pPr>
            <a:r>
              <a:rPr lang="en-US" sz="2100" b="1" dirty="0">
                <a:solidFill>
                  <a:schemeClr val="tx1"/>
                </a:solidFill>
              </a:rPr>
              <a:t>Restoration</a:t>
            </a:r>
          </a:p>
          <a:p>
            <a:pPr marL="342900" indent="-342900" algn="l">
              <a:buFont typeface="Wingdings" panose="05000000000000000000" pitchFamily="2" charset="2"/>
              <a:buChar char="v"/>
            </a:pPr>
            <a:endParaRPr lang="en-US" sz="2000" b="1" dirty="0">
              <a:solidFill>
                <a:schemeClr val="tx1"/>
              </a:solidFill>
            </a:endParaRPr>
          </a:p>
        </p:txBody>
      </p:sp>
    </p:spTree>
    <p:extLst>
      <p:ext uri="{BB962C8B-B14F-4D97-AF65-F5344CB8AC3E}">
        <p14:creationId xmlns:p14="http://schemas.microsoft.com/office/powerpoint/2010/main" val="30048421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97996" y="103187"/>
            <a:ext cx="7086600" cy="1470025"/>
          </a:xfrm>
        </p:spPr>
        <p:txBody>
          <a:bodyPr>
            <a:normAutofit fontScale="90000"/>
          </a:bodyPr>
          <a:lstStyle/>
          <a:p>
            <a:r>
              <a:rPr lang="en-US" dirty="0"/>
              <a:t>Louisiana</a:t>
            </a:r>
            <a:br>
              <a:rPr lang="en-US" dirty="0"/>
            </a:br>
            <a:r>
              <a:rPr lang="en-US" dirty="0"/>
              <a:t>Easement Programs Update</a:t>
            </a:r>
          </a:p>
        </p:txBody>
      </p:sp>
      <p:sp>
        <p:nvSpPr>
          <p:cNvPr id="3" name="Subtitle 2"/>
          <p:cNvSpPr>
            <a:spLocks noGrp="1"/>
          </p:cNvSpPr>
          <p:nvPr>
            <p:ph type="subTitle" idx="1"/>
          </p:nvPr>
        </p:nvSpPr>
        <p:spPr>
          <a:xfrm>
            <a:off x="1828800" y="1524000"/>
            <a:ext cx="6858000" cy="762000"/>
          </a:xfrm>
        </p:spPr>
        <p:txBody>
          <a:bodyPr>
            <a:normAutofit fontScale="25000" lnSpcReduction="20000"/>
          </a:bodyPr>
          <a:lstStyle/>
          <a:p>
            <a:r>
              <a:rPr lang="en-US" sz="8800" b="1" dirty="0">
                <a:solidFill>
                  <a:srgbClr val="0070C0"/>
                </a:solidFill>
              </a:rPr>
              <a:t>ACEP – Wetland Reserve Easement (WRE)</a:t>
            </a:r>
          </a:p>
          <a:p>
            <a:endParaRPr lang="en-US" sz="8800" b="1" dirty="0">
              <a:solidFill>
                <a:srgbClr val="0070C0"/>
              </a:solidFill>
            </a:endParaRPr>
          </a:p>
          <a:p>
            <a:pPr algn="l"/>
            <a:endParaRPr lang="en-US" sz="8800" dirty="0">
              <a:solidFill>
                <a:schemeClr val="tx1"/>
              </a:solidFill>
            </a:endParaRPr>
          </a:p>
          <a:p>
            <a:r>
              <a:rPr lang="en-US" sz="8800" b="1" dirty="0">
                <a:solidFill>
                  <a:schemeClr val="tx1"/>
                </a:solidFill>
              </a:rPr>
              <a:t>1992-2021 WRP / WRE Enrollment Summary:</a:t>
            </a:r>
          </a:p>
          <a:p>
            <a:pPr algn="l"/>
            <a:endParaRPr lang="en-US" sz="2400" b="1" dirty="0">
              <a:solidFill>
                <a:schemeClr val="tx1"/>
              </a:solidFill>
            </a:endParaRPr>
          </a:p>
        </p:txBody>
      </p:sp>
      <p:graphicFrame>
        <p:nvGraphicFramePr>
          <p:cNvPr id="5" name="Table 4">
            <a:extLst>
              <a:ext uri="{FF2B5EF4-FFF2-40B4-BE49-F238E27FC236}">
                <a16:creationId xmlns:a16="http://schemas.microsoft.com/office/drawing/2014/main" id="{D327F201-5FB8-4898-99C6-014E1E4867A4}"/>
              </a:ext>
            </a:extLst>
          </p:cNvPr>
          <p:cNvGraphicFramePr>
            <a:graphicFrameLocks noGrp="1"/>
          </p:cNvGraphicFramePr>
          <p:nvPr>
            <p:extLst>
              <p:ext uri="{D42A27DB-BD31-4B8C-83A1-F6EECF244321}">
                <p14:modId xmlns:p14="http://schemas.microsoft.com/office/powerpoint/2010/main" val="895772496"/>
              </p:ext>
            </p:extLst>
          </p:nvPr>
        </p:nvGraphicFramePr>
        <p:xfrm>
          <a:off x="1524000" y="2994025"/>
          <a:ext cx="7360596" cy="2720976"/>
        </p:xfrm>
        <a:graphic>
          <a:graphicData uri="http://schemas.openxmlformats.org/drawingml/2006/table">
            <a:tbl>
              <a:tblPr>
                <a:tableStyleId>{5C22544A-7EE6-4342-B048-85BDC9FD1C3A}</a:tableStyleId>
              </a:tblPr>
              <a:tblGrid>
                <a:gridCol w="2800991">
                  <a:extLst>
                    <a:ext uri="{9D8B030D-6E8A-4147-A177-3AD203B41FA5}">
                      <a16:colId xmlns:a16="http://schemas.microsoft.com/office/drawing/2014/main" val="821680929"/>
                    </a:ext>
                  </a:extLst>
                </a:gridCol>
                <a:gridCol w="1614727">
                  <a:extLst>
                    <a:ext uri="{9D8B030D-6E8A-4147-A177-3AD203B41FA5}">
                      <a16:colId xmlns:a16="http://schemas.microsoft.com/office/drawing/2014/main" val="1109029937"/>
                    </a:ext>
                  </a:extLst>
                </a:gridCol>
                <a:gridCol w="1285387">
                  <a:extLst>
                    <a:ext uri="{9D8B030D-6E8A-4147-A177-3AD203B41FA5}">
                      <a16:colId xmlns:a16="http://schemas.microsoft.com/office/drawing/2014/main" val="3864002320"/>
                    </a:ext>
                  </a:extLst>
                </a:gridCol>
                <a:gridCol w="1659491">
                  <a:extLst>
                    <a:ext uri="{9D8B030D-6E8A-4147-A177-3AD203B41FA5}">
                      <a16:colId xmlns:a16="http://schemas.microsoft.com/office/drawing/2014/main" val="66659305"/>
                    </a:ext>
                  </a:extLst>
                </a:gridCol>
              </a:tblGrid>
              <a:tr h="377622">
                <a:tc>
                  <a:txBody>
                    <a:bodyPr/>
                    <a:lstStyle/>
                    <a:p>
                      <a:pPr algn="l" fontAlgn="b"/>
                      <a:r>
                        <a:rPr lang="en-US" sz="1600" u="none" strike="noStrike">
                          <a:effectLst/>
                        </a:rPr>
                        <a:t>Enrolled Easements</a:t>
                      </a:r>
                      <a:endParaRPr lang="en-US" sz="1600" b="1" i="0" u="none" strike="noStrike">
                        <a:effectLst/>
                        <a:latin typeface="Times New Roman" panose="02020603050405020304" pitchFamily="18" charset="0"/>
                      </a:endParaRPr>
                    </a:p>
                  </a:txBody>
                  <a:tcPr marL="7620" marR="7620" marT="7620" marB="0" anchor="b"/>
                </a:tc>
                <a:tc>
                  <a:txBody>
                    <a:bodyPr/>
                    <a:lstStyle/>
                    <a:p>
                      <a:pPr algn="r" fontAlgn="b"/>
                      <a:r>
                        <a:rPr lang="en-US" sz="1600" u="none" strike="noStrike" dirty="0">
                          <a:effectLst/>
                        </a:rPr>
                        <a:t>1,122</a:t>
                      </a:r>
                      <a:endParaRPr lang="en-US" sz="1600" b="0" i="0" u="none" strike="noStrike" dirty="0">
                        <a:solidFill>
                          <a:srgbClr val="000000"/>
                        </a:solidFill>
                        <a:effectLst/>
                        <a:latin typeface="Times New Roman" panose="02020603050405020304" pitchFamily="18" charset="0"/>
                      </a:endParaRPr>
                    </a:p>
                  </a:txBody>
                  <a:tcPr marL="7620" marR="7620" marT="7620" marB="0" anchor="b"/>
                </a:tc>
                <a:tc gridSpan="2">
                  <a:txBody>
                    <a:bodyPr/>
                    <a:lstStyle/>
                    <a:p>
                      <a:pPr algn="l" fontAlgn="b"/>
                      <a:r>
                        <a:rPr lang="en-US" sz="1600" u="none" strike="noStrike" dirty="0">
                          <a:effectLst/>
                        </a:rPr>
                        <a:t>(41 remaining to close)</a:t>
                      </a:r>
                      <a:endParaRPr lang="en-US" sz="1600" b="0" i="0" u="none" strike="noStrike" dirty="0">
                        <a:solidFill>
                          <a:srgbClr val="000000"/>
                        </a:solidFill>
                        <a:effectLst/>
                        <a:latin typeface="Times New Roman" panose="02020603050405020304" pitchFamily="18" charset="0"/>
                      </a:endParaRPr>
                    </a:p>
                  </a:txBody>
                  <a:tcPr marL="7620" marR="7620" marT="7620" marB="0" anchor="b"/>
                </a:tc>
                <a:tc hMerge="1">
                  <a:txBody>
                    <a:bodyPr/>
                    <a:lstStyle/>
                    <a:p>
                      <a:endParaRPr lang="en-US"/>
                    </a:p>
                  </a:txBody>
                  <a:tcPr/>
                </a:tc>
                <a:extLst>
                  <a:ext uri="{0D108BD9-81ED-4DB2-BD59-A6C34878D82A}">
                    <a16:rowId xmlns:a16="http://schemas.microsoft.com/office/drawing/2014/main" val="507377439"/>
                  </a:ext>
                </a:extLst>
              </a:tr>
              <a:tr h="386014">
                <a:tc>
                  <a:txBody>
                    <a:bodyPr/>
                    <a:lstStyle/>
                    <a:p>
                      <a:pPr algn="l" fontAlgn="b"/>
                      <a:r>
                        <a:rPr lang="en-US" sz="1600" u="none" strike="noStrike">
                          <a:effectLst/>
                        </a:rPr>
                        <a:t>Enrolled Acres</a:t>
                      </a:r>
                      <a:endParaRPr lang="en-US" sz="1600" b="1" i="0" u="none" strike="noStrike">
                        <a:effectLst/>
                        <a:latin typeface="Times New Roman" panose="02020603050405020304" pitchFamily="18" charset="0"/>
                      </a:endParaRPr>
                    </a:p>
                  </a:txBody>
                  <a:tcPr marL="7620" marR="7620" marT="7620" marB="0" anchor="b"/>
                </a:tc>
                <a:tc>
                  <a:txBody>
                    <a:bodyPr/>
                    <a:lstStyle/>
                    <a:p>
                      <a:pPr algn="r" fontAlgn="b"/>
                      <a:r>
                        <a:rPr lang="en-US" sz="1600" u="none" strike="noStrike" dirty="0">
                          <a:effectLst/>
                        </a:rPr>
                        <a:t>340,081.84 </a:t>
                      </a:r>
                      <a:endParaRPr lang="en-US" sz="1600" b="0" i="0" u="none" strike="noStrike" dirty="0">
                        <a:solidFill>
                          <a:srgbClr val="000000"/>
                        </a:solidFill>
                        <a:effectLst/>
                        <a:latin typeface="Times New Roman" panose="02020603050405020304" pitchFamily="18" charset="0"/>
                      </a:endParaRPr>
                    </a:p>
                  </a:txBody>
                  <a:tcPr marL="7620" marR="7620" marT="7620" marB="0" anchor="b"/>
                </a:tc>
                <a:tc gridSpan="2">
                  <a:txBody>
                    <a:bodyPr/>
                    <a:lstStyle/>
                    <a:p>
                      <a:pPr algn="l" fontAlgn="b"/>
                      <a:r>
                        <a:rPr lang="en-US" sz="1600" u="none" strike="noStrike" dirty="0">
                          <a:effectLst/>
                        </a:rPr>
                        <a:t>(14,252 Acres remaining to close)</a:t>
                      </a:r>
                      <a:endParaRPr lang="en-US" sz="1600" b="0" i="0" u="none" strike="noStrike" dirty="0">
                        <a:effectLst/>
                        <a:latin typeface="Times New Roman" panose="02020603050405020304" pitchFamily="18" charset="0"/>
                      </a:endParaRPr>
                    </a:p>
                  </a:txBody>
                  <a:tcPr marL="7620" marR="7620" marT="7620" marB="0" anchor="b"/>
                </a:tc>
                <a:tc hMerge="1">
                  <a:txBody>
                    <a:bodyPr/>
                    <a:lstStyle/>
                    <a:p>
                      <a:endParaRPr lang="en-US"/>
                    </a:p>
                  </a:txBody>
                  <a:tcPr/>
                </a:tc>
                <a:extLst>
                  <a:ext uri="{0D108BD9-81ED-4DB2-BD59-A6C34878D82A}">
                    <a16:rowId xmlns:a16="http://schemas.microsoft.com/office/drawing/2014/main" val="545659488"/>
                  </a:ext>
                </a:extLst>
              </a:tr>
              <a:tr h="386014">
                <a:tc>
                  <a:txBody>
                    <a:bodyPr/>
                    <a:lstStyle/>
                    <a:p>
                      <a:pPr algn="l" fontAlgn="b"/>
                      <a:r>
                        <a:rPr lang="en-US" sz="1600" u="none" strike="noStrike">
                          <a:effectLst/>
                        </a:rPr>
                        <a:t>Closed Easements</a:t>
                      </a:r>
                      <a:endParaRPr lang="en-US" sz="1600" b="1" i="0" u="none" strike="noStrike">
                        <a:effectLst/>
                        <a:latin typeface="Times New Roman" panose="02020603050405020304" pitchFamily="18" charset="0"/>
                      </a:endParaRPr>
                    </a:p>
                  </a:txBody>
                  <a:tcPr marL="7620" marR="7620" marT="7620" marB="0" anchor="b"/>
                </a:tc>
                <a:tc>
                  <a:txBody>
                    <a:bodyPr/>
                    <a:lstStyle/>
                    <a:p>
                      <a:pPr algn="r" fontAlgn="b"/>
                      <a:r>
                        <a:rPr lang="en-US" sz="1600" u="none" strike="noStrike" dirty="0">
                          <a:effectLst/>
                        </a:rPr>
                        <a:t>1,081</a:t>
                      </a:r>
                      <a:endParaRPr lang="en-US" sz="1600" b="0" i="0" u="none" strike="noStrike" dirty="0">
                        <a:solidFill>
                          <a:srgbClr val="000000"/>
                        </a:solidFill>
                        <a:effectLst/>
                        <a:latin typeface="Times New Roman" panose="02020603050405020304" pitchFamily="18" charset="0"/>
                      </a:endParaRPr>
                    </a:p>
                  </a:txBody>
                  <a:tcPr marL="7620" marR="7620" marT="7620" marB="0" anchor="b"/>
                </a:tc>
                <a:tc>
                  <a:txBody>
                    <a:bodyPr/>
                    <a:lstStyle/>
                    <a:p>
                      <a:pPr algn="l" fontAlgn="b"/>
                      <a:endParaRPr lang="en-US" sz="1000" b="1" i="0" u="none" strike="noStrike" dirty="0">
                        <a:effectLst/>
                        <a:latin typeface="Times New Roman" panose="02020603050405020304" pitchFamily="18" charset="0"/>
                      </a:endParaRPr>
                    </a:p>
                  </a:txBody>
                  <a:tcPr marL="7620" marR="7620" marT="7620" marB="0" anchor="b"/>
                </a:tc>
                <a:tc>
                  <a:txBody>
                    <a:bodyPr/>
                    <a:lstStyle/>
                    <a:p>
                      <a:pPr algn="l" fontAlgn="b"/>
                      <a:endParaRPr lang="en-US" sz="1200" b="1" i="0" u="none" strike="noStrike">
                        <a:solidFill>
                          <a:srgbClr val="000000"/>
                        </a:solidFill>
                        <a:effectLst/>
                        <a:latin typeface="Times New Roman" panose="02020603050405020304" pitchFamily="18" charset="0"/>
                      </a:endParaRPr>
                    </a:p>
                  </a:txBody>
                  <a:tcPr marL="7620" marR="7620" marT="7620" marB="0" anchor="b"/>
                </a:tc>
                <a:extLst>
                  <a:ext uri="{0D108BD9-81ED-4DB2-BD59-A6C34878D82A}">
                    <a16:rowId xmlns:a16="http://schemas.microsoft.com/office/drawing/2014/main" val="3150730815"/>
                  </a:ext>
                </a:extLst>
              </a:tr>
              <a:tr h="327272">
                <a:tc>
                  <a:txBody>
                    <a:bodyPr/>
                    <a:lstStyle/>
                    <a:p>
                      <a:pPr algn="l" fontAlgn="b"/>
                      <a:r>
                        <a:rPr lang="en-US" sz="1600" u="none" strike="noStrike" dirty="0">
                          <a:effectLst/>
                        </a:rPr>
                        <a:t>Closed Acres</a:t>
                      </a:r>
                      <a:endParaRPr lang="en-US" sz="1600" b="1" i="0" u="none" strike="noStrike" dirty="0">
                        <a:effectLst/>
                        <a:latin typeface="Times New Roman" panose="02020603050405020304" pitchFamily="18" charset="0"/>
                      </a:endParaRPr>
                    </a:p>
                  </a:txBody>
                  <a:tcPr marL="7620" marR="7620" marT="7620" marB="0" anchor="b"/>
                </a:tc>
                <a:tc>
                  <a:txBody>
                    <a:bodyPr/>
                    <a:lstStyle/>
                    <a:p>
                      <a:pPr algn="r" fontAlgn="b"/>
                      <a:r>
                        <a:rPr lang="en-US" sz="1600" u="none" strike="noStrike" dirty="0">
                          <a:effectLst/>
                        </a:rPr>
                        <a:t>325,829.16</a:t>
                      </a:r>
                      <a:endParaRPr lang="en-US" sz="1600" b="0" i="0" u="none" strike="noStrike" dirty="0">
                        <a:effectLst/>
                        <a:latin typeface="Times New Roman" panose="02020603050405020304" pitchFamily="18" charset="0"/>
                      </a:endParaRPr>
                    </a:p>
                  </a:txBody>
                  <a:tcPr marL="7620" marR="7620" marT="7620" marB="0" anchor="b"/>
                </a:tc>
                <a:tc>
                  <a:txBody>
                    <a:bodyPr/>
                    <a:lstStyle/>
                    <a:p>
                      <a:pPr algn="l" fontAlgn="b"/>
                      <a:endParaRPr lang="en-US" sz="1200" b="1" i="0" u="none" strike="noStrike" dirty="0">
                        <a:effectLst/>
                        <a:latin typeface="Times New Roman" panose="02020603050405020304" pitchFamily="18" charset="0"/>
                      </a:endParaRPr>
                    </a:p>
                  </a:txBody>
                  <a:tcPr marL="7620" marR="7620" marT="7620" marB="0" anchor="b"/>
                </a:tc>
                <a:tc>
                  <a:txBody>
                    <a:bodyPr/>
                    <a:lstStyle/>
                    <a:p>
                      <a:pPr algn="l" fontAlgn="b"/>
                      <a:endParaRPr lang="en-US" sz="1200" b="1" i="0" u="none" strike="noStrike">
                        <a:effectLst/>
                        <a:latin typeface="Times New Roman" panose="02020603050405020304" pitchFamily="18" charset="0"/>
                      </a:endParaRPr>
                    </a:p>
                  </a:txBody>
                  <a:tcPr marL="7620" marR="7620" marT="7620" marB="0" anchor="b"/>
                </a:tc>
                <a:extLst>
                  <a:ext uri="{0D108BD9-81ED-4DB2-BD59-A6C34878D82A}">
                    <a16:rowId xmlns:a16="http://schemas.microsoft.com/office/drawing/2014/main" val="1395974527"/>
                  </a:ext>
                </a:extLst>
              </a:tr>
              <a:tr h="488810">
                <a:tc>
                  <a:txBody>
                    <a:bodyPr/>
                    <a:lstStyle/>
                    <a:p>
                      <a:pPr algn="l" fontAlgn="b"/>
                      <a:r>
                        <a:rPr lang="en-US" sz="1600" u="none" strike="noStrike">
                          <a:effectLst/>
                        </a:rPr>
                        <a:t>Fully Restored Acres</a:t>
                      </a:r>
                      <a:endParaRPr lang="en-US" sz="1600" b="1" i="0" u="none" strike="noStrike">
                        <a:effectLst/>
                        <a:latin typeface="Times New Roman" panose="02020603050405020304" pitchFamily="18" charset="0"/>
                      </a:endParaRPr>
                    </a:p>
                  </a:txBody>
                  <a:tcPr marL="7620" marR="7620" marT="7620" marB="0" anchor="b"/>
                </a:tc>
                <a:tc>
                  <a:txBody>
                    <a:bodyPr/>
                    <a:lstStyle/>
                    <a:p>
                      <a:pPr algn="r" fontAlgn="b"/>
                      <a:r>
                        <a:rPr lang="en-US" sz="1600" u="none" strike="noStrike" dirty="0">
                          <a:effectLst/>
                        </a:rPr>
                        <a:t>314,712.99</a:t>
                      </a:r>
                      <a:endParaRPr lang="en-US" sz="1600" b="0" i="0" u="none" strike="noStrike" dirty="0">
                        <a:solidFill>
                          <a:srgbClr val="000000"/>
                        </a:solidFill>
                        <a:effectLst/>
                        <a:latin typeface="Times New Roman" panose="02020603050405020304" pitchFamily="18" charset="0"/>
                      </a:endParaRPr>
                    </a:p>
                  </a:txBody>
                  <a:tcPr marL="7620" marR="7620" marT="7620" marB="0" anchor="b"/>
                </a:tc>
                <a:tc>
                  <a:txBody>
                    <a:bodyPr/>
                    <a:lstStyle/>
                    <a:p>
                      <a:pPr algn="l" fontAlgn="b"/>
                      <a:endParaRPr lang="en-US" sz="1000" b="1" i="0" u="none" strike="noStrike">
                        <a:effectLst/>
                        <a:latin typeface="Times New Roman" panose="02020603050405020304" pitchFamily="18" charset="0"/>
                      </a:endParaRPr>
                    </a:p>
                  </a:txBody>
                  <a:tcPr marL="7620" marR="7620" marT="7620" marB="0" anchor="b"/>
                </a:tc>
                <a:tc>
                  <a:txBody>
                    <a:bodyPr/>
                    <a:lstStyle/>
                    <a:p>
                      <a:pPr algn="l" fontAlgn="b"/>
                      <a:endParaRPr lang="en-US" sz="1000" b="1" i="0" u="none" strike="noStrike">
                        <a:effectLst/>
                        <a:latin typeface="Times New Roman" panose="02020603050405020304" pitchFamily="18" charset="0"/>
                      </a:endParaRPr>
                    </a:p>
                  </a:txBody>
                  <a:tcPr marL="7620" marR="7620" marT="7620" marB="0" anchor="b"/>
                </a:tc>
                <a:extLst>
                  <a:ext uri="{0D108BD9-81ED-4DB2-BD59-A6C34878D82A}">
                    <a16:rowId xmlns:a16="http://schemas.microsoft.com/office/drawing/2014/main" val="2036154892"/>
                  </a:ext>
                </a:extLst>
              </a:tr>
              <a:tr h="377622">
                <a:tc>
                  <a:txBody>
                    <a:bodyPr/>
                    <a:lstStyle/>
                    <a:p>
                      <a:pPr algn="l" fontAlgn="b"/>
                      <a:r>
                        <a:rPr lang="en-US" sz="1600" u="none" strike="noStrike">
                          <a:effectLst/>
                        </a:rPr>
                        <a:t>Partially Restored Acres</a:t>
                      </a:r>
                      <a:endParaRPr lang="en-US" sz="1600" b="1" i="0" u="none" strike="noStrike">
                        <a:solidFill>
                          <a:srgbClr val="000000"/>
                        </a:solidFill>
                        <a:effectLst/>
                        <a:latin typeface="Times New Roman" panose="02020603050405020304" pitchFamily="18" charset="0"/>
                      </a:endParaRPr>
                    </a:p>
                  </a:txBody>
                  <a:tcPr marL="7620" marR="7620" marT="7620" marB="0" anchor="b"/>
                </a:tc>
                <a:tc>
                  <a:txBody>
                    <a:bodyPr/>
                    <a:lstStyle/>
                    <a:p>
                      <a:pPr algn="r" fontAlgn="b"/>
                      <a:r>
                        <a:rPr lang="en-US" sz="1600" u="none" strike="noStrike" dirty="0">
                          <a:effectLst/>
                        </a:rPr>
                        <a:t>5,820.57</a:t>
                      </a:r>
                      <a:endParaRPr lang="en-US" sz="1600" b="0" i="0" u="none" strike="noStrike" dirty="0">
                        <a:solidFill>
                          <a:srgbClr val="000000"/>
                        </a:solidFill>
                        <a:effectLst/>
                        <a:latin typeface="Times New Roman" panose="02020603050405020304" pitchFamily="18" charset="0"/>
                      </a:endParaRPr>
                    </a:p>
                  </a:txBody>
                  <a:tcPr marL="7620" marR="7620" marT="7620" marB="0" anchor="b"/>
                </a:tc>
                <a:tc>
                  <a:txBody>
                    <a:bodyPr/>
                    <a:lstStyle/>
                    <a:p>
                      <a:pPr algn="ctr" fontAlgn="b"/>
                      <a:endParaRPr lang="en-US" sz="12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endParaRPr lang="en-US" sz="1200" b="1" i="0" u="none" strike="noStrike">
                        <a:effectLst/>
                        <a:latin typeface="Times New Roman" panose="02020603050405020304" pitchFamily="18" charset="0"/>
                      </a:endParaRPr>
                    </a:p>
                  </a:txBody>
                  <a:tcPr marL="7620" marR="7620" marT="7620" marB="0" anchor="b"/>
                </a:tc>
                <a:extLst>
                  <a:ext uri="{0D108BD9-81ED-4DB2-BD59-A6C34878D82A}">
                    <a16:rowId xmlns:a16="http://schemas.microsoft.com/office/drawing/2014/main" val="1240828949"/>
                  </a:ext>
                </a:extLst>
              </a:tr>
              <a:tr h="377622">
                <a:tc>
                  <a:txBody>
                    <a:bodyPr/>
                    <a:lstStyle/>
                    <a:p>
                      <a:pPr algn="l" fontAlgn="b"/>
                      <a:r>
                        <a:rPr lang="en-US" sz="1600" u="none" strike="noStrike">
                          <a:effectLst/>
                        </a:rPr>
                        <a:t>Pending Restoration Acres</a:t>
                      </a:r>
                      <a:endParaRPr lang="en-US" sz="1600" b="1" i="0" u="none" strike="noStrike">
                        <a:solidFill>
                          <a:srgbClr val="000000"/>
                        </a:solidFill>
                        <a:effectLst/>
                        <a:latin typeface="Times New Roman" panose="02020603050405020304" pitchFamily="18" charset="0"/>
                      </a:endParaRPr>
                    </a:p>
                  </a:txBody>
                  <a:tcPr marL="7620" marR="7620" marT="7620" marB="0" anchor="b"/>
                </a:tc>
                <a:tc>
                  <a:txBody>
                    <a:bodyPr/>
                    <a:lstStyle/>
                    <a:p>
                      <a:pPr algn="r" fontAlgn="b"/>
                      <a:r>
                        <a:rPr lang="en-US" sz="1600" u="none" strike="noStrike" dirty="0">
                          <a:effectLst/>
                        </a:rPr>
                        <a:t>5,251.46</a:t>
                      </a:r>
                      <a:endParaRPr lang="en-US" sz="1600" b="0" i="0" u="none" strike="noStrike" dirty="0">
                        <a:solidFill>
                          <a:srgbClr val="000000"/>
                        </a:solidFill>
                        <a:effectLst/>
                        <a:latin typeface="Times New Roman" panose="02020603050405020304" pitchFamily="18" charset="0"/>
                      </a:endParaRPr>
                    </a:p>
                  </a:txBody>
                  <a:tcPr marL="7620" marR="7620" marT="7620" marB="0" anchor="b"/>
                </a:tc>
                <a:tc>
                  <a:txBody>
                    <a:bodyPr/>
                    <a:lstStyle/>
                    <a:p>
                      <a:pPr algn="l" fontAlgn="b"/>
                      <a:endParaRPr lang="en-US" sz="1000" b="1" i="0" u="none" strike="noStrike" dirty="0">
                        <a:effectLst/>
                        <a:latin typeface="Times New Roman" panose="02020603050405020304" pitchFamily="18" charset="0"/>
                      </a:endParaRPr>
                    </a:p>
                  </a:txBody>
                  <a:tcPr marL="7620" marR="7620" marT="7620" marB="0" anchor="b"/>
                </a:tc>
                <a:tc>
                  <a:txBody>
                    <a:bodyPr/>
                    <a:lstStyle/>
                    <a:p>
                      <a:pPr algn="l" fontAlgn="b"/>
                      <a:endParaRPr lang="en-US" sz="1200" b="1" i="0" u="none" strike="noStrike" dirty="0">
                        <a:effectLst/>
                        <a:latin typeface="Times New Roman" panose="02020603050405020304" pitchFamily="18" charset="0"/>
                      </a:endParaRPr>
                    </a:p>
                  </a:txBody>
                  <a:tcPr marL="7620" marR="7620" marT="7620" marB="0" anchor="b"/>
                </a:tc>
                <a:extLst>
                  <a:ext uri="{0D108BD9-81ED-4DB2-BD59-A6C34878D82A}">
                    <a16:rowId xmlns:a16="http://schemas.microsoft.com/office/drawing/2014/main" val="390791542"/>
                  </a:ext>
                </a:extLst>
              </a:tr>
            </a:tbl>
          </a:graphicData>
        </a:graphic>
      </p:graphicFrame>
    </p:spTree>
    <p:extLst>
      <p:ext uri="{BB962C8B-B14F-4D97-AF65-F5344CB8AC3E}">
        <p14:creationId xmlns:p14="http://schemas.microsoft.com/office/powerpoint/2010/main" val="3093345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endParaRPr lang="en-US"/>
          </a:p>
        </p:txBody>
      </p:sp>
      <p:sp>
        <p:nvSpPr>
          <p:cNvPr id="6" name="Subtitle 5"/>
          <p:cNvSpPr>
            <a:spLocks noGrp="1"/>
          </p:cNvSpPr>
          <p:nvPr>
            <p:ph type="subTitle" idx="1"/>
          </p:nvPr>
        </p:nvSpPr>
        <p:spPr/>
        <p:txBody>
          <a:bodyPr/>
          <a:lstStyle/>
          <a:p>
            <a:endParaRPr lang="en-US"/>
          </a:p>
        </p:txBody>
      </p:sp>
      <p:pic>
        <p:nvPicPr>
          <p:cNvPr id="8" name="Picture 7">
            <a:extLst>
              <a:ext uri="{FF2B5EF4-FFF2-40B4-BE49-F238E27FC236}">
                <a16:creationId xmlns:a16="http://schemas.microsoft.com/office/drawing/2014/main" id="{DF3C0622-C15A-43A9-90E3-C9EBAFD8CFA7}"/>
              </a:ext>
            </a:extLst>
          </p:cNvPr>
          <p:cNvPicPr>
            <a:picLocks noChangeAspect="1"/>
          </p:cNvPicPr>
          <p:nvPr/>
        </p:nvPicPr>
        <p:blipFill>
          <a:blip r:embed="rId3"/>
          <a:stretch>
            <a:fillRect/>
          </a:stretch>
        </p:blipFill>
        <p:spPr>
          <a:xfrm>
            <a:off x="1447800" y="0"/>
            <a:ext cx="7674746" cy="6858000"/>
          </a:xfrm>
          <a:prstGeom prst="rect">
            <a:avLst/>
          </a:prstGeom>
        </p:spPr>
      </p:pic>
    </p:spTree>
    <p:extLst>
      <p:ext uri="{BB962C8B-B14F-4D97-AF65-F5344CB8AC3E}">
        <p14:creationId xmlns:p14="http://schemas.microsoft.com/office/powerpoint/2010/main" val="2019103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ctrTitle"/>
          </p:nvPr>
        </p:nvSpPr>
        <p:spPr>
          <a:xfrm>
            <a:off x="1720985" y="3243"/>
            <a:ext cx="7086600" cy="1470025"/>
          </a:xfrm>
        </p:spPr>
        <p:txBody>
          <a:bodyPr>
            <a:normAutofit fontScale="90000"/>
          </a:bodyPr>
          <a:lstStyle/>
          <a:p>
            <a:r>
              <a:rPr lang="en-US" dirty="0"/>
              <a:t>Louisiana</a:t>
            </a:r>
            <a:br>
              <a:rPr lang="en-US" dirty="0"/>
            </a:br>
            <a:r>
              <a:rPr lang="en-US" dirty="0"/>
              <a:t>Easement Programs Update</a:t>
            </a:r>
          </a:p>
        </p:txBody>
      </p:sp>
      <p:sp>
        <p:nvSpPr>
          <p:cNvPr id="3" name="Subtitle 2"/>
          <p:cNvSpPr>
            <a:spLocks noGrp="1"/>
          </p:cNvSpPr>
          <p:nvPr>
            <p:ph type="subTitle" idx="1"/>
          </p:nvPr>
        </p:nvSpPr>
        <p:spPr>
          <a:xfrm>
            <a:off x="1958881" y="1295400"/>
            <a:ext cx="6858000" cy="4650582"/>
          </a:xfrm>
        </p:spPr>
        <p:txBody>
          <a:bodyPr>
            <a:normAutofit/>
          </a:bodyPr>
          <a:lstStyle/>
          <a:p>
            <a:r>
              <a:rPr lang="en-US" sz="2200" b="1" dirty="0">
                <a:solidFill>
                  <a:srgbClr val="0070C0"/>
                </a:solidFill>
              </a:rPr>
              <a:t>ACEP – Wetland Reserve Easement (WRE)</a:t>
            </a:r>
          </a:p>
          <a:p>
            <a:pPr algn="l"/>
            <a:endParaRPr lang="en-US" sz="2200" dirty="0">
              <a:solidFill>
                <a:schemeClr val="tx1"/>
              </a:solidFill>
            </a:endParaRPr>
          </a:p>
          <a:p>
            <a:pPr algn="l"/>
            <a:endParaRPr lang="en-US" sz="2400" b="1" dirty="0">
              <a:solidFill>
                <a:schemeClr val="tx1"/>
              </a:solidFill>
            </a:endParaRPr>
          </a:p>
        </p:txBody>
      </p:sp>
      <p:sp>
        <p:nvSpPr>
          <p:cNvPr id="5" name="Subtitle 2">
            <a:extLst>
              <a:ext uri="{FF2B5EF4-FFF2-40B4-BE49-F238E27FC236}">
                <a16:creationId xmlns:a16="http://schemas.microsoft.com/office/drawing/2014/main" id="{EEEF61D0-1886-4F89-B219-41D96E570BC4}"/>
              </a:ext>
            </a:extLst>
          </p:cNvPr>
          <p:cNvSpPr txBox="1">
            <a:spLocks/>
          </p:cNvSpPr>
          <p:nvPr/>
        </p:nvSpPr>
        <p:spPr>
          <a:xfrm>
            <a:off x="1720985" y="4724399"/>
            <a:ext cx="6858000" cy="2057401"/>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Arial" pitchFamily="34" charset="0"/>
                <a:ea typeface="+mn-ea"/>
                <a:cs typeface="Arial" pitchFamily="34" charset="0"/>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100" b="1" dirty="0">
                <a:solidFill>
                  <a:schemeClr val="tx1"/>
                </a:solidFill>
              </a:rPr>
              <a:t>1992-2021 – LA, AR, MS makes up 28% of the nations WRP/WRE enrolled acres with a combined 812,452 acres</a:t>
            </a:r>
          </a:p>
          <a:p>
            <a:pPr marL="800100" lvl="1" indent="-342900" algn="l">
              <a:buFont typeface="Wingdings" panose="05000000000000000000" pitchFamily="2" charset="2"/>
              <a:buChar char="Ø"/>
            </a:pPr>
            <a:r>
              <a:rPr lang="en-US" sz="1800" b="1" dirty="0">
                <a:solidFill>
                  <a:schemeClr val="tx1"/>
                </a:solidFill>
              </a:rPr>
              <a:t>LA – 340,082 acres – 1</a:t>
            </a:r>
            <a:r>
              <a:rPr lang="en-US" sz="1800" b="1" baseline="30000" dirty="0">
                <a:solidFill>
                  <a:schemeClr val="tx1"/>
                </a:solidFill>
              </a:rPr>
              <a:t>st</a:t>
            </a:r>
            <a:r>
              <a:rPr lang="en-US" sz="1800" b="1" dirty="0">
                <a:solidFill>
                  <a:schemeClr val="tx1"/>
                </a:solidFill>
              </a:rPr>
              <a:t> in the nation</a:t>
            </a:r>
          </a:p>
          <a:p>
            <a:pPr marL="800100" lvl="1" indent="-342900" algn="l">
              <a:buFont typeface="Wingdings" panose="05000000000000000000" pitchFamily="2" charset="2"/>
              <a:buChar char="Ø"/>
            </a:pPr>
            <a:r>
              <a:rPr lang="en-US" sz="1800" b="1" dirty="0">
                <a:solidFill>
                  <a:schemeClr val="tx1"/>
                </a:solidFill>
              </a:rPr>
              <a:t>AR – 277,239 acres – 2</a:t>
            </a:r>
            <a:r>
              <a:rPr lang="en-US" sz="1800" b="1" baseline="30000" dirty="0">
                <a:solidFill>
                  <a:schemeClr val="tx1"/>
                </a:solidFill>
              </a:rPr>
              <a:t>nd</a:t>
            </a:r>
            <a:r>
              <a:rPr lang="en-US" sz="1800" b="1" dirty="0">
                <a:solidFill>
                  <a:schemeClr val="tx1"/>
                </a:solidFill>
              </a:rPr>
              <a:t> in the nation</a:t>
            </a:r>
          </a:p>
          <a:p>
            <a:pPr marL="800100" lvl="1" indent="-342900" algn="l">
              <a:buFont typeface="Wingdings" panose="05000000000000000000" pitchFamily="2" charset="2"/>
              <a:buChar char="Ø"/>
            </a:pPr>
            <a:r>
              <a:rPr lang="en-US" sz="1800" b="1" dirty="0">
                <a:solidFill>
                  <a:schemeClr val="tx1"/>
                </a:solidFill>
              </a:rPr>
              <a:t>MS – 195,131 acres – 4</a:t>
            </a:r>
            <a:r>
              <a:rPr lang="en-US" sz="1800" b="1" baseline="30000" dirty="0">
                <a:solidFill>
                  <a:schemeClr val="tx1"/>
                </a:solidFill>
              </a:rPr>
              <a:t>th</a:t>
            </a:r>
            <a:r>
              <a:rPr lang="en-US" sz="1800" b="1" dirty="0">
                <a:solidFill>
                  <a:schemeClr val="tx1"/>
                </a:solidFill>
              </a:rPr>
              <a:t> in the nation</a:t>
            </a:r>
          </a:p>
          <a:p>
            <a:endParaRPr lang="en-US" sz="2200" dirty="0">
              <a:solidFill>
                <a:schemeClr val="tx1"/>
              </a:solidFill>
            </a:endParaRPr>
          </a:p>
          <a:p>
            <a:pPr algn="l"/>
            <a:endParaRPr lang="en-US" sz="2200" b="1" dirty="0">
              <a:solidFill>
                <a:schemeClr val="tx1"/>
              </a:solidFill>
            </a:endParaRPr>
          </a:p>
        </p:txBody>
      </p:sp>
      <p:pic>
        <p:nvPicPr>
          <p:cNvPr id="7" name="Picture 6">
            <a:extLst>
              <a:ext uri="{FF2B5EF4-FFF2-40B4-BE49-F238E27FC236}">
                <a16:creationId xmlns:a16="http://schemas.microsoft.com/office/drawing/2014/main" id="{4D262DAE-4E6A-4BF8-85E6-418091A447A1}"/>
              </a:ext>
            </a:extLst>
          </p:cNvPr>
          <p:cNvPicPr>
            <a:picLocks noChangeAspect="1"/>
          </p:cNvPicPr>
          <p:nvPr/>
        </p:nvPicPr>
        <p:blipFill>
          <a:blip r:embed="rId3"/>
          <a:stretch>
            <a:fillRect/>
          </a:stretch>
        </p:blipFill>
        <p:spPr>
          <a:xfrm>
            <a:off x="2514600" y="1828800"/>
            <a:ext cx="5212631" cy="2935040"/>
          </a:xfrm>
          <a:prstGeom prst="rect">
            <a:avLst/>
          </a:prstGeom>
        </p:spPr>
      </p:pic>
    </p:spTree>
    <p:extLst>
      <p:ext uri="{BB962C8B-B14F-4D97-AF65-F5344CB8AC3E}">
        <p14:creationId xmlns:p14="http://schemas.microsoft.com/office/powerpoint/2010/main" val="3475474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14500" y="0"/>
            <a:ext cx="7086600" cy="1470025"/>
          </a:xfrm>
        </p:spPr>
        <p:txBody>
          <a:bodyPr>
            <a:normAutofit fontScale="90000"/>
          </a:bodyPr>
          <a:lstStyle/>
          <a:p>
            <a:r>
              <a:rPr lang="en-US" dirty="0"/>
              <a:t>Louisiana</a:t>
            </a:r>
            <a:br>
              <a:rPr lang="en-US" dirty="0"/>
            </a:br>
            <a:r>
              <a:rPr lang="en-US" dirty="0"/>
              <a:t>Easement Programs Update</a:t>
            </a:r>
          </a:p>
        </p:txBody>
      </p:sp>
      <p:sp>
        <p:nvSpPr>
          <p:cNvPr id="3" name="Subtitle 2"/>
          <p:cNvSpPr>
            <a:spLocks noGrp="1"/>
          </p:cNvSpPr>
          <p:nvPr>
            <p:ph type="subTitle" idx="1"/>
          </p:nvPr>
        </p:nvSpPr>
        <p:spPr>
          <a:xfrm>
            <a:off x="1828800" y="1470025"/>
            <a:ext cx="7162800" cy="5387975"/>
          </a:xfrm>
        </p:spPr>
        <p:txBody>
          <a:bodyPr>
            <a:normAutofit/>
          </a:bodyPr>
          <a:lstStyle/>
          <a:p>
            <a:r>
              <a:rPr lang="en-US" sz="2600" b="1" dirty="0">
                <a:solidFill>
                  <a:srgbClr val="0070C0"/>
                </a:solidFill>
              </a:rPr>
              <a:t>ACEP – Wetland Reserve Easement (WRE)</a:t>
            </a:r>
          </a:p>
          <a:p>
            <a:pPr algn="l"/>
            <a:endParaRPr lang="en-US" sz="500" dirty="0">
              <a:solidFill>
                <a:schemeClr val="tx1"/>
              </a:solidFill>
            </a:endParaRPr>
          </a:p>
          <a:p>
            <a:pPr algn="l"/>
            <a:r>
              <a:rPr lang="en-US" sz="2400" b="1" dirty="0">
                <a:solidFill>
                  <a:schemeClr val="tx1"/>
                </a:solidFill>
              </a:rPr>
              <a:t>FY 2022 Current Status:</a:t>
            </a:r>
          </a:p>
          <a:p>
            <a:pPr algn="l"/>
            <a:endParaRPr lang="en-US" sz="800" b="1" dirty="0">
              <a:solidFill>
                <a:schemeClr val="tx1"/>
              </a:solidFill>
            </a:endParaRPr>
          </a:p>
          <a:p>
            <a:pPr algn="l"/>
            <a:r>
              <a:rPr lang="en-US" sz="2000" b="1" dirty="0">
                <a:solidFill>
                  <a:schemeClr val="tx1"/>
                </a:solidFill>
              </a:rPr>
              <a:t>ACEP-WRE FA Allocation:</a:t>
            </a:r>
          </a:p>
          <a:p>
            <a:pPr marL="800100" lvl="1" indent="-342900" algn="l">
              <a:buFont typeface="Wingdings" panose="05000000000000000000" pitchFamily="2" charset="2"/>
              <a:buChar char="v"/>
            </a:pPr>
            <a:r>
              <a:rPr lang="en-US" sz="2000" b="1" dirty="0">
                <a:solidFill>
                  <a:schemeClr val="tx1"/>
                </a:solidFill>
              </a:rPr>
              <a:t>WRE General</a:t>
            </a:r>
          </a:p>
          <a:p>
            <a:pPr marL="1257300" lvl="2" indent="-342900" algn="l">
              <a:buFont typeface="Wingdings" panose="05000000000000000000" pitchFamily="2" charset="2"/>
              <a:buChar char="v"/>
            </a:pPr>
            <a:r>
              <a:rPr lang="en-US" sz="2000" b="1" dirty="0">
                <a:solidFill>
                  <a:schemeClr val="tx1"/>
                </a:solidFill>
              </a:rPr>
              <a:t>$18,556,460</a:t>
            </a:r>
          </a:p>
          <a:p>
            <a:pPr marL="1714500" lvl="3" indent="-342900" algn="l">
              <a:buFont typeface="Wingdings" panose="05000000000000000000" pitchFamily="2" charset="2"/>
              <a:buChar char="v"/>
            </a:pPr>
            <a:r>
              <a:rPr lang="en-US" b="1" dirty="0">
                <a:solidFill>
                  <a:schemeClr val="tx1"/>
                </a:solidFill>
              </a:rPr>
              <a:t>$15,555,960 – New Enrollments</a:t>
            </a:r>
          </a:p>
          <a:p>
            <a:pPr marL="1714500" lvl="3" indent="-342900" algn="l">
              <a:buFont typeface="Wingdings" panose="05000000000000000000" pitchFamily="2" charset="2"/>
              <a:buChar char="v"/>
            </a:pPr>
            <a:r>
              <a:rPr lang="en-US" b="1" dirty="0">
                <a:solidFill>
                  <a:schemeClr val="tx1"/>
                </a:solidFill>
              </a:rPr>
              <a:t>$3,000,500 – Stewardship </a:t>
            </a:r>
          </a:p>
          <a:p>
            <a:pPr marL="800100" lvl="1" indent="-342900" algn="l">
              <a:buFont typeface="Wingdings" panose="05000000000000000000" pitchFamily="2" charset="2"/>
              <a:buChar char="v"/>
            </a:pPr>
            <a:r>
              <a:rPr lang="en-US" sz="2000" b="1" dirty="0">
                <a:solidFill>
                  <a:schemeClr val="tx1"/>
                </a:solidFill>
              </a:rPr>
              <a:t>WRE – Tri-State </a:t>
            </a:r>
            <a:r>
              <a:rPr lang="en-US" sz="2000" b="1" dirty="0" err="1">
                <a:solidFill>
                  <a:schemeClr val="tx1"/>
                </a:solidFill>
              </a:rPr>
              <a:t>WREP</a:t>
            </a:r>
            <a:endParaRPr lang="en-US" sz="2000" b="1" dirty="0">
              <a:solidFill>
                <a:schemeClr val="tx1"/>
              </a:solidFill>
            </a:endParaRPr>
          </a:p>
          <a:p>
            <a:pPr marL="1257300" lvl="2" indent="-342900" algn="l">
              <a:buFont typeface="Wingdings" panose="05000000000000000000" pitchFamily="2" charset="2"/>
              <a:buChar char="v"/>
            </a:pPr>
            <a:r>
              <a:rPr lang="en-US" sz="2000" b="1" dirty="0">
                <a:solidFill>
                  <a:schemeClr val="tx1"/>
                </a:solidFill>
              </a:rPr>
              <a:t>$5,216,250</a:t>
            </a:r>
          </a:p>
          <a:p>
            <a:pPr marL="800100" lvl="1" indent="-342900" algn="l">
              <a:buFont typeface="Wingdings" panose="05000000000000000000" pitchFamily="2" charset="2"/>
              <a:buChar char="v"/>
            </a:pPr>
            <a:r>
              <a:rPr lang="en-US" sz="2000" b="1" dirty="0">
                <a:solidFill>
                  <a:schemeClr val="tx1"/>
                </a:solidFill>
              </a:rPr>
              <a:t>WRE – </a:t>
            </a:r>
            <a:r>
              <a:rPr lang="en-US" sz="2000" b="1" dirty="0" err="1">
                <a:solidFill>
                  <a:schemeClr val="tx1"/>
                </a:solidFill>
              </a:rPr>
              <a:t>Batture</a:t>
            </a:r>
            <a:r>
              <a:rPr lang="en-US" sz="2000" b="1" dirty="0">
                <a:solidFill>
                  <a:schemeClr val="tx1"/>
                </a:solidFill>
              </a:rPr>
              <a:t> </a:t>
            </a:r>
            <a:r>
              <a:rPr lang="en-US" sz="2000" b="1" dirty="0" err="1">
                <a:solidFill>
                  <a:schemeClr val="tx1"/>
                </a:solidFill>
              </a:rPr>
              <a:t>WREP</a:t>
            </a:r>
            <a:endParaRPr lang="en-US" sz="2000" b="1" dirty="0">
              <a:solidFill>
                <a:schemeClr val="tx1"/>
              </a:solidFill>
            </a:endParaRPr>
          </a:p>
          <a:p>
            <a:pPr marL="1257300" lvl="2" indent="-342900" algn="l">
              <a:buFont typeface="Wingdings" panose="05000000000000000000" pitchFamily="2" charset="2"/>
              <a:buChar char="v"/>
            </a:pPr>
            <a:r>
              <a:rPr lang="en-US" sz="2000" b="1" dirty="0">
                <a:solidFill>
                  <a:schemeClr val="tx1"/>
                </a:solidFill>
              </a:rPr>
              <a:t>$2,152,647</a:t>
            </a:r>
          </a:p>
          <a:p>
            <a:pPr marL="800100" lvl="1" indent="-342900" algn="l">
              <a:buFont typeface="Wingdings" panose="05000000000000000000" pitchFamily="2" charset="2"/>
              <a:buChar char="v"/>
            </a:pPr>
            <a:r>
              <a:rPr lang="en-US" sz="2000" b="1" dirty="0">
                <a:solidFill>
                  <a:schemeClr val="tx1"/>
                </a:solidFill>
              </a:rPr>
              <a:t>$25,925,357 Total WRE FA Allocation</a:t>
            </a:r>
          </a:p>
          <a:p>
            <a:pPr lvl="1" algn="l"/>
            <a:endParaRPr lang="en-US" sz="1200" b="1" dirty="0">
              <a:solidFill>
                <a:schemeClr val="tx1"/>
              </a:solidFill>
            </a:endParaRPr>
          </a:p>
        </p:txBody>
      </p:sp>
    </p:spTree>
    <p:extLst>
      <p:ext uri="{BB962C8B-B14F-4D97-AF65-F5344CB8AC3E}">
        <p14:creationId xmlns:p14="http://schemas.microsoft.com/office/powerpoint/2010/main" val="15345360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14500" y="0"/>
            <a:ext cx="7086600" cy="1470025"/>
          </a:xfrm>
        </p:spPr>
        <p:txBody>
          <a:bodyPr>
            <a:normAutofit fontScale="90000"/>
          </a:bodyPr>
          <a:lstStyle/>
          <a:p>
            <a:r>
              <a:rPr lang="en-US" dirty="0"/>
              <a:t>Louisiana</a:t>
            </a:r>
            <a:br>
              <a:rPr lang="en-US" dirty="0"/>
            </a:br>
            <a:r>
              <a:rPr lang="en-US" dirty="0"/>
              <a:t>Easement Programs Update</a:t>
            </a:r>
          </a:p>
        </p:txBody>
      </p:sp>
      <p:sp>
        <p:nvSpPr>
          <p:cNvPr id="3" name="Subtitle 2"/>
          <p:cNvSpPr>
            <a:spLocks noGrp="1"/>
          </p:cNvSpPr>
          <p:nvPr>
            <p:ph type="subTitle" idx="1"/>
          </p:nvPr>
        </p:nvSpPr>
        <p:spPr>
          <a:xfrm>
            <a:off x="1828800" y="1470025"/>
            <a:ext cx="7162800" cy="5387975"/>
          </a:xfrm>
        </p:spPr>
        <p:txBody>
          <a:bodyPr>
            <a:normAutofit/>
          </a:bodyPr>
          <a:lstStyle/>
          <a:p>
            <a:r>
              <a:rPr lang="en-US" sz="2600" b="1" dirty="0">
                <a:solidFill>
                  <a:srgbClr val="0070C0"/>
                </a:solidFill>
              </a:rPr>
              <a:t>ACEP – Wetland Reserve Easement (WRE)</a:t>
            </a:r>
          </a:p>
          <a:p>
            <a:pPr algn="l"/>
            <a:endParaRPr lang="en-US" sz="500" dirty="0">
              <a:solidFill>
                <a:schemeClr val="tx1"/>
              </a:solidFill>
            </a:endParaRPr>
          </a:p>
          <a:p>
            <a:pPr algn="l"/>
            <a:r>
              <a:rPr lang="en-US" sz="2400" b="1" dirty="0">
                <a:solidFill>
                  <a:schemeClr val="tx1"/>
                </a:solidFill>
              </a:rPr>
              <a:t>FY 2022 Current Status:</a:t>
            </a:r>
          </a:p>
          <a:p>
            <a:pPr algn="l"/>
            <a:endParaRPr lang="en-US" sz="800" b="1" dirty="0">
              <a:solidFill>
                <a:schemeClr val="tx1"/>
              </a:solidFill>
            </a:endParaRPr>
          </a:p>
          <a:p>
            <a:pPr lvl="1" algn="l"/>
            <a:endParaRPr lang="en-US" sz="1200" b="1" dirty="0">
              <a:solidFill>
                <a:schemeClr val="tx1"/>
              </a:solidFill>
            </a:endParaRPr>
          </a:p>
        </p:txBody>
      </p:sp>
      <p:pic>
        <p:nvPicPr>
          <p:cNvPr id="4" name="Picture 3">
            <a:extLst>
              <a:ext uri="{FF2B5EF4-FFF2-40B4-BE49-F238E27FC236}">
                <a16:creationId xmlns:a16="http://schemas.microsoft.com/office/drawing/2014/main" id="{36615DE2-5D48-4AD3-8B35-B0512E35854D}"/>
              </a:ext>
            </a:extLst>
          </p:cNvPr>
          <p:cNvPicPr>
            <a:picLocks noChangeAspect="1"/>
          </p:cNvPicPr>
          <p:nvPr/>
        </p:nvPicPr>
        <p:blipFill>
          <a:blip r:embed="rId3"/>
          <a:stretch>
            <a:fillRect/>
          </a:stretch>
        </p:blipFill>
        <p:spPr>
          <a:xfrm>
            <a:off x="1524000" y="2743200"/>
            <a:ext cx="7543800" cy="2693865"/>
          </a:xfrm>
          <a:prstGeom prst="rect">
            <a:avLst/>
          </a:prstGeom>
        </p:spPr>
      </p:pic>
    </p:spTree>
    <p:extLst>
      <p:ext uri="{BB962C8B-B14F-4D97-AF65-F5344CB8AC3E}">
        <p14:creationId xmlns:p14="http://schemas.microsoft.com/office/powerpoint/2010/main" val="39035296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304800"/>
            <a:ext cx="7086600" cy="1470025"/>
          </a:xfrm>
        </p:spPr>
        <p:txBody>
          <a:bodyPr>
            <a:normAutofit fontScale="90000"/>
          </a:bodyPr>
          <a:lstStyle/>
          <a:p>
            <a:r>
              <a:rPr lang="en-US" dirty="0"/>
              <a:t>Louisiana</a:t>
            </a:r>
            <a:br>
              <a:rPr lang="en-US" dirty="0"/>
            </a:br>
            <a:r>
              <a:rPr lang="en-US" dirty="0"/>
              <a:t>Easement Programs Update</a:t>
            </a:r>
          </a:p>
        </p:txBody>
      </p:sp>
      <p:sp>
        <p:nvSpPr>
          <p:cNvPr id="3" name="Subtitle 2"/>
          <p:cNvSpPr>
            <a:spLocks noGrp="1"/>
          </p:cNvSpPr>
          <p:nvPr>
            <p:ph type="subTitle" idx="1"/>
          </p:nvPr>
        </p:nvSpPr>
        <p:spPr>
          <a:xfrm>
            <a:off x="1866900" y="1676400"/>
            <a:ext cx="6858000" cy="4975225"/>
          </a:xfrm>
        </p:spPr>
        <p:txBody>
          <a:bodyPr>
            <a:normAutofit fontScale="77500" lnSpcReduction="20000"/>
          </a:bodyPr>
          <a:lstStyle/>
          <a:p>
            <a:r>
              <a:rPr lang="en-US" sz="2600" b="1" dirty="0">
                <a:solidFill>
                  <a:srgbClr val="0070C0"/>
                </a:solidFill>
              </a:rPr>
              <a:t>ACEP – Wetland Reserve Easement (WRE)</a:t>
            </a:r>
          </a:p>
          <a:p>
            <a:pPr algn="l"/>
            <a:endParaRPr lang="en-US" sz="2600" b="1" dirty="0">
              <a:solidFill>
                <a:srgbClr val="0070C0"/>
              </a:solidFill>
            </a:endParaRPr>
          </a:p>
          <a:p>
            <a:pPr algn="l"/>
            <a:endParaRPr lang="en-US" sz="500" dirty="0">
              <a:solidFill>
                <a:schemeClr val="tx1"/>
              </a:solidFill>
            </a:endParaRPr>
          </a:p>
          <a:p>
            <a:r>
              <a:rPr lang="en-US" sz="2400" b="1" dirty="0">
                <a:solidFill>
                  <a:schemeClr val="tx1"/>
                </a:solidFill>
              </a:rPr>
              <a:t>FY 2022 Application Screening/Ranking Criteria:</a:t>
            </a:r>
          </a:p>
          <a:p>
            <a:pPr algn="l"/>
            <a:endParaRPr lang="en-US" sz="1300" b="1" dirty="0">
              <a:solidFill>
                <a:schemeClr val="tx1"/>
              </a:solidFill>
            </a:endParaRPr>
          </a:p>
          <a:p>
            <a:pPr marL="342900" indent="-342900" algn="l">
              <a:buFont typeface="Wingdings" panose="05000000000000000000" pitchFamily="2" charset="2"/>
              <a:buChar char="v"/>
            </a:pPr>
            <a:r>
              <a:rPr lang="en-US" sz="2200" b="1" dirty="0">
                <a:solidFill>
                  <a:schemeClr val="tx1"/>
                </a:solidFill>
              </a:rPr>
              <a:t>Enables NRCS to prioritize enrollment offers by determining applications that offer the most merit for enrollment.</a:t>
            </a:r>
          </a:p>
          <a:p>
            <a:pPr marL="342900" indent="-342900" algn="l">
              <a:buFont typeface="Wingdings" panose="05000000000000000000" pitchFamily="2" charset="2"/>
              <a:buChar char="v"/>
            </a:pPr>
            <a:endParaRPr lang="en-US" sz="2200" b="1" dirty="0">
              <a:solidFill>
                <a:schemeClr val="tx1"/>
              </a:solidFill>
            </a:endParaRPr>
          </a:p>
          <a:p>
            <a:pPr marL="342900" indent="-342900" algn="l">
              <a:buFont typeface="Wingdings" panose="05000000000000000000" pitchFamily="2" charset="2"/>
              <a:buChar char="v"/>
            </a:pPr>
            <a:r>
              <a:rPr lang="en-US" sz="2200" b="1" dirty="0">
                <a:solidFill>
                  <a:schemeClr val="tx1"/>
                </a:solidFill>
              </a:rPr>
              <a:t>Revised in FY2014 through a tri-state collaboration and in consultation with FWS, LDWF, and the State Technical Committee.</a:t>
            </a:r>
          </a:p>
          <a:p>
            <a:pPr marL="342900" indent="-342900" algn="l">
              <a:buFont typeface="Wingdings" panose="05000000000000000000" pitchFamily="2" charset="2"/>
              <a:buChar char="v"/>
            </a:pPr>
            <a:endParaRPr lang="en-US" sz="2200" b="1" dirty="0">
              <a:solidFill>
                <a:schemeClr val="tx1"/>
              </a:solidFill>
            </a:endParaRPr>
          </a:p>
          <a:p>
            <a:pPr marL="342900" indent="-342900" algn="l">
              <a:buFont typeface="Wingdings" panose="05000000000000000000" pitchFamily="2" charset="2"/>
              <a:buChar char="v"/>
            </a:pPr>
            <a:r>
              <a:rPr lang="en-US" sz="2200" b="1" dirty="0">
                <a:solidFill>
                  <a:schemeClr val="tx1"/>
                </a:solidFill>
              </a:rPr>
              <a:t>Minor revisions in FY2019 to add priority to applications for Permanent easements and applications with establishment of habitat cover on more than 50% of the offer area.</a:t>
            </a:r>
          </a:p>
          <a:p>
            <a:pPr marL="342900" indent="-342900" algn="l">
              <a:buFont typeface="Wingdings" panose="05000000000000000000" pitchFamily="2" charset="2"/>
              <a:buChar char="v"/>
            </a:pPr>
            <a:endParaRPr lang="en-US" sz="2200" b="1" dirty="0">
              <a:solidFill>
                <a:schemeClr val="tx1"/>
              </a:solidFill>
            </a:endParaRPr>
          </a:p>
          <a:p>
            <a:pPr marL="342900" indent="-342900" algn="l">
              <a:buFont typeface="Wingdings" panose="05000000000000000000" pitchFamily="2" charset="2"/>
              <a:buChar char="v"/>
            </a:pPr>
            <a:r>
              <a:rPr lang="en-US" sz="2200" b="1" dirty="0">
                <a:solidFill>
                  <a:schemeClr val="tx1"/>
                </a:solidFill>
              </a:rPr>
              <a:t>FY2021 – Minor revision to separate Active CRP from Ag Land under hydrology weighting </a:t>
            </a:r>
          </a:p>
          <a:p>
            <a:pPr marL="342900" indent="-342900" algn="l">
              <a:buFont typeface="Wingdings" panose="05000000000000000000" pitchFamily="2" charset="2"/>
              <a:buChar char="v"/>
            </a:pPr>
            <a:endParaRPr lang="en-US" sz="2400" b="1" dirty="0">
              <a:solidFill>
                <a:schemeClr val="tx1"/>
              </a:solidFill>
            </a:endParaRPr>
          </a:p>
          <a:p>
            <a:pPr marL="342900" indent="-342900" algn="l">
              <a:buFont typeface="Wingdings" panose="05000000000000000000" pitchFamily="2" charset="2"/>
              <a:buChar char="v"/>
            </a:pPr>
            <a:endParaRPr lang="en-US" sz="2400" b="1" dirty="0">
              <a:solidFill>
                <a:schemeClr val="tx1"/>
              </a:solidFill>
            </a:endParaRPr>
          </a:p>
        </p:txBody>
      </p:sp>
    </p:spTree>
    <p:extLst>
      <p:ext uri="{BB962C8B-B14F-4D97-AF65-F5344CB8AC3E}">
        <p14:creationId xmlns:p14="http://schemas.microsoft.com/office/powerpoint/2010/main" val="724137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2601" y="80963"/>
            <a:ext cx="7086600" cy="1470025"/>
          </a:xfrm>
        </p:spPr>
        <p:txBody>
          <a:bodyPr>
            <a:normAutofit fontScale="90000"/>
          </a:bodyPr>
          <a:lstStyle/>
          <a:p>
            <a:r>
              <a:rPr lang="en-US" dirty="0"/>
              <a:t>Louisiana</a:t>
            </a:r>
            <a:br>
              <a:rPr lang="en-US" dirty="0"/>
            </a:br>
            <a:r>
              <a:rPr lang="en-US" dirty="0"/>
              <a:t>Easement Programs Update</a:t>
            </a:r>
          </a:p>
        </p:txBody>
      </p:sp>
      <p:sp>
        <p:nvSpPr>
          <p:cNvPr id="3" name="Subtitle 2"/>
          <p:cNvSpPr>
            <a:spLocks noGrp="1"/>
          </p:cNvSpPr>
          <p:nvPr>
            <p:ph type="subTitle" idx="1"/>
          </p:nvPr>
        </p:nvSpPr>
        <p:spPr>
          <a:xfrm>
            <a:off x="1828800" y="1676400"/>
            <a:ext cx="6858000" cy="4953000"/>
          </a:xfrm>
        </p:spPr>
        <p:txBody>
          <a:bodyPr>
            <a:normAutofit fontScale="85000" lnSpcReduction="20000"/>
          </a:bodyPr>
          <a:lstStyle/>
          <a:p>
            <a:r>
              <a:rPr lang="en-US" sz="2600" b="1" dirty="0">
                <a:solidFill>
                  <a:srgbClr val="0070C0"/>
                </a:solidFill>
              </a:rPr>
              <a:t>ACEP – Wetland Reserve Easement (WRE)</a:t>
            </a:r>
          </a:p>
          <a:p>
            <a:pPr algn="l"/>
            <a:endParaRPr lang="en-US" sz="2600" b="1" dirty="0">
              <a:solidFill>
                <a:srgbClr val="0070C0"/>
              </a:solidFill>
            </a:endParaRPr>
          </a:p>
          <a:p>
            <a:pPr algn="l"/>
            <a:endParaRPr lang="en-US" sz="500" dirty="0">
              <a:solidFill>
                <a:schemeClr val="tx1"/>
              </a:solidFill>
            </a:endParaRPr>
          </a:p>
          <a:p>
            <a:r>
              <a:rPr lang="en-US" sz="2400" b="1" dirty="0">
                <a:solidFill>
                  <a:schemeClr val="tx1"/>
                </a:solidFill>
              </a:rPr>
              <a:t>FY 2022 Application Ranking Criteria:</a:t>
            </a:r>
          </a:p>
          <a:p>
            <a:endParaRPr lang="en-US" sz="1400" b="1" dirty="0">
              <a:solidFill>
                <a:schemeClr val="tx1"/>
              </a:solidFill>
            </a:endParaRPr>
          </a:p>
          <a:p>
            <a:pPr algn="l"/>
            <a:r>
              <a:rPr lang="en-US" sz="2400" b="1" dirty="0">
                <a:solidFill>
                  <a:schemeClr val="tx1"/>
                </a:solidFill>
              </a:rPr>
              <a:t>Environmental Benefit Considerations:</a:t>
            </a:r>
          </a:p>
          <a:p>
            <a:pPr marL="342900" indent="-342900" algn="l">
              <a:buFont typeface="Arial" panose="020B0604020202020204" pitchFamily="34" charset="0"/>
              <a:buChar char="•"/>
            </a:pPr>
            <a:r>
              <a:rPr lang="en-US" sz="2400" b="1" dirty="0">
                <a:solidFill>
                  <a:schemeClr val="tx1"/>
                </a:solidFill>
              </a:rPr>
              <a:t>Location Significance – Proximity</a:t>
            </a:r>
          </a:p>
          <a:p>
            <a:pPr marL="342900" indent="-342900" algn="l">
              <a:buFont typeface="Arial" panose="020B0604020202020204" pitchFamily="34" charset="0"/>
              <a:buChar char="•"/>
            </a:pPr>
            <a:r>
              <a:rPr lang="en-US" sz="2400" b="1" dirty="0">
                <a:solidFill>
                  <a:schemeClr val="tx1"/>
                </a:solidFill>
              </a:rPr>
              <a:t>Wildlife Habitat – </a:t>
            </a:r>
            <a:r>
              <a:rPr lang="en-US" sz="2400" b="1" dirty="0" err="1">
                <a:solidFill>
                  <a:schemeClr val="tx1"/>
                </a:solidFill>
              </a:rPr>
              <a:t>T&amp;E</a:t>
            </a:r>
            <a:r>
              <a:rPr lang="en-US" sz="2400" b="1" dirty="0">
                <a:solidFill>
                  <a:schemeClr val="tx1"/>
                </a:solidFill>
              </a:rPr>
              <a:t> Priority Habitat Zones</a:t>
            </a:r>
          </a:p>
          <a:p>
            <a:pPr marL="342900" indent="-342900" algn="l">
              <a:buFont typeface="Arial" panose="020B0604020202020204" pitchFamily="34" charset="0"/>
              <a:buChar char="•"/>
            </a:pPr>
            <a:r>
              <a:rPr lang="en-US" sz="2400" b="1" dirty="0">
                <a:solidFill>
                  <a:schemeClr val="tx1"/>
                </a:solidFill>
              </a:rPr>
              <a:t>Water Quality – Surface Water Filtering</a:t>
            </a:r>
          </a:p>
          <a:p>
            <a:pPr marL="800100" lvl="1" indent="-342900" algn="l">
              <a:buFont typeface="Arial" panose="020B0604020202020204" pitchFamily="34" charset="0"/>
              <a:buChar char="•"/>
            </a:pPr>
            <a:r>
              <a:rPr lang="en-US" sz="2000" b="1" dirty="0">
                <a:solidFill>
                  <a:schemeClr val="tx1"/>
                </a:solidFill>
              </a:rPr>
              <a:t>Filter – Sump</a:t>
            </a:r>
          </a:p>
          <a:p>
            <a:pPr marL="800100" lvl="1" indent="-342900" algn="l">
              <a:buFont typeface="Arial" panose="020B0604020202020204" pitchFamily="34" charset="0"/>
              <a:buChar char="•"/>
            </a:pPr>
            <a:r>
              <a:rPr lang="en-US" sz="2000" b="1" dirty="0">
                <a:solidFill>
                  <a:schemeClr val="tx1"/>
                </a:solidFill>
              </a:rPr>
              <a:t>Site Location – 305b Report</a:t>
            </a:r>
          </a:p>
          <a:p>
            <a:pPr marL="342900" indent="-342900" algn="l">
              <a:buFont typeface="Arial" panose="020B0604020202020204" pitchFamily="34" charset="0"/>
              <a:buChar char="•"/>
            </a:pPr>
            <a:r>
              <a:rPr lang="en-US" sz="2400" b="1" dirty="0">
                <a:solidFill>
                  <a:schemeClr val="tx1"/>
                </a:solidFill>
              </a:rPr>
              <a:t>Hydrology Restoration Potential</a:t>
            </a:r>
          </a:p>
          <a:p>
            <a:pPr marL="342900" indent="-342900" algn="l">
              <a:buFont typeface="Arial" panose="020B0604020202020204" pitchFamily="34" charset="0"/>
              <a:buChar char="•"/>
            </a:pPr>
            <a:r>
              <a:rPr lang="en-US" sz="2400" b="1" dirty="0">
                <a:solidFill>
                  <a:schemeClr val="tx1"/>
                </a:solidFill>
              </a:rPr>
              <a:t>Habitat Diversity</a:t>
            </a:r>
          </a:p>
          <a:p>
            <a:pPr marL="342900" indent="-342900" algn="l">
              <a:buFont typeface="Arial" panose="020B0604020202020204" pitchFamily="34" charset="0"/>
              <a:buChar char="•"/>
            </a:pPr>
            <a:r>
              <a:rPr lang="en-US" sz="2400" b="1" dirty="0">
                <a:solidFill>
                  <a:schemeClr val="tx1"/>
                </a:solidFill>
              </a:rPr>
              <a:t>Easement Duration</a:t>
            </a:r>
          </a:p>
          <a:p>
            <a:pPr algn="l"/>
            <a:r>
              <a:rPr lang="en-US" sz="2400" b="1" dirty="0">
                <a:solidFill>
                  <a:schemeClr val="tx1"/>
                </a:solidFill>
              </a:rPr>
              <a:t>Economic Consideration:</a:t>
            </a:r>
          </a:p>
          <a:p>
            <a:pPr marL="342900" indent="-342900" algn="l">
              <a:buFont typeface="Arial" panose="020B0604020202020204" pitchFamily="34" charset="0"/>
              <a:buChar char="•"/>
            </a:pPr>
            <a:r>
              <a:rPr lang="en-US" sz="2400" b="1" dirty="0">
                <a:solidFill>
                  <a:schemeClr val="tx1"/>
                </a:solidFill>
              </a:rPr>
              <a:t>Operation and Maintenance</a:t>
            </a:r>
          </a:p>
          <a:p>
            <a:pPr marL="342900" indent="-342900" algn="l">
              <a:buFont typeface="Arial" panose="020B0604020202020204" pitchFamily="34" charset="0"/>
              <a:buChar char="•"/>
            </a:pPr>
            <a:r>
              <a:rPr lang="en-US" sz="2400" b="1" dirty="0">
                <a:solidFill>
                  <a:schemeClr val="tx1"/>
                </a:solidFill>
              </a:rPr>
              <a:t>Cost-Benefit Comparison</a:t>
            </a:r>
          </a:p>
          <a:p>
            <a:pPr algn="l"/>
            <a:endParaRPr lang="en-US" sz="500" b="1" dirty="0">
              <a:solidFill>
                <a:schemeClr val="tx1"/>
              </a:solidFill>
            </a:endParaRPr>
          </a:p>
          <a:p>
            <a:pPr algn="l"/>
            <a:endParaRPr lang="en-US" sz="2400" b="1" dirty="0">
              <a:solidFill>
                <a:schemeClr val="tx1"/>
              </a:solidFill>
            </a:endParaRPr>
          </a:p>
        </p:txBody>
      </p:sp>
    </p:spTree>
    <p:extLst>
      <p:ext uri="{BB962C8B-B14F-4D97-AF65-F5344CB8AC3E}">
        <p14:creationId xmlns:p14="http://schemas.microsoft.com/office/powerpoint/2010/main" val="38953339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farmbil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235A6161E69604F8F60EE6B50410C3E" ma:contentTypeVersion="0" ma:contentTypeDescription="Create a new document." ma:contentTypeScope="" ma:versionID="8c22e12cbd29690fe4ba61e3e49afe2f">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p:properties xmlns:p="http://schemas.microsoft.com/office/2006/metadata/properties" xmlns:xsi="http://www.w3.org/2001/XMLSchema-instanc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2E1852E-774A-4EE0-B56D-789ADE47EE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09F8324A-C31E-4F1C-A07B-974E38386ED6}">
  <ds:schemaRefs>
    <ds:schemaRef ds:uri="http://purl.org/dc/terms/"/>
    <ds:schemaRef ds:uri="http://schemas.openxmlformats.org/package/2006/metadata/core-properties"/>
    <ds:schemaRef ds:uri="http://schemas.microsoft.com/office/2006/documentManagement/types"/>
    <ds:schemaRef ds:uri="http://purl.org/dc/elements/1.1/"/>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6B915847-F85F-490B-8FA8-91DA78F843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1982</TotalTime>
  <Words>1247</Words>
  <Application>Microsoft Office PowerPoint</Application>
  <PresentationFormat>On-screen Show (4:3)</PresentationFormat>
  <Paragraphs>187</Paragraphs>
  <Slides>17</Slides>
  <Notes>17</Notes>
  <HiddenSlides>2</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17</vt:i4>
      </vt:variant>
    </vt:vector>
  </HeadingPairs>
  <TitlesOfParts>
    <vt:vector size="30" baseType="lpstr">
      <vt:lpstr>Arial</vt:lpstr>
      <vt:lpstr>Arial Black</vt:lpstr>
      <vt:lpstr>Calibri</vt:lpstr>
      <vt:lpstr>Calibri Light</vt:lpstr>
      <vt:lpstr>Georgia</vt:lpstr>
      <vt:lpstr>Myriad Pro</vt:lpstr>
      <vt:lpstr>Times New Roman</vt:lpstr>
      <vt:lpstr>Wingdings</vt:lpstr>
      <vt:lpstr>Office Theme</vt:lpstr>
      <vt:lpstr>farmbill</vt:lpstr>
      <vt:lpstr>1_Office Theme</vt:lpstr>
      <vt:lpstr>2_Office Theme</vt:lpstr>
      <vt:lpstr>3_Office Theme</vt:lpstr>
      <vt:lpstr>PowerPoint Presentation</vt:lpstr>
      <vt:lpstr>Louisiana Easement Programs Update</vt:lpstr>
      <vt:lpstr>Louisiana Easement Programs Update</vt:lpstr>
      <vt:lpstr>PowerPoint Presentation</vt:lpstr>
      <vt:lpstr>Louisiana Easement Programs Update</vt:lpstr>
      <vt:lpstr>Louisiana Easement Programs Update</vt:lpstr>
      <vt:lpstr>Louisiana Easement Programs Update</vt:lpstr>
      <vt:lpstr>Louisiana Easement Programs Update</vt:lpstr>
      <vt:lpstr>Louisiana Easement Programs Update</vt:lpstr>
      <vt:lpstr>Louisiana Easement Programs Update</vt:lpstr>
      <vt:lpstr>  </vt:lpstr>
      <vt:lpstr>PowerPoint Presentation</vt:lpstr>
      <vt:lpstr>PowerPoint Presentation</vt:lpstr>
      <vt:lpstr>PowerPoint Presentation</vt:lpstr>
      <vt:lpstr>PowerPoint Presentation</vt:lpstr>
      <vt:lpstr>PowerPoint Presentation</vt:lpstr>
      <vt:lpstr>PowerPoint Presentation</vt:lpstr>
    </vt:vector>
  </TitlesOfParts>
  <Company>USDA OCIO-ITS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holly.martien</dc:creator>
  <cp:lastModifiedBy>Robertson, Amy - FPAC-FBC, Alexandria, LA</cp:lastModifiedBy>
  <cp:revision>142</cp:revision>
  <cp:lastPrinted>2019-05-21T17:26:22Z</cp:lastPrinted>
  <dcterms:created xsi:type="dcterms:W3CDTF">2010-10-06T21:54:37Z</dcterms:created>
  <dcterms:modified xsi:type="dcterms:W3CDTF">2022-08-26T17:51:24Z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0x0101007235A6161E69604F8F60EE6B50410C3E</vt:lpwstr>
  </property>
</Properties>
</file>